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7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71" r:id="rId12"/>
    <p:sldId id="266" r:id="rId13"/>
    <p:sldId id="272" r:id="rId14"/>
    <p:sldId id="267" r:id="rId15"/>
    <p:sldId id="273" r:id="rId16"/>
    <p:sldId id="288" r:id="rId17"/>
    <p:sldId id="289" r:id="rId18"/>
    <p:sldId id="290" r:id="rId19"/>
    <p:sldId id="268" r:id="rId20"/>
    <p:sldId id="269" r:id="rId21"/>
    <p:sldId id="278" r:id="rId22"/>
    <p:sldId id="275" r:id="rId23"/>
    <p:sldId id="277" r:id="rId24"/>
    <p:sldId id="276" r:id="rId25"/>
    <p:sldId id="270" r:id="rId26"/>
    <p:sldId id="279" r:id="rId27"/>
    <p:sldId id="281" r:id="rId28"/>
    <p:sldId id="280" r:id="rId29"/>
    <p:sldId id="274" r:id="rId30"/>
    <p:sldId id="282" r:id="rId31"/>
    <p:sldId id="283" r:id="rId32"/>
    <p:sldId id="284" r:id="rId33"/>
    <p:sldId id="287" r:id="rId34"/>
    <p:sldId id="285" r:id="rId35"/>
    <p:sldId id="291" r:id="rId36"/>
    <p:sldId id="286" r:id="rId37"/>
    <p:sldId id="294" r:id="rId38"/>
    <p:sldId id="295" r:id="rId39"/>
    <p:sldId id="292" r:id="rId40"/>
    <p:sldId id="296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13CFF-E761-4944-BF5E-9073939EC027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5D0CC-7AEC-4FBF-94B6-986996B0F2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29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5D0CC-7AEC-4FBF-94B6-986996B0F237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943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A6A-F40E-43AC-825A-D1DCF76D5E34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A305-76CC-48D3-AB56-571B27C3E2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A6A-F40E-43AC-825A-D1DCF76D5E34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A305-76CC-48D3-AB56-571B27C3E2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A6A-F40E-43AC-825A-D1DCF76D5E34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A305-76CC-48D3-AB56-571B27C3E2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A6A-F40E-43AC-825A-D1DCF76D5E34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A305-76CC-48D3-AB56-571B27C3E2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A6A-F40E-43AC-825A-D1DCF76D5E34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A305-76CC-48D3-AB56-571B27C3E2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A6A-F40E-43AC-825A-D1DCF76D5E34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A305-76CC-48D3-AB56-571B27C3E2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A6A-F40E-43AC-825A-D1DCF76D5E34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A305-76CC-48D3-AB56-571B27C3E2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A6A-F40E-43AC-825A-D1DCF76D5E34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A305-76CC-48D3-AB56-571B27C3E2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A6A-F40E-43AC-825A-D1DCF76D5E34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A305-76CC-48D3-AB56-571B27C3E2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A6A-F40E-43AC-825A-D1DCF76D5E34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A305-76CC-48D3-AB56-571B27C3E2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A6A-F40E-43AC-825A-D1DCF76D5E34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A305-76CC-48D3-AB56-571B27C3E2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55A6A-F40E-43AC-825A-D1DCF76D5E34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0A305-76CC-48D3-AB56-571B27C3E20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net.muni.cz/app/proj/projekt?info=4521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antiquitiesexperts.com/early_roman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antiquitiesexperts.com/early_roman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585788" y="1768475"/>
            <a:ext cx="82804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800" b="1" dirty="0">
                <a:solidFill>
                  <a:srgbClr val="0066FF"/>
                </a:solidFill>
              </a:rPr>
              <a:t>Základy římské archeologie </a:t>
            </a:r>
          </a:p>
          <a:p>
            <a:pPr algn="ctr" eaLnBrk="1" hangingPunct="1"/>
            <a:endParaRPr lang="cs-CZ" altLang="cs-CZ" b="1" dirty="0"/>
          </a:p>
          <a:p>
            <a:pPr algn="ctr" eaLnBrk="1" hangingPunct="1"/>
            <a:endParaRPr lang="cs-CZ" altLang="cs-CZ" b="1" dirty="0"/>
          </a:p>
          <a:p>
            <a:pPr algn="ctr" eaLnBrk="1" hangingPunct="1"/>
            <a:endParaRPr lang="cs-CZ" altLang="cs-CZ" b="1" dirty="0"/>
          </a:p>
          <a:p>
            <a:pPr algn="ctr"/>
            <a:r>
              <a:rPr lang="pl-PL" b="1" dirty="0"/>
              <a:t>Římské umění od počátků do konce </a:t>
            </a:r>
            <a:r>
              <a:rPr lang="pl-PL" b="1" dirty="0" smtClean="0"/>
              <a:t>republiky</a:t>
            </a:r>
          </a:p>
          <a:p>
            <a:pPr algn="ctr"/>
            <a:endParaRPr lang="cs-CZ" altLang="cs-CZ" b="1" dirty="0"/>
          </a:p>
          <a:p>
            <a:pPr algn="ctr" eaLnBrk="1" hangingPunct="1"/>
            <a:r>
              <a:rPr lang="cs-CZ" altLang="cs-CZ" b="1" dirty="0" smtClean="0"/>
              <a:t>Přednáška </a:t>
            </a:r>
            <a:r>
              <a:rPr lang="cs-CZ" altLang="cs-CZ" b="1" dirty="0"/>
              <a:t>5</a:t>
            </a:r>
            <a:endParaRPr lang="cs-CZ" altLang="cs-CZ" b="1" dirty="0"/>
          </a:p>
          <a:p>
            <a:pPr algn="ctr" eaLnBrk="1" hangingPunct="1"/>
            <a:endParaRPr lang="cs-CZ" altLang="cs-CZ" b="1" dirty="0"/>
          </a:p>
          <a:p>
            <a:pPr algn="ctr"/>
            <a:r>
              <a:rPr lang="cs-CZ" b="1" dirty="0"/>
              <a:t>Raná </a:t>
            </a:r>
            <a:r>
              <a:rPr lang="cs-CZ" b="1" dirty="0" err="1"/>
              <a:t>rímska</a:t>
            </a:r>
            <a:r>
              <a:rPr lang="cs-CZ" b="1" dirty="0"/>
              <a:t> republika</a:t>
            </a:r>
            <a:endParaRPr lang="cs-CZ" altLang="cs-CZ" b="1" dirty="0">
              <a:solidFill>
                <a:srgbClr val="660033"/>
              </a:solidFill>
            </a:endParaRPr>
          </a:p>
        </p:txBody>
      </p:sp>
      <p:sp>
        <p:nvSpPr>
          <p:cNvPr id="2051" name="TextovéPole 1"/>
          <p:cNvSpPr txBox="1">
            <a:spLocks noChangeArrowheads="1"/>
          </p:cNvSpPr>
          <p:nvPr/>
        </p:nvSpPr>
        <p:spPr bwMode="auto">
          <a:xfrm>
            <a:off x="755650" y="5589588"/>
            <a:ext cx="8109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Mgr. Ing. Monika </a:t>
            </a:r>
            <a:r>
              <a:rPr lang="cs-CZ" altLang="cs-CZ" sz="1800" dirty="0" err="1" smtClean="0"/>
              <a:t>Koróniová</a:t>
            </a:r>
            <a:r>
              <a:rPr lang="cs-CZ" altLang="cs-CZ" sz="1800" dirty="0"/>
              <a:t>		č. projektu: </a:t>
            </a:r>
            <a:r>
              <a:rPr lang="cs-CZ" altLang="cs-CZ" sz="1800" dirty="0">
                <a:hlinkClick r:id="rId2"/>
              </a:rPr>
              <a:t>MUNI/FR/1080/2018</a:t>
            </a:r>
            <a:endParaRPr lang="cs-CZ" altLang="cs-CZ" sz="1800" dirty="0"/>
          </a:p>
        </p:txBody>
      </p:sp>
      <p:pic>
        <p:nvPicPr>
          <p:cNvPr id="2052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"/>
            <a:ext cx="2801938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Obrázek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9538"/>
            <a:ext cx="1116012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20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Umenie v ranej republike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vzostup rímskeho verejného umenia a architektúry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formy sa stanú základom pre portrét, výzdobu hrobiek, rímsky reliéf atď.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silné individuality a aristokratické rodiny - dekorácie hrobiek a oslava víťazstiev jednotlivých generálov (portréty)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urbanizmus – verejné priestranstvo „námestie“ (fórum)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Fórum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stretávanie a iné aktivity –napr. obchod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umenie - zdôrazňuje tieto aktivity a jednotlivcov – portréty civilných a vojenských veliteľov, pamätníky oslavujúce vojenské víťazstvá, civilné budovy s dekoratívnym programom, ktorý zdôrazňuje ich dôležitosť</a:t>
            </a:r>
          </a:p>
          <a:p>
            <a:pPr>
              <a:buFontTx/>
              <a:buChar char="-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Vplyvy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etruské umenie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grécke umenie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plynulé preberanie ostatných kultúr obyvateľov polostrova (prispôsobovanie)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Etruské umenie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početné porážky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námety: smrť, démoni, podsvetie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prvé známky portrétov a historických malieb (reliéfov)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Dochované doklady: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Vlčica</a:t>
            </a:r>
            <a:endParaRPr lang="cs-CZ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ochranný symbol  Ríma,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najčastejšie používaným ikonografickým motívom od ranej doby až do neskorej antiky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socha spojovaná s činnosťou sochára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Vulky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Vejí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 dlho bola považovaná za jeho dielo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datovaná do rovnakého obdobia ako výzdoba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Kapitolského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chrámu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www.utexas.edu/courses/clubmed/capwol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000240"/>
            <a:ext cx="6500858" cy="46806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07206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Datácia</a:t>
            </a:r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veľa teórií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a) 500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Vulka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b) 400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Andreae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c) 90te roky 20. stor. – prieskum a 	rekonštrukcia,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endoskopické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sondy –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	5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BC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d) dnes – etruská inšpirácia z pol. 5.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	stor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Formálna a významová analýza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presné pozorovanie skutočnosti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linearizmus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hlava: zľudštený výraz (úzkosť),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pozorovanie prírody – vycítenie hrozby: zdvihnuté uši, roztiahnuté nozdry, široko otvorené oči, vycerené zuby, svaly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šlachy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napnuté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ochraňuje deti ale aj rímsky národ –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providentia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futuro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 l="28956" t="9232" r="29462" b="3225"/>
          <a:stretch>
            <a:fillRect/>
          </a:stretch>
        </p:blipFill>
        <p:spPr bwMode="auto">
          <a:xfrm>
            <a:off x="5000628" y="642918"/>
            <a:ext cx="407196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Telo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predné nohy: strnulé, viac lineárne, zadné pružnejšie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vychudnutá – rebrá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povrch – hladký, graficky naznačená len hriva (len línie, nie plasticky)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odlišné od etruskej plastiky: vážnosť, dôstojnosť dynamizmus, pokročilejšie zvládnutie formy,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orientalizujúce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vplyvy (tematicky)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Titus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Livius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sochy detí pridané 298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aedilmi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C. a Q.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Ogulnius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Metellus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Cicero – 65 BC – do sochy udrel blesk, deti odrazene, zlé znamenie – odložená do chrámového pokladu alebo pochovaná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chvost nie je pôvodný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1471 –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Lateráne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Sixtus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IV.  daroval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Kapitolským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múzeám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dnešné deti – 15. stor.,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Antonius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Pollaiuola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Obrázek 2" descr="vlc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910" y="3429000"/>
            <a:ext cx="4286280" cy="3214710"/>
          </a:xfrm>
          <a:prstGeom prst="rect">
            <a:avLst/>
          </a:prstGeom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/>
          <a:srcRect l="33333" t="37523" r="34285" b="22857"/>
          <a:stretch>
            <a:fillRect/>
          </a:stretch>
        </p:blipFill>
        <p:spPr bwMode="auto">
          <a:xfrm>
            <a:off x="142844" y="3429000"/>
            <a:ext cx="4214842" cy="32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35768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Kapitolský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Brutus</a:t>
            </a:r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neskoré 4.stor. BC (dátum kontroverzný) – interval medzi 4. a 1. 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obtiažne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rozlíšiť etruské a rímske umenie tejto doby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hranatá tvár, vystupujúce lícne kosti, hlboko posadené oči, husté obočie, vysoké čelo, orlí nos, tenké pery a nakrátko ostrihané fúzy a bradu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vlasy začesané od temena dopredu, niektoré do strany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črty korešpondujú s etruským umením pol. 4. stor. až pol. 3. 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ALE – nadživotná veľkosť u Etruskov – pre božstvá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teória: hlava súčasťou jazdeckej sochy na verejnom mieste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kombinácia gréckeho, etruského a rímskeho umenia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zdôrazňované vlastnosti: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gravitas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, pieta a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virtus</a:t>
            </a:r>
            <a:endParaRPr lang="sk-S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 l="24242" t="29697" r="50000" b="17612"/>
          <a:stretch>
            <a:fillRect/>
          </a:stretch>
        </p:blipFill>
        <p:spPr bwMode="auto">
          <a:xfrm>
            <a:off x="4429124" y="428604"/>
            <a:ext cx="4581773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artchive.com/artchive/r/roman/roman_brut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71414"/>
            <a:ext cx="4857784" cy="6677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714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Mars z 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Todi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- 5./4. stor. BC</a:t>
            </a: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nadživotná veľkosť z jedného kusu</a:t>
            </a: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votívny dar, názov podľa lokality, kde bol nájdený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idealizovaná podoba osoby, ktorá sochu venovala – podľa nápisu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Ahal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Trutitis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nie božstvo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bojovník vo výzbroji, helma chýba, zobrazený v momente liatia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libácie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 pohára držaného v pravej ruke, v ľavej držal kopiju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klasicizujúca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práca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 descr="https://upload.wikimedia.org/wikipedia/commons/thumb/a/ab/0_Mars_de_Todi_-_Museo_Gregoriano_Etruscano_%281%29.JPG/800px-0_Mars_de_Todi_-_Museo_Gregoriano_Etruscano_%281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42852"/>
            <a:ext cx="4331925" cy="6501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0006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Cista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Ficorini</a:t>
            </a:r>
            <a:endParaRPr lang="cs-CZ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4. stor. BC 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nájdená blízko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Praeneste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vyrobená v Ríme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nápis: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Novios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Plautios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 vyrobil v Ríme/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Dindia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Macolnia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 darovala svojej dcére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vyrytá, noha a rúčky tvarované osobitne dodatočne pridané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Obraz: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jedna scéna, ktorá je obtočená okolo celej nádoby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19 postáv, proporcie, kompozícia aj štýl poukazujú na znalosť súčasných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pozdne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klasických gréckych motívov a umeleckých konvencií (maľby a reliéfy)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príbeh 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Argonautoch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Kastor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Pollux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Amycus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Jáson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Minerva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/>
          <a:srcRect l="39063" t="9375" r="28515" b="6875"/>
          <a:stretch>
            <a:fillRect/>
          </a:stretch>
        </p:blipFill>
        <p:spPr bwMode="auto">
          <a:xfrm>
            <a:off x="5000628" y="142851"/>
            <a:ext cx="4071998" cy="657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>
                <a:latin typeface="Arial" panose="020B0604020202020204" pitchFamily="34" charset="0"/>
                <a:cs typeface="Arial" panose="020B0604020202020204" pitchFamily="34" charset="0"/>
              </a:rPr>
              <a:t>Chiméra z </a:t>
            </a:r>
            <a:r>
              <a:rPr lang="sk-SK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Arezza</a:t>
            </a:r>
            <a:endParaRPr lang="sk-SK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i="1" dirty="0">
                <a:latin typeface="Arial" panose="020B0604020202020204" pitchFamily="34" charset="0"/>
                <a:cs typeface="Arial" panose="020B0604020202020204" pitchFamily="34" charset="0"/>
              </a:rPr>
              <a:t>Soška Herkula</a:t>
            </a: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/>
          <a:srcRect l="48437" t="9375" r="19531" b="6875"/>
          <a:stretch>
            <a:fillRect/>
          </a:stretch>
        </p:blipFill>
        <p:spPr bwMode="auto">
          <a:xfrm>
            <a:off x="5357818" y="500042"/>
            <a:ext cx="3540964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/>
          <a:srcRect l="20703" t="21875" r="32812" b="25000"/>
          <a:stretch>
            <a:fillRect/>
          </a:stretch>
        </p:blipFill>
        <p:spPr bwMode="auto">
          <a:xfrm>
            <a:off x="214281" y="1500174"/>
            <a:ext cx="490064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71414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Reliéf z 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Lucera</a:t>
            </a:r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- 4./3. stor.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reliéf pastiera s ovcou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stredne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italický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štýl – pastierove telo je trojuholníkové, nie veľmi prepracované, hlava len v tvare bloku, mohutné nohy, hlava nahrubo vytesaná, v pravej nadrozmernej ruke drží pastiersku palicu, ľavá ruka nie je naznačená, pozadie je rovné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 descr="pastier.jpg"/>
          <p:cNvPicPr>
            <a:picLocks noChangeAspect="1"/>
          </p:cNvPicPr>
          <p:nvPr/>
        </p:nvPicPr>
        <p:blipFill>
          <a:blip r:embed="rId2"/>
          <a:srcRect l="6250" t="5208" r="4166" b="1041"/>
          <a:stretch>
            <a:fillRect/>
          </a:stretch>
        </p:blipFill>
        <p:spPr>
          <a:xfrm>
            <a:off x="2143108" y="1832444"/>
            <a:ext cx="4714908" cy="49342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Chronológia: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Raná republika  </a:t>
            </a: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- 509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- 265 BC – zjednotenie Talianska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- 287 BC – vyrovnanie práv medzi patricijmi a plebejcami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Vrcholná republika</a:t>
            </a:r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- 287/265 BC</a:t>
            </a: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- 146 BC – koniec  3.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Púnskej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vojny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- 133 BC – zahájenie reforiem bratov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Gracchov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Kríza republiky</a:t>
            </a:r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- 146/133 BC</a:t>
            </a: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- 27 BC – začiatok cisárstva – koniec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www.usu.edu/markdamen/ClasDram/images/12/10map04romanrepubl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920" y="3204908"/>
            <a:ext cx="5269110" cy="3635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35718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Grécke nástenné maliarstvo 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Hrobka potápača, 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Paestum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, 480 BC</a:t>
            </a:r>
          </a:p>
          <a:p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- 3.6. 1968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5 dosiek z miestneho vápenca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omietka a maľba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sympózium a prechod zomretého zo života do smrti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mitraista.files.wordpress.com/2011/05/tumba-del-e2809ctuffatoree2809d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335" y="285728"/>
            <a:ext cx="5714665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Krátke strany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mladý muž – nosič pohárov a stôl s veľkým kráterom na víno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mladé dievča hrajúce na flautu, vedie dvoch hostí - staršieho muža s bradou a mladšieho.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 descr="IMG_4912.JPG"/>
          <p:cNvPicPr>
            <a:picLocks noChangeAspect="1"/>
          </p:cNvPicPr>
          <p:nvPr/>
        </p:nvPicPr>
        <p:blipFill>
          <a:blip r:embed="rId2" cstate="print"/>
          <a:srcRect l="19531" t="8984" r="11718" b="7812"/>
          <a:stretch>
            <a:fillRect/>
          </a:stretch>
        </p:blipFill>
        <p:spPr>
          <a:xfrm>
            <a:off x="0" y="1268760"/>
            <a:ext cx="4357686" cy="3515860"/>
          </a:xfrm>
          <a:prstGeom prst="rect">
            <a:avLst/>
          </a:prstGeom>
        </p:spPr>
      </p:pic>
      <p:pic>
        <p:nvPicPr>
          <p:cNvPr id="4" name="Obrázek 3" descr="IMG_4915.JPG"/>
          <p:cNvPicPr>
            <a:picLocks noChangeAspect="1"/>
          </p:cNvPicPr>
          <p:nvPr/>
        </p:nvPicPr>
        <p:blipFill>
          <a:blip r:embed="rId3" cstate="print"/>
          <a:srcRect l="11718" t="24219" r="28906" b="6640"/>
          <a:stretch>
            <a:fillRect/>
          </a:stretch>
        </p:blipFill>
        <p:spPr>
          <a:xfrm>
            <a:off x="4571968" y="3143248"/>
            <a:ext cx="4572032" cy="354934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Dlhé strany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muži z vyššej spoločnosti ležiaci 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lehátkach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 každej strane tri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lehátka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na každom jeden alebo dvaja muži (milenecké páry?)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 jednom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lehátku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 každej strane - starší muž s bradou hrajúci na lýru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lýra aj ako pohrebná výbava v tomto hrobe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480 BC - v grécku klasické obdobie v umení, ale tieto maľby - neskoro archaické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Archaické znaky: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rozlíšenie muža podľa farby kože (červená farba, ženy mali bielu)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telo zložené z jednotlivých častí, netvoria celok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keď sa pohne jedna časť, zvyšok tela je statický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tváre sú zobrazené z profilu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detaily sú zachytené líniami 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vrchnák ukazuje na etruské vplyvy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 descr="IMG_4913.JPG"/>
          <p:cNvPicPr>
            <a:picLocks noChangeAspect="1"/>
          </p:cNvPicPr>
          <p:nvPr/>
        </p:nvPicPr>
        <p:blipFill>
          <a:blip r:embed="rId2" cstate="print"/>
          <a:srcRect l="3906" t="30078" r="7812" b="20703"/>
          <a:stretch>
            <a:fillRect/>
          </a:stretch>
        </p:blipFill>
        <p:spPr>
          <a:xfrm>
            <a:off x="285720" y="3643314"/>
            <a:ext cx="8456898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4914.JPG"/>
          <p:cNvPicPr>
            <a:picLocks noChangeAspect="1"/>
          </p:cNvPicPr>
          <p:nvPr/>
        </p:nvPicPr>
        <p:blipFill>
          <a:blip r:embed="rId2" cstate="print"/>
          <a:srcRect l="5468" t="26563" r="7812" b="26562"/>
          <a:stretch>
            <a:fillRect/>
          </a:stretch>
        </p:blipFill>
        <p:spPr>
          <a:xfrm>
            <a:off x="71406" y="1571611"/>
            <a:ext cx="9001188" cy="324367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Vrchnák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mladý muž skáče z mostíka do vody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forma sleduje grécke konvencie (farby kože a ideálne proporcie)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scéna je unikátna pre grécke umenie – prebraná z etruského prostredia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postava je identická ako scéna z hrobky Lovu a rybolovu v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Tarquinii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význam scény: metaforický – prechod zomretého zo života do smrti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etruské náboženské predstavy prechádzajú do gréckeho umenia a grécke formy do etruského zobrazovania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2" descr="Museo"/>
          <p:cNvPicPr>
            <a:picLocks noChangeAspect="1" noChangeArrowheads="1"/>
          </p:cNvPicPr>
          <p:nvPr/>
        </p:nvPicPr>
        <p:blipFill>
          <a:blip r:embed="rId2"/>
          <a:srcRect t="8333" b="20000"/>
          <a:stretch>
            <a:fillRect/>
          </a:stretch>
        </p:blipFill>
        <p:spPr bwMode="auto">
          <a:xfrm>
            <a:off x="1142976" y="2643182"/>
            <a:ext cx="6911163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Lukánske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maľované hrobky</a:t>
            </a:r>
          </a:p>
          <a:p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Lukánci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425 BC - ovládli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Poseidóniu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 centrálnej časti polostrova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vlastná kultúru a absorbovali pôvodnú grécku</a:t>
            </a:r>
          </a:p>
          <a:p>
            <a:pPr>
              <a:buFontTx/>
              <a:buChar char="-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Poseidónia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premenovaná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Paestum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Lukánske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hrobky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odlišný tvar  tiež obdĺžnikový tvar, kamenné dosky z miestneho vápenca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kratšie strany sú hore zakončené do trojuholníka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strecha bola sedlová, pozostávala z dvoch dosiek.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sú tiež v zemi 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Obsah malieb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pohrebné rituály vrátane najrannejšieho zobrazenia gladiátorského zápasu v umení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 ľudskými postavami od 390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pohrebné rituály od 380 BC.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Hrobka 90a – 370 BC </a:t>
            </a: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pohrebné hry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tri páry postáv – preteky vozov, boxeri udierajúci sa až do krvi, hráč na flautu a naľavo dvojica gladiátorov, s helmami, ozbrojení kopijami a štítmi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dôraz na krv je značný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scény sa odlišujú od atletický súťaží známych v gréckych pohrebných hrách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krv = obeť mŕtvemu, alebo bohom, aby umožnili jeho jednoduchší prechod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nezobrazujú konkrétne hry, ale idealizovanú skutočnosť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Grécke vplyvy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preteky záprahov (tradícia v Grécku siaha až do 8.stor. BC),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Lukánci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tento motív adoptovali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4. stor.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jasné rozlíšenie medzi mužskými a ženskými hrobkami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ženy - pri vykonávaní domácich prác – spriadanie vlny, vyberanie šperkov, podobne ako na aténskych vázach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muži lovia divoké zvieratá, bojujú vo vojne, ukazujú svoju výzbroj alebo sú oslavovaní v pohrebných, krvavých športoch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scéna je rituálna: girlandy okolo stĺpu, girlandy, ktoré vypĺňajú pole nad koňmi a veľké granátové jablko (granátové jablko je spájané so smrťou a znovuzrodením v gréckej ikonografii – príbeh o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Persefone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je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jablko v podsvetí)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28906" t="41875" r="16406" b="6250"/>
          <a:stretch>
            <a:fillRect/>
          </a:stretch>
        </p:blipFill>
        <p:spPr bwMode="auto">
          <a:xfrm>
            <a:off x="-13835" y="571480"/>
            <a:ext cx="915783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0"/>
            <a:ext cx="4857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Kratšie strany</a:t>
            </a: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Ženská hrobka č. 47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pol. 4. stor. BC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doska rozdelená do 4 pásov </a:t>
            </a:r>
          </a:p>
          <a:p>
            <a:pPr marL="342900" indent="-342900"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Základy múru, červenou farbou, „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dado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342900" indent="-342900"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Prázdny pás</a:t>
            </a:r>
          </a:p>
          <a:p>
            <a:pPr marL="342900" indent="-342900"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Sprievod smerujúci k obetovaniu</a:t>
            </a:r>
          </a:p>
          <a:p>
            <a:pPr marL="342900" indent="-342900"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Prechod do sveta mŕtvych</a:t>
            </a:r>
          </a:p>
          <a:p>
            <a:pPr marL="342900" indent="-34290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miešanie motívov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lukánskom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umeleckom prejave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48047" t="8750" r="14062" b="6436"/>
          <a:stretch>
            <a:fillRect/>
          </a:stretch>
        </p:blipFill>
        <p:spPr bwMode="auto">
          <a:xfrm>
            <a:off x="4615349" y="260648"/>
            <a:ext cx="4532739" cy="634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mužské hrobky môžu byť predchodcom rímskeho historického reliéfu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boje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prezentácia sily pochovaného muža (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arete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virtus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lat.)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scény odchodu do vojny – ozbrojený muž, alebo lov na leva,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gladiátorske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zápasy alebo prehliadka zbraní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Hrobka  144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detailné zobrazenie pravdepodobne historickej udalosti – ukazuje moment pred začiatkom bitky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armáda, vyčnievajúca osoba, Mars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vyčnievajúca osoba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char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črty tváre, helma – aj na kratších stranách, asi konkrétna osoba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miešanie smrteľníkov a bohov v jednej scéne - neskoršom rímskom umení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 l="12891" t="31875" r="16406" b="16250"/>
          <a:stretch>
            <a:fillRect/>
          </a:stretch>
        </p:blipFill>
        <p:spPr bwMode="auto">
          <a:xfrm>
            <a:off x="1081370" y="3627547"/>
            <a:ext cx="6981259" cy="320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Raná republika 509 – 287/265 BC</a:t>
            </a:r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Koniec etruskej dynastie: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vzbura proti kráľovskej dynastii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Sextus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Tarquiniov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syn),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Lucretia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(manželka dôležitého muža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Tarquinia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Collatina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Sextus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Gabii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kde ho zabili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kráľ so svojimi dvomi bratmi ušiel do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Caere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moc - 2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praetori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(konzuli), úrad 1 rok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všetka moc v rukách patricijov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Lars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Porsenna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506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Aricium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Aristedemos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Latinská liga: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- 496 BC – bitka pri jazere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Regillus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Rím x Latinská liga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Tarquinius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Superbus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- 493 BC – dohoda: Rím a Latinská liga (obavy pred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italickými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kmeňmi)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Patriciovia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 a plebejci: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prvá kríza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Mons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Sacer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 prvom alebo druhom odchode 494/471 BC - právo zhromažďovať sa a zvoliť si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tribuni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plebis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reprezentovali plebejcov pred konzulmi a mali právo veta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Decemviri</a:t>
            </a:r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- 451 – 450 BC 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decemviri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- 12 tabúľ rímskeho práva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- 449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decemviri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sa snažili ovládnuť Rím, ale museli rezignovať (ďalší odchod plebejcov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Etruské nástenné maliarstvo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- 5.stor. BC – hrobky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začiatok používania gréckeho materiálu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Hrobka leopardov </a:t>
            </a: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Tarquinia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470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zadná stena pohrebnej komory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grécke modely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etruské konvencie -  tripartitné rozdelenie obrazu (horizontálne aj vertikálne), použitie červených línií na definovanie scény, banket, hierarchia, 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horor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vacui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0" name="Picture 2" descr="https://upload.wikimedia.org/wikipedia/commons/thumb/2/23/Tarquinia_Tomb_of_the_Leopards.jpg/1024px-Tarquinia_Tomb_of_the_Leopar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844291"/>
            <a:ext cx="5480051" cy="40137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Rímske triumfálne maliarstvo, začiatky rímskeho reliéfu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snaha o zachytenie aktuálneho momentu - vznik triumfálneho maliarstva a neskôr reliéfu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najskoršie príklady maliarstva – 1. polovica 3. stor. BC - v literárnych prameňoch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triumfálne - umelec pri rímskej armáde počas ich vojenských ťažení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zdokumentované ťaženia, bitky a podmanené mestá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nosené počas generálovho triumfu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sprevádzané hovoreným alebo písaným slovom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nezachovali sa (okrem 1)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maľba krajiny často z vtáčej perspektívy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nezachovávali mierku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charakter mapy – potreba dokumentovanie situácie pre publikum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čisto rímsky produkt (podobné len mapy pre helenistické knihy o geografii)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286248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700" i="1" dirty="0">
                <a:latin typeface="Arial" panose="020B0604020202020204" pitchFamily="34" charset="0"/>
                <a:cs typeface="Arial" panose="020B0604020202020204" pitchFamily="34" charset="0"/>
              </a:rPr>
              <a:t>Pohrebisko na </a:t>
            </a:r>
            <a:r>
              <a:rPr lang="sk-SK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Esquiline</a:t>
            </a:r>
            <a:r>
              <a:rPr lang="sk-SK" sz="1700" i="1" dirty="0">
                <a:latin typeface="Arial" panose="020B0604020202020204" pitchFamily="34" charset="0"/>
                <a:cs typeface="Arial" panose="020B0604020202020204" pitchFamily="34" charset="0"/>
              </a:rPr>
              <a:t> - </a:t>
            </a:r>
            <a:r>
              <a:rPr lang="sk-SK" sz="1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hrobka</a:t>
            </a:r>
          </a:p>
          <a:p>
            <a:endParaRPr lang="sk-SK" sz="17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Palazzo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Conservatori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Kapitolské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múzeá</a:t>
            </a:r>
          </a:p>
          <a:p>
            <a:pPr>
              <a:buFontTx/>
              <a:buChar char="-"/>
            </a:pPr>
            <a:r>
              <a:rPr lang="sk-SK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historická scéna, štyri pásy</a:t>
            </a:r>
          </a:p>
          <a:p>
            <a:pPr>
              <a:buFontTx/>
              <a:buChar char="-"/>
            </a:pPr>
            <a:r>
              <a:rPr lang="sk-SK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figurálny cyklus, obkolesoval celú hrobku</a:t>
            </a:r>
          </a:p>
          <a:p>
            <a:pPr>
              <a:buFontTx/>
              <a:buChar char="-"/>
            </a:pPr>
            <a:r>
              <a:rPr lang="sk-SK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biele pozadie</a:t>
            </a:r>
          </a:p>
          <a:p>
            <a:pPr>
              <a:buFontTx/>
              <a:buChar char="-"/>
            </a:pPr>
            <a:r>
              <a:rPr lang="sk-SK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postavy vedľa opevnenia, dvaja civilisti –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Marcus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Fannius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Quintus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Fabius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, bojové scény (rímske a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samnitské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uniformy)</a:t>
            </a:r>
          </a:p>
          <a:p>
            <a:pPr>
              <a:buFontTx/>
              <a:buChar char="-"/>
            </a:pPr>
            <a:r>
              <a:rPr lang="sk-SK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datované do 2.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Samnitskej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vojny – 20te roky 4. stor. BC</a:t>
            </a:r>
          </a:p>
          <a:p>
            <a:pPr>
              <a:buFontTx/>
              <a:buChar char="-"/>
            </a:pPr>
            <a:r>
              <a:rPr lang="sk-SK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písmo a prevedenie postáv – prvá tretina 3. stor. BC (vyrobené na objednávku)</a:t>
            </a:r>
          </a:p>
          <a:p>
            <a:pPr>
              <a:buFontTx/>
              <a:buChar char="-"/>
            </a:pPr>
            <a:r>
              <a:rPr lang="sk-SK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Q.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Fabius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Rullianus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– 5x konzul, triumf v roku 322 BC, zomrel po 280 BC,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Fannius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samnitský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veliteľ (súhlasí aj s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výzbrojov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buFontTx/>
              <a:buChar char="-"/>
            </a:pPr>
            <a:r>
              <a:rPr lang="sk-SK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zobrazenie vyjednávania</a:t>
            </a:r>
          </a:p>
          <a:p>
            <a:endParaRPr lang="sk-SK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italické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konvencie – hierarchia, dôraz na status skrz detaily na oblečení, využitie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popisku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a konkrétne dejinné udalosti, epizodické rozprávanie (osoby v rôznych scénach)</a:t>
            </a: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 l="12891" t="13125" r="48828" b="8750"/>
          <a:stretch>
            <a:fillRect/>
          </a:stretch>
        </p:blipFill>
        <p:spPr bwMode="auto">
          <a:xfrm>
            <a:off x="4215348" y="285728"/>
            <a:ext cx="4928651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Etruské terakotové dosky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Pyrgi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- 50 km severne od Ríma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svätyňa sa postupne v 6. stor. rozvinula do veľkého komplexu a bola miestom etrusko-zahraničných aktivít – vojenských, náboženských , diplomatických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diplomatické vzťahy – zlaté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dostičky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etruštine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foiničine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vystavené v svätyni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474 BC – bitka pri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Cumae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460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etrusko-italický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chrám, aj napriek prehre, preferovanie gréckej výzdoby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terakotový reliéf „Sedem proti Tébam“ – v štíte - zápas medzi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Tydeom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Melanippom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Tydeus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pojedá mozog nepriateľa)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28906" t="25000" r="16406" b="12500"/>
          <a:stretch>
            <a:fillRect/>
          </a:stretch>
        </p:blipFill>
        <p:spPr bwMode="auto">
          <a:xfrm>
            <a:off x="2843808" y="2583148"/>
            <a:ext cx="5984793" cy="427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Keramika</a:t>
            </a:r>
          </a:p>
          <a:p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Červenofigurová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keramika</a:t>
            </a:r>
            <a:endParaRPr lang="cs-CZ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 6.stor do pol. 5.stor.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attické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produkty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krátery,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hydrie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450 BC – začiatok produkcie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červenofigurovej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keramiky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počas 4.stor. – niekoľko centier výroby: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Apúlia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Kampánia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Sicília,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Lukánia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Paestum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talianska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keramika bola v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äčšia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ako grécke prototypy, viac zdobená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Roman antiquity: Campanian red figure vase; attributed to the Rhomboid Group; ca. 320 B.C.; 16 ½ inches high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3116"/>
            <a:ext cx="335758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Roman antiquity: Apulian red figure Lekanis, ca. 350 B.C.; lid has a “Herakles knot,” painted images of female heads">
            <a:hlinkClick r:id="rId2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2071678"/>
            <a:ext cx="3309939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3643306" y="2214554"/>
            <a:ext cx="20717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Kampánska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oinochoe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Skupina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rhomboid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320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Apúlsky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lekanis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350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nother view of the Apulian red-figure Rhyton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30956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Apulian red-figure Amphora, attributed to the Patera painter, ca. 340 B.C.">
            <a:hlinkClick r:id="rId2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14290"/>
            <a:ext cx="3524253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285720" y="428625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Apúlsky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ryton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330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57554" y="5786454"/>
            <a:ext cx="207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Apúlska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amfora, Maliar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pater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340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Black-gloss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potery (</a:t>
            </a:r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Vernice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Nera) – keramika s čiernym listrom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indikátor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romanizácie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homogenizácia kultúry</a:t>
            </a:r>
          </a:p>
          <a:p>
            <a:endParaRPr lang="cs-CZ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Imitácie atickej keramiky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i="1" dirty="0">
                <a:latin typeface="Arial" panose="020B0604020202020204" pitchFamily="34" charset="0"/>
                <a:cs typeface="Arial" panose="020B0604020202020204" pitchFamily="34" charset="0"/>
              </a:rPr>
              <a:t>A: 2. polovica 5.stor. až koniec 4.stor. BC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vernice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nera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precampana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protocampana</a:t>
            </a:r>
            <a:endParaRPr lang="sk-S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precampana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misky na nižšej nôžke, dovnútra zatiahnutý okraj, svetlý pás pod okrajom, bez rúčky, dno zdobené – vyryté, vtlačovaná výzdoba</a:t>
            </a:r>
          </a:p>
          <a:p>
            <a:pPr marL="342900" indent="-34290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4141" t="13125" r="25390" b="26875"/>
          <a:stretch>
            <a:fillRect/>
          </a:stretch>
        </p:blipFill>
        <p:spPr bwMode="auto">
          <a:xfrm>
            <a:off x="4357686" y="593461"/>
            <a:ext cx="4683654" cy="57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protocampana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často rúčky, bez svetlého pásu pod okrajom, koncentrické kruhy ako výzdoba vnútorného dna misky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2109" t="17500" r="14843" b="14375"/>
          <a:stretch>
            <a:fillRect/>
          </a:stretch>
        </p:blipFill>
        <p:spPr bwMode="auto">
          <a:xfrm>
            <a:off x="285720" y="1214422"/>
            <a:ext cx="8579115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7141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c) Keramika z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Gnathie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www.heliosgallery.com/noframes/greek/images/greek+pottery+gnathian+skyphos-may1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5406963" cy="3071834"/>
          </a:xfrm>
          <a:prstGeom prst="rect">
            <a:avLst/>
          </a:prstGeom>
          <a:noFill/>
        </p:spPr>
      </p:pic>
      <p:pic>
        <p:nvPicPr>
          <p:cNvPr id="3076" name="Picture 4" descr="https://p3.liveauctioneers.com/1103/76122/39944376_2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928802"/>
            <a:ext cx="3247665" cy="3357586"/>
          </a:xfrm>
          <a:prstGeom prst="rect">
            <a:avLst/>
          </a:prstGeom>
          <a:noFill/>
        </p:spPr>
      </p:pic>
      <p:pic>
        <p:nvPicPr>
          <p:cNvPr id="3078" name="Picture 6" descr="http://thumbs4.picclick.com/d/l400/pict/371472221999_/ANCIENT-GREEK-POTTERY-GNATHIAN-DISH-4th-B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714752"/>
            <a:ext cx="4404446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>
                <a:latin typeface="Arial" panose="020B0604020202020204" pitchFamily="34" charset="0"/>
                <a:cs typeface="Arial" panose="020B0604020202020204" pitchFamily="34" charset="0"/>
              </a:rPr>
              <a:t>B. druhá pol.4.stor. – zač. 3.stor. BC 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produkcia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etrusko-laciálna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 maľovanou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výzdobovu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Skupiny: 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Ferrara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Fantasma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Genucilia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 l="45230" t="20000" r="20723" b="35000"/>
          <a:stretch>
            <a:fillRect/>
          </a:stretch>
        </p:blipFill>
        <p:spPr bwMode="auto">
          <a:xfrm>
            <a:off x="0" y="2285992"/>
            <a:ext cx="3571900" cy="295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19531" t="13125" r="59375" b="8750"/>
          <a:stretch>
            <a:fillRect/>
          </a:stretch>
        </p:blipFill>
        <p:spPr bwMode="auto">
          <a:xfrm>
            <a:off x="3643306" y="1285860"/>
            <a:ext cx="2357454" cy="545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l="14062" t="14375" r="50781" b="43125"/>
          <a:stretch>
            <a:fillRect/>
          </a:stretch>
        </p:blipFill>
        <p:spPr bwMode="auto">
          <a:xfrm>
            <a:off x="6118391" y="1285860"/>
            <a:ext cx="302560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 l="14843" t="16250" r="54688" b="18125"/>
          <a:stretch>
            <a:fillRect/>
          </a:stretch>
        </p:blipFill>
        <p:spPr bwMode="auto">
          <a:xfrm>
            <a:off x="6572264" y="3684504"/>
            <a:ext cx="2357454" cy="317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Etruskovia:</a:t>
            </a:r>
          </a:p>
          <a:p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Etrúrii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ohrozovaní ďalšími kmeňmi.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 menšie vojny z Rímom (neboli úspešní)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474 BC – bitka pri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Cumae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Rím:</a:t>
            </a:r>
          </a:p>
          <a:p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sila v rámci Latinskej ligy narastala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5. stor. BC - Rím hlavná sila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Latia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posledná vojna proti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Vejám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396 BC –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porážka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Vejí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(Etruskovia ohrozovaní Galmi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Samnitmi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390 BC – Galovia v Ríme – Rím vypálený, veľa pamiatok zničených, zostal len chrám Jupitera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Kapitolského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358 BC - Latinská liga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Tusculum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 porazená, reorganizácia – Rím najdôležitejšia pozícia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354 BC – 2. galský útok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351 BC – 40 ročný mier, 3. galský útok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Patricijovia a plebejci:</a:t>
            </a:r>
          </a:p>
          <a:p>
            <a:endParaRPr lang="sk-S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prímerie viedlo k novým spoločenským problémom medzi patricijmi a plebejcami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silnejúci vplyv plebejcov (patricijovia veľké straty vo vojnách)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získanie podmanených území do vlastníctva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niekoľko desaťročí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367 BC – povolený prístup do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konzulátu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C . koniec  4./zač.3.stor – 211 BC deštrukčná vrstva po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Hanibalovom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plienení</a:t>
            </a: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Atelier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petites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estampilles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ateliér malých kolkami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začiatok produkcie v období strednej republiky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podrobná typológia kolkov – približne 40 rôznych druhov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menšie šálky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aj 4 kolky na jednom predmete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 l="52735" t="39375" r="14843" b="11250"/>
          <a:stretch>
            <a:fillRect/>
          </a:stretch>
        </p:blipFill>
        <p:spPr bwMode="auto">
          <a:xfrm>
            <a:off x="428596" y="2143116"/>
            <a:ext cx="4714908" cy="448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4" name="Picture 4" descr="https://c3.staticflickr.com/3/2333/2396673534_702d1902a0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6326" y="620688"/>
            <a:ext cx="3097674" cy="2323256"/>
          </a:xfrm>
          <a:prstGeom prst="rect">
            <a:avLst/>
          </a:prstGeom>
          <a:noFill/>
        </p:spPr>
      </p:pic>
      <p:pic>
        <p:nvPicPr>
          <p:cNvPr id="56326" name="Picture 6" descr="http://www.fondazionebruschi.it/ImagesArchive/280/AC/AC1060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2120" y="3249420"/>
            <a:ext cx="3381380" cy="3381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Sicília a Kartágo:</a:t>
            </a:r>
          </a:p>
          <a:p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367 BC - zomrel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Dionysius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Syrakúz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kráľovstvo prenechal svojmu synovi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348 BC - dohoda Ríma s Kartágom (pole pôsobnosti, obchodné podmienky)</a:t>
            </a:r>
          </a:p>
          <a:p>
            <a:endParaRPr lang="sk-SK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Samnitské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 vojny:</a:t>
            </a:r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Samniti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Gréci, Rimania, Etruskovia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343 – 341 BC – 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Samnitská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vojna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rímske víťazstvo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340 – 338 BC – Latinská vojna – Latinská liga porazená (zákaz tvoriť akékoľvek spolky)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územia začlenené do Ríma, prípadne získali civilné práva</a:t>
            </a:r>
          </a:p>
          <a:p>
            <a:pPr>
              <a:buFontTx/>
              <a:buChar char="-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327 – 304 BC – 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Samnitská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vojna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nie a jasná (331 BC – koniec mieru s Etruskami)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porážka oboch strán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Kampánia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grécke mestá sa stali rímskymi spojencami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287 BC – zrovnoprávnenie patricijov a plebejcov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Rím ako dominantná sila Talianska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porážka - sféra vplyvu - celý polostrov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Tarent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sa vzdal, súčasť Rímskeho impéria)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ďalšie kolónie na juhu, grécke mestá sa im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podriaďovali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264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Volsínie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porazené, posledný vzdor Etruskov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Hieron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II zo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Syrakúz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porušuje rovnováhu – začiatok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Púnskych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vojen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Sochárstvo v období ranej republiky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A) Písomné pramene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 čestné sochy významných jedincov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Plínius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 5.stor. BC 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comitiu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postavená socha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Hermodora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Efezu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(poradca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decemvirov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pri redakcii Zákonov 12 dosiek)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výzor čestných sôch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Plinius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tripedaneae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effigies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figurálne ikonické sochy v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položivotnej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veľkosti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čestné stĺpy – 439 BC –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columna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annonaria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pre L. Minutia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Augurina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zabezpečil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annonu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	- tvar na seba navŕšených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modiov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396 BC - Rimania dobyli Veje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bohatá korisť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bronzové sochy (do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svätyní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 a ďalšie roztavili -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aes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signatum</a:t>
            </a:r>
            <a:endParaRPr lang="sk-S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zlato - výkupné pre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Gallov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(390 BC)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ďalšie  čestné sochy 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Romane: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Rostra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Camillova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socha (vďaka za víťazstvo nad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Vejami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Galmi)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b) druhá pol. 4. stor. BC - prvé jazdecké sochy: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konzulovia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L.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Furiovi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Camillovi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G.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Meniovi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(porazili Latinskú ligu v bitke pri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Antiu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), G.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Meniovi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bol postavený aj stĺp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sochy vychádzali z gréckych vzorov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4. a 3. stor. BC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zmienky o čestných alebo posvätných sochách oveľa častejšie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údaje o umeleckých dielach privezených z porazených miest do Ríma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Kapitol: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okolo roku 300 BC - kolosálne sochy (305 BC, kolosálna socha Herkula)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293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Spurius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Carvilius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samnitskej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koristi – kolosálna bronzová socha Jupitera a pri nohách vlastná socha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jazdecká socha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Fabia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Maxima (vedľa Herkula)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Plebejci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oslava víťazstva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294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Quintus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Martius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Censorinus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prvý plebejec, ktorý sa stal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censorom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i="1" dirty="0">
                <a:latin typeface="Arial" panose="020B0604020202020204" pitchFamily="34" charset="0"/>
                <a:cs typeface="Arial" panose="020B0604020202020204" pitchFamily="34" charset="0"/>
              </a:rPr>
              <a:t>socha </a:t>
            </a:r>
            <a:r>
              <a:rPr lang="sk-SK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Marsyasa</a:t>
            </a:r>
            <a:endParaRPr lang="sk-SK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 ďalších kópie: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Paestum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Alba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Fucens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Trajánove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anaglyfy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 Kúrii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pamätník oslavujúci zrušenie otroctva pre dlhy (4. stor. BC)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Marsyas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bol znázornení so zviazanými nohami v okamihu jeho oslobodenia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konali sa pri nej emancipácie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Trajánom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premiestnené do baziliky na jeho fóre)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Ikonické sochy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portréty rímskych veliteľov a úradníkov - do Ríma darom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medzi 285 – 282 BC – sochy tribúna C.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Aelia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konzula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C.Fabricia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Luscina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6677.JPG"/>
          <p:cNvPicPr>
            <a:picLocks noChangeAspect="1"/>
          </p:cNvPicPr>
          <p:nvPr/>
        </p:nvPicPr>
        <p:blipFill>
          <a:blip r:embed="rId2" cstate="print"/>
          <a:srcRect l="6250" t="14583" b="28125"/>
          <a:stretch>
            <a:fillRect/>
          </a:stretch>
        </p:blipFill>
        <p:spPr>
          <a:xfrm>
            <a:off x="642910" y="0"/>
            <a:ext cx="7215238" cy="3306997"/>
          </a:xfrm>
          <a:prstGeom prst="rect">
            <a:avLst/>
          </a:prstGeom>
        </p:spPr>
      </p:pic>
      <p:pic>
        <p:nvPicPr>
          <p:cNvPr id="3" name="Obrázek 2" descr="IMG_6679.JPG"/>
          <p:cNvPicPr>
            <a:picLocks noChangeAspect="1"/>
          </p:cNvPicPr>
          <p:nvPr/>
        </p:nvPicPr>
        <p:blipFill>
          <a:blip r:embed="rId3" cstate="print"/>
          <a:srcRect l="11718" t="23958" b="19791"/>
          <a:stretch>
            <a:fillRect/>
          </a:stretch>
        </p:blipFill>
        <p:spPr>
          <a:xfrm>
            <a:off x="-23823" y="3500438"/>
            <a:ext cx="6428071" cy="3071834"/>
          </a:xfrm>
          <a:prstGeom prst="rect">
            <a:avLst/>
          </a:prstGeom>
        </p:spPr>
      </p:pic>
      <p:pic>
        <p:nvPicPr>
          <p:cNvPr id="4" name="Obrázek 3" descr="IMG_6680.JPG"/>
          <p:cNvPicPr>
            <a:picLocks noChangeAspect="1"/>
          </p:cNvPicPr>
          <p:nvPr/>
        </p:nvPicPr>
        <p:blipFill>
          <a:blip r:embed="rId4" cstate="print"/>
          <a:srcRect t="21875" r="15625" b="23958"/>
          <a:stretch>
            <a:fillRect/>
          </a:stretch>
        </p:blipFill>
        <p:spPr>
          <a:xfrm>
            <a:off x="2357422" y="3500438"/>
            <a:ext cx="6390918" cy="307712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85786" y="642918"/>
            <a:ext cx="1143008" cy="2500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286644" y="4000504"/>
            <a:ext cx="1357322" cy="2500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Porážka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Volsínií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prevoz 2000 sôch do Ríma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umiestnené na Fórum, pred chrám Mater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Matuty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Fortuny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(založený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Camillom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 víťazstve nad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Vejami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774</Words>
  <Application>Microsoft Office PowerPoint</Application>
  <PresentationFormat>Předvádění na obrazovce (4:3)</PresentationFormat>
  <Paragraphs>389</Paragraphs>
  <Slides>40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3" baseType="lpstr">
      <vt:lpstr>Arial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Římské umění od počátků do konce republiky</dc:title>
  <dc:creator>Monika</dc:creator>
  <cp:lastModifiedBy>Koronqa</cp:lastModifiedBy>
  <cp:revision>158</cp:revision>
  <dcterms:created xsi:type="dcterms:W3CDTF">2015-11-02T12:15:29Z</dcterms:created>
  <dcterms:modified xsi:type="dcterms:W3CDTF">2019-10-13T11:52:42Z</dcterms:modified>
</cp:coreProperties>
</file>