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4BE3B-71D3-4B8C-BD63-E8C49631D518}" type="datetimeFigureOut">
              <a:rPr lang="cs-CZ" smtClean="0"/>
              <a:pPr/>
              <a:t>13.10.2019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A6FC-B1B1-4112-87AF-B2089F2BBC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et.muni.cz/app/proj/projekt?info=4521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85788" y="1768475"/>
            <a:ext cx="82804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rgbClr val="0066FF"/>
                </a:solidFill>
              </a:rPr>
              <a:t>Základy římské archeologie </a:t>
            </a:r>
          </a:p>
          <a:p>
            <a:pPr algn="ctr" eaLnBrk="1" hangingPunct="1"/>
            <a:endParaRPr lang="cs-CZ" altLang="cs-CZ" b="1" dirty="0"/>
          </a:p>
          <a:p>
            <a:pPr algn="ctr" eaLnBrk="1" hangingPunct="1"/>
            <a:endParaRPr lang="cs-CZ" altLang="cs-CZ" b="1" dirty="0"/>
          </a:p>
          <a:p>
            <a:pPr algn="ctr" eaLnBrk="1" hangingPunct="1"/>
            <a:endParaRPr lang="cs-CZ" altLang="cs-CZ" b="1" dirty="0"/>
          </a:p>
          <a:p>
            <a:pPr algn="ctr"/>
            <a:r>
              <a:rPr lang="pl-PL" b="1" dirty="0"/>
              <a:t>Římské umění od počátků do konce </a:t>
            </a:r>
            <a:r>
              <a:rPr lang="pl-PL" b="1" dirty="0" smtClean="0"/>
              <a:t>republiky</a:t>
            </a:r>
          </a:p>
          <a:p>
            <a:pPr algn="ctr"/>
            <a:endParaRPr lang="cs-CZ" altLang="cs-CZ" b="1" dirty="0"/>
          </a:p>
          <a:p>
            <a:pPr algn="ctr" eaLnBrk="1" hangingPunct="1"/>
            <a:r>
              <a:rPr lang="cs-CZ" altLang="cs-CZ" b="1" dirty="0" smtClean="0"/>
              <a:t>Přednáška </a:t>
            </a:r>
            <a:r>
              <a:rPr lang="cs-CZ" altLang="cs-CZ" b="1" dirty="0" smtClean="0"/>
              <a:t>7</a:t>
            </a:r>
            <a:endParaRPr lang="cs-CZ" altLang="cs-CZ" b="1" dirty="0"/>
          </a:p>
          <a:p>
            <a:pPr algn="ctr" eaLnBrk="1" hangingPunct="1"/>
            <a:endParaRPr lang="cs-CZ" altLang="cs-CZ" b="1" dirty="0"/>
          </a:p>
          <a:p>
            <a:pPr algn="ctr"/>
            <a:r>
              <a:rPr lang="cs-CZ" b="1" dirty="0" err="1"/>
              <a:t>Kríza</a:t>
            </a:r>
            <a:r>
              <a:rPr lang="cs-CZ" b="1" dirty="0"/>
              <a:t> </a:t>
            </a:r>
            <a:r>
              <a:rPr lang="cs-CZ" b="1" dirty="0" err="1"/>
              <a:t>rímskej</a:t>
            </a:r>
            <a:r>
              <a:rPr lang="cs-CZ" b="1" dirty="0"/>
              <a:t> republiky</a:t>
            </a:r>
            <a:endParaRPr lang="cs-CZ" b="1" dirty="0"/>
          </a:p>
        </p:txBody>
      </p:sp>
      <p:sp>
        <p:nvSpPr>
          <p:cNvPr id="2051" name="TextovéPole 1"/>
          <p:cNvSpPr txBox="1">
            <a:spLocks noChangeArrowheads="1"/>
          </p:cNvSpPr>
          <p:nvPr/>
        </p:nvSpPr>
        <p:spPr bwMode="auto">
          <a:xfrm>
            <a:off x="755650" y="5589588"/>
            <a:ext cx="8109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Mgr. Ing. Monika </a:t>
            </a:r>
            <a:r>
              <a:rPr lang="cs-CZ" altLang="cs-CZ" sz="1800" dirty="0" err="1" smtClean="0"/>
              <a:t>Koróniová</a:t>
            </a:r>
            <a:r>
              <a:rPr lang="cs-CZ" altLang="cs-CZ" sz="1800" dirty="0"/>
              <a:t>		č. projektu: </a:t>
            </a:r>
            <a:r>
              <a:rPr lang="cs-CZ" altLang="cs-CZ" sz="1800" dirty="0">
                <a:hlinkClick r:id="rId2"/>
              </a:rPr>
              <a:t>MUNI/FR/1080/2018</a:t>
            </a:r>
            <a:endParaRPr lang="cs-CZ" altLang="cs-CZ" sz="1800" dirty="0"/>
          </a:p>
        </p:txBody>
      </p:sp>
      <p:pic>
        <p:nvPicPr>
          <p:cNvPr id="2052" name="Obráze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4950"/>
            <a:ext cx="28019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Obráze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09538"/>
            <a:ext cx="1116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44291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Neznámy 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patricius</a:t>
            </a:r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50 BC,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Otricoli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autentický portrét – vráskavá tvár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každá vráska detailne prepracovaná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republikánsky aristokrat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s://classconnection.s3.amazonaws.com/845/flashcards/3811845/png/portrait_of_a_man_found_near_otricoli-141C699A2496C622A8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3571900" cy="4936499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500562" y="0"/>
            <a:ext cx="4643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Terakotová busta muža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50 BC,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Cumae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realistický portrét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jazva pod pravým okom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umelosť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 Portrétu: otočenie hlavy, oči jemne dohora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s://resources.oncourse.iu.edu/access/content/user/leach/www/2003/boston2.jpg"/>
          <p:cNvPicPr>
            <a:picLocks noChangeAspect="1" noChangeArrowheads="1"/>
          </p:cNvPicPr>
          <p:nvPr/>
        </p:nvPicPr>
        <p:blipFill>
          <a:blip r:embed="rId3"/>
          <a:srcRect r="16666"/>
          <a:stretch>
            <a:fillRect/>
          </a:stretch>
        </p:blipFill>
        <p:spPr bwMode="auto">
          <a:xfrm>
            <a:off x="5143504" y="1700202"/>
            <a:ext cx="314327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Ženské portréty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idealizované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viac pozornosti účesu ako tvári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75 – 50 BC – rôznorodosť účesov</a:t>
            </a: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a) helenistický (grécky) – jednoduchý, vlasy rozdelené v strede, začesané dozadu, 	vlnité, zopnuté do drdolu</a:t>
            </a: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b) prepracovanejšia verzia a), 2-3 pramene voľné pred uchom</a:t>
            </a: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c) prameň vlasov zdvihnutý nad čelom</a:t>
            </a: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d) prameň vlasov zdvihnutý nad čelom a drdol na vrchole hlavy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posledné desaťročia republiky – nový účes – tzv.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nodus</a:t>
            </a:r>
            <a:endParaRPr lang="sk-SK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Museo Nazionale Romano Palazzo Massimo di Roma"/>
          <p:cNvPicPr>
            <a:picLocks noChangeAspect="1" noChangeArrowheads="1"/>
          </p:cNvPicPr>
          <p:nvPr/>
        </p:nvPicPr>
        <p:blipFill>
          <a:blip r:embed="rId2"/>
          <a:srcRect l="22591" r="18674"/>
          <a:stretch>
            <a:fillRect/>
          </a:stretch>
        </p:blipFill>
        <p:spPr bwMode="auto">
          <a:xfrm>
            <a:off x="6000760" y="2928934"/>
            <a:ext cx="2987499" cy="3814780"/>
          </a:xfrm>
          <a:prstGeom prst="rect">
            <a:avLst/>
          </a:prstGeom>
          <a:noFill/>
        </p:spPr>
      </p:pic>
      <p:pic>
        <p:nvPicPr>
          <p:cNvPr id="21508" name="Picture 4" descr="http://www.vroma.org/images/mcmanus_images/girl_nodu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928934"/>
            <a:ext cx="2981325" cy="3810000"/>
          </a:xfrm>
          <a:prstGeom prst="rect">
            <a:avLst/>
          </a:prstGeom>
          <a:noFill/>
        </p:spPr>
      </p:pic>
      <p:pic>
        <p:nvPicPr>
          <p:cNvPr id="21510" name="Picture 6" descr="http://www.vroma.org/images/mcmanus_images/girl_nod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928934"/>
            <a:ext cx="2743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7141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Octavia</a:t>
            </a:r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39 BC</a:t>
            </a:r>
          </a:p>
          <a:p>
            <a:pPr lvl="1"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pokračuje do spleteného vrkoča prebiehajúceho na vrchole hlavy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portrét z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Veletri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30te roky 1. storočia BC</a:t>
            </a:r>
          </a:p>
          <a:p>
            <a:pPr lvl="1"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zvlnené vlasy nad ušami, padajúce pramene na krku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5716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okolo 25 BC –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vychádza z módy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://www.vroma.org/images/mcmanus_images/octavia_aure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3810000" cy="3600451"/>
          </a:xfrm>
          <a:prstGeom prst="rect">
            <a:avLst/>
          </a:prstGeom>
          <a:noFill/>
        </p:spPr>
      </p:pic>
      <p:pic>
        <p:nvPicPr>
          <p:cNvPr id="20484" name="Picture 4" descr="http://www.vroma.org/images/raia_images/octav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548742"/>
            <a:ext cx="3137288" cy="5309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44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Livia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://www.vroma.org/images/mcmanus_images/livia1_am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3"/>
            <a:ext cx="2500330" cy="3631185"/>
          </a:xfrm>
          <a:prstGeom prst="rect">
            <a:avLst/>
          </a:prstGeom>
          <a:noFill/>
        </p:spPr>
      </p:pic>
      <p:pic>
        <p:nvPicPr>
          <p:cNvPr id="19460" name="Picture 4" descr="http://www.vroma.org/images/mcmanus_images/livia2_am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857496"/>
            <a:ext cx="2557889" cy="3714776"/>
          </a:xfrm>
          <a:prstGeom prst="rect">
            <a:avLst/>
          </a:prstGeom>
          <a:noFill/>
        </p:spPr>
      </p:pic>
      <p:pic>
        <p:nvPicPr>
          <p:cNvPr id="19462" name="Picture 6" descr="http://www.vroma.org/images/mcmanus_images/liviabasa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66"/>
            <a:ext cx="2295303" cy="3643338"/>
          </a:xfrm>
          <a:prstGeom prst="rect">
            <a:avLst/>
          </a:prstGeom>
          <a:noFill/>
        </p:spPr>
      </p:pic>
      <p:pic>
        <p:nvPicPr>
          <p:cNvPr id="19464" name="Picture 8" descr="http://www.vroma.org/images/mcmanus_images/liviabasalt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500438"/>
            <a:ext cx="262949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7072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Staršia žena</a:t>
            </a:r>
          </a:p>
          <a:p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Palombara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Sabina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 1. stor. BC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tenká, oválna tvár, vystupujúce lícne kosti, väčšia horná pera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kučery po oboch stranách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http://www.indiana.edu/~c414rome/net_id/museiromani/repportf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3185852" cy="4929222"/>
          </a:xfrm>
          <a:prstGeom prst="rect">
            <a:avLst/>
          </a:prstGeom>
          <a:noFill/>
        </p:spPr>
      </p:pic>
      <p:pic>
        <p:nvPicPr>
          <p:cNvPr id="23558" name="Picture 6" descr="http://www.indiana.edu/%7Ec414rome/net_id/museiromani/repportfe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0092" y="1714488"/>
            <a:ext cx="318014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215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Oslobodení otroci</a:t>
            </a:r>
          </a:p>
          <a:p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unerálne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reliéfy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celé sochy alebo len busty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jedna alebo viac postáv s atribútmi (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pater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uxor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filius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informácie o profesii, dôvode stavby, zobrazení jednotlivci živí/mŕtvi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zasadené do pamätníkov, ktoré nestáli samostatne – pozdĺž ciest vedúcich z Ríma</a:t>
            </a:r>
          </a:p>
          <a:p>
            <a:pPr>
              <a:buFontTx/>
              <a:buChar char="-"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Fonteiova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rodina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http://t2.gstatic.com/images?q=tbn:ANd9GcTgfAc43zeXovKsvWUbdOn-Ljet9jXOzJf05eOhy1l495FX9ll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643182"/>
            <a:ext cx="3506254" cy="342902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2643182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75 – 50 BC,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Labicana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4 busty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reliéf vložený do fasády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epitaf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roma.org/images/mcmanus_images/funrelief_montemart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52"/>
            <a:ext cx="3557596" cy="650779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578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Pohrebný reliéf manželov</a:t>
            </a:r>
          </a:p>
          <a:p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Statilia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75 – 50 BC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vedľa seba, bez dotyku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žena –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pudicitia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– cnosť, skromnosť, vernosť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43576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Gnaeus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Pompeius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Magnus</a:t>
            </a:r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Pompejovo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divadlo –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Martius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+ chrám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Victrix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sochy rímskych provincií (sochár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Coponius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Hlava z Kodane</a:t>
            </a:r>
          </a:p>
          <a:p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1885,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Salaria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2 exempláre: Kodaň, Benátky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50 rokov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verizmus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okrúhla tvár, dvojitá brada, vráskavé čelo, malé, hlboko posadené oči, okrúhly nos, tenké pery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husté vlasy, rozcuchané na čele (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anastola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), dlhé bokombrady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účes pripomína Alexandra Veľkého (nie je plešatý!)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politická propaganda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https://40.media.tumblr.com/152d0a9f08ab59d064f840580ae4965e/tumblr_nios2eOh3c1rmw3xoo3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5152" y="71414"/>
            <a:ext cx="3004598" cy="3571900"/>
          </a:xfrm>
          <a:prstGeom prst="rect">
            <a:avLst/>
          </a:prstGeom>
          <a:noFill/>
        </p:spPr>
      </p:pic>
      <p:pic>
        <p:nvPicPr>
          <p:cNvPr id="28676" name="Picture 4" descr="https://upload.wikimedia.org/wikipedia/commons/b/b2/Pom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3214710" cy="3316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1.staticflickr.com/9/8243/8461324095_888b7f95ac_b.jpg"/>
          <p:cNvPicPr>
            <a:picLocks noChangeAspect="1" noChangeArrowheads="1"/>
          </p:cNvPicPr>
          <p:nvPr/>
        </p:nvPicPr>
        <p:blipFill>
          <a:blip r:embed="rId2"/>
          <a:srcRect l="16715" t="7145" r="20296"/>
          <a:stretch>
            <a:fillRect/>
          </a:stretch>
        </p:blipFill>
        <p:spPr bwMode="auto">
          <a:xfrm>
            <a:off x="5715008" y="214290"/>
            <a:ext cx="3204636" cy="4714908"/>
          </a:xfrm>
          <a:prstGeom prst="rect">
            <a:avLst/>
          </a:prstGeom>
          <a:noFill/>
        </p:spPr>
      </p:pic>
      <p:pic>
        <p:nvPicPr>
          <p:cNvPr id="27652" name="Picture 4" descr="https://c1.staticflickr.com/9/8377/8461328239_fb00aec1b3_b.jpg"/>
          <p:cNvPicPr>
            <a:picLocks noChangeAspect="1" noChangeArrowheads="1"/>
          </p:cNvPicPr>
          <p:nvPr/>
        </p:nvPicPr>
        <p:blipFill>
          <a:blip r:embed="rId3"/>
          <a:srcRect l="16071"/>
          <a:stretch>
            <a:fillRect/>
          </a:stretch>
        </p:blipFill>
        <p:spPr bwMode="auto">
          <a:xfrm>
            <a:off x="3143240" y="2204903"/>
            <a:ext cx="2928958" cy="4653097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5214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Hlava z Benátok</a:t>
            </a:r>
          </a:p>
          <a:p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okrúhla tvár, trochu užšia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malé oči, okrúhly nos, tenké pery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idealizovaný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nemá rozcuchaný účes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Gaius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Julius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Caesar</a:t>
            </a:r>
          </a:p>
          <a:p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Juliovo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fórum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numizmatický portrét </a:t>
            </a:r>
          </a:p>
          <a:p>
            <a:pPr lvl="1"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denár: dlhý krk, výrazné jabĺčko, vrásky, vlasy česané z temena dopredu, vavrínový veniec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 descr="http://www.ciaranhinds.eu/image8/denar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052371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ouvre.fr/sites/default/files/imagecache/940x768/medias/medias_images/images/louvre-relief-dit-domitius-ahenobar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7162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7891" t="21875" r="38925" b="16301"/>
          <a:stretch>
            <a:fillRect/>
          </a:stretch>
        </p:blipFill>
        <p:spPr bwMode="auto">
          <a:xfrm>
            <a:off x="0" y="1785926"/>
            <a:ext cx="28718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s://classconnection.s3.amazonaws.com/247/flashcards/271247/jpg/picture91317363891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785926"/>
            <a:ext cx="4071966" cy="2900035"/>
          </a:xfrm>
          <a:prstGeom prst="rect">
            <a:avLst/>
          </a:prstGeom>
          <a:noFill/>
        </p:spPr>
      </p:pic>
      <p:pic>
        <p:nvPicPr>
          <p:cNvPr id="5" name="Picture 2" descr="http://www.heliosgallery.com/noframes/greek/images/greek+pottery+gnathian+skyphos-may14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597881"/>
            <a:ext cx="3978203" cy="2260119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26966" y="64544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Opakovanie</a:t>
            </a:r>
            <a:r>
              <a:rPr lang="sk-SK" dirty="0" smtClean="0"/>
              <a:t>: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4500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veľké množstvo kamenných portrétov</a:t>
            </a:r>
          </a:p>
          <a:p>
            <a:pPr>
              <a:buFontTx/>
              <a:buChar char="-"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sk-SK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Portrét z </a:t>
            </a:r>
            <a:r>
              <a:rPr lang="sk-SK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Tuscula</a:t>
            </a:r>
            <a:r>
              <a:rPr lang="sk-SK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(veľa kópií)</a:t>
            </a:r>
          </a:p>
          <a:p>
            <a:pPr marL="342900" indent="-342900"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súčasný, za života</a:t>
            </a:r>
          </a:p>
          <a:p>
            <a:pPr marL="342900" indent="-342900"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ysoké čelo, plešatejúci, široká tvár, rovné obočie</a:t>
            </a:r>
          </a:p>
          <a:p>
            <a:pPr marL="342900" indent="-342900"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vrásky okolo úst, dlhý krk</a:t>
            </a:r>
          </a:p>
        </p:txBody>
      </p:sp>
      <p:pic>
        <p:nvPicPr>
          <p:cNvPr id="30722" name="Picture 2" descr="http://ancientrome.ru/art/artwork/sculp/rom/republic/statesman/iulius-caesar/iul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82" y="357166"/>
            <a:ext cx="444701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4214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sk-SK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Hlava z Berlína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– z helenistického východu</a:t>
            </a:r>
          </a:p>
          <a:p>
            <a:pPr marL="342900" indent="-342900"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bridlica z Egypta</a:t>
            </a:r>
          </a:p>
          <a:p>
            <a:pPr marL="342900" indent="-342900"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asi na žiadosť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Kleopatry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hlava otočená doľava</a:t>
            </a:r>
          </a:p>
          <a:p>
            <a:pPr marL="342900" indent="-342900"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tvárové črty ako na denáre</a:t>
            </a:r>
          </a:p>
          <a:p>
            <a:pPr marL="342900" indent="-342900"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oči z iného kameňa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143372" y="0"/>
            <a:ext cx="5000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sk-SK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Posmrtný portrét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– množstvo kópií, najznámejšia v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Pise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Pisa-Chiaramonti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typ</a:t>
            </a:r>
          </a:p>
          <a:p>
            <a:pPr marL="342900" indent="-342900"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vytvorené počas vlády Augusta</a:t>
            </a:r>
          </a:p>
          <a:p>
            <a:pPr marL="342900" indent="-342900"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augustov účes –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comma-shaped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curls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mladícka vitalita, vyhladené vrásky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https://c2.staticflickr.com/6/5099/5398983722_38d94dd795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3149510" cy="4749777"/>
          </a:xfrm>
          <a:prstGeom prst="rect">
            <a:avLst/>
          </a:prstGeom>
          <a:noFill/>
        </p:spPr>
      </p:pic>
      <p:pic>
        <p:nvPicPr>
          <p:cNvPr id="29700" name="Picture 4" descr="http://ancientrome.ru/art/artwork/sculp/rom/republic/statesman/iulius-caesar/iul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00239"/>
            <a:ext cx="3167829" cy="471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5286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Marcus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Antonius</a:t>
            </a:r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portrét z Káhiry –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triumvir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40 – 31 BC, vytvorený vo východnej časti impéria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nahá socha, vápenec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identifikovaný na základe mincí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kontrapost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hrubý krk, boxerský nos, široko otvorené oči, vystupujúca brada, husté vlasy,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comma-shaped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locks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Picture 4" descr="http://imgc.allpostersimages.com/images/P-473-488-90/28/2813/RUXOD00Z/posters/marcus-antonius-mark-anthony-roman-statesman-and-triumvir-portrait-bust.jpg"/>
          <p:cNvPicPr>
            <a:picLocks noChangeAspect="1" noChangeArrowheads="1"/>
          </p:cNvPicPr>
          <p:nvPr/>
        </p:nvPicPr>
        <p:blipFill>
          <a:blip r:embed="rId2"/>
          <a:srcRect l="6148" t="4611" r="3688" b="9323"/>
          <a:stretch>
            <a:fillRect/>
          </a:stretch>
        </p:blipFill>
        <p:spPr bwMode="auto">
          <a:xfrm>
            <a:off x="5286380" y="214289"/>
            <a:ext cx="3571900" cy="454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Kríza rímskej republiky – 133 – 27 BC</a:t>
            </a: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133 BC – bratia </a:t>
            </a:r>
            <a:r>
              <a:rPr lang="sk-SK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Gracchovci</a:t>
            </a:r>
            <a:endParaRPr lang="sk-SK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snahy o reformu agrárnej rímskej spoločnosti a zlepšenie celkového stavu spoločnosti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reakcia: násilie, nepokoje, vzbury</a:t>
            </a:r>
          </a:p>
          <a:p>
            <a:pPr>
              <a:buFontTx/>
              <a:buChar char="-"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157 – 86 BC – </a:t>
            </a:r>
            <a:r>
              <a:rPr lang="sk-SK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Gaius</a:t>
            </a:r>
            <a:r>
              <a:rPr lang="sk-SK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Marius</a:t>
            </a:r>
            <a:endParaRPr lang="sk-SK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znovuzvolenie do konzulátu (7x), politická kariéra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reforma armády – nábor nemajetných ľudí, profesionálna armáda</a:t>
            </a:r>
          </a:p>
          <a:p>
            <a:pPr>
              <a:buFontTx/>
              <a:buChar char="-"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138 – 78 BC – </a:t>
            </a:r>
            <a:r>
              <a:rPr lang="sk-SK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Sulla</a:t>
            </a:r>
            <a:endParaRPr lang="sk-SK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diktátor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používal armádu, aby pretlačil svoje záujmy v senáte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2x zaútočil na Rím, bojoval proti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Mariovi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100 – 11 BC – Caesar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politická a vojenská kariéra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správca Galie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1. triumvirát s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Crassom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Pompejom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porazenil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ho po smrti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Crassa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porážka Egypta – do Ríma sa vrátil ako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triumfátor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ponúknutá koruna – 2x odmietol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diktátor – zvolený na 10 rokov, potom doživotne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reforma kalendára, občianstvo ľuďom v Španielsku a Galii, obilie chudobným 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15. 3. 44 BC zavraždený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7141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Kolaps republiky:</a:t>
            </a: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Násilné presadzovanie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reform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a zákonov</a:t>
            </a:r>
          </a:p>
          <a:p>
            <a:pPr marL="342900" indent="-342900">
              <a:buAutoNum type="alphaLcParenR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Znovuzvolenie do konzulátu –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Marius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Získanie postu diktátor, používanie armády na presadzovanie záujmov -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Sulla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Umenie</a:t>
            </a:r>
          </a:p>
          <a:p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postupná asimilácia gréckeho umenia – komplikované (prichádzajúce diela od klasicizmu po helenizmus a „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baroko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umelci: grécka pevnina, Malá Ázia, južné Taliansko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Mužské portréty</a:t>
            </a:r>
          </a:p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reflektujú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rímsku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vieru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duša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osôb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sídli v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hlave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(na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rozdiel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Grékov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zdôrazňovanie čŕt jednotlivcov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predchodcovia: Etruskovia, helenistické umenie, Egypťania (portréty neboli dovedené 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do dokonalosti)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1. st. BC – rozkvet portrétu (využívane kameňa)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umelci do Ríma: otroci, zajatci alebo hľadali prácu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ťažké definovať líniu vývoja – v každom momente diela rôznej kvality a prevedenia</a:t>
            </a:r>
          </a:p>
          <a:p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2 typy portrétov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(podľa štylistického prevedenia):</a:t>
            </a: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a) na základoch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stredoitalského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štýlu –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veristický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b) helenistické (grécke) predlohy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50006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Arringatore</a:t>
            </a:r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na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stredneitalských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základoch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90 – 70 BC, jazero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Trasimene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etruské územie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bronzová socha –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Aullus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Metellus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etruský umelec, rímsky vkus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tóga, vysoké topánky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adlocutio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(zdôraznenie ruky, 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prídavná estetika –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appendage</a:t>
            </a: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aesthetics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hlava: hranatá, vrásky na čele a krku, orlí nos, veľké uši</a:t>
            </a:r>
          </a:p>
          <a:p>
            <a:pPr>
              <a:buFontTx/>
              <a:buChar char="-"/>
            </a:pPr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veristická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tradícia</a:t>
            </a:r>
          </a:p>
          <a:p>
            <a:pPr>
              <a:buFontTx/>
              <a:buChar char="-"/>
            </a:pPr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krátke vlasy „prilepené“ na hlave, nad čelom viac plastickosti, trochu plešatie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classconnection.s3.amazonaws.com/530/flashcards/1023530/jpg/%286-16%29aulemetele%28arringatore%291323916842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28"/>
            <a:ext cx="4086254" cy="6286544"/>
          </a:xfrm>
          <a:prstGeom prst="rect">
            <a:avLst/>
          </a:prstGeom>
          <a:noFill/>
        </p:spPr>
      </p:pic>
      <p:pic>
        <p:nvPicPr>
          <p:cNvPr id="3076" name="Picture 4" descr="https://ka-perseus-images.s3.amazonaws.com/bf3a71c383871a74d5b6c96ffffd2035ee76a9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941675"/>
            <a:ext cx="3888432" cy="291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46434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Generál z 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Tivoli</a:t>
            </a:r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omanizovaný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helenistický portrét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75 – 50 BC, chrám Herkula v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Tivoli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grécky mramor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nahý, plášť omotaný okolo bokov a prevesený cez ľavú ruku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pancier slúži ako podpera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kontrapost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mladé telo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portrét staršieho muža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pootočenie hlavy, heroická nahota 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ovplyvnené rímskou estetikou 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verismom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classconnection.s3.amazonaws.com/514/flashcards/517514/jpg/general1330052568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14"/>
            <a:ext cx="4143473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56435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rímsky pohrebný rítus a uctievanie predkov – „odberatelia“ portrétov</a:t>
            </a:r>
          </a:p>
          <a:p>
            <a:pPr>
              <a:buFontTx/>
              <a:buChar char="-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Polybios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Plinius</a:t>
            </a:r>
            <a:endParaRPr lang="sk-SK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Muž v tóge (</a:t>
            </a:r>
            <a:r>
              <a:rPr lang="sk-SK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togatus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 dvomi bustami predkov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rímsky pohrebný rítus</a:t>
            </a:r>
          </a:p>
          <a:p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- hlava je staršia –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 1. stor. BC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telo vytvorené v období vlády Augusta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busty vytesané zo všetkých strán – nie masky</a:t>
            </a:r>
          </a:p>
        </p:txBody>
      </p:sp>
      <p:pic>
        <p:nvPicPr>
          <p:cNvPr id="1026" name="Picture 2" descr="http://www.vroma.org/images/mcmanus_images/barberinistatu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42851"/>
            <a:ext cx="3338519" cy="6333949"/>
          </a:xfrm>
          <a:prstGeom prst="rect">
            <a:avLst/>
          </a:prstGeom>
          <a:noFill/>
        </p:spPr>
      </p:pic>
      <p:pic>
        <p:nvPicPr>
          <p:cNvPr id="1028" name="Picture 4" descr="http://www.vroma.org/images/mcmanus_images/barberini_bus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655882"/>
            <a:ext cx="4000528" cy="3822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0"/>
            <a:ext cx="4286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Terakotová </a:t>
            </a: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hlava</a:t>
            </a:r>
          </a:p>
          <a:p>
            <a:endParaRPr lang="sk-SK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zač. 1. stor. BC, terakota</a:t>
            </a:r>
          </a:p>
          <a:p>
            <a:pPr>
              <a:buFontTx/>
              <a:buChar char="-"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zatvorené, hlboko vsadené oči,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vystúple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lícne kosti, prepadnuté ústa, bez zubov</a:t>
            </a: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://www.daringtodo.com/wp-content/uploads/2011/03/143.jpg"/>
          <p:cNvPicPr>
            <a:picLocks noChangeAspect="1" noChangeArrowheads="1"/>
          </p:cNvPicPr>
          <p:nvPr/>
        </p:nvPicPr>
        <p:blipFill>
          <a:blip r:embed="rId2"/>
          <a:srcRect l="15278" t="12500" r="12499" b="11892"/>
          <a:stretch>
            <a:fillRect/>
          </a:stretch>
        </p:blipFill>
        <p:spPr bwMode="auto">
          <a:xfrm>
            <a:off x="4211960" y="188640"/>
            <a:ext cx="4670495" cy="6519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1065</Words>
  <Application>Microsoft Office PowerPoint</Application>
  <PresentationFormat>Předvádění na obrazovce (4:3)</PresentationFormat>
  <Paragraphs>190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Římské umění od počátků do konce republiky</dc:title>
  <dc:creator>Monika</dc:creator>
  <cp:lastModifiedBy>Koronqa</cp:lastModifiedBy>
  <cp:revision>45</cp:revision>
  <dcterms:created xsi:type="dcterms:W3CDTF">2015-11-16T13:43:37Z</dcterms:created>
  <dcterms:modified xsi:type="dcterms:W3CDTF">2019-10-13T12:02:01Z</dcterms:modified>
</cp:coreProperties>
</file>