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08" r:id="rId2"/>
    <p:sldId id="306" r:id="rId3"/>
    <p:sldId id="257" r:id="rId4"/>
    <p:sldId id="27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9" r:id="rId21"/>
    <p:sldId id="274" r:id="rId22"/>
    <p:sldId id="275" r:id="rId23"/>
    <p:sldId id="276" r:id="rId24"/>
    <p:sldId id="277" r:id="rId25"/>
    <p:sldId id="278" r:id="rId26"/>
    <p:sldId id="280" r:id="rId27"/>
    <p:sldId id="281" r:id="rId28"/>
    <p:sldId id="282" r:id="rId29"/>
    <p:sldId id="283" r:id="rId30"/>
    <p:sldId id="292" r:id="rId31"/>
    <p:sldId id="293" r:id="rId32"/>
    <p:sldId id="295" r:id="rId33"/>
    <p:sldId id="284" r:id="rId34"/>
    <p:sldId id="296" r:id="rId35"/>
    <p:sldId id="286" r:id="rId36"/>
    <p:sldId id="285" r:id="rId37"/>
    <p:sldId id="297" r:id="rId38"/>
    <p:sldId id="298" r:id="rId39"/>
    <p:sldId id="299" r:id="rId40"/>
    <p:sldId id="287" r:id="rId41"/>
    <p:sldId id="300" r:id="rId42"/>
    <p:sldId id="301" r:id="rId43"/>
    <p:sldId id="302" r:id="rId44"/>
    <p:sldId id="288" r:id="rId45"/>
    <p:sldId id="289" r:id="rId46"/>
    <p:sldId id="304" r:id="rId47"/>
    <p:sldId id="303" r:id="rId48"/>
    <p:sldId id="290" r:id="rId49"/>
    <p:sldId id="291" r:id="rId50"/>
    <p:sldId id="305" r:id="rId51"/>
    <p:sldId id="307" r:id="rId5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BD6A1-F21B-4E9D-B61D-23773FE048D4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F92AC-D984-4887-8ED2-7601A97ABE0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43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58C5-A536-4554-B5DE-E59BACC35ED5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C966D-1F9C-4B9D-9F86-2AC7485CD4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58C5-A536-4554-B5DE-E59BACC35ED5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C966D-1F9C-4B9D-9F86-2AC7485CD4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58C5-A536-4554-B5DE-E59BACC35ED5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C966D-1F9C-4B9D-9F86-2AC7485CD4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58C5-A536-4554-B5DE-E59BACC35ED5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C966D-1F9C-4B9D-9F86-2AC7485CD4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58C5-A536-4554-B5DE-E59BACC35ED5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C966D-1F9C-4B9D-9F86-2AC7485CD4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58C5-A536-4554-B5DE-E59BACC35ED5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C966D-1F9C-4B9D-9F86-2AC7485CD4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58C5-A536-4554-B5DE-E59BACC35ED5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C966D-1F9C-4B9D-9F86-2AC7485CD4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58C5-A536-4554-B5DE-E59BACC35ED5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C966D-1F9C-4B9D-9F86-2AC7485CD4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58C5-A536-4554-B5DE-E59BACC35ED5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C966D-1F9C-4B9D-9F86-2AC7485CD4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58C5-A536-4554-B5DE-E59BACC35ED5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C966D-1F9C-4B9D-9F86-2AC7485CD4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58C5-A536-4554-B5DE-E59BACC35ED5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C966D-1F9C-4B9D-9F86-2AC7485CD4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E58C5-A536-4554-B5DE-E59BACC35ED5}" type="datetimeFigureOut">
              <a:rPr lang="cs-CZ" smtClean="0"/>
              <a:pPr/>
              <a:t>13.10.2019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966D-1F9C-4B9D-9F86-2AC7485CD4E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net.muni.cz/app/proj/projekt?info=4521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585788" y="1768475"/>
            <a:ext cx="82804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800" b="1" dirty="0">
                <a:solidFill>
                  <a:srgbClr val="0066FF"/>
                </a:solidFill>
              </a:rPr>
              <a:t>Základy římské archeologie </a:t>
            </a:r>
          </a:p>
          <a:p>
            <a:pPr algn="ctr" eaLnBrk="1" hangingPunct="1"/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/>
            <a:r>
              <a:rPr lang="pl-PL" b="1" dirty="0"/>
              <a:t>Římské umění od počátků do konce </a:t>
            </a:r>
            <a:r>
              <a:rPr lang="pl-PL" b="1" dirty="0" smtClean="0"/>
              <a:t>republiky</a:t>
            </a:r>
          </a:p>
          <a:p>
            <a:pPr algn="ctr"/>
            <a:endParaRPr lang="cs-CZ" altLang="cs-CZ" b="1" dirty="0"/>
          </a:p>
          <a:p>
            <a:pPr algn="ctr" eaLnBrk="1" hangingPunct="1"/>
            <a:r>
              <a:rPr lang="cs-CZ" altLang="cs-CZ" b="1" dirty="0" smtClean="0"/>
              <a:t>Přednáška </a:t>
            </a:r>
            <a:r>
              <a:rPr lang="cs-CZ" altLang="cs-CZ" b="1" dirty="0"/>
              <a:t>8</a:t>
            </a:r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/>
            <a:r>
              <a:rPr lang="cs-CZ" b="1" dirty="0" err="1"/>
              <a:t>Maliarstvo</a:t>
            </a:r>
            <a:r>
              <a:rPr lang="cs-CZ" b="1" dirty="0"/>
              <a:t>, mozaiky</a:t>
            </a:r>
            <a:endParaRPr lang="cs-CZ" b="1" dirty="0"/>
          </a:p>
        </p:txBody>
      </p:sp>
      <p:sp>
        <p:nvSpPr>
          <p:cNvPr id="2051" name="TextovéPole 1"/>
          <p:cNvSpPr txBox="1">
            <a:spLocks noChangeArrowheads="1"/>
          </p:cNvSpPr>
          <p:nvPr/>
        </p:nvSpPr>
        <p:spPr bwMode="auto">
          <a:xfrm>
            <a:off x="755650" y="5589588"/>
            <a:ext cx="8109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Mgr. Ing. Monika </a:t>
            </a:r>
            <a:r>
              <a:rPr lang="cs-CZ" altLang="cs-CZ" sz="1800" dirty="0" err="1" smtClean="0"/>
              <a:t>Koróniová</a:t>
            </a:r>
            <a:r>
              <a:rPr lang="cs-CZ" altLang="cs-CZ" sz="1800" dirty="0"/>
              <a:t>		č. projektu: </a:t>
            </a:r>
            <a:r>
              <a:rPr lang="cs-CZ" altLang="cs-CZ" sz="1800" dirty="0">
                <a:hlinkClick r:id="rId2"/>
              </a:rPr>
              <a:t>MUNI/FR/1080/2018</a:t>
            </a:r>
            <a:endParaRPr lang="cs-CZ" altLang="cs-CZ" sz="1800" dirty="0"/>
          </a:p>
        </p:txBody>
      </p:sp>
      <p:pic>
        <p:nvPicPr>
          <p:cNvPr id="2052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"/>
            <a:ext cx="2801938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Obráze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9538"/>
            <a:ext cx="111601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3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classconnection.s3.amazonaws.com/52/flashcards/2129052/jpg/philoxenos_of_eretria__battle_of_issus__ca_310_bce_roman_copy_%28alexander_mosaic%29_from_the_house_of_the_faun__pompeii__italy__late_second_or_early_first_century_bce13520626083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71414"/>
            <a:ext cx="8937616" cy="507209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5286388"/>
            <a:ext cx="9001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bitka pri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Isse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Alexander Veľký,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Darius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III z Perzie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kópia maľby zo zač. 3. stor. BC,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Philoxenos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Eretreie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Praeneste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Palestrina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20 km južne od Ríma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Praenestina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Labicana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Latina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dôležité od 7. 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založenie: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Telegonos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(syn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Odyssea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Circe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Praenestos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(syn Latina),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Calculus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(syn Vulkána)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hrobky: prvá štvrtina 8. stor. BC, dôležité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orientalizujúce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obdobie: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Barberini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Bernardini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Castellani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prvé zmienky 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autorov: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zač. republiky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5. stor. BC – rodiny z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Praeneste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sa dostali do rímskeho senátu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380 BC – mesto podrobené Rímom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358 BC – dohoda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Praeneste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Gallov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338 BC – po páde Latinskej ligy stráca dôležitosť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posl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desaťročie 2. stor. BC – opäť prosperuje, obchod z východom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 občianskej vojne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municipium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obyvatelia rímski občania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útočisko pre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Gaia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Maria (po prehre so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Sullom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), spáchal samovraždu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Sulla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masaker obyvateľstva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ochranné božstvo: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Fortuna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Primigenia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17"/>
          <p:cNvPicPr>
            <a:picLocks noChangeAspect="1" noChangeArrowheads="1"/>
          </p:cNvPicPr>
          <p:nvPr/>
        </p:nvPicPr>
        <p:blipFill>
          <a:blip r:embed="rId2"/>
          <a:srcRect l="3740" r="5272"/>
          <a:stretch>
            <a:fillRect/>
          </a:stretch>
        </p:blipFill>
        <p:spPr bwMode="auto">
          <a:xfrm>
            <a:off x="-76200" y="0"/>
            <a:ext cx="5562600" cy="685800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5500694" y="714356"/>
            <a:ext cx="3643306" cy="585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GB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Praeneste</a:t>
            </a:r>
            <a:r>
              <a:rPr lang="sk-SK" i="1" u="sng" dirty="0">
                <a:latin typeface="Arial" panose="020B0604020202020204" pitchFamily="34" charset="0"/>
                <a:cs typeface="Arial" panose="020B0604020202020204" pitchFamily="34" charset="0"/>
              </a:rPr>
              <a:t> – mapa rímskeho mesta</a:t>
            </a:r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</a:pP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Cistern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Múr 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opus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quadratum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Propylaeum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Miestnosti s klenbami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Brána „slnka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Cistern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Brána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Forum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Svätyňa </a:t>
            </a:r>
            <a:r>
              <a:rPr lang="en-GB" b="1" i="1" dirty="0" err="1">
                <a:latin typeface="Arial" panose="020B0604020202020204" pitchFamily="34" charset="0"/>
                <a:cs typeface="Arial" panose="020B0604020202020204" pitchFamily="34" charset="0"/>
              </a:rPr>
              <a:t>Fortun</a:t>
            </a:r>
            <a:r>
              <a:rPr lang="sk-SK" b="1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Primigeni</a:t>
            </a:r>
            <a:r>
              <a:rPr lang="sk-SK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GB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Polygon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álne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múry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Verejné budovy a kúpele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Exedra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Madonna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dell’Aquila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(Forum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Sullovej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kolónie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Cistern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Svätyňa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Hercul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Victor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Necropolis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Praenestina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64200" cy="6858000"/>
          </a:xfrm>
          <a:prstGeom prst="rect">
            <a:avLst/>
          </a:prstGeom>
          <a:noFill/>
        </p:spPr>
      </p:pic>
      <p:pic>
        <p:nvPicPr>
          <p:cNvPr id="3" name="Picture 4" descr="Alessandria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0"/>
            <a:ext cx="3429000" cy="2246313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5715008" y="2237549"/>
            <a:ext cx="342899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Cicero, archív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Praeneste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Numerius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Suffustius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sen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vznikli dva posvätné okrsky </a:t>
            </a:r>
          </a:p>
          <a:p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Socha Jupitera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sediaci   v lone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Fortuny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Primigenie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Olivovník, z ktorého tiekol med</a:t>
            </a:r>
          </a:p>
          <a:p>
            <a:pPr marL="342900" indent="-342900"/>
            <a:endParaRPr lang="sk-SK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najdôležitejšie kultové miesto – terasa polkruhov – východná časť</a:t>
            </a:r>
          </a:p>
          <a:p>
            <a:pPr marL="342900" indent="-342900"/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- komplex – séria terás spojených rampami a schodiskami</a:t>
            </a:r>
          </a:p>
          <a:p>
            <a:pPr marL="342900" indent="-342900"/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- osovo zoradené, konverguje v chráme</a:t>
            </a:r>
          </a:p>
          <a:p>
            <a:pPr marL="342900" indent="-342900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57725" cy="5638800"/>
          </a:xfrm>
          <a:prstGeom prst="rect">
            <a:avLst/>
          </a:prstGeom>
          <a:noFill/>
        </p:spPr>
      </p:pic>
      <p:pic>
        <p:nvPicPr>
          <p:cNvPr id="3" name="Picture 3" descr="Alessandria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0"/>
            <a:ext cx="4343400" cy="3890963"/>
          </a:xfrm>
          <a:prstGeom prst="rect">
            <a:avLst/>
          </a:prstGeom>
          <a:noFill/>
        </p:spPr>
      </p:pic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2667000" y="1828800"/>
            <a:ext cx="3962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1905000" y="1600200"/>
            <a:ext cx="3352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 flipV="1">
            <a:off x="1981200" y="1295400"/>
            <a:ext cx="3733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 flipV="1">
            <a:off x="3505200" y="762000"/>
            <a:ext cx="31242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 flipV="1">
            <a:off x="3810000" y="1219200"/>
            <a:ext cx="3581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2667000" y="2209800"/>
            <a:ext cx="30480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786314" y="4000504"/>
            <a:ext cx="43576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opus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incertum</a:t>
            </a:r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oblúky, klenby, stĺpy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vykopávky: 1944, po bombardovaní v 2. svet. vojne, ktorá zničila stredovekú zástavbu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datácia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: posledné roky 2. 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ovplyvnené helenistickou kultúrou – inšpirácie z východnej časti Egejského mora (Cos,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Rhodos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4720180" cy="571501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786314" y="500042"/>
            <a:ext cx="435768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Veľký polygonálny múr, na vrchole dvojitá rampa, prístup na terasu – dve schodiská po stranách</a:t>
            </a:r>
          </a:p>
          <a:p>
            <a:pPr marL="342900" indent="-342900"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Hlavný vstup – obrovská dvojitá rampa tvorí trojuholníkovú fasádu, obsahuje dva výklenky v strede. Pozdĺž rampy priechody – jedna strana nezakrytá,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dlaždená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kameňom a druhá zaklenutá s kolonádou z dórskych stĺpov</a:t>
            </a:r>
          </a:p>
          <a:p>
            <a:pPr marL="342900" indent="-342900"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Terasa s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polkruhami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po oboch stranách séria 4 miestností, pred ktorými je postavený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porticus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(dórske stĺpy západná časť, iónske stĺpy východná časť). Vo východnom polkruhu lavičky – čakáreň na proroctvo. V blízkosti báza s dórskym vlysom, asi pre sochu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Jupitera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Fortuny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(hlava sa našla v blízkej studni). Podľa Cicera je to miesto nájdenia črepov z nápismi. V strede schodisko vedúce na ďalšiu terasu.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Přímá spojovací šipka 4"/>
          <p:cNvCxnSpPr/>
          <p:nvPr/>
        </p:nvCxnSpPr>
        <p:spPr>
          <a:xfrm rot="5400000" flipH="1" flipV="1">
            <a:off x="2500298" y="1785926"/>
            <a:ext cx="3286148" cy="1714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 flipV="1">
            <a:off x="2714612" y="2285992"/>
            <a:ext cx="2214578" cy="1000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3428992" y="3286124"/>
            <a:ext cx="1643074" cy="9286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4720180" cy="571501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714876" y="500042"/>
            <a:ext cx="44291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4. Terazza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Fornici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Semicolone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kvôli prítomnosti série miestností v severnej časti – iónske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polostĺpy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Terrazza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Cortina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veľmi priestranná, otvorená smerom na juh, zvyšné strany ohraničené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portikom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dvojitý rad korintských stĺpov,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portiká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zastrešené klenbami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Cavea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divadla – 59 m priemer, pod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caveou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cryptoporticus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(vstup oblúkmi s iónskymi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polostĺpmi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Nad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caveou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porticus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 korintskými stĺpmi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7. Kruhový chrám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Přímá spojovací šipka 4"/>
          <p:cNvCxnSpPr/>
          <p:nvPr/>
        </p:nvCxnSpPr>
        <p:spPr>
          <a:xfrm flipV="1">
            <a:off x="2143108" y="1000108"/>
            <a:ext cx="2643206" cy="1071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 flipV="1">
            <a:off x="3428992" y="2214554"/>
            <a:ext cx="1428760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rot="16200000" flipH="1">
            <a:off x="3178959" y="1607331"/>
            <a:ext cx="2214578" cy="14287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rot="16200000" flipH="1">
            <a:off x="2536017" y="2464587"/>
            <a:ext cx="3786214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lessandria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17775" cy="304800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81000" y="1752600"/>
            <a:ext cx="1066800" cy="114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Alessandria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9338" y="2514600"/>
            <a:ext cx="6824662" cy="434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1447800" y="2362200"/>
            <a:ext cx="914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727325" y="5653088"/>
            <a:ext cx="21355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“Antro delle sorti”</a:t>
            </a:r>
            <a:endParaRPr lang="en-GB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010400" y="5840413"/>
            <a:ext cx="18806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“aula absidata”</a:t>
            </a:r>
            <a:endParaRPr lang="en-GB" sz="20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 flipV="1">
            <a:off x="3276600" y="3429000"/>
            <a:ext cx="45720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 flipV="1">
            <a:off x="8153400" y="5029200"/>
            <a:ext cx="228600" cy="9144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953000" y="3794125"/>
            <a:ext cx="13949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sacra</a:t>
            </a:r>
            <a:endParaRPr lang="en-GB" sz="20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71736" y="642918"/>
            <a:ext cx="657226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Plán nižšieho komplexu svätyne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Fortuny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Primigenie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aula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absidata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väčšia, stĺpová hala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sacra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ďalšia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apsidálna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miestnosť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antro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sorti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Komplex predchádza vzniku kolónie za vlády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Sullu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osaico_Pesci_Palestr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78138" cy="4624388"/>
          </a:xfrm>
          <a:prstGeom prst="rect">
            <a:avLst/>
          </a:prstGeom>
          <a:noFill/>
        </p:spPr>
      </p:pic>
      <p:pic>
        <p:nvPicPr>
          <p:cNvPr id="3" name="Picture 4" descr="Alessandria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0"/>
            <a:ext cx="2590800" cy="1924050"/>
          </a:xfrm>
          <a:prstGeom prst="rect">
            <a:avLst/>
          </a:prstGeom>
          <a:noFill/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800600" y="4094163"/>
            <a:ext cx="4343400" cy="2763837"/>
            <a:chOff x="1680" y="2579"/>
            <a:chExt cx="2736" cy="1741"/>
          </a:xfrm>
        </p:grpSpPr>
        <p:pic>
          <p:nvPicPr>
            <p:cNvPr id="5" name="Picture 2" descr="Alessandria0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80" y="2579"/>
              <a:ext cx="2736" cy="174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2064" y="3744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8305800" y="2057400"/>
            <a:ext cx="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 flipV="1">
            <a:off x="2928926" y="3143248"/>
            <a:ext cx="2405074" cy="165735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8229600" y="4419600"/>
            <a:ext cx="3048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928926" y="71414"/>
            <a:ext cx="3571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nymphaea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(fontány)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východné – Nílska mozaika, vždy zakrytá tenkou vrstvou vody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západné – mozaika s rybami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obe mozaiky sú súčasné, 120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vytvorené rovnakým ateliérom, možno tvoril aj mozaiky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Pompejách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(Dom fauna)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pochádzali z Alexandrie – podobná mozaika nájdená v Novej knižnici v Alexandrii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saico_Nilotico_Testaccio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43702" cy="2507475"/>
          </a:xfrm>
          <a:prstGeom prst="rect">
            <a:avLst/>
          </a:prstGeom>
          <a:noFill/>
        </p:spPr>
      </p:pic>
      <p:pic>
        <p:nvPicPr>
          <p:cNvPr id="3" name="Picture 2" descr="Mosaico_Nilotico_Via Nazion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59204"/>
            <a:ext cx="4286248" cy="4198796"/>
          </a:xfrm>
          <a:prstGeom prst="rect">
            <a:avLst/>
          </a:prstGeom>
          <a:noFill/>
        </p:spPr>
      </p:pic>
      <p:pic>
        <p:nvPicPr>
          <p:cNvPr id="4" name="Picture 2" descr="Mosaico_Pesci_Via_Sist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296" y="3571876"/>
            <a:ext cx="4391704" cy="328612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643702" y="0"/>
            <a:ext cx="250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Rím,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testaccio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1. stor.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714876" y="2643182"/>
            <a:ext cx="42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Rím,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Nazionale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ranne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augustovská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Rím,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Sistina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republikánska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pompeiin.com/en/Painting_styles_files/stil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71546"/>
            <a:ext cx="8903176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57430"/>
            <a:ext cx="5748930" cy="4268795"/>
          </a:xfrm>
          <a:prstGeom prst="rect">
            <a:avLst/>
          </a:prstGeom>
          <a:noFill/>
        </p:spPr>
      </p:pic>
      <p:pic>
        <p:nvPicPr>
          <p:cNvPr id="3" name="Picture 3" descr="Copia di Mappa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2363" y="0"/>
            <a:ext cx="2941637" cy="685800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0"/>
            <a:ext cx="628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Alexandria a údolie Nílu z vtáčej perspektívy od Stredozemného mora po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Núbiu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Aethiopiu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(dnes Sudán a severná časť Etiópie)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 1. do 6. kataraktu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Níla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čítanie scén – ako triumfálne maliarstvo (oblúk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Septimia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Severa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skladá sa z 19 fragmentov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857224" y="6143644"/>
            <a:ext cx="4724400" cy="762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1428728" y="5429264"/>
            <a:ext cx="40386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357290" y="4714884"/>
            <a:ext cx="35052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 flipV="1">
            <a:off x="2000232" y="3857628"/>
            <a:ext cx="2590800" cy="6096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2428860" y="2857496"/>
            <a:ext cx="1066800" cy="6096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8001000" cy="6378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KMC30010101311262"/>
          <p:cNvPicPr>
            <a:picLocks noChangeAspect="1" noChangeArrowheads="1"/>
          </p:cNvPicPr>
          <p:nvPr/>
        </p:nvPicPr>
        <p:blipFill>
          <a:blip r:embed="rId2"/>
          <a:srcRect l="10599" t="7285" r="8684" b="14214"/>
          <a:stretch>
            <a:fillRect/>
          </a:stretch>
        </p:blipFill>
        <p:spPr bwMode="auto">
          <a:xfrm rot="16200000">
            <a:off x="1649341" y="-720702"/>
            <a:ext cx="5929330" cy="8370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03788" cy="3910013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33600" y="2438400"/>
            <a:ext cx="2743200" cy="1447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32125" y="2784475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GB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419600" y="2479675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GB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22725" y="3241675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GB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tenda_colori0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650902"/>
            <a:ext cx="4714876" cy="3207098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0" y="4071942"/>
            <a:ext cx="41433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Alexandria</a:t>
            </a: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kráľovský palác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veľká zátoka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ostrov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Pharos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maják, stále nedokončený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banket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Kanope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95400" y="3124200"/>
            <a:ext cx="9144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84325" y="3470275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GB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anopo_colori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0"/>
            <a:ext cx="3786214" cy="3623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ssandria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03788" cy="3910013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571744"/>
            <a:ext cx="1295400" cy="12906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2928934"/>
            <a:ext cx="4285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3500438"/>
            <a:ext cx="4285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Alessandria0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768" y="1714488"/>
            <a:ext cx="4384232" cy="514351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0" y="407194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lov hrocha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thalamegu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emphis-temple-Pta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71942"/>
            <a:ext cx="4000496" cy="2349250"/>
          </a:xfrm>
          <a:prstGeom prst="rect">
            <a:avLst/>
          </a:prstGeom>
          <a:noFill/>
        </p:spPr>
      </p:pic>
      <p:pic>
        <p:nvPicPr>
          <p:cNvPr id="2" name="Picture 2" descr="Alessandria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3584575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733800" y="1905000"/>
            <a:ext cx="424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GB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124200" y="1524000"/>
            <a:ext cx="1143000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memphis_colori0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2850" y="3286124"/>
            <a:ext cx="5251150" cy="357187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572000" y="71414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Memphis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chrám faraóna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dvaja členovia nižšej vrstvy s obchodnou loďou – symbolizujú obchod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hlavné mesto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ptolemaiovského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Egypta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lessandria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730841"/>
            <a:ext cx="6286512" cy="4127160"/>
          </a:xfrm>
          <a:prstGeom prst="rect">
            <a:avLst/>
          </a:prstGeom>
          <a:noFill/>
        </p:spPr>
      </p:pic>
      <p:pic>
        <p:nvPicPr>
          <p:cNvPr id="3" name="Picture 8" descr="Alessandria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05200" cy="2795588"/>
          </a:xfrm>
          <a:prstGeom prst="rect">
            <a:avLst/>
          </a:prstGeom>
          <a:noFill/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928662" y="1428736"/>
            <a:ext cx="1524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643306" y="71414"/>
            <a:ext cx="535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Hermoupolis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mesto známe kultom ibisov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ibis – symbol boha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Thota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(Hermes)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množstvo ibisov na múroch budovy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2" descr="Alessandria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0"/>
            <a:ext cx="3505200" cy="2795588"/>
          </a:xfrm>
          <a:prstGeom prst="rect">
            <a:avLst/>
          </a:prstGeom>
          <a:noFill/>
        </p:spPr>
      </p:pic>
      <p:pic>
        <p:nvPicPr>
          <p:cNvPr id="3" name="Picture 1038" descr="Alessandria0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836863"/>
            <a:ext cx="5029200" cy="4021137"/>
          </a:xfrm>
          <a:prstGeom prst="rect">
            <a:avLst/>
          </a:prstGeom>
          <a:noFill/>
        </p:spPr>
      </p:pic>
      <p:sp>
        <p:nvSpPr>
          <p:cNvPr id="4" name="Rectangle 1039"/>
          <p:cNvSpPr>
            <a:spLocks noChangeArrowheads="1"/>
          </p:cNvSpPr>
          <p:nvPr/>
        </p:nvSpPr>
        <p:spPr bwMode="auto">
          <a:xfrm>
            <a:off x="5638800" y="1371600"/>
            <a:ext cx="9144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55721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Syene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Philae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Syene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mesto na hraniciach Egypta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Aethiopie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Philae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blízky ostrov na Níle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mesto má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nílometer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kňažky, kňaz, roľník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chrám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Isis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Philae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lessandria033"/>
          <p:cNvPicPr>
            <a:picLocks noChangeAspect="1" noChangeArrowheads="1"/>
          </p:cNvPicPr>
          <p:nvPr/>
        </p:nvPicPr>
        <p:blipFill>
          <a:blip r:embed="rId4">
            <a:lum bright="-20000" contrast="32000"/>
          </a:blip>
          <a:srcRect/>
          <a:stretch>
            <a:fillRect/>
          </a:stretch>
        </p:blipFill>
        <p:spPr bwMode="auto">
          <a:xfrm>
            <a:off x="0" y="4267200"/>
            <a:ext cx="4038600" cy="2590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0" y="3857628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Nílometer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Kom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Ombo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lessandria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20250" cy="3286124"/>
          </a:xfrm>
          <a:prstGeom prst="rect">
            <a:avLst/>
          </a:prstGeom>
          <a:noFill/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71604" y="0"/>
            <a:ext cx="1062022" cy="135729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9" descr="Alessandria0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14290"/>
            <a:ext cx="4572000" cy="6440557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0" y="3429000"/>
            <a:ext cx="42148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Núbia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Aethiopia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lov na zvieratá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štyri skupiny zvierat:</a:t>
            </a:r>
          </a:p>
          <a:p>
            <a:pPr marL="800100" lvl="1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Známe zvieratá – bez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popisku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Neznáme zvieratá – s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popiskom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Bájne zvieratá známe </a:t>
            </a: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v Alexandrii–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popiskom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Exotické zvieratá – s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popiskom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2. pompejský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štýl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fázy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ranná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(80 – 60 BC)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vrcholná (60 – 40 BC)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pozdná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(40 – 20)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1. a 2. fáza</a:t>
            </a:r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Dom grifov,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cubiculum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II – typický príklad prechodného obdobia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- rovnomerne rozmiestnené stĺpy, tieňované (3D rozmer), podopierajú 	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architráv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- asymetrická perspektíva</a:t>
            </a:r>
          </a:p>
        </p:txBody>
      </p:sp>
      <p:pic>
        <p:nvPicPr>
          <p:cNvPr id="3" name="Picture 8" descr="http://creadm.solent.ac.uk/custom/rwpainting/imagch7/griff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857496"/>
            <a:ext cx="5857916" cy="3819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pompejský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štýl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pôvodne z východu –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Délos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, Alexandria, cez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Kampániu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do Talianska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do Talianska: 2. stor. BC, pretrval až do 80 BC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imitácia mramorového obloženia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stena rozdelená na tri časti: podmurovka,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orthostaty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, horná rímsa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štukáteri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, nie maliari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motívy: bloky kameňov, piliere, rímsy, hlavice stĺpov, imaginárne dvere – imitácia rôznych mramorov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skôr odliatky ako maľby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. 2. stor. BC – malé postavy vymodelované zo štuku, presťahovanie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orthostatov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do stredu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cieľ: ohúriť pozorovateľa prostredím podobajúcim sa chrámom, bazilikám,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gymnaziám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nie je možné odhadnúť funkciu miestnosti</a:t>
            </a:r>
          </a:p>
          <a:p>
            <a:pPr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Sallustov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dom (Pompeje),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Samnitský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dom (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Herkulaneum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2" name="Picture 2" descr="Example of First Style painting, House of Sallust, Pompeii, built 2nd century, B.C.E."/>
          <p:cNvPicPr>
            <a:picLocks noChangeAspect="1" noChangeArrowheads="1"/>
          </p:cNvPicPr>
          <p:nvPr/>
        </p:nvPicPr>
        <p:blipFill>
          <a:blip r:embed="rId2"/>
          <a:srcRect r="5980"/>
          <a:stretch>
            <a:fillRect/>
          </a:stretch>
        </p:blipFill>
        <p:spPr bwMode="auto">
          <a:xfrm>
            <a:off x="129488" y="3714752"/>
            <a:ext cx="4000496" cy="2714644"/>
          </a:xfrm>
          <a:prstGeom prst="rect">
            <a:avLst/>
          </a:prstGeom>
          <a:noFill/>
        </p:spPr>
      </p:pic>
      <p:pic>
        <p:nvPicPr>
          <p:cNvPr id="35844" name="Picture 4" descr="Example of First Style painting, House of the Faun, Pompeii, built 2nd century, B.C.E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714752"/>
            <a:ext cx="4856250" cy="271464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6429396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Sallustov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dom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214810" y="6429396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Faunov dom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17253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maliari: spolupracovali s architektom, tvorcami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mozaik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štukatérmi, maliarmi divadelných kulís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     ovládali perspektívu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     tieňovali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     niektorí študovali v Alexandrii, Aténach alebo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Graecia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     špecializácia práce (náčrty, detaily, architektúra...)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             mriežky – zrkadlové kopírovanie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dve témy: a)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portikus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   b) javisko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obe témy – snaha o tvorbu javiska pre majiteľa a hostí, ukážka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okázalosti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zachytenie a podanie luxusu</a:t>
            </a:r>
          </a:p>
        </p:txBody>
      </p:sp>
      <p:pic>
        <p:nvPicPr>
          <p:cNvPr id="52226" name="Picture 2" descr="View of the Dionysiac frieze, Villa of the Mysteries, before 79 C.E., fresco, 15 x 22 feet, just outside the walls of Pompeii on the Road to Herculane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3139321"/>
            <a:ext cx="7458052" cy="3684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Vila v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Boscoreale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Fannius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Sinistor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50 – 40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2" name="Picture 2" descr="Cubiculum (bedroom) from the Villa of P. Fannius Synistor at Boscoreale, 50–40 B.C.E., fresco 265.4 x 334 x 583.9 c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642919"/>
            <a:ext cx="4643470" cy="2874308"/>
          </a:xfrm>
          <a:prstGeom prst="rect">
            <a:avLst/>
          </a:prstGeom>
          <a:noFill/>
        </p:spPr>
      </p:pic>
      <p:pic>
        <p:nvPicPr>
          <p:cNvPr id="51204" name="Picture 4" descr="Example of Second Pompeian Style painting, cubiculum (bedroom), Villa of P. Fannius Synistor at Boscoreale, 50–40 B.C.E., fres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277834"/>
            <a:ext cx="4857752" cy="3580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635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Vila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Oplontis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0" name="Picture 2" descr="http://open.conted.ox.ac.uk/sites/open.conted.ox.ac.uk/files/styles/full_size/public/resources/Create%20Image%20collection/DSC_0031a.JPG?itok=0dhmHup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7"/>
            <a:ext cx="4714908" cy="3167922"/>
          </a:xfrm>
          <a:prstGeom prst="rect">
            <a:avLst/>
          </a:prstGeom>
          <a:noFill/>
        </p:spPr>
      </p:pic>
      <p:pic>
        <p:nvPicPr>
          <p:cNvPr id="53252" name="Picture 4" descr="http://open.conted.ox.ac.uk/sites/open.conted.ox.ac.uk/files/styles/full_size/public/resources/DSC_0033.JPG?itok=GuKBlTm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650472"/>
            <a:ext cx="4714908" cy="3097955"/>
          </a:xfrm>
          <a:prstGeom prst="rect">
            <a:avLst/>
          </a:prstGeom>
          <a:noFill/>
        </p:spPr>
      </p:pic>
      <p:pic>
        <p:nvPicPr>
          <p:cNvPr id="53254" name="Picture 6" descr="http://open.conted.ox.ac.uk/sites/open.conted.ox.ac.uk/files/styles/full_size/public/resources/DSC_0035.JPG?itok=2erPKUy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500042"/>
            <a:ext cx="3941830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3. fáza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zjednodušovanie štýlu, možno je to odpoveď na Augusta a jeho triezvy pohľad na umenie</a:t>
            </a:r>
          </a:p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Vitruvius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(kniha 7, kapitola 5)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stĺpy nahradzujú dlhé steblá, alebo zväzky stebiel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štítoch sa objavuje výzdoba – pásové panely so zaoblenými listami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volutami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kandelábre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zväzky stoniek aj s výhonkami listov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 vrchole náhodne rozmiestnené malé, sediace postavy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začínajú neexistujúce motívy: štíhle steblá s hlavami mužov, zvieratá s polovičnými telami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Líviin dom, vila pod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Farnesinou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Rím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Líviin dom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ohlasuje dlho pretrvávajúcu zmenu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opustenie asymetrickej perspektívy, stĺporadia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jeden panel na každej stene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aedikula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podopierajúca štít – centrum pozornosti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ak je tam architektúra – symetricky rozložená po stranách, nehrá dôležitú úlohu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foto.ilsole24ore.com/Editrice/ILSOLE24ORE/QUOTIDIANO_INSIDE_ITALY/Online/MediaCenter/Gallery/2014/House-Augustus-09102014/img_House-Augustus-09102014/13-Casa-Livia-festoni-A_1200-9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59" cy="3458789"/>
          </a:xfrm>
          <a:prstGeom prst="rect">
            <a:avLst/>
          </a:prstGeom>
          <a:noFill/>
        </p:spPr>
      </p:pic>
      <p:pic>
        <p:nvPicPr>
          <p:cNvPr id="55300" name="Picture 4" descr="http://www.italysbestrome.com/wp-content/uploads/2015/08/augustus-house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370278"/>
            <a:ext cx="5786446" cy="34877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786314" cy="684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latin typeface="Arial" panose="020B0604020202020204" pitchFamily="34" charset="0"/>
                <a:cs typeface="Arial" panose="020B0604020202020204" pitchFamily="34" charset="0"/>
              </a:rPr>
              <a:t>3. pompejský </a:t>
            </a:r>
            <a:r>
              <a:rPr lang="sk-SK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štýl</a:t>
            </a:r>
          </a:p>
          <a:p>
            <a:endParaRPr lang="sk-SK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700" u="sng" dirty="0">
                <a:latin typeface="Arial" panose="020B0604020202020204" pitchFamily="34" charset="0"/>
                <a:cs typeface="Arial" panose="020B0604020202020204" pitchFamily="34" charset="0"/>
              </a:rPr>
              <a:t>Charakteristika:</a:t>
            </a: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tendencia plytkého múru – takmer bez perspektívy, žiadne vystupovanie alebo vnáranie sa do architektúry</a:t>
            </a: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všetko je miniatúrne –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aedicula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sokl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, architektúra</a:t>
            </a: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len stredný, malý panel si zachováva perspektívu – zobrazenie scény v prírode</a:t>
            </a: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dôležitá je centrálna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aedicula</a:t>
            </a:r>
            <a:endParaRPr lang="sk-SK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stenčená architektúra </a:t>
            </a: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celočierne miestnosti</a:t>
            </a: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prikláňanie sa k miniatúrnym detailom</a:t>
            </a: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egyptizujúce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motívy (poukazujú na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Augustove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Agrippove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víťazstvá v Egypte)</a:t>
            </a: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rozširuje sa počet malých obrázkov v paneloch</a:t>
            </a:r>
          </a:p>
          <a:p>
            <a:endParaRPr lang="sk-SK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700" u="sng" dirty="0" err="1">
                <a:latin typeface="Arial" panose="020B0604020202020204" pitchFamily="34" charset="0"/>
                <a:cs typeface="Arial" panose="020B0604020202020204" pitchFamily="34" charset="0"/>
              </a:rPr>
              <a:t>Datácia</a:t>
            </a:r>
            <a:r>
              <a:rPr lang="sk-SK" sz="1700" u="sng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prechod medzi 2. a 3. štýlom je jasný (Líviin dom), definitívny začiatok 3. štýlu je kontroverzný (pyramída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Gaia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Cestia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(Rím), vila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Agrippu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Boscotrecase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), vila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Farnesina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(Rím))</a:t>
            </a: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20 – 10 BC</a:t>
            </a: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typický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priklad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: Aula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Isiaca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, vila </a:t>
            </a:r>
            <a:r>
              <a:rPr lang="sk-SK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Farnesina</a:t>
            </a:r>
            <a:endParaRPr lang="sk-SK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RS3D_Third_Style.jpg"/>
          <p:cNvPicPr>
            <a:picLocks noChangeAspect="1" noChangeArrowheads="1"/>
          </p:cNvPicPr>
          <p:nvPr/>
        </p:nvPicPr>
        <p:blipFill>
          <a:blip r:embed="rId2"/>
          <a:srcRect l="21352" r="17259"/>
          <a:stretch>
            <a:fillRect/>
          </a:stretch>
        </p:blipFill>
        <p:spPr bwMode="auto">
          <a:xfrm>
            <a:off x="5000628" y="142851"/>
            <a:ext cx="4000528" cy="6551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Vila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Farnesina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Rím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jednoduchá architektúra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plytká perspektíva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nové motívy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egyptizujúce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lotosové hlavice,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palmety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rozety, symboly kultu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Isis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classconnection.s3.amazonaws.com/852/flashcards/3119852/png/screen_shot_2014-03-18_at_12719_pm-144D687113D22F0BD3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8181489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28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Vila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Agrippu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Postumy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Boscotrecase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0" name="Picture 2" descr="panel with candelabrum, Villa Agrippa Postumus, Boscotrecase, last decade of the 1st century B.C.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42851"/>
            <a:ext cx="4547029" cy="6589897"/>
          </a:xfrm>
          <a:prstGeom prst="rect">
            <a:avLst/>
          </a:prstGeom>
          <a:noFill/>
        </p:spPr>
      </p:pic>
      <p:pic>
        <p:nvPicPr>
          <p:cNvPr id="58374" name="Picture 6" descr="https://s-media-cache-ak0.pinimg.com/736x/e4/a9/02/e4a90292b6b45a8297f30791be3fe45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3643338" cy="3291876"/>
          </a:xfrm>
          <a:prstGeom prst="rect">
            <a:avLst/>
          </a:prstGeom>
          <a:noFill/>
        </p:spPr>
      </p:pic>
      <p:pic>
        <p:nvPicPr>
          <p:cNvPr id="58378" name="Picture 10" descr="https://s-media-cache-ak0.pinimg.com/236x/51/a4/ff/51a4ff1014eda8635594a27623e405f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857628"/>
            <a:ext cx="2857520" cy="2857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tail with Egyptian mo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44000" cy="3813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.metmuseum.org/CRDImages/gr/web-large/DP1466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14290"/>
            <a:ext cx="6429420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-media-cache-ak0.pinimg.com/736x/34/1f/b2/341fb2d6ca5c480518022f668e8f84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301847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Postup práce: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špecializácia umelcov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práce postupovali zhora nadol (dom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Sacella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maľba do mokrej omietky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viditeľné spoje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používanie kružidiel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vzorkovníkov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Mozaiky: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prechod od 3D k 2D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čierno-biele, bez hĺbky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motívy: geometrické a figurálne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1. geometrické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opakovanie jedného geometrického elementu – vila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Francolise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polychrómny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hexagon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prefabrikovaný a vsadený do cementovej prípravnej vrstvy na podlahe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pravidelné rozmiestnenie – mriežka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2. figurálne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málo figurálnych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mozaik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: kúpele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Menandra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Pompejách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- delfíny a plavec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- nie je vynechané miesto pre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emblemata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- všetky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tesserae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vložené do rovnakej vrstvy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Existovali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špecialisti na figurálne mozaiky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zo začiatku obmedzený repertoár: morský námet, delfíny, kotvy,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tritoni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chobotnice, hybridné morské zvieratá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tesserae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len jemne opracované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18" name="Picture 2" descr="http://museumvictoria.com.au/pages/7267/gallery/IMGP0625-500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571744"/>
            <a:ext cx="6143668" cy="4079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lh5.googleusercontent.com/--DRkfjX8P8c/T9TxOYarDWI/AAAAAAAAfBg/qvWBG5wdEfY/s1600/House%2520of%2520Menander%2520-%2520caldarium%2520mosa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293062" cy="507209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635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Menandrov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dom, Pompeje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bluffton.edu/%7Esullivanm/italy/ostia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096253" cy="607219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764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Terme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Maritime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Ostia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71414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Pozdný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štýl (25 – 45 AD)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znovuotváranie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priestoru pomocou dlhých, nereálnych prvkov architektúry obkolesujúcich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aediculy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neracionálne umiestnené na stenách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čierna, červená, biela, plus rozšírenie o svetlomodrú, morskú zelené, zlatú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nové motívy: kandelábre, dionýzovské prúty, girlandy</a:t>
            </a:r>
          </a:p>
          <a:p>
            <a:pPr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s://s-media-cache-ak0.pinimg.com/736x/b6/33/9e/b6339e6f39109c82c525236cb3a4c1c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5968"/>
            <a:ext cx="9144064" cy="4572032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1928802"/>
            <a:ext cx="485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Aula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Isiaca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latin typeface="Arial" panose="020B0604020202020204" pitchFamily="34" charset="0"/>
                <a:cs typeface="Arial" panose="020B0604020202020204" pitchFamily="34" charset="0"/>
              </a:rPr>
              <a:t>4. pompejský štýl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rozdelený na tri druhy: tapisériový, jednoduchý a divadelný</a:t>
            </a:r>
          </a:p>
          <a:p>
            <a:pPr>
              <a:buFontTx/>
              <a:buChar char="-"/>
            </a:pPr>
            <a:endParaRPr lang="sk-S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1. Tapisériový (45 – 79 AD)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predstihol zvyšné dva asi o 10 rokov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snaha o napodobnenie visiaceho koberca, ohraničené jasnými líniami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strede tapisérie – vznášajúce sa miniatúrne postavy alebo malé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obr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zy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často veľké, zlaté kandelábre alebo viac poschodové stany (pavilóny), tvoria oddelené polia červenej a zlatej, alebo svetlomodrej a čiernej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obrazy: dramatické momenty, mytologické a heroické scény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imitovanie dekorácie domov bohatej aristokracie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pozorovateľ: vníma celú stenu, ale aj jednotlivé detaily (niekoľko miest na pozorovanie)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zmena farebného prevedenia: červené alebo biele horné časti a stropy, zlaté alebo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metalické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ornamenty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vila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Oplontis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miestnosť 38, 45 – 55 AD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Oplontis, May 2011. Room 41, detail of painted decoration on alcove north and east walls. Photo courtesy of Michael Binn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572000" cy="3429001"/>
          </a:xfrm>
          <a:prstGeom prst="rect">
            <a:avLst/>
          </a:prstGeom>
          <a:noFill/>
        </p:spPr>
      </p:pic>
      <p:pic>
        <p:nvPicPr>
          <p:cNvPr id="63494" name="Picture 6" descr="Oplontis, September 2011. Room 38, looking towards north-east corner. Photo courtesy of Michael Binn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9" y="3429000"/>
            <a:ext cx="4572000" cy="3429000"/>
          </a:xfrm>
          <a:prstGeom prst="rect">
            <a:avLst/>
          </a:prstGeom>
          <a:noFill/>
        </p:spPr>
      </p:pic>
      <p:pic>
        <p:nvPicPr>
          <p:cNvPr id="63496" name="Picture 8" descr="Oplontis, May 2010. Room 41, detail of painted decoration from upper north wall of alcove. Photo courtesy of Buzz Ferebee. &#10;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14290"/>
            <a:ext cx="3810026" cy="2857520"/>
          </a:xfrm>
          <a:prstGeom prst="rect">
            <a:avLst/>
          </a:prstGeom>
          <a:noFill/>
        </p:spPr>
      </p:pic>
      <p:pic>
        <p:nvPicPr>
          <p:cNvPr id="63498" name="Picture 10" descr="Oplontis, May 2010. Area 40, painted griffin from north wall, in north-east corner. Photo courtesy of Buzz Ferebee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714752"/>
            <a:ext cx="3786214" cy="2839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2. Jednoduchý druh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plochosť priestoru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geometrické rozdelenie steny do akejsi mozaiky vytvorenej z farebných panelov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vertikálne a horizontálne usporiadanie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 krajoch horia kandelábre alebo kadidlo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čierna, biela, jasne červená,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porfyrová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jednoduchý štýl, ale nie chudobný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kontrast farby a tvaru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3. Divadelný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Nero,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Fabullus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Famullus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 – Nerov hlavný, dvorný maliar, „impresionista“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floridus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humidus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(ostré kontrasty medzi zdôrazneným a zatieneným)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označované ako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baroko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vznik spájaný s Nerom – Zlatý dom (54 – 68 AD) – pramení z jeho nadšenia pre divadlo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bohatý, preplnené polia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charakteristická črta: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scanae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frons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každá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aedicula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otvára priestor s vlastnou perspektívou, vlastným javiskom, znovuobjavenie stĺpov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hra so svetlom a tieňovaním (biela a tieňovanie), horné časti vzdušné, akoby miznúce v diaľke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biela, zlatá, šedá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postavy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aediculách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niekedy sa dajú rozlíšiť konkrétne divadelné postavy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nie je to úplný návrat 2. štýlu – stĺpy nič nepodopierajú, nie je snaha vyvolať dojem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portiku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alebo svätyne otvorenej do krajiny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syntéza všetkých predchádzajúcich štýlov: imitácie mramoru, architektonické fantázie,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minimalizmus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centrálné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aediculy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návštevník pozoruje každú časť zvlášť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symetrické opakovanie farieb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xample of Fourth Style painting, Ixion Room, House of the Vetii, Pompeii, 1st century C.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14"/>
            <a:ext cx="4143404" cy="3584044"/>
          </a:xfrm>
          <a:prstGeom prst="rect">
            <a:avLst/>
          </a:prstGeom>
          <a:noFill/>
        </p:spPr>
      </p:pic>
      <p:pic>
        <p:nvPicPr>
          <p:cNvPr id="1028" name="Picture 4" descr="http://41.media.tumblr.com/tumblr_lkpgpwN6DJ1qjhmgqo1_12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738511"/>
            <a:ext cx="4500594" cy="3000396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4643406" y="142852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Ixion</a:t>
            </a:r>
            <a:r>
              <a:rPr lang="en-US" dirty="0"/>
              <a:t> Room, House of the </a:t>
            </a:r>
            <a:r>
              <a:rPr lang="en-US" dirty="0" err="1"/>
              <a:t>Vetii</a:t>
            </a:r>
            <a:r>
              <a:rPr lang="en-US" dirty="0"/>
              <a:t>, Pompeii,</a:t>
            </a:r>
            <a:endParaRPr lang="cs-CZ" dirty="0"/>
          </a:p>
        </p:txBody>
      </p:sp>
      <p:pic>
        <p:nvPicPr>
          <p:cNvPr id="1030" name="Picture 6" descr="http://4.bp.blogspot.com/-QdvTEt-q0FM/T2BCkFOqY3I/AAAAAAAAAzM/OQWd4SdhMkg/s1600/Pompeii_-_Casa_dei_Vettii_-_Triclin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3556" y="642918"/>
            <a:ext cx="3996162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age.slidesharecdn.com/pompeiiwallpaintingsapril2014-140510073453-phpapp02/95/pompeii-wall-paintings-april-2014-11-638.jpg?cb=1399709116"/>
          <p:cNvPicPr>
            <a:picLocks noChangeAspect="1" noChangeArrowheads="1"/>
          </p:cNvPicPr>
          <p:nvPr/>
        </p:nvPicPr>
        <p:blipFill>
          <a:blip r:embed="rId2"/>
          <a:srcRect t="20355"/>
          <a:stretch>
            <a:fillRect/>
          </a:stretch>
        </p:blipFill>
        <p:spPr bwMode="auto">
          <a:xfrm>
            <a:off x="142844" y="71414"/>
            <a:ext cx="5000660" cy="2990202"/>
          </a:xfrm>
          <a:prstGeom prst="rect">
            <a:avLst/>
          </a:prstGeom>
          <a:noFill/>
        </p:spPr>
      </p:pic>
      <p:pic>
        <p:nvPicPr>
          <p:cNvPr id="5124" name="Picture 4" descr="https://s3.amazonaws.com/classconnection/89/flashcards/3145089/jpg/salltab1-14B8DD09F6035B9B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143248"/>
            <a:ext cx="4800600" cy="3600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klimtlover.files.wordpress.com/2012/10/fourth-sty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14"/>
            <a:ext cx="4572032" cy="3435708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4786314" y="14285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Domus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Aurea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Rím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ompei by kerrybush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861034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classconnection.s3.amazonaws.com/451/flashcards/2781451/jpg/slide1151361843761759.jpg"/>
          <p:cNvPicPr>
            <a:picLocks noChangeAspect="1" noChangeArrowheads="1"/>
          </p:cNvPicPr>
          <p:nvPr/>
        </p:nvPicPr>
        <p:blipFill>
          <a:blip r:embed="rId2"/>
          <a:srcRect l="3125" r="5208" b="3703"/>
          <a:stretch>
            <a:fillRect/>
          </a:stretch>
        </p:blipFill>
        <p:spPr bwMode="auto">
          <a:xfrm>
            <a:off x="285720" y="857232"/>
            <a:ext cx="8462655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3929058" cy="697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Mozaiky 1. štýlu</a:t>
            </a:r>
          </a:p>
          <a:p>
            <a:endParaRPr lang="sk-SK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geometrické motívy ohraničené radmi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tesserae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imitovali koberce – umiestnením aj dekoráciou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 konci 1. štýlu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emblemata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Emblemata</a:t>
            </a:r>
            <a:endParaRPr lang="sk-SK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iluzionistické obrazy, prefabrikované, vyrobené z malých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tesserae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naukladané tak, aby vyzerali ako ťahy štetcom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opus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vermiculatum</a:t>
            </a:r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vybrané zákazníkom v dielni a prinesené na miesto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podlahe vynechané miesto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počet a veľkosť závisel na bohatstve majiteľa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pri sťahovaní premiestňované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Dom fauna,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Palestrina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sk-SK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počas 2. pompejského štýlu upadá produkcia, len jednoduché, geometrické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upload.wikimedia.org/wikipedia/commons/b/bb/Mosaic_cat_ducks_Massimo_Inv124137_n2.jpg"/>
          <p:cNvPicPr>
            <a:picLocks noChangeAspect="1" noChangeArrowheads="1"/>
          </p:cNvPicPr>
          <p:nvPr/>
        </p:nvPicPr>
        <p:blipFill>
          <a:blip r:embed="rId2" cstate="print"/>
          <a:srcRect l="5477" t="8029" r="9088" b="5836"/>
          <a:stretch>
            <a:fillRect/>
          </a:stretch>
        </p:blipFill>
        <p:spPr bwMode="auto">
          <a:xfrm>
            <a:off x="3758852" y="642918"/>
            <a:ext cx="5385148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Dom fauna –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Casa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Fauno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Postavený počas 2. stor. BC, po zemetrasení v 62 AD zrekonštruovaný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výbuch Vezuvu zachoval množstvo diel – mozaiky, sochy, maľby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meno podľa sochy fauna umiestnenej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impluviu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majitelia: rodina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Satria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člen rodiny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Cassiov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sa priženil (nájdený prsteň s týmto menom)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vykopávky: 1830, nemecký tím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8533"/>
          <a:stretch>
            <a:fillRect/>
          </a:stretch>
        </p:blipFill>
        <p:spPr bwMode="auto">
          <a:xfrm>
            <a:off x="642910" y="1747585"/>
            <a:ext cx="7569650" cy="511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2285984" y="3429000"/>
            <a:ext cx="428628" cy="714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lessandria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8288" y="0"/>
            <a:ext cx="2525712" cy="3919538"/>
          </a:xfrm>
          <a:prstGeom prst="rect">
            <a:avLst/>
          </a:prstGeom>
          <a:noFill/>
        </p:spPr>
      </p:pic>
      <p:pic>
        <p:nvPicPr>
          <p:cNvPr id="3" name="Picture 6" descr="Alessandria0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53000" cy="1958975"/>
          </a:xfrm>
          <a:prstGeom prst="rect">
            <a:avLst/>
          </a:prstGeom>
          <a:noFill/>
        </p:spPr>
      </p:pic>
      <p:pic>
        <p:nvPicPr>
          <p:cNvPr id="4" name="Picture 2" descr="Papiro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57400"/>
            <a:ext cx="4114800" cy="2159000"/>
          </a:xfrm>
          <a:prstGeom prst="rect">
            <a:avLst/>
          </a:prstGeom>
          <a:noFill/>
        </p:spPr>
      </p:pic>
      <p:pic>
        <p:nvPicPr>
          <p:cNvPr id="5" name="Picture 3" descr="Alessandria0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03750"/>
            <a:ext cx="9144000" cy="2254250"/>
          </a:xfrm>
          <a:prstGeom prst="rect">
            <a:avLst/>
          </a:prstGeom>
          <a:noFill/>
        </p:spPr>
      </p:pic>
      <p:sp>
        <p:nvSpPr>
          <p:cNvPr id="6" name="Line 11"/>
          <p:cNvSpPr>
            <a:spLocks noChangeShapeType="1"/>
          </p:cNvSpPr>
          <p:nvPr/>
        </p:nvSpPr>
        <p:spPr bwMode="auto">
          <a:xfrm flipH="1" flipV="1">
            <a:off x="5000628" y="1643050"/>
            <a:ext cx="21336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514600" y="1371600"/>
            <a:ext cx="985830" cy="35575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286000" y="1524000"/>
            <a:ext cx="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214810" y="2143116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zaberá celú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insulu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2044</Words>
  <Application>Microsoft Office PowerPoint</Application>
  <PresentationFormat>Předvádění na obrazovce (4:3)</PresentationFormat>
  <Paragraphs>293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4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Římské umění od počátků do konce republiky</dc:title>
  <dc:creator>Monika</dc:creator>
  <cp:lastModifiedBy>Koronqa</cp:lastModifiedBy>
  <cp:revision>65</cp:revision>
  <dcterms:created xsi:type="dcterms:W3CDTF">2015-11-24T09:37:40Z</dcterms:created>
  <dcterms:modified xsi:type="dcterms:W3CDTF">2019-10-13T12:07:41Z</dcterms:modified>
</cp:coreProperties>
</file>