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12" r:id="rId2"/>
    <p:sldId id="305" r:id="rId3"/>
    <p:sldId id="257" r:id="rId4"/>
    <p:sldId id="265" r:id="rId5"/>
    <p:sldId id="264" r:id="rId6"/>
    <p:sldId id="258" r:id="rId7"/>
    <p:sldId id="259" r:id="rId8"/>
    <p:sldId id="260" r:id="rId9"/>
    <p:sldId id="266" r:id="rId10"/>
    <p:sldId id="261" r:id="rId11"/>
    <p:sldId id="262" r:id="rId12"/>
    <p:sldId id="263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6" r:id="rId22"/>
    <p:sldId id="275" r:id="rId23"/>
    <p:sldId id="277" r:id="rId24"/>
    <p:sldId id="282" r:id="rId25"/>
    <p:sldId id="278" r:id="rId26"/>
    <p:sldId id="279" r:id="rId27"/>
    <p:sldId id="280" r:id="rId28"/>
    <p:sldId id="281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5" r:id="rId39"/>
    <p:sldId id="300" r:id="rId40"/>
    <p:sldId id="296" r:id="rId41"/>
    <p:sldId id="301" r:id="rId42"/>
    <p:sldId id="297" r:id="rId43"/>
    <p:sldId id="302" r:id="rId44"/>
    <p:sldId id="298" r:id="rId45"/>
    <p:sldId id="303" r:id="rId46"/>
    <p:sldId id="304" r:id="rId47"/>
    <p:sldId id="299" r:id="rId48"/>
    <p:sldId id="292" r:id="rId49"/>
    <p:sldId id="310" r:id="rId50"/>
    <p:sldId id="306" r:id="rId51"/>
    <p:sldId id="311" r:id="rId52"/>
    <p:sldId id="307" r:id="rId53"/>
    <p:sldId id="308" r:id="rId54"/>
    <p:sldId id="309" r:id="rId55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7700" autoAdjust="0"/>
  </p:normalViewPr>
  <p:slideViewPr>
    <p:cSldViewPr>
      <p:cViewPr varScale="1">
        <p:scale>
          <a:sx n="113" d="100"/>
          <a:sy n="113" d="100"/>
        </p:scale>
        <p:origin x="1554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4B129-D017-4C85-9CCD-899B6E8BBB4B}" type="datetimeFigureOut">
              <a:rPr lang="cs-CZ" smtClean="0"/>
              <a:pPr/>
              <a:t>13.10.2019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83089-FBBC-4545-A31E-5FA1AAF00F3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4B129-D017-4C85-9CCD-899B6E8BBB4B}" type="datetimeFigureOut">
              <a:rPr lang="cs-CZ" smtClean="0"/>
              <a:pPr/>
              <a:t>13.10.2019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83089-FBBC-4545-A31E-5FA1AAF00F3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4B129-D017-4C85-9CCD-899B6E8BBB4B}" type="datetimeFigureOut">
              <a:rPr lang="cs-CZ" smtClean="0"/>
              <a:pPr/>
              <a:t>13.10.2019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83089-FBBC-4545-A31E-5FA1AAF00F3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4B129-D017-4C85-9CCD-899B6E8BBB4B}" type="datetimeFigureOut">
              <a:rPr lang="cs-CZ" smtClean="0"/>
              <a:pPr/>
              <a:t>13.10.2019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83089-FBBC-4545-A31E-5FA1AAF00F3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4B129-D017-4C85-9CCD-899B6E8BBB4B}" type="datetimeFigureOut">
              <a:rPr lang="cs-CZ" smtClean="0"/>
              <a:pPr/>
              <a:t>13.10.2019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83089-FBBC-4545-A31E-5FA1AAF00F3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4B129-D017-4C85-9CCD-899B6E8BBB4B}" type="datetimeFigureOut">
              <a:rPr lang="cs-CZ" smtClean="0"/>
              <a:pPr/>
              <a:t>13.10.2019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83089-FBBC-4545-A31E-5FA1AAF00F3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4B129-D017-4C85-9CCD-899B6E8BBB4B}" type="datetimeFigureOut">
              <a:rPr lang="cs-CZ" smtClean="0"/>
              <a:pPr/>
              <a:t>13.10.2019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83089-FBBC-4545-A31E-5FA1AAF00F3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4B129-D017-4C85-9CCD-899B6E8BBB4B}" type="datetimeFigureOut">
              <a:rPr lang="cs-CZ" smtClean="0"/>
              <a:pPr/>
              <a:t>13.10.2019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83089-FBBC-4545-A31E-5FA1AAF00F3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4B129-D017-4C85-9CCD-899B6E8BBB4B}" type="datetimeFigureOut">
              <a:rPr lang="cs-CZ" smtClean="0"/>
              <a:pPr/>
              <a:t>13.10.2019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83089-FBBC-4545-A31E-5FA1AAF00F3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4B129-D017-4C85-9CCD-899B6E8BBB4B}" type="datetimeFigureOut">
              <a:rPr lang="cs-CZ" smtClean="0"/>
              <a:pPr/>
              <a:t>13.10.2019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83089-FBBC-4545-A31E-5FA1AAF00F3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4B129-D017-4C85-9CCD-899B6E8BBB4B}" type="datetimeFigureOut">
              <a:rPr lang="cs-CZ" smtClean="0"/>
              <a:pPr/>
              <a:t>13.10.2019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83089-FBBC-4545-A31E-5FA1AAF00F3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F4B129-D017-4C85-9CCD-899B6E8BBB4B}" type="datetimeFigureOut">
              <a:rPr lang="cs-CZ" smtClean="0"/>
              <a:pPr/>
              <a:t>13.10.2019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483089-FBBC-4545-A31E-5FA1AAF00F30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inet.muni.cz/app/proj/projekt?info=45219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65.jpeg"/><Relationship Id="rId7" Type="http://schemas.openxmlformats.org/officeDocument/2006/relationships/image" Target="../media/image69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Relationship Id="rId9" Type="http://schemas.openxmlformats.org/officeDocument/2006/relationships/image" Target="../media/image71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4"/>
          <p:cNvSpPr txBox="1">
            <a:spLocks noChangeArrowheads="1"/>
          </p:cNvSpPr>
          <p:nvPr/>
        </p:nvSpPr>
        <p:spPr bwMode="auto">
          <a:xfrm>
            <a:off x="585788" y="1768475"/>
            <a:ext cx="8280400" cy="2739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indent="-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371600" indent="-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800" indent="-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286000" indent="-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cs-CZ" altLang="cs-CZ" sz="2800" b="1" dirty="0">
                <a:solidFill>
                  <a:srgbClr val="0066FF"/>
                </a:solidFill>
              </a:rPr>
              <a:t>Základy římské archeologie </a:t>
            </a:r>
          </a:p>
          <a:p>
            <a:pPr algn="ctr" eaLnBrk="1" hangingPunct="1"/>
            <a:endParaRPr lang="cs-CZ" altLang="cs-CZ" b="1" dirty="0"/>
          </a:p>
          <a:p>
            <a:pPr algn="ctr" eaLnBrk="1" hangingPunct="1"/>
            <a:endParaRPr lang="cs-CZ" altLang="cs-CZ" b="1" dirty="0"/>
          </a:p>
          <a:p>
            <a:pPr algn="ctr" eaLnBrk="1" hangingPunct="1"/>
            <a:endParaRPr lang="cs-CZ" altLang="cs-CZ" b="1" dirty="0"/>
          </a:p>
          <a:p>
            <a:pPr algn="ctr"/>
            <a:r>
              <a:rPr lang="pl-PL" b="1" dirty="0"/>
              <a:t>Římské umění od počátků do konce </a:t>
            </a:r>
            <a:r>
              <a:rPr lang="pl-PL" b="1" dirty="0" smtClean="0"/>
              <a:t>republiky</a:t>
            </a:r>
          </a:p>
          <a:p>
            <a:pPr algn="ctr"/>
            <a:endParaRPr lang="cs-CZ" altLang="cs-CZ" b="1" dirty="0"/>
          </a:p>
          <a:p>
            <a:pPr algn="ctr" eaLnBrk="1" hangingPunct="1"/>
            <a:r>
              <a:rPr lang="cs-CZ" altLang="cs-CZ" b="1" dirty="0" smtClean="0"/>
              <a:t>Přednáška </a:t>
            </a:r>
            <a:r>
              <a:rPr lang="cs-CZ" altLang="cs-CZ" b="1" dirty="0"/>
              <a:t>6</a:t>
            </a:r>
            <a:endParaRPr lang="cs-CZ" altLang="cs-CZ" b="1" dirty="0"/>
          </a:p>
          <a:p>
            <a:pPr algn="ctr" eaLnBrk="1" hangingPunct="1"/>
            <a:endParaRPr lang="cs-CZ" altLang="cs-CZ" b="1" dirty="0"/>
          </a:p>
          <a:p>
            <a:pPr algn="ctr"/>
            <a:r>
              <a:rPr lang="cs-CZ" b="1" dirty="0"/>
              <a:t>Vrcholná </a:t>
            </a:r>
            <a:r>
              <a:rPr lang="cs-CZ" b="1" dirty="0" err="1"/>
              <a:t>rímska</a:t>
            </a:r>
            <a:r>
              <a:rPr lang="cs-CZ" b="1" dirty="0"/>
              <a:t> republika, </a:t>
            </a:r>
            <a:r>
              <a:rPr lang="cs-CZ" b="1" dirty="0" err="1"/>
              <a:t>grécki</a:t>
            </a:r>
            <a:r>
              <a:rPr lang="cs-CZ" b="1" dirty="0"/>
              <a:t> </a:t>
            </a:r>
            <a:r>
              <a:rPr lang="cs-CZ" b="1" dirty="0" err="1"/>
              <a:t>umelci</a:t>
            </a:r>
            <a:r>
              <a:rPr lang="cs-CZ" b="1" dirty="0"/>
              <a:t> v </a:t>
            </a:r>
            <a:r>
              <a:rPr lang="cs-CZ" b="1" dirty="0" err="1"/>
              <a:t>Ríme</a:t>
            </a:r>
            <a:endParaRPr lang="cs-CZ" altLang="cs-CZ" b="1" dirty="0">
              <a:solidFill>
                <a:srgbClr val="660033"/>
              </a:solidFill>
            </a:endParaRPr>
          </a:p>
        </p:txBody>
      </p:sp>
      <p:sp>
        <p:nvSpPr>
          <p:cNvPr id="2051" name="TextovéPole 1"/>
          <p:cNvSpPr txBox="1">
            <a:spLocks noChangeArrowheads="1"/>
          </p:cNvSpPr>
          <p:nvPr/>
        </p:nvSpPr>
        <p:spPr bwMode="auto">
          <a:xfrm>
            <a:off x="755650" y="5589588"/>
            <a:ext cx="81099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 smtClean="0"/>
              <a:t>Mgr. Ing. Monika </a:t>
            </a:r>
            <a:r>
              <a:rPr lang="cs-CZ" altLang="cs-CZ" sz="1800" dirty="0" err="1" smtClean="0"/>
              <a:t>Koróniová</a:t>
            </a:r>
            <a:r>
              <a:rPr lang="cs-CZ" altLang="cs-CZ" sz="1800" dirty="0"/>
              <a:t>		č. projektu: </a:t>
            </a:r>
            <a:r>
              <a:rPr lang="cs-CZ" altLang="cs-CZ" sz="1800" dirty="0">
                <a:hlinkClick r:id="rId2"/>
              </a:rPr>
              <a:t>MUNI/FR/1080/2018</a:t>
            </a:r>
            <a:endParaRPr lang="cs-CZ" altLang="cs-CZ" sz="1800" dirty="0"/>
          </a:p>
        </p:txBody>
      </p:sp>
      <p:pic>
        <p:nvPicPr>
          <p:cNvPr id="2052" name="Obrázek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234950"/>
            <a:ext cx="2801938" cy="132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Obrázek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109538"/>
            <a:ext cx="1116012" cy="173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0947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350043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>
                <a:latin typeface="Arial" panose="020B0604020202020204" pitchFamily="34" charset="0"/>
                <a:cs typeface="Arial" panose="020B0604020202020204" pitchFamily="34" charset="0"/>
              </a:rPr>
              <a:t>Pamätník </a:t>
            </a:r>
            <a:r>
              <a:rPr lang="sk-SK" b="1" dirty="0" err="1">
                <a:latin typeface="Arial" panose="020B0604020202020204" pitchFamily="34" charset="0"/>
                <a:cs typeface="Arial" panose="020B0604020202020204" pitchFamily="34" charset="0"/>
              </a:rPr>
              <a:t>Aemilia</a:t>
            </a:r>
            <a:r>
              <a:rPr lang="sk-SK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b="1" dirty="0" err="1">
                <a:latin typeface="Arial" panose="020B0604020202020204" pitchFamily="34" charset="0"/>
                <a:cs typeface="Arial" panose="020B0604020202020204" pitchFamily="34" charset="0"/>
              </a:rPr>
              <a:t>Paulla</a:t>
            </a:r>
            <a:r>
              <a:rPr lang="sk-SK" b="1" dirty="0">
                <a:latin typeface="Arial" panose="020B0604020202020204" pitchFamily="34" charset="0"/>
                <a:cs typeface="Arial" panose="020B0604020202020204" pitchFamily="34" charset="0"/>
              </a:rPr>
              <a:t> v Delfách</a:t>
            </a:r>
          </a:p>
          <a:p>
            <a:endParaRPr lang="sk-SK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- 168 BC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transmisia gréckeho umenia do rímskeho sveta 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v Apolónovej svätyni v Delfách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použitý nedokončený pamätník, ktorý začal stavať porazený macedónsky kráľ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Perseus</a:t>
            </a:r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pamätník – 9 m vysoký, obdĺžnikový pôdorys, báza s dedikačným nápisom, reliéf pod vrcholom, socha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Aemilia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Paulla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na vzpierajúcom sa koni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reliéf – výjavy z bitky o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Pydnu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– dve armády (pešiaci a jazdci) bojujúce na hladkom pozadí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dva najdôležitejšie elementy rímskeho umenia – historický reliéf a portrét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 descr="https://s3.amazonaws.com/classconnection/256/flashcards/8276256/png/screen_shot_2011-11-01_at_9.21.52_pm1320196823441-1507DB89AC01D76828D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42270" y="285728"/>
            <a:ext cx="5701730" cy="621510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385762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>
                <a:latin typeface="Arial" panose="020B0604020202020204" pitchFamily="34" charset="0"/>
                <a:cs typeface="Arial" panose="020B0604020202020204" pitchFamily="34" charset="0"/>
              </a:rPr>
              <a:t>Reliéfy z </a:t>
            </a:r>
            <a:r>
              <a:rPr lang="sk-SK" b="1" dirty="0" err="1">
                <a:latin typeface="Arial" panose="020B0604020202020204" pitchFamily="34" charset="0"/>
                <a:cs typeface="Arial" panose="020B0604020202020204" pitchFamily="34" charset="0"/>
              </a:rPr>
              <a:t>Piazza</a:t>
            </a:r>
            <a:r>
              <a:rPr lang="sk-SK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b="1" dirty="0" err="1">
                <a:latin typeface="Arial" panose="020B0604020202020204" pitchFamily="34" charset="0"/>
                <a:cs typeface="Arial" panose="020B0604020202020204" pitchFamily="34" charset="0"/>
              </a:rPr>
              <a:t>della</a:t>
            </a:r>
            <a:r>
              <a:rPr lang="sk-SK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b="1" dirty="0" err="1">
                <a:latin typeface="Arial" panose="020B0604020202020204" pitchFamily="34" charset="0"/>
                <a:cs typeface="Arial" panose="020B0604020202020204" pitchFamily="34" charset="0"/>
              </a:rPr>
              <a:t>Consolazione</a:t>
            </a:r>
            <a:endParaRPr lang="sk-SK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pri Kapitole, 1938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2./1. stor. BC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4 fragmenty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možno pochádzajú z vlysu z pamätníka pripomínajúceho pamätník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Aemilia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Paulla</a:t>
            </a:r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fragment B: 2 statické Viktórie, štít s orlom nesúcim blesk, drapéria, kandelábre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fragment A: predmety izolované, rozložené na prázdnom pozadí, štít s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Romou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tropea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, pancier s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gorgoneom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, Viktórie na ramenách  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https://resources.oncourse.iu.edu/access/content/user/leach/www/2003/bocchusfr2.jpg"/>
          <p:cNvPicPr>
            <a:picLocks noChangeAspect="1" noChangeArrowheads="1"/>
          </p:cNvPicPr>
          <p:nvPr/>
        </p:nvPicPr>
        <p:blipFill>
          <a:blip r:embed="rId2"/>
          <a:srcRect l="8108" t="16075" r="5405"/>
          <a:stretch>
            <a:fillRect/>
          </a:stretch>
        </p:blipFill>
        <p:spPr bwMode="auto">
          <a:xfrm>
            <a:off x="3857620" y="500042"/>
            <a:ext cx="5143536" cy="2937110"/>
          </a:xfrm>
          <a:prstGeom prst="rect">
            <a:avLst/>
          </a:prstGeom>
          <a:noFill/>
        </p:spPr>
      </p:pic>
      <p:pic>
        <p:nvPicPr>
          <p:cNvPr id="2052" name="Picture 4" descr="http://www.diomedia.com/imagePreview/01AB8YTR?imageId=7470912&amp;imageCode=01AB8YTR&amp;contributor=DeAgostini&amp;siteName=www.diomedia.com&amp;title=&amp;location=&amp;ds=800&amp;newStyle=1&amp;tc=FFFFFF&amp;tbc=333333&amp;qv=95&amp;icc=1&amp;cl=1"/>
          <p:cNvPicPr>
            <a:picLocks noChangeAspect="1" noChangeArrowheads="1"/>
          </p:cNvPicPr>
          <p:nvPr/>
        </p:nvPicPr>
        <p:blipFill>
          <a:blip r:embed="rId3"/>
          <a:srcRect l="2813" t="10292" r="624" b="13807"/>
          <a:stretch>
            <a:fillRect/>
          </a:stretch>
        </p:blipFill>
        <p:spPr bwMode="auto">
          <a:xfrm>
            <a:off x="3857620" y="3766076"/>
            <a:ext cx="5143536" cy="294629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71414"/>
            <a:ext cx="407193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Fragment C – dekorované náholenice,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pancier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okrúhly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štít s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Dioskúrom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korunovaným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hviezdou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Fragment D –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obdĺžnikový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štít s dvojhlavým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drakom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nájdené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dedikačné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nápisy</a:t>
            </a:r>
          </a:p>
          <a:p>
            <a:pPr>
              <a:buFontTx/>
              <a:buChar char="-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teória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Sullov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pamätník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po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víťazstve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nad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Mithriadom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neoattický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štýl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obrazy neskôr používané v cisárskom umení – cisárska propaganda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https://resources.oncourse.iu.edu/access/content/user/leach/www/2003/summer02/serpent.jpg"/>
          <p:cNvPicPr>
            <a:picLocks noChangeAspect="1" noChangeArrowheads="1"/>
          </p:cNvPicPr>
          <p:nvPr/>
        </p:nvPicPr>
        <p:blipFill>
          <a:blip r:embed="rId2"/>
          <a:srcRect t="11688" r="4761" b="6493"/>
          <a:stretch>
            <a:fillRect/>
          </a:stretch>
        </p:blipFill>
        <p:spPr bwMode="auto">
          <a:xfrm>
            <a:off x="4000496" y="500041"/>
            <a:ext cx="5000660" cy="3281683"/>
          </a:xfrm>
          <a:prstGeom prst="rect">
            <a:avLst/>
          </a:prstGeom>
          <a:noFill/>
        </p:spPr>
      </p:pic>
      <p:pic>
        <p:nvPicPr>
          <p:cNvPr id="1028" name="Picture 4" descr="https://resources.oncourse.iu.edu/access/content/user/leach/www/2003/summer02/bocchusfrieze.jpg"/>
          <p:cNvPicPr>
            <a:picLocks noChangeAspect="1" noChangeArrowheads="1"/>
          </p:cNvPicPr>
          <p:nvPr/>
        </p:nvPicPr>
        <p:blipFill>
          <a:blip r:embed="rId3"/>
          <a:srcRect l="55060" t="22642" r="297" b="17924"/>
          <a:stretch>
            <a:fillRect/>
          </a:stretch>
        </p:blipFill>
        <p:spPr bwMode="auto">
          <a:xfrm>
            <a:off x="4357686" y="3857628"/>
            <a:ext cx="4071966" cy="28503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91440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>
                <a:latin typeface="Arial" panose="020B0604020202020204" pitchFamily="34" charset="0"/>
                <a:cs typeface="Arial" panose="020B0604020202020204" pitchFamily="34" charset="0"/>
              </a:rPr>
              <a:t>Terakotový štít z </a:t>
            </a:r>
            <a:r>
              <a:rPr lang="sk-SK" b="1" dirty="0" err="1">
                <a:latin typeface="Arial" panose="020B0604020202020204" pitchFamily="34" charset="0"/>
                <a:cs typeface="Arial" panose="020B0604020202020204" pitchFamily="34" charset="0"/>
              </a:rPr>
              <a:t>Via</a:t>
            </a:r>
            <a:r>
              <a:rPr lang="sk-SK" b="1" dirty="0">
                <a:latin typeface="Arial" panose="020B0604020202020204" pitchFamily="34" charset="0"/>
                <a:cs typeface="Arial" panose="020B0604020202020204" pitchFamily="34" charset="0"/>
              </a:rPr>
              <a:t> S. </a:t>
            </a:r>
            <a:r>
              <a:rPr lang="sk-SK" b="1" dirty="0" err="1">
                <a:latin typeface="Arial" panose="020B0604020202020204" pitchFamily="34" charset="0"/>
                <a:cs typeface="Arial" panose="020B0604020202020204" pitchFamily="34" charset="0"/>
              </a:rPr>
              <a:t>Gregorio</a:t>
            </a:r>
            <a:endParaRPr lang="sk-SK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figurálne štíty – v Ríme až v období republiky (Gréci a Etruskovia poznali)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Caelius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, 1878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Mars, Venuša, Viktória – väčší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victimarii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, 1 osoba v tóge, zvieratá (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suovetaurilia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neoklasický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štýl – 2. pol. 2. stor. BC (možno patril k chrámu Marta, dostavaný v 132 BC pri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cirku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Flaminiu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626" name="Picture 2" descr="http://en.museicapitolini.org/var/museicivici/storage/images/musei/musei_capitolini/percorsi/percorsi_per_sale/palazzo_clementino_caffarelli/sala_del_frontone/frontone_da_via_di_san_gregorio_con_sacrificio_di_animali_a_marte_e_due_divinita_femminili/11911-8-ita-IT/frontone_da_via_di_san_gregorio_con_sacrificio_di_animali_a_marte_e_due_divinita_femminil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2214554"/>
            <a:ext cx="7497866" cy="42862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ttps://resources.oncourse.iu.edu/access/content/user/leach/www/c414/2005/pediment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142852"/>
            <a:ext cx="2500330" cy="3333774"/>
          </a:xfrm>
          <a:prstGeom prst="rect">
            <a:avLst/>
          </a:prstGeom>
          <a:noFill/>
        </p:spPr>
      </p:pic>
      <p:pic>
        <p:nvPicPr>
          <p:cNvPr id="25604" name="Picture 4" descr="https://resources.oncourse.iu.edu/access/content/user/leach/www/c414/2005/cuirassdeity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00364" y="142853"/>
            <a:ext cx="2500330" cy="3333774"/>
          </a:xfrm>
          <a:prstGeom prst="rect">
            <a:avLst/>
          </a:prstGeom>
          <a:noFill/>
        </p:spPr>
      </p:pic>
      <p:pic>
        <p:nvPicPr>
          <p:cNvPr id="25606" name="Picture 6" descr="https://resources.oncourse.iu.edu/access/content/user/leach/www/c414/2005/pediment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5009" y="142852"/>
            <a:ext cx="2417461" cy="3357586"/>
          </a:xfrm>
          <a:prstGeom prst="rect">
            <a:avLst/>
          </a:prstGeom>
          <a:noFill/>
        </p:spPr>
      </p:pic>
      <p:pic>
        <p:nvPicPr>
          <p:cNvPr id="25608" name="Picture 8" descr="https://resources.oncourse.iu.edu/access/content/user/leach/www/c414/2005/pediment5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2844" y="3786190"/>
            <a:ext cx="2214578" cy="2909710"/>
          </a:xfrm>
          <a:prstGeom prst="rect">
            <a:avLst/>
          </a:prstGeom>
          <a:noFill/>
        </p:spPr>
      </p:pic>
      <p:pic>
        <p:nvPicPr>
          <p:cNvPr id="25610" name="Picture 10" descr="https://resources.oncourse.iu.edu/access/content/user/leach/www/c414/2005/pediment6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786578" y="3786190"/>
            <a:ext cx="2214578" cy="2885104"/>
          </a:xfrm>
          <a:prstGeom prst="rect">
            <a:avLst/>
          </a:prstGeom>
          <a:noFill/>
        </p:spPr>
      </p:pic>
      <p:pic>
        <p:nvPicPr>
          <p:cNvPr id="25612" name="Picture 12" descr="https://resources.oncourse.iu.edu/access/content/user/leach/www/2006/sangregorio5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500298" y="4071942"/>
            <a:ext cx="4139796" cy="217169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71414"/>
            <a:ext cx="91440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>
                <a:latin typeface="Arial" panose="020B0604020202020204" pitchFamily="34" charset="0"/>
                <a:cs typeface="Arial" panose="020B0604020202020204" pitchFamily="34" charset="0"/>
              </a:rPr>
              <a:t>Oltár </a:t>
            </a:r>
            <a:r>
              <a:rPr lang="sk-SK" b="1" dirty="0" err="1">
                <a:latin typeface="Arial" panose="020B0604020202020204" pitchFamily="34" charset="0"/>
                <a:cs typeface="Arial" panose="020B0604020202020204" pitchFamily="34" charset="0"/>
              </a:rPr>
              <a:t>Domitia</a:t>
            </a:r>
            <a:r>
              <a:rPr lang="sk-SK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b="1" dirty="0" err="1">
                <a:latin typeface="Arial" panose="020B0604020202020204" pitchFamily="34" charset="0"/>
                <a:cs typeface="Arial" panose="020B0604020202020204" pitchFamily="34" charset="0"/>
              </a:rPr>
              <a:t>Ahenobarba</a:t>
            </a:r>
            <a:endParaRPr lang="sk-SK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parížsko-mníchovské reliéfy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kon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. 2. stor. – zač. 1. stor. BC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súčasťou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komemoratívneho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pamätníka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blízko chrámu Marta a Neptúna v Ríme</a:t>
            </a:r>
          </a:p>
          <a:p>
            <a:pPr>
              <a:buFontTx/>
              <a:buChar char="-"/>
            </a:pPr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eriod"/>
            </a:pPr>
            <a:r>
              <a:rPr lang="sk-SK" b="1" dirty="0">
                <a:latin typeface="Arial" panose="020B0604020202020204" pitchFamily="34" charset="0"/>
                <a:cs typeface="Arial" panose="020B0604020202020204" pitchFamily="34" charset="0"/>
              </a:rPr>
              <a:t>Mníchov</a:t>
            </a:r>
          </a:p>
          <a:p>
            <a:pPr marL="342900" indent="-342900"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morský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thiasos</a:t>
            </a:r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grécky mramor</a:t>
            </a:r>
          </a:p>
          <a:p>
            <a:pPr marL="342900" indent="-342900"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svadba Neptúna a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Amfitrite</a:t>
            </a:r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helenistický štýl</a:t>
            </a:r>
          </a:p>
          <a:p>
            <a:pPr marL="342900" indent="-342900"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teória: prinesené niektorým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triumfátorom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578" name="Picture 2" descr="https://upload.wikimedia.org/wikipedia/commons/2/28/Sea_thiasos_Nereis_Glyptothek_Munich_239_fron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000504"/>
            <a:ext cx="9144000" cy="137424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https://upload.wikimedia.org/wikipedia/commons/2/28/Sea_thiasos_Nereis_Glyptothek_Munich_239_front.jpg"/>
          <p:cNvPicPr>
            <a:picLocks noChangeAspect="1" noChangeArrowheads="1"/>
          </p:cNvPicPr>
          <p:nvPr/>
        </p:nvPicPr>
        <p:blipFill>
          <a:blip r:embed="rId2" cstate="print"/>
          <a:srcRect r="51073"/>
          <a:stretch>
            <a:fillRect/>
          </a:stretch>
        </p:blipFill>
        <p:spPr bwMode="auto">
          <a:xfrm>
            <a:off x="-1" y="285728"/>
            <a:ext cx="9144001" cy="2808788"/>
          </a:xfrm>
          <a:prstGeom prst="rect">
            <a:avLst/>
          </a:prstGeom>
          <a:noFill/>
        </p:spPr>
      </p:pic>
      <p:pic>
        <p:nvPicPr>
          <p:cNvPr id="27652" name="Picture 4" descr="https://upload.wikimedia.org/wikipedia/commons/2/28/Sea_thiasos_Nereis_Glyptothek_Munich_239_front.jpg"/>
          <p:cNvPicPr>
            <a:picLocks noChangeAspect="1" noChangeArrowheads="1"/>
          </p:cNvPicPr>
          <p:nvPr/>
        </p:nvPicPr>
        <p:blipFill>
          <a:blip r:embed="rId3" cstate="print"/>
          <a:srcRect l="48927"/>
          <a:stretch>
            <a:fillRect/>
          </a:stretch>
        </p:blipFill>
        <p:spPr bwMode="auto">
          <a:xfrm>
            <a:off x="0" y="3643314"/>
            <a:ext cx="9144000" cy="26907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2"/>
          <a:srcRect l="24219" t="29375" r="22656" b="13750"/>
          <a:stretch>
            <a:fillRect/>
          </a:stretch>
        </p:blipFill>
        <p:spPr bwMode="auto">
          <a:xfrm>
            <a:off x="285720" y="428604"/>
            <a:ext cx="8541158" cy="5715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9144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sk-SK" b="1" dirty="0" err="1">
                <a:latin typeface="Arial" panose="020B0604020202020204" pitchFamily="34" charset="0"/>
                <a:cs typeface="Arial" panose="020B0604020202020204" pitchFamily="34" charset="0"/>
              </a:rPr>
              <a:t>Louvre</a:t>
            </a:r>
            <a:endParaRPr lang="sk-SK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sk-SK" dirty="0" smtClean="0">
                <a:latin typeface="Arial" panose="020B0604020202020204" pitchFamily="34" charset="0"/>
                <a:cs typeface="Arial" panose="020B0604020202020204" pitchFamily="34" charset="0"/>
              </a:rPr>
              <a:t> Iný 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mramor, rímsky vkus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Mars – najväčšia postava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census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, obetovanie, odchod do armády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nie je dôležitý pôvodca pamiatky, ale koexistencia dvoch odlišných štýlov na jednom pamätníku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počiatok rímskeho umenia</a:t>
            </a:r>
          </a:p>
          <a:p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698" name="Picture 2" descr="http://www.louvre.fr/sites/default/files/imagecache/940x768/medias/medias_images/images/louvre-relief-dit-domitius-ahenobarbu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285992"/>
            <a:ext cx="8728418" cy="150019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File:Parti dell'ara di domizio enobarbo, dal campo marzio a roma, fine del II sec. ac. 02.JPG"/>
          <p:cNvPicPr>
            <a:picLocks noChangeAspect="1" noChangeArrowheads="1"/>
          </p:cNvPicPr>
          <p:nvPr/>
        </p:nvPicPr>
        <p:blipFill>
          <a:blip r:embed="rId2"/>
          <a:srcRect l="938"/>
          <a:stretch>
            <a:fillRect/>
          </a:stretch>
        </p:blipFill>
        <p:spPr bwMode="auto">
          <a:xfrm>
            <a:off x="0" y="0"/>
            <a:ext cx="4714877" cy="2492788"/>
          </a:xfrm>
          <a:prstGeom prst="rect">
            <a:avLst/>
          </a:prstGeom>
          <a:noFill/>
        </p:spPr>
      </p:pic>
      <p:pic>
        <p:nvPicPr>
          <p:cNvPr id="28676" name="Picture 4" descr="File:Parti dell'ara di domizio enobarbo, dal campo marzio a roma, fine del II sec. ac. 0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6" y="1285860"/>
            <a:ext cx="4429124" cy="2181344"/>
          </a:xfrm>
          <a:prstGeom prst="rect">
            <a:avLst/>
          </a:prstGeom>
          <a:noFill/>
        </p:spPr>
      </p:pic>
      <p:pic>
        <p:nvPicPr>
          <p:cNvPr id="28680" name="Picture 8" descr="Parti dell'ara di domizio enobarbo, dal campo marzio a roma, fine del II sec. ac. 0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71802" y="3643314"/>
            <a:ext cx="6143636" cy="2711853"/>
          </a:xfrm>
          <a:prstGeom prst="rect">
            <a:avLst/>
          </a:prstGeom>
          <a:noFill/>
        </p:spPr>
      </p:pic>
      <p:pic>
        <p:nvPicPr>
          <p:cNvPr id="28678" name="Picture 6" descr="File:Parti dell'ara di domizio enobarbo, dal campo marzio a roma, fine del II sec. ac. 05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3714752"/>
            <a:ext cx="5715009" cy="259318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upload.wikimedia.org/wikipedia/commons/thumb/2/23/Tarquinia_Tomb_of_the_Leopards.jpg/1024px-Tarquinia_Tomb_of_the_Leopard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513" y="188640"/>
            <a:ext cx="4176464" cy="3058933"/>
          </a:xfrm>
          <a:prstGeom prst="rect">
            <a:avLst/>
          </a:prstGeom>
          <a:noFill/>
        </p:spPr>
      </p:pic>
      <p:pic>
        <p:nvPicPr>
          <p:cNvPr id="3" name="Picture 2" descr="Tritonia Minerva statue in clay, from the site of Lavinium-Pratica di Mare, Lazio, Italy. Latin Civilization, 5th Century BC."/>
          <p:cNvPicPr>
            <a:picLocks noChangeAspect="1" noChangeArrowheads="1"/>
          </p:cNvPicPr>
          <p:nvPr/>
        </p:nvPicPr>
        <p:blipFill>
          <a:blip r:embed="rId3"/>
          <a:srcRect l="34927" r="10845"/>
          <a:stretch>
            <a:fillRect/>
          </a:stretch>
        </p:blipFill>
        <p:spPr bwMode="auto">
          <a:xfrm>
            <a:off x="6588224" y="404664"/>
            <a:ext cx="2342064" cy="6330211"/>
          </a:xfrm>
          <a:prstGeom prst="rect">
            <a:avLst/>
          </a:prstGeom>
          <a:noFill/>
        </p:spPr>
      </p:pic>
      <p:pic>
        <p:nvPicPr>
          <p:cNvPr id="4" name="Picture 6" descr="https://ka-perseus-images.s3.amazonaws.com/52a50c2fea56e223a88f7f2021cbd4ce3504b3bc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51920" y="2564904"/>
            <a:ext cx="2667000" cy="3429000"/>
          </a:xfrm>
          <a:prstGeom prst="rect">
            <a:avLst/>
          </a:prstGeom>
          <a:noFill/>
        </p:spPr>
      </p:pic>
      <p:pic>
        <p:nvPicPr>
          <p:cNvPr id="5" name="Picture 2" descr="http://mv.vatican.va/1_CommonFiles/media/photographs/MGE/070_MGE_am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580" y="3827136"/>
            <a:ext cx="4068850" cy="2902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4425281" y="199563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>
                <a:latin typeface="Arial" panose="020B0604020202020204" pitchFamily="34" charset="0"/>
                <a:cs typeface="Arial" panose="020B0604020202020204" pitchFamily="34" charset="0"/>
              </a:rPr>
              <a:t>Opakovanie</a:t>
            </a:r>
            <a:r>
              <a:rPr lang="sk-SK" dirty="0" smtClean="0"/>
              <a:t>:</a:t>
            </a:r>
            <a:endParaRPr lang="cs-CZ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91440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u="sng" dirty="0" err="1">
                <a:latin typeface="Arial" panose="020B0604020202020204" pitchFamily="34" charset="0"/>
                <a:cs typeface="Arial" panose="020B0604020202020204" pitchFamily="34" charset="0"/>
              </a:rPr>
              <a:t>Súkromné</a:t>
            </a:r>
            <a:r>
              <a:rPr lang="cs-CZ" u="sng" dirty="0">
                <a:latin typeface="Arial" panose="020B0604020202020204" pitchFamily="34" charset="0"/>
                <a:cs typeface="Arial" panose="020B0604020202020204" pitchFamily="34" charset="0"/>
              </a:rPr>
              <a:t> náhrobky</a:t>
            </a:r>
          </a:p>
          <a:p>
            <a:pPr>
              <a:buFontTx/>
              <a:buChar char="-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významní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magistráti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vojvodcovia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s výpravnými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epitafmi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Hrobka </a:t>
            </a:r>
            <a:r>
              <a:rPr 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Scipionov</a:t>
            </a:r>
            <a:endParaRPr lang="cs-CZ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zač. 3.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stor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. BC – 1.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stor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. AD, hrobka na via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Appia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4. stor. AD - opustená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https://upload.wikimedia.org/wikipedia/commons/4/48/Sepolcro_degli_Scipioni_001_Entrat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2000240"/>
            <a:ext cx="4951637" cy="3714776"/>
          </a:xfrm>
          <a:prstGeom prst="rect">
            <a:avLst/>
          </a:prstGeom>
          <a:noFill/>
        </p:spPr>
      </p:pic>
      <p:pic>
        <p:nvPicPr>
          <p:cNvPr id="1028" name="Picture 4" descr="https://upload.wikimedia.org/wikipedia/commons/thumb/b/b0/Sepolcro_degli_scipioni_PIANTA.jpg/300px-Sepolcro_degli_scipioni_PIANT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14942" y="3571876"/>
            <a:ext cx="3714756" cy="309563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Tomb of the Scipios on the via Appia. The rear transverse gallery. Rome, Tomb of the Scipio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214842" cy="2754292"/>
          </a:xfrm>
          <a:prstGeom prst="rect">
            <a:avLst/>
          </a:prstGeom>
          <a:noFill/>
        </p:spPr>
      </p:pic>
      <p:pic>
        <p:nvPicPr>
          <p:cNvPr id="33796" name="Picture 4" descr="Tomb of the Scipios on the via Appia. The left longitudinal gallery. Rome, Tomb of the Scipio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49821" y="1857364"/>
            <a:ext cx="5094179" cy="3314285"/>
          </a:xfrm>
          <a:prstGeom prst="rect">
            <a:avLst/>
          </a:prstGeom>
          <a:noFill/>
        </p:spPr>
      </p:pic>
      <p:pic>
        <p:nvPicPr>
          <p:cNvPr id="33798" name="Picture 6" descr="Tomb of the Scipios on the via Appia. The last longitudinal gallery on the right. Rome, Tomb of the Scipio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812133"/>
            <a:ext cx="4071934" cy="304586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71414"/>
            <a:ext cx="485775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u="sng" dirty="0">
                <a:latin typeface="Arial" panose="020B0604020202020204" pitchFamily="34" charset="0"/>
                <a:cs typeface="Arial" panose="020B0604020202020204" pitchFamily="34" charset="0"/>
              </a:rPr>
              <a:t>Sarkofág </a:t>
            </a:r>
            <a:r>
              <a:rPr lang="cs-CZ" i="1" u="sng" dirty="0" err="1">
                <a:latin typeface="Arial" panose="020B0604020202020204" pitchFamily="34" charset="0"/>
                <a:cs typeface="Arial" panose="020B0604020202020204" pitchFamily="34" charset="0"/>
              </a:rPr>
              <a:t>Scipia</a:t>
            </a:r>
            <a:r>
              <a:rPr lang="cs-CZ" i="1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i="1" u="sng" dirty="0" err="1">
                <a:latin typeface="Arial" panose="020B0604020202020204" pitchFamily="34" charset="0"/>
                <a:cs typeface="Arial" panose="020B0604020202020204" pitchFamily="34" charset="0"/>
              </a:rPr>
              <a:t>Barbata</a:t>
            </a:r>
            <a:endParaRPr lang="cs-CZ" i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zomrel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280 BC, </a:t>
            </a:r>
          </a:p>
          <a:p>
            <a:pPr>
              <a:buFontTx/>
              <a:buChar char="-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sarkofág datovaný do 200 BC (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členovia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rodiny renovovali hrobku)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miestny tuf, produkt rímskej dielne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pred vznikom portrétu – nápis, ktorý popisuje činy a hlavné charakteristiky pochovanej osoby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gr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. architektonické črty –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triglyfy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metópy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zuborez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nad vlysom,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volutové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špirály,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akanthus</a:t>
            </a:r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vrchnák –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letus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endParaRPr lang="sk-SK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k-SK" dirty="0" smtClean="0">
                <a:latin typeface="Arial" panose="020B0604020202020204" pitchFamily="34" charset="0"/>
                <a:cs typeface="Arial" panose="020B0604020202020204" pitchFamily="34" charset="0"/>
              </a:rPr>
              <a:t>etruská reminiscencia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770" name="Picture 2" descr="http://www.quondam.com/bc000/0280i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14884" y="285728"/>
            <a:ext cx="4429116" cy="2384341"/>
          </a:xfrm>
          <a:prstGeom prst="rect">
            <a:avLst/>
          </a:prstGeom>
          <a:noFill/>
        </p:spPr>
      </p:pic>
      <p:pic>
        <p:nvPicPr>
          <p:cNvPr id="32772" name="Picture 4" descr="http://ancientrome.ru/art/artwork/arch/rom/rome/sepulcrum-scipionum/sci03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40664" y="3068960"/>
            <a:ext cx="6803336" cy="35730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91440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>
                <a:latin typeface="Arial" panose="020B0604020202020204" pitchFamily="34" charset="0"/>
                <a:cs typeface="Arial" panose="020B0604020202020204" pitchFamily="34" charset="0"/>
              </a:rPr>
              <a:t>Architektúra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na zač. vrcholnej republiky – ovplyvnená Helenizmom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helenistické elementy vkladané do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italických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foriem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gr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. štýl neprebraný úplne, zachovanie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etrusko-italického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chrámu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2. stor. BC – chrám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Portuna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a chrám Herkula</a:t>
            </a:r>
          </a:p>
          <a:p>
            <a:pPr>
              <a:buFontTx/>
              <a:buChar char="-"/>
            </a:pPr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k-SK" u="sng" dirty="0">
                <a:latin typeface="Arial" panose="020B0604020202020204" pitchFamily="34" charset="0"/>
                <a:cs typeface="Arial" panose="020B0604020202020204" pitchFamily="34" charset="0"/>
              </a:rPr>
              <a:t>Chrám </a:t>
            </a:r>
            <a:r>
              <a:rPr lang="sk-SK" u="sng" dirty="0" err="1">
                <a:latin typeface="Arial" panose="020B0604020202020204" pitchFamily="34" charset="0"/>
                <a:cs typeface="Arial" panose="020B0604020202020204" pitchFamily="34" charset="0"/>
              </a:rPr>
              <a:t>Portuna</a:t>
            </a:r>
            <a:endParaRPr lang="sk-SK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- zač. 2. stor. BC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medzi Tiberom a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Forom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Boariom</a:t>
            </a:r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striktne frontálny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gr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. prvky: iónske stĺpy,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polostĺpy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okolo stavby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pseudodipterálny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tetrastylový</a:t>
            </a:r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známky mnohých rekonštrukcií</a:t>
            </a:r>
          </a:p>
          <a:p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914" name="Picture 2" descr="http://167.206.67.164/resources/humanities/review/ArtHistory/Gardner%20Art%20History%20Chapters%20Study%20Guide/..%5CG10.a.Rome/TempleOfPortunus_Pla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60032" y="1556792"/>
            <a:ext cx="4041293" cy="456918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upload.wikimedia.org/wikipedia/commons/e/ec/Roma_-_Tempio_di_portunus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357166"/>
            <a:ext cx="8289090" cy="621510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71414"/>
            <a:ext cx="578644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u="sng" dirty="0">
                <a:latin typeface="Arial" panose="020B0604020202020204" pitchFamily="34" charset="0"/>
                <a:cs typeface="Arial" panose="020B0604020202020204" pitchFamily="34" charset="0"/>
              </a:rPr>
              <a:t>Herkulov chrám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kon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. 2. stor. BC, grécky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pentelický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mramor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architekt: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Hermodorus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zo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Salamíny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(?)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založený obchodníkom M.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Octaviom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Herrenom</a:t>
            </a:r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kruhový,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peripterálny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, 20 korintských stĺpov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narúša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frontalitu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– schody zo všetkých strán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mramorová celá, vchod na východ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kompletne zrekonštruovaný za vlády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Tibéria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(9 stĺpov a 11 hlavíc bolo nahradených novými z mramoru z Luny)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báza sochy s nápisom –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Hercules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Olivarius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, sochár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Scopas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Minor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890" name="Picture 2" descr="http://www.roman-empire.net/articles/pics/temple-of-hercules/Image4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29322" y="142852"/>
            <a:ext cx="3143256" cy="6548450"/>
          </a:xfrm>
          <a:prstGeom prst="rect">
            <a:avLst/>
          </a:prstGeom>
          <a:noFill/>
        </p:spPr>
      </p:pic>
      <p:pic>
        <p:nvPicPr>
          <p:cNvPr id="37892" name="Picture 4" descr="http://nicolasinn.com/wp-content/uploads/2013/12/TempleHerculesInvictus.www_.nicolasinn.com_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7584" y="3451682"/>
            <a:ext cx="4541757" cy="340631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https://upload.wikimedia.org/wikipedia/commons/b/b0/TempleOfHercules-ForumBoarium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285728"/>
            <a:ext cx="8286776" cy="621508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9144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u="sng" dirty="0">
                <a:latin typeface="Arial" panose="020B0604020202020204" pitchFamily="34" charset="0"/>
                <a:cs typeface="Arial" panose="020B0604020202020204" pitchFamily="34" charset="0"/>
              </a:rPr>
              <a:t>Largo </a:t>
            </a:r>
            <a:r>
              <a:rPr lang="sk-SK" u="sng" dirty="0" err="1">
                <a:latin typeface="Arial" panose="020B0604020202020204" pitchFamily="34" charset="0"/>
                <a:cs typeface="Arial" panose="020B0604020202020204" pitchFamily="34" charset="0"/>
              </a:rPr>
              <a:t>Argentina</a:t>
            </a:r>
            <a:endParaRPr lang="sk-SK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Martovo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pole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4 chrámy, objavené 1927 (2 z nich známe už predtým)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3. – 2. stor. BC, prestavané v priebehu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principátu</a:t>
            </a:r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označené sprava doľava A – D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vznikali postupne, bez predchádzajúceho plánovania, bez symetrie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107 BC – priestor vyrovnaný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portikom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helenistického typu, neskôr pripojený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portikus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Pompejovho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divadla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844" name="Picture 4" descr="http://www.stilus.nl/oudheid/wdo/ROME/PLAATJES/LARGOPL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852" y="2285992"/>
            <a:ext cx="6357982" cy="444033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1"/>
          <p:cNvPicPr>
            <a:picLocks noChangeAspect="1" noChangeArrowheads="1"/>
          </p:cNvPicPr>
          <p:nvPr/>
        </p:nvPicPr>
        <p:blipFill>
          <a:blip r:embed="rId2"/>
          <a:srcRect l="19141" t="17500" r="19921" b="17675"/>
          <a:stretch>
            <a:fillRect/>
          </a:stretch>
        </p:blipFill>
        <p:spPr bwMode="auto">
          <a:xfrm>
            <a:off x="214282" y="428604"/>
            <a:ext cx="8703190" cy="5786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71414"/>
            <a:ext cx="90011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u="sng" dirty="0">
                <a:latin typeface="Arial" panose="020B0604020202020204" pitchFamily="34" charset="0"/>
                <a:cs typeface="Arial" panose="020B0604020202020204" pitchFamily="34" charset="0"/>
              </a:rPr>
              <a:t>Chrám A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241 – 220 BC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zasvätený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Junone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Dioskúrom</a:t>
            </a:r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prestavaný na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peripteros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po pol. 1. stor. BC</a:t>
            </a:r>
          </a:p>
        </p:txBody>
      </p:sp>
      <p:pic>
        <p:nvPicPr>
          <p:cNvPr id="43010" name="Picture 2" descr="https://resources.oncourse.iu.edu/access/content/user/leach/www/2003/temple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1538" y="1285860"/>
            <a:ext cx="7230253" cy="54292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9144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Vrcholná </a:t>
            </a:r>
            <a:r>
              <a:rPr 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rímska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 republika (264 – 133 BC)</a:t>
            </a:r>
          </a:p>
          <a:p>
            <a:endParaRPr lang="cs-CZ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/>
            <a:r>
              <a:rPr lang="cs-CZ" u="sng" dirty="0">
                <a:latin typeface="Arial" panose="020B0604020202020204" pitchFamily="34" charset="0"/>
                <a:cs typeface="Arial" panose="020B0604020202020204" pitchFamily="34" charset="0"/>
              </a:rPr>
              <a:t>1. P</a:t>
            </a:r>
            <a:r>
              <a:rPr lang="sk-SK" u="sng" dirty="0" err="1">
                <a:latin typeface="Arial" panose="020B0604020202020204" pitchFamily="34" charset="0"/>
                <a:cs typeface="Arial" panose="020B0604020202020204" pitchFamily="34" charset="0"/>
              </a:rPr>
              <a:t>únska</a:t>
            </a:r>
            <a:r>
              <a:rPr lang="sk-SK" u="sng" dirty="0">
                <a:latin typeface="Arial" panose="020B0604020202020204" pitchFamily="34" charset="0"/>
                <a:cs typeface="Arial" panose="020B0604020202020204" pitchFamily="34" charset="0"/>
              </a:rPr>
              <a:t> vojna (264 – 241 BC)</a:t>
            </a:r>
          </a:p>
          <a:p>
            <a:pPr marL="342900" indent="-342900"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Rím a Kartágo</a:t>
            </a:r>
          </a:p>
          <a:p>
            <a:pPr marL="342900" indent="-342900"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Prvá fáza – obsadenie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Acragasu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Agrigenta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342900" indent="-342900"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Druhá fáza – námorné bitky, 256 BC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Heraclea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– porážka Kartága</a:t>
            </a:r>
          </a:p>
          <a:p>
            <a:pPr marL="342900" indent="-342900"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241 BC – Kartágo definitívne opustilo Sicíliu</a:t>
            </a:r>
          </a:p>
          <a:p>
            <a:pPr marL="342900" indent="-342900"/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		   - Sicília prvá zámorská kolónia Ríma</a:t>
            </a:r>
          </a:p>
        </p:txBody>
      </p:sp>
      <p:pic>
        <p:nvPicPr>
          <p:cNvPr id="8194" name="Picture 2" descr="http://media-2.web.britannica.com/eb-media/42/1042-004-EA22DC0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24" y="2285992"/>
            <a:ext cx="6858048" cy="431759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914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u="sng" dirty="0">
                <a:latin typeface="Arial" panose="020B0604020202020204" pitchFamily="34" charset="0"/>
                <a:cs typeface="Arial" panose="020B0604020202020204" pitchFamily="34" charset="0"/>
              </a:rPr>
              <a:t>Chrám B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kruhový, korintský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asi 101 BC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najviac súvisí s gréckymi vzormi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vo vnútri kolosálna,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akrolitická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socha (hlava a pravá paža v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Kapitolských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múzeách)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986" name="Picture 2" descr="https://resources.oncourse.iu.edu/access/content/user/leach/www/2003/templft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1538" y="1571612"/>
            <a:ext cx="6659473" cy="50006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9144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u="sng" dirty="0">
                <a:latin typeface="Arial" panose="020B0604020202020204" pitchFamily="34" charset="0"/>
                <a:cs typeface="Arial" panose="020B0604020202020204" pitchFamily="34" charset="0"/>
              </a:rPr>
              <a:t>Chrám C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najstarší – fragmenty terakotovej výzdoby a niekoľko nápisov –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datácia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kon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. 4./zač. 3. stor. BC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pôvodne s vonkajšou terakotovou výzdobou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peripteros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sine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postico</a:t>
            </a:r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archaické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anty</a:t>
            </a:r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vysoké tufové pódium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tehlová cela a mozaiková podlaha (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Domitiánova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rekonštrukcia)</a:t>
            </a:r>
          </a:p>
        </p:txBody>
      </p:sp>
      <p:pic>
        <p:nvPicPr>
          <p:cNvPr id="40962" name="Picture 2" descr="https://c1.staticflickr.com/9/8303/7981835299_df371a287e_b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74856" y="2308324"/>
            <a:ext cx="6794287" cy="443884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914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u="sng" dirty="0">
                <a:latin typeface="Arial" panose="020B0604020202020204" pitchFamily="34" charset="0"/>
                <a:cs typeface="Arial" panose="020B0604020202020204" pitchFamily="34" charset="0"/>
              </a:rPr>
              <a:t>Chrám D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najväčší,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najst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. fáza  - zač. 2. stor. BC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zasvätený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Lares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permarini</a:t>
            </a:r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- hlboká predsieň, korintské stĺpy, travertínové schodisko, pódium</a:t>
            </a:r>
          </a:p>
          <a:p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6082" name="Picture 2" descr="https://upload.wikimedia.org/wikipedia/commons/5/50/Largo_argentina,_tempio_D_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00" y="1428736"/>
            <a:ext cx="6861983" cy="514507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900115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>
                <a:latin typeface="Arial" panose="020B0604020202020204" pitchFamily="34" charset="0"/>
                <a:cs typeface="Arial" panose="020B0604020202020204" pitchFamily="34" charset="0"/>
              </a:rPr>
              <a:t>Keramika</a:t>
            </a:r>
          </a:p>
          <a:p>
            <a:pPr>
              <a:buFontTx/>
              <a:buChar char="-"/>
            </a:pPr>
            <a:r>
              <a:rPr lang="sk-SK" dirty="0" smtClean="0">
                <a:latin typeface="Arial" panose="020B0604020202020204" pitchFamily="34" charset="0"/>
                <a:cs typeface="Arial" panose="020B0604020202020204" pitchFamily="34" charset="0"/>
              </a:rPr>
              <a:t> zač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. 2. pol. 3. stor. BC –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Vernice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nera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Campana</a:t>
            </a:r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indikátor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romanizácie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– signalizuje obchodné cesty, narastá homogenita v kultúre</a:t>
            </a:r>
          </a:p>
          <a:p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skupiny: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Campana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A – červená hlina,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Kampánia</a:t>
            </a:r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                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Campana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B – béžová hlina, modrastý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nadych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listru,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Etrúria</a:t>
            </a:r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                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Campana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C – šedá hlina, Sicília, export až do Španielska, sev. pobrežie Afriky           </a:t>
            </a:r>
          </a:p>
          <a:p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                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Campana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D – lokálna produkcia na severe, Ligúria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vrámci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skupín A – C – množstvo lokálnych produkcií: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Arezzo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Voltera</a:t>
            </a:r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typológia: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Morel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, napr. 2783a1a – 2000 kategória plytkých nádob bez rúčok, 700 dovnútra zatiahnutý okraj,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atd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...</a:t>
            </a:r>
          </a:p>
          <a:p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Ischia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– obchodná stanica – export do východného a severného Stredomoria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známky na dne nádob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91440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3 fázy:</a:t>
            </a:r>
          </a:p>
          <a:p>
            <a:pPr marL="342900" indent="-342900">
              <a:buAutoNum type="alphaLcParenR"/>
            </a:pP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Antica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(200 – 190 BC) – originálne (kreatívne) formy, napr. taniere na ryby</a:t>
            </a:r>
          </a:p>
          <a:p>
            <a:pPr marL="342900" indent="-342900">
              <a:buAutoNum type="alphaLcParenR"/>
            </a:pP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Media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(190 – 100 BC) – formy už nie tak originálne, obyčajné tvary: šálky,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patery</a:t>
            </a:r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/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			           - typická výzdoba: 4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palmety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, centrálna rozeta</a:t>
            </a:r>
          </a:p>
          <a:p>
            <a:pPr marL="342900" indent="-342900"/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c)   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Tarda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(100 – 50 BC) – jednoduché tvary, malá rôznorodosť</a:t>
            </a:r>
          </a:p>
          <a:p>
            <a:pPr marL="342900" indent="-342900"/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			        - málo výzdoby alebo úplne chýba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4033" name="Picture 1"/>
          <p:cNvPicPr>
            <a:picLocks noChangeAspect="1" noChangeArrowheads="1"/>
          </p:cNvPicPr>
          <p:nvPr/>
        </p:nvPicPr>
        <p:blipFill>
          <a:blip r:embed="rId2"/>
          <a:srcRect l="14453" t="44375" r="12890" b="13750"/>
          <a:stretch>
            <a:fillRect/>
          </a:stretch>
        </p:blipFill>
        <p:spPr bwMode="auto">
          <a:xfrm>
            <a:off x="0" y="1785926"/>
            <a:ext cx="5751293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3"/>
          <a:srcRect l="18359" t="42500" r="16015" b="10624"/>
          <a:stretch>
            <a:fillRect/>
          </a:stretch>
        </p:blipFill>
        <p:spPr bwMode="auto">
          <a:xfrm>
            <a:off x="0" y="4214818"/>
            <a:ext cx="5760761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4"/>
          <a:srcRect l="32812" t="38750" r="33203" b="15625"/>
          <a:stretch>
            <a:fillRect/>
          </a:stretch>
        </p:blipFill>
        <p:spPr bwMode="auto">
          <a:xfrm>
            <a:off x="6000760" y="2786058"/>
            <a:ext cx="3071834" cy="2577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ovéPole 5"/>
          <p:cNvSpPr txBox="1"/>
          <p:nvPr/>
        </p:nvSpPr>
        <p:spPr>
          <a:xfrm>
            <a:off x="0" y="1785926"/>
            <a:ext cx="2357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antica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4714876" y="4214818"/>
            <a:ext cx="1071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media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6072198" y="2857496"/>
            <a:ext cx="7143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tarda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91440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>
                <a:latin typeface="Arial" panose="020B0604020202020204" pitchFamily="34" charset="0"/>
                <a:cs typeface="Arial" panose="020B0604020202020204" pitchFamily="34" charset="0"/>
              </a:rPr>
              <a:t>Grécki umelci v Ríme</a:t>
            </a:r>
          </a:p>
          <a:p>
            <a:endParaRPr lang="sk-SK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obdobie po dobytí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Syrakúz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212 BC – </a:t>
            </a:r>
            <a:r>
              <a:rPr lang="sk-SK" i="1" dirty="0" err="1">
                <a:latin typeface="Arial" panose="020B0604020202020204" pitchFamily="34" charset="0"/>
                <a:cs typeface="Arial" panose="020B0604020202020204" pitchFamily="34" charset="0"/>
              </a:rPr>
              <a:t>primum</a:t>
            </a:r>
            <a:r>
              <a:rPr lang="sk-SK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i="1" dirty="0" err="1">
                <a:latin typeface="Arial" panose="020B0604020202020204" pitchFamily="34" charset="0"/>
                <a:cs typeface="Arial" panose="020B0604020202020204" pitchFamily="34" charset="0"/>
              </a:rPr>
              <a:t>initium</a:t>
            </a:r>
            <a:r>
              <a:rPr lang="sk-SK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i="1" dirty="0" err="1">
                <a:latin typeface="Arial" panose="020B0604020202020204" pitchFamily="34" charset="0"/>
                <a:cs typeface="Arial" panose="020B0604020202020204" pitchFamily="34" charset="0"/>
              </a:rPr>
              <a:t>mirandi</a:t>
            </a:r>
            <a:r>
              <a:rPr lang="sk-SK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i="1" dirty="0" err="1">
                <a:latin typeface="Arial" panose="020B0604020202020204" pitchFamily="34" charset="0"/>
                <a:cs typeface="Arial" panose="020B0604020202020204" pitchFamily="34" charset="0"/>
              </a:rPr>
              <a:t>Graecarum</a:t>
            </a:r>
            <a:r>
              <a:rPr lang="sk-SK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i="1" dirty="0" err="1">
                <a:latin typeface="Arial" panose="020B0604020202020204" pitchFamily="34" charset="0"/>
                <a:cs typeface="Arial" panose="020B0604020202020204" pitchFamily="34" charset="0"/>
              </a:rPr>
              <a:t>artium</a:t>
            </a:r>
            <a:r>
              <a:rPr lang="sk-SK" i="1" dirty="0">
                <a:latin typeface="Arial" panose="020B0604020202020204" pitchFamily="34" charset="0"/>
                <a:cs typeface="Arial" panose="020B0604020202020204" pitchFamily="34" charset="0"/>
              </a:rPr>
              <a:t> opera 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Livius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buFontTx/>
              <a:buChar char="-"/>
            </a:pPr>
            <a:r>
              <a:rPr lang="sk-SK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gr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. umenie v malom množstve prenikalo už predtým</a:t>
            </a:r>
          </a:p>
          <a:p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napr.: 275 BC – triumf – umelecké diela z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Tarentu</a:t>
            </a:r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          216 BC –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Syrakúzy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venovali pozlátenú sochu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Niké</a:t>
            </a:r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od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kon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. 3. stor. – Rimania sa vo väčšej miere stretávajú s gréckym umením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gr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. umenie prinášalo estetické hodnoty ako protiklad ku pamiatkam tvoreným pre zapamätanie si skutku alebo osobnosti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estetika však vnímaná až v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Sullovej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dobe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Rimania brali len to, čo ich oslovilo – sekundárny význam: doklady víťazstiev, hrdinských činov alebo skutkov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umenie vrcholnej republiky – interakcia medzi centrami a perifériou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grécky prístup ku koristeniu – kultúrny čin, šírenie estetiky</a:t>
            </a:r>
          </a:p>
          <a:p>
            <a:pPr>
              <a:buFontTx/>
              <a:buChar char="-"/>
            </a:pPr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91440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u="sng" dirty="0">
                <a:latin typeface="Arial" panose="020B0604020202020204" pitchFamily="34" charset="0"/>
                <a:cs typeface="Arial" panose="020B0604020202020204" pitchFamily="34" charset="0"/>
              </a:rPr>
              <a:t>Antické pramene</a:t>
            </a:r>
          </a:p>
          <a:p>
            <a:endParaRPr lang="cs-CZ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212 – 186 BC – príliv koristi sa zintenzívňuje </a:t>
            </a:r>
          </a:p>
          <a:p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209 BC – vyplienenie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Tarenta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Lysippov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Herakles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, striebro,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pyxidy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v Alexandrii</a:t>
            </a:r>
          </a:p>
          <a:p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200 BC – v Ríme aktívny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gr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. umelec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Theodotos</a:t>
            </a:r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198 BC – porážka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Eretrie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– 1x nesené v triumfe mramorové sochy</a:t>
            </a:r>
          </a:p>
          <a:p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190 BC – L.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Cornelius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Scipio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– Malá Ázia – 134 sôch</a:t>
            </a:r>
          </a:p>
          <a:p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186 BC – pojem „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luxuria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graeca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“ – zmena životného štýlu, záujem o vzácny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mobiliár</a:t>
            </a:r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181 BC  - vytvorená 1. pozlátená socha bohyne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Romy</a:t>
            </a:r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179 BC –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Timarchides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vytvoril sochu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Juno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Metellovho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portika</a:t>
            </a:r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167 BC – dobytie Macedónie – Q.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Caecilius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Metellus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Lysipove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jazdecké sochy</a:t>
            </a:r>
          </a:p>
          <a:p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146 BC –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Scipio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Aemilianus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– porážka Kartága, </a:t>
            </a:r>
            <a:r>
              <a:rPr lang="sk-SK" i="1" dirty="0" err="1">
                <a:latin typeface="Arial" panose="020B0604020202020204" pitchFamily="34" charset="0"/>
                <a:cs typeface="Arial" panose="020B0604020202020204" pitchFamily="34" charset="0"/>
              </a:rPr>
              <a:t>picturae</a:t>
            </a:r>
            <a:r>
              <a:rPr lang="sk-SK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i="1" dirty="0" err="1">
                <a:latin typeface="Arial" panose="020B0604020202020204" pitchFamily="34" charset="0"/>
                <a:cs typeface="Arial" panose="020B0604020202020204" pitchFamily="34" charset="0"/>
              </a:rPr>
              <a:t>triumphales</a:t>
            </a:r>
            <a:r>
              <a:rPr lang="sk-SK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– maľby zachycujúce dôležité momenty z bitiek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korisť bola taká veľká, že bola sčasti prenechaná aj ostatným mestám</a:t>
            </a:r>
          </a:p>
          <a:p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133 BC – množstvo diel získaných po pričlenení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Pergamonského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kráľovstva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9144000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Zberate</a:t>
            </a:r>
            <a:r>
              <a:rPr lang="sk-SK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ľstvo</a:t>
            </a:r>
            <a:r>
              <a:rPr lang="sk-SK" sz="1600" b="1" dirty="0">
                <a:latin typeface="Arial" panose="020B0604020202020204" pitchFamily="34" charset="0"/>
                <a:cs typeface="Arial" panose="020B0604020202020204" pitchFamily="34" charset="0"/>
              </a:rPr>
              <a:t>, patronát, znalectvo</a:t>
            </a:r>
          </a:p>
          <a:p>
            <a:r>
              <a:rPr lang="sk-SK" sz="1600" u="sng" dirty="0">
                <a:latin typeface="Arial" panose="020B0604020202020204" pitchFamily="34" charset="0"/>
                <a:cs typeface="Arial" panose="020B0604020202020204" pitchFamily="34" charset="0"/>
              </a:rPr>
              <a:t>Dva pohľady</a:t>
            </a:r>
          </a:p>
          <a:p>
            <a:pPr>
              <a:buFontTx/>
              <a:buChar char="-"/>
            </a:pPr>
            <a:r>
              <a:rPr lang="sk-SK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Cato</a:t>
            </a:r>
            <a:r>
              <a:rPr lang="sk-SK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1600" dirty="0">
                <a:latin typeface="Arial" panose="020B0604020202020204" pitchFamily="34" charset="0"/>
                <a:cs typeface="Arial" panose="020B0604020202020204" pitchFamily="34" charset="0"/>
              </a:rPr>
              <a:t>st. – grécke umenie bolo odporné, zdroj dekadencie, korupcia do sveta poddaných</a:t>
            </a:r>
          </a:p>
          <a:p>
            <a:pPr>
              <a:buFontTx/>
              <a:buChar char="-"/>
            </a:pPr>
            <a:r>
              <a:rPr lang="sk-SK" sz="1600" dirty="0">
                <a:latin typeface="Arial" panose="020B0604020202020204" pitchFamily="34" charset="0"/>
                <a:cs typeface="Arial" panose="020B0604020202020204" pitchFamily="34" charset="0"/>
              </a:rPr>
              <a:t> druhá skupina – okúzlení, oslobodzujúca sila, možnosť uniknúť zo sveta</a:t>
            </a:r>
          </a:p>
          <a:p>
            <a:pPr>
              <a:buFontTx/>
              <a:buChar char="-"/>
            </a:pPr>
            <a:r>
              <a:rPr lang="sk-SK" sz="1600" dirty="0">
                <a:latin typeface="Arial" panose="020B0604020202020204" pitchFamily="34" charset="0"/>
                <a:cs typeface="Arial" panose="020B0604020202020204" pitchFamily="34" charset="0"/>
              </a:rPr>
              <a:t> od 2. stor. BC – jasné, že prevládne druhá skupina</a:t>
            </a:r>
          </a:p>
          <a:p>
            <a:pPr lvl="2"/>
            <a:r>
              <a:rPr lang="sk-SK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Scipionov</a:t>
            </a:r>
            <a:r>
              <a:rPr lang="sk-SK" sz="1600" b="1" dirty="0">
                <a:latin typeface="Arial" panose="020B0604020202020204" pitchFamily="34" charset="0"/>
                <a:cs typeface="Arial" panose="020B0604020202020204" pitchFamily="34" charset="0"/>
              </a:rPr>
              <a:t> krúžok – </a:t>
            </a:r>
            <a:r>
              <a:rPr lang="sk-SK" sz="1600" dirty="0">
                <a:latin typeface="Arial" panose="020B0604020202020204" pitchFamily="34" charset="0"/>
                <a:cs typeface="Arial" panose="020B0604020202020204" pitchFamily="34" charset="0"/>
              </a:rPr>
              <a:t>bez formálnej organizácie</a:t>
            </a:r>
          </a:p>
          <a:p>
            <a:pPr lvl="2"/>
            <a:r>
              <a:rPr lang="sk-SK" sz="1600" b="1" dirty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sk-SK" sz="1600" dirty="0">
                <a:latin typeface="Arial" panose="020B0604020202020204" pitchFamily="34" charset="0"/>
                <a:cs typeface="Arial" panose="020B0604020202020204" pitchFamily="34" charset="0"/>
              </a:rPr>
              <a:t>vzdelaní, </a:t>
            </a:r>
            <a:r>
              <a:rPr lang="sk-SK" sz="1600" dirty="0" err="1">
                <a:latin typeface="Arial" panose="020B0604020202020204" pitchFamily="34" charset="0"/>
                <a:cs typeface="Arial" panose="020B0604020202020204" pitchFamily="34" charset="0"/>
              </a:rPr>
              <a:t>kozmopolitní</a:t>
            </a:r>
            <a:r>
              <a:rPr lang="sk-SK" sz="1600" dirty="0">
                <a:latin typeface="Arial" panose="020B0604020202020204" pitchFamily="34" charset="0"/>
                <a:cs typeface="Arial" panose="020B0604020202020204" pitchFamily="34" charset="0"/>
              </a:rPr>
              <a:t> Rimania</a:t>
            </a:r>
          </a:p>
          <a:p>
            <a:pPr lvl="2"/>
            <a:r>
              <a:rPr lang="sk-SK" sz="1600" b="1" dirty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sk-SK" sz="1600" dirty="0" err="1">
                <a:latin typeface="Arial" panose="020B0604020202020204" pitchFamily="34" charset="0"/>
                <a:cs typeface="Arial" panose="020B0604020202020204" pitchFamily="34" charset="0"/>
              </a:rPr>
              <a:t>Scipio</a:t>
            </a:r>
            <a:r>
              <a:rPr lang="sk-SK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1600" dirty="0" err="1">
                <a:latin typeface="Arial" panose="020B0604020202020204" pitchFamily="34" charset="0"/>
                <a:cs typeface="Arial" panose="020B0604020202020204" pitchFamily="34" charset="0"/>
              </a:rPr>
              <a:t>Aemilianus</a:t>
            </a:r>
            <a:r>
              <a:rPr lang="sk-SK" sz="1600" dirty="0">
                <a:latin typeface="Arial" panose="020B0604020202020204" pitchFamily="34" charset="0"/>
                <a:cs typeface="Arial" panose="020B0604020202020204" pitchFamily="34" charset="0"/>
              </a:rPr>
              <a:t> (syn </a:t>
            </a:r>
            <a:r>
              <a:rPr lang="sk-SK" sz="1600" dirty="0" err="1">
                <a:latin typeface="Arial" panose="020B0604020202020204" pitchFamily="34" charset="0"/>
                <a:cs typeface="Arial" panose="020B0604020202020204" pitchFamily="34" charset="0"/>
              </a:rPr>
              <a:t>Aemilia</a:t>
            </a:r>
            <a:r>
              <a:rPr lang="sk-SK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1600" dirty="0" err="1">
                <a:latin typeface="Arial" panose="020B0604020202020204" pitchFamily="34" charset="0"/>
                <a:cs typeface="Arial" panose="020B0604020202020204" pitchFamily="34" charset="0"/>
              </a:rPr>
              <a:t>Paulla</a:t>
            </a:r>
            <a:r>
              <a:rPr lang="sk-SK" sz="1600" dirty="0">
                <a:latin typeface="Arial" panose="020B0604020202020204" pitchFamily="34" charset="0"/>
                <a:cs typeface="Arial" panose="020B0604020202020204" pitchFamily="34" charset="0"/>
              </a:rPr>
              <a:t>) – </a:t>
            </a:r>
            <a:r>
              <a:rPr lang="sk-SK" sz="1600" dirty="0" err="1">
                <a:latin typeface="Arial" panose="020B0604020202020204" pitchFamily="34" charset="0"/>
                <a:cs typeface="Arial" panose="020B0604020202020204" pitchFamily="34" charset="0"/>
              </a:rPr>
              <a:t>filhelénska</a:t>
            </a:r>
            <a:r>
              <a:rPr lang="sk-SK" sz="1600" dirty="0">
                <a:latin typeface="Arial" panose="020B0604020202020204" pitchFamily="34" charset="0"/>
                <a:cs typeface="Arial" panose="020B0604020202020204" pitchFamily="34" charset="0"/>
              </a:rPr>
              <a:t> výchova 		(sochárstvo, maľba...), priateľ </a:t>
            </a:r>
            <a:r>
              <a:rPr lang="sk-SK" sz="1600" dirty="0" err="1">
                <a:latin typeface="Arial" panose="020B0604020202020204" pitchFamily="34" charset="0"/>
                <a:cs typeface="Arial" panose="020B0604020202020204" pitchFamily="34" charset="0"/>
              </a:rPr>
              <a:t>Polybia</a:t>
            </a:r>
            <a:r>
              <a:rPr lang="sk-SK" sz="16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sk-SK" sz="1600" dirty="0" err="1">
                <a:latin typeface="Arial" panose="020B0604020202020204" pitchFamily="34" charset="0"/>
                <a:cs typeface="Arial" panose="020B0604020202020204" pitchFamily="34" charset="0"/>
              </a:rPr>
              <a:t>filozofofa</a:t>
            </a:r>
            <a:r>
              <a:rPr lang="sk-SK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1600" dirty="0" err="1">
                <a:latin typeface="Arial" panose="020B0604020202020204" pitchFamily="34" charset="0"/>
                <a:cs typeface="Arial" panose="020B0604020202020204" pitchFamily="34" charset="0"/>
              </a:rPr>
              <a:t>Panairia</a:t>
            </a:r>
            <a:r>
              <a:rPr lang="sk-SK" sz="1600" dirty="0">
                <a:latin typeface="Arial" panose="020B0604020202020204" pitchFamily="34" charset="0"/>
                <a:cs typeface="Arial" panose="020B0604020202020204" pitchFamily="34" charset="0"/>
              </a:rPr>
              <a:t>, 			rabovanie sa pod jeho vplyvom zmenilo na zberateľstvo</a:t>
            </a:r>
            <a:endParaRPr lang="cs-CZ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endParaRPr lang="sk-SK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r>
              <a:rPr lang="sk-SK" sz="1600" b="1" dirty="0">
                <a:latin typeface="Arial" panose="020B0604020202020204" pitchFamily="34" charset="0"/>
                <a:cs typeface="Arial" panose="020B0604020202020204" pitchFamily="34" charset="0"/>
              </a:rPr>
              <a:t>Cicero – </a:t>
            </a:r>
            <a:r>
              <a:rPr lang="sk-SK" sz="1600" dirty="0">
                <a:latin typeface="Arial" panose="020B0604020202020204" pitchFamily="34" charset="0"/>
                <a:cs typeface="Arial" panose="020B0604020202020204" pitchFamily="34" charset="0"/>
              </a:rPr>
              <a:t>zberateľ</a:t>
            </a:r>
          </a:p>
          <a:p>
            <a:pPr lvl="2"/>
            <a:r>
              <a:rPr lang="sk-SK" sz="1600" b="1" dirty="0">
                <a:latin typeface="Arial" panose="020B0604020202020204" pitchFamily="34" charset="0"/>
                <a:cs typeface="Arial" panose="020B0604020202020204" pitchFamily="34" charset="0"/>
              </a:rPr>
              <a:t>               </a:t>
            </a:r>
            <a:r>
              <a:rPr lang="sk-SK" sz="1600" dirty="0">
                <a:latin typeface="Arial" panose="020B0604020202020204" pitchFamily="34" charset="0"/>
                <a:cs typeface="Arial" panose="020B0604020202020204" pitchFamily="34" charset="0"/>
              </a:rPr>
              <a:t>T. </a:t>
            </a:r>
            <a:r>
              <a:rPr lang="sk-SK" sz="1600" dirty="0" err="1">
                <a:latin typeface="Arial" panose="020B0604020202020204" pitchFamily="34" charset="0"/>
                <a:cs typeface="Arial" panose="020B0604020202020204" pitchFamily="34" charset="0"/>
              </a:rPr>
              <a:t>Pomponius</a:t>
            </a:r>
            <a:r>
              <a:rPr lang="sk-SK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1600" dirty="0" err="1">
                <a:latin typeface="Arial" panose="020B0604020202020204" pitchFamily="34" charset="0"/>
                <a:cs typeface="Arial" panose="020B0604020202020204" pitchFamily="34" charset="0"/>
              </a:rPr>
              <a:t>Atticus</a:t>
            </a:r>
            <a:r>
              <a:rPr lang="sk-SK" sz="1600" dirty="0">
                <a:latin typeface="Arial" panose="020B0604020202020204" pitchFamily="34" charset="0"/>
                <a:cs typeface="Arial" panose="020B0604020202020204" pitchFamily="34" charset="0"/>
              </a:rPr>
              <a:t> pre neho zbieral diela v Aténach</a:t>
            </a:r>
            <a:endParaRPr lang="sk-SK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0" y="3857628"/>
            <a:ext cx="900115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>
                <a:latin typeface="Arial" panose="020B0604020202020204" pitchFamily="34" charset="0"/>
                <a:cs typeface="Arial" panose="020B0604020202020204" pitchFamily="34" charset="0"/>
              </a:rPr>
              <a:t>150 BC - narastá záujem o diela klasického Grécka, vzniká nový štýl – </a:t>
            </a:r>
            <a:r>
              <a:rPr lang="sk-SK" sz="1600" b="1" dirty="0">
                <a:latin typeface="Arial" panose="020B0604020202020204" pitchFamily="34" charset="0"/>
                <a:cs typeface="Arial" panose="020B0604020202020204" pitchFamily="34" charset="0"/>
              </a:rPr>
              <a:t>neoklasicizmus</a:t>
            </a:r>
          </a:p>
          <a:p>
            <a:r>
              <a:rPr lang="sk-SK" sz="1600" b="1" dirty="0">
                <a:latin typeface="Arial" panose="020B0604020202020204" pitchFamily="34" charset="0"/>
                <a:cs typeface="Arial" panose="020B0604020202020204" pitchFamily="34" charset="0"/>
              </a:rPr>
              <a:t>             </a:t>
            </a:r>
            <a:r>
              <a:rPr lang="sk-SK" sz="1600" dirty="0">
                <a:latin typeface="Arial" panose="020B0604020202020204" pitchFamily="34" charset="0"/>
                <a:cs typeface="Arial" panose="020B0604020202020204" pitchFamily="34" charset="0"/>
              </a:rPr>
              <a:t>- najväčší záujem je o </a:t>
            </a:r>
            <a:r>
              <a:rPr lang="sk-SK" sz="1600" dirty="0" err="1">
                <a:latin typeface="Arial" panose="020B0604020202020204" pitchFamily="34" charset="0"/>
                <a:cs typeface="Arial" panose="020B0604020202020204" pitchFamily="34" charset="0"/>
              </a:rPr>
              <a:t>gr</a:t>
            </a:r>
            <a:r>
              <a:rPr lang="sk-SK" sz="1600" dirty="0">
                <a:latin typeface="Arial" panose="020B0604020202020204" pitchFamily="34" charset="0"/>
                <a:cs typeface="Arial" panose="020B0604020202020204" pitchFamily="34" charset="0"/>
              </a:rPr>
              <a:t>. filozofov z minulosti: Euripides, Sokrates, </a:t>
            </a:r>
            <a:r>
              <a:rPr lang="sk-SK" sz="1600" dirty="0" err="1">
                <a:latin typeface="Arial" panose="020B0604020202020204" pitchFamily="34" charset="0"/>
                <a:cs typeface="Arial" panose="020B0604020202020204" pitchFamily="34" charset="0"/>
              </a:rPr>
              <a:t>Plato</a:t>
            </a:r>
            <a:r>
              <a:rPr lang="sk-SK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k-SK" sz="1600" dirty="0" err="1">
                <a:latin typeface="Arial" panose="020B0604020202020204" pitchFamily="34" charset="0"/>
                <a:cs typeface="Arial" panose="020B0604020202020204" pitchFamily="34" charset="0"/>
              </a:rPr>
              <a:t>Demosthenes</a:t>
            </a:r>
            <a:endParaRPr lang="sk-SK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k-SK" sz="1600" b="1" dirty="0">
                <a:latin typeface="Arial" panose="020B0604020202020204" pitchFamily="34" charset="0"/>
                <a:cs typeface="Arial" panose="020B0604020202020204" pitchFamily="34" charset="0"/>
              </a:rPr>
              <a:t>             </a:t>
            </a:r>
            <a:r>
              <a:rPr lang="sk-SK" sz="1600" dirty="0">
                <a:latin typeface="Arial" panose="020B0604020202020204" pitchFamily="34" charset="0"/>
                <a:cs typeface="Arial" panose="020B0604020202020204" pitchFamily="34" charset="0"/>
              </a:rPr>
              <a:t>- umelci – kopírovali alebo tvorili diela v </a:t>
            </a:r>
            <a:r>
              <a:rPr lang="sk-SK" sz="1600" dirty="0" err="1">
                <a:latin typeface="Arial" panose="020B0604020202020204" pitchFamily="34" charset="0"/>
                <a:cs typeface="Arial" panose="020B0604020202020204" pitchFamily="34" charset="0"/>
              </a:rPr>
              <a:t>neoklasickom</a:t>
            </a:r>
            <a:r>
              <a:rPr lang="sk-SK" sz="1600" dirty="0">
                <a:latin typeface="Arial" panose="020B0604020202020204" pitchFamily="34" charset="0"/>
                <a:cs typeface="Arial" panose="020B0604020202020204" pitchFamily="34" charset="0"/>
              </a:rPr>
              <a:t> štýle</a:t>
            </a:r>
          </a:p>
          <a:p>
            <a:endParaRPr lang="sk-SK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sk-SK" sz="1600" dirty="0">
                <a:latin typeface="Arial" panose="020B0604020202020204" pitchFamily="34" charset="0"/>
                <a:cs typeface="Arial" panose="020B0604020202020204" pitchFamily="34" charset="0"/>
              </a:rPr>
              <a:t> pre Rimanov vytvárané kópie celých sôch, ale aj ich častí</a:t>
            </a:r>
          </a:p>
          <a:p>
            <a:pPr>
              <a:buFontTx/>
              <a:buChar char="-"/>
            </a:pPr>
            <a:r>
              <a:rPr lang="sk-SK" sz="1600" dirty="0">
                <a:latin typeface="Arial" panose="020B0604020202020204" pitchFamily="34" charset="0"/>
                <a:cs typeface="Arial" panose="020B0604020202020204" pitchFamily="34" charset="0"/>
              </a:rPr>
              <a:t> sadrové odliatky originálov (</a:t>
            </a:r>
            <a:r>
              <a:rPr lang="sk-SK" sz="1600" dirty="0" err="1">
                <a:latin typeface="Arial" panose="020B0604020202020204" pitchFamily="34" charset="0"/>
                <a:cs typeface="Arial" panose="020B0604020202020204" pitchFamily="34" charset="0"/>
              </a:rPr>
              <a:t>Baiae</a:t>
            </a:r>
            <a:r>
              <a:rPr lang="sk-SK" sz="1600" dirty="0">
                <a:latin typeface="Arial" panose="020B0604020202020204" pitchFamily="34" charset="0"/>
                <a:cs typeface="Arial" panose="020B0604020202020204" pitchFamily="34" charset="0"/>
              </a:rPr>
              <a:t> – nález odliatkov dôležitých častí sôch, </a:t>
            </a:r>
            <a:r>
              <a:rPr lang="sk-SK" sz="1600" dirty="0" err="1">
                <a:latin typeface="Arial" panose="020B0604020202020204" pitchFamily="34" charset="0"/>
                <a:cs typeface="Arial" panose="020B0604020202020204" pitchFamily="34" charset="0"/>
              </a:rPr>
              <a:t>Lukianos</a:t>
            </a:r>
            <a:r>
              <a:rPr lang="sk-SK" sz="1600" dirty="0">
                <a:latin typeface="Arial" panose="020B0604020202020204" pitchFamily="34" charset="0"/>
                <a:cs typeface="Arial" panose="020B0604020202020204" pitchFamily="34" charset="0"/>
              </a:rPr>
              <a:t> – socha Herma zničená častým odlievaním)</a:t>
            </a:r>
          </a:p>
          <a:p>
            <a:pPr>
              <a:buFontTx/>
              <a:buChar char="-"/>
            </a:pPr>
            <a:r>
              <a:rPr lang="sk-SK" sz="1600" dirty="0">
                <a:latin typeface="Arial" panose="020B0604020202020204" pitchFamily="34" charset="0"/>
                <a:cs typeface="Arial" panose="020B0604020202020204" pitchFamily="34" charset="0"/>
              </a:rPr>
              <a:t> grécke formy používané na zobrazenie rímskych námetov</a:t>
            </a:r>
          </a:p>
          <a:p>
            <a:pPr>
              <a:buFontTx/>
              <a:buChar char="-"/>
            </a:pPr>
            <a:r>
              <a:rPr lang="sk-SK" sz="1600" dirty="0">
                <a:latin typeface="Arial" panose="020B0604020202020204" pitchFamily="34" charset="0"/>
                <a:cs typeface="Arial" panose="020B0604020202020204" pitchFamily="34" charset="0"/>
              </a:rPr>
              <a:t> formulovanie a hľadanie výrazu </a:t>
            </a:r>
          </a:p>
          <a:p>
            <a:pPr>
              <a:buFontTx/>
              <a:buChar char="-"/>
            </a:pPr>
            <a:r>
              <a:rPr lang="sk-SK" sz="1600" dirty="0">
                <a:latin typeface="Arial" panose="020B0604020202020204" pitchFamily="34" charset="0"/>
                <a:cs typeface="Arial" panose="020B0604020202020204" pitchFamily="34" charset="0"/>
              </a:rPr>
              <a:t> Rimania mali typické požiadavky: bitky, víťazstvá, udalosti, prezentácia Ríma</a:t>
            </a:r>
            <a:endParaRPr lang="cs-CZ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478631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sk-SK" dirty="0" smtClean="0">
                <a:latin typeface="Arial" panose="020B0604020202020204" pitchFamily="34" charset="0"/>
                <a:cs typeface="Arial" panose="020B0604020202020204" pitchFamily="34" charset="0"/>
              </a:rPr>
              <a:t> Významní 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a bohatí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Rímania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sa najprv stávali zákazníkmi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gr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. umelcov</a:t>
            </a:r>
          </a:p>
          <a:p>
            <a:pPr>
              <a:buFontTx/>
              <a:buChar char="-"/>
            </a:pPr>
            <a:endParaRPr lang="sk-SK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k-SK" u="sng" dirty="0" err="1">
                <a:latin typeface="Arial" panose="020B0604020202020204" pitchFamily="34" charset="0"/>
                <a:cs typeface="Arial" panose="020B0604020202020204" pitchFamily="34" charset="0"/>
              </a:rPr>
              <a:t>Délos</a:t>
            </a:r>
            <a:endParaRPr lang="sk-SK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Sochy:</a:t>
            </a:r>
          </a:p>
          <a:p>
            <a:r>
              <a:rPr lang="sk-SK" i="1" dirty="0" err="1">
                <a:latin typeface="Arial" panose="020B0604020202020204" pitchFamily="34" charset="0"/>
                <a:cs typeface="Arial" panose="020B0604020202020204" pitchFamily="34" charset="0"/>
              </a:rPr>
              <a:t>Gaius</a:t>
            </a:r>
            <a:r>
              <a:rPr lang="sk-SK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i="1" dirty="0" err="1">
                <a:latin typeface="Arial" panose="020B0604020202020204" pitchFamily="34" charset="0"/>
                <a:cs typeface="Arial" panose="020B0604020202020204" pitchFamily="34" charset="0"/>
              </a:rPr>
              <a:t>Ophelius</a:t>
            </a:r>
            <a:r>
              <a:rPr lang="sk-SK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– sochári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Dionýsius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Tymarchides</a:t>
            </a:r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k-SK" i="1" dirty="0" err="1">
                <a:latin typeface="Arial" panose="020B0604020202020204" pitchFamily="34" charset="0"/>
                <a:cs typeface="Arial" panose="020B0604020202020204" pitchFamily="34" charset="0"/>
              </a:rPr>
              <a:t>Pseudoatlét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– napodobňovanie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Doryfora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+ portrét staršieho Rimana</a:t>
            </a:r>
          </a:p>
          <a:p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46" name="Picture 2" descr="https://upload.wikimedia.org/wikipedia/commons/9/95/1477_-_Archaeological_Museum,_Athens_-_Pseudo-Athlete_of_Delos,_80_AD_ca._-_Photo_by_Giovanni_Dall%27Orto,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58235" y="285728"/>
            <a:ext cx="4385765" cy="65722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914400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>
                <a:latin typeface="Arial" panose="020B0604020202020204" pitchFamily="34" charset="0"/>
                <a:cs typeface="Arial" panose="020B0604020202020204" pitchFamily="34" charset="0"/>
              </a:rPr>
              <a:t>Helenistickí umelci v Ríme</a:t>
            </a:r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180 BC – L.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Scipio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zostavil skupinu gréckych umelcov a priviedol ich do Ríma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v nasledujúcej dekáde prichádzalo do Ríma stále viac Grékov:</a:t>
            </a:r>
          </a:p>
          <a:p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	a)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Metrodoros</a:t>
            </a:r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	b)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Timarchides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a jeho synovia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Dionysios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Polykles</a:t>
            </a:r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	c)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Arkesilaos</a:t>
            </a:r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	d)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Pasiteles</a:t>
            </a:r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sk-SK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k-SK" u="sng" dirty="0">
                <a:latin typeface="Arial" panose="020B0604020202020204" pitchFamily="34" charset="0"/>
                <a:cs typeface="Arial" panose="020B0604020202020204" pitchFamily="34" charset="0"/>
              </a:rPr>
              <a:t>Apeninský polostrov</a:t>
            </a:r>
          </a:p>
          <a:p>
            <a:endParaRPr lang="sk-SK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v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Kampánii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, blízko Neapola, vzniká nová skupina umelcov –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Atticisti</a:t>
            </a:r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nadväzujú na klasickú tvorbu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ich potomkovia sa už narodili na území Ríma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klasicizujúcu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orientáciu posilňujú stále prichádzajúci umelci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nie je to len bezduché kopírovanie – zmena vkusu Rimanov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počiatočné kopírovanie viedlo ku kreativite – nové kompozície, kombinácie, ktoré zahrňovali umelecké charakteristiky niekoľkých období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91440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endParaRPr lang="sk-SK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/>
            <a:r>
              <a:rPr lang="sk-SK" u="sng" dirty="0">
                <a:latin typeface="Arial" panose="020B0604020202020204" pitchFamily="34" charset="0"/>
                <a:cs typeface="Arial" panose="020B0604020202020204" pitchFamily="34" charset="0"/>
              </a:rPr>
              <a:t>Expanzia Kartága do Španielska</a:t>
            </a:r>
          </a:p>
          <a:p>
            <a:pPr marL="342900" indent="-342900"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Ťažba prírodných zdrojov a výroba v Afrike, problém s transportom do Európy – kolonizovanie Španielska</a:t>
            </a:r>
          </a:p>
          <a:p>
            <a:pPr marL="342900" indent="-342900"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Využívanie prírodných zdrojov Španielska</a:t>
            </a:r>
          </a:p>
          <a:p>
            <a:pPr marL="342900" indent="-342900"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226 BC – Rím a Kartágo – dohoda, rieka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Ebro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– hranica</a:t>
            </a:r>
          </a:p>
          <a:p>
            <a:pPr marL="342900" indent="-342900"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221 BC –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Hannibal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– veliteľ armády, v Španielsku</a:t>
            </a:r>
          </a:p>
          <a:p>
            <a:pPr marL="342900" indent="-342900"/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		  - Rimania bojovali s pirátmi v Ilýrii (pomohlo to gréckym obchodníkom)</a:t>
            </a:r>
          </a:p>
          <a:p>
            <a:pPr marL="342900" indent="-342900"/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/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/>
            <a:r>
              <a:rPr lang="sk-SK" u="sng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sk-SK" u="sng" dirty="0" err="1">
                <a:latin typeface="Arial" panose="020B0604020202020204" pitchFamily="34" charset="0"/>
                <a:cs typeface="Arial" panose="020B0604020202020204" pitchFamily="34" charset="0"/>
              </a:rPr>
              <a:t>Púnska</a:t>
            </a:r>
            <a:r>
              <a:rPr lang="sk-SK" u="sng" dirty="0">
                <a:latin typeface="Arial" panose="020B0604020202020204" pitchFamily="34" charset="0"/>
                <a:cs typeface="Arial" panose="020B0604020202020204" pitchFamily="34" charset="0"/>
              </a:rPr>
              <a:t> vojna (218 – 201 BC)</a:t>
            </a:r>
          </a:p>
          <a:p>
            <a:pPr marL="342900" indent="-342900">
              <a:buFontTx/>
              <a:buChar char="-"/>
            </a:pP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Hannibal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prekročil Alpy, dostal sa až do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Kampánie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, porušil rovnováhu síl</a:t>
            </a:r>
          </a:p>
          <a:p>
            <a:pPr marL="342900" indent="-342900">
              <a:buFontTx/>
              <a:buChar char="-"/>
            </a:pP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Hasdrubal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(brat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Hannibala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) – ochrana kolónií Kartága, nakoniec porazený</a:t>
            </a:r>
          </a:p>
          <a:p>
            <a:pPr marL="342900" indent="-342900"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Rím: 210 BC – obsadenie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Syrakúz</a:t>
            </a:r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Zároveň  Filip V. Macedónsky – aliancia s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Hanibalom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, 1. Macedónska vojna, Rím vyhral</a:t>
            </a:r>
          </a:p>
          <a:p>
            <a:pPr marL="800100" lvl="1" indent="-342900">
              <a:buFontTx/>
              <a:buChar char="-"/>
            </a:pP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Scipio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Africanus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– porážka Kartága v Afrike</a:t>
            </a:r>
          </a:p>
          <a:p>
            <a:pPr marL="800100" lvl="1" indent="-342900"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202 BC – bitka pri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Zame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Hannibal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porazený</a:t>
            </a:r>
          </a:p>
          <a:p>
            <a:pPr marL="342900" indent="-342900"/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5786446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err="1">
                <a:latin typeface="Arial" panose="020B0604020202020204" pitchFamily="34" charset="0"/>
                <a:cs typeface="Arial" panose="020B0604020202020204" pitchFamily="34" charset="0"/>
              </a:rPr>
              <a:t>Pasitelova</a:t>
            </a:r>
            <a:r>
              <a:rPr lang="sk-SK" b="1" dirty="0">
                <a:latin typeface="Arial" panose="020B0604020202020204" pitchFamily="34" charset="0"/>
                <a:cs typeface="Arial" panose="020B0604020202020204" pitchFamily="34" charset="0"/>
              </a:rPr>
              <a:t> škola</a:t>
            </a:r>
            <a:endParaRPr lang="sk-SK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k-SK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Pasiteles</a:t>
            </a:r>
            <a:r>
              <a:rPr lang="sk-SK" b="1" u="sng" dirty="0">
                <a:latin typeface="Arial" panose="020B0604020202020204" pitchFamily="34" charset="0"/>
                <a:cs typeface="Arial" panose="020B0604020202020204" pitchFamily="34" charset="0"/>
              </a:rPr>
              <a:t> (106 – 48 BC)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kampánsky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Grék, život popisuje Cicero a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Plínius</a:t>
            </a:r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súčasník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Pompeja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Varra</a:t>
            </a:r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chryselefantínová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socha Jupitera pre chrám v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Metellovom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portiku</a:t>
            </a:r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bronz a mramor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pre každú sochu mal najprv plastický model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snaha o detailné skúmanie pohybu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niekoľkozväzkové dielo, kde popisuje sochy a proces tvorby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žiadna socha sa nezachovala, iba diela podpísané jeho žiakmi</a:t>
            </a:r>
          </a:p>
          <a:p>
            <a:pPr>
              <a:buFontTx/>
              <a:buChar char="-"/>
            </a:pPr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k-SK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Stefanos</a:t>
            </a:r>
            <a:r>
              <a:rPr lang="sk-SK" b="1" u="sng" dirty="0">
                <a:latin typeface="Arial" panose="020B0604020202020204" pitchFamily="34" charset="0"/>
                <a:cs typeface="Arial" panose="020B0604020202020204" pitchFamily="34" charset="0"/>
              </a:rPr>
              <a:t> (2. pol. 1. stor. BC)</a:t>
            </a:r>
          </a:p>
          <a:p>
            <a:r>
              <a:rPr lang="sk-SK" i="1" u="sng" dirty="0">
                <a:latin typeface="Arial" panose="020B0604020202020204" pitchFamily="34" charset="0"/>
                <a:cs typeface="Arial" panose="020B0604020202020204" pitchFamily="34" charset="0"/>
              </a:rPr>
              <a:t>Atlét </a:t>
            </a:r>
            <a:r>
              <a:rPr lang="sk-SK" i="1" u="sng" dirty="0" err="1">
                <a:latin typeface="Arial" panose="020B0604020202020204" pitchFamily="34" charset="0"/>
                <a:cs typeface="Arial" panose="020B0604020202020204" pitchFamily="34" charset="0"/>
              </a:rPr>
              <a:t>Albani</a:t>
            </a:r>
            <a:endParaRPr lang="sk-SK" i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50 BC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podpis na kmeni stromu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Prísny štýl – rane klasické obdobie, ale socha nie je kópia žiadneho známeho typu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kánon pre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Pasitelovu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školu – samostatne stojaca alebo v skupine s inými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množstvo kópií</a:t>
            </a:r>
          </a:p>
        </p:txBody>
      </p:sp>
      <p:pic>
        <p:nvPicPr>
          <p:cNvPr id="5122" name="Picture 2" descr="https://upload.wikimedia.org/wikipedia/commons/3/3d/Stephanos_Athlete_garden_MBA_Ly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388" y="71413"/>
            <a:ext cx="2576064" cy="662324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5429256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Arkesilaos</a:t>
            </a:r>
            <a:endParaRPr lang="sk-SK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sk-SK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sk-SK" dirty="0" smtClean="0">
                <a:latin typeface="Arial" panose="020B0604020202020204" pitchFamily="34" charset="0"/>
                <a:cs typeface="Arial" panose="020B0604020202020204" pitchFamily="34" charset="0"/>
              </a:rPr>
              <a:t> asi 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z južného Talianska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socha </a:t>
            </a:r>
            <a:r>
              <a:rPr lang="sk-SK" i="1" u="sng" dirty="0" err="1">
                <a:latin typeface="Arial" panose="020B0604020202020204" pitchFamily="34" charset="0"/>
                <a:cs typeface="Arial" panose="020B0604020202020204" pitchFamily="34" charset="0"/>
              </a:rPr>
              <a:t>Venus</a:t>
            </a:r>
            <a:r>
              <a:rPr lang="sk-SK" i="1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i="1" u="sng" dirty="0" err="1">
                <a:latin typeface="Arial" panose="020B0604020202020204" pitchFamily="34" charset="0"/>
                <a:cs typeface="Arial" panose="020B0604020202020204" pitchFamily="34" charset="0"/>
              </a:rPr>
              <a:t>Genetrix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pre Cézarovo fórum, nedokončená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postfeidiovský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klasicizmus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témy: božstvá,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hel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. žart, erotická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tématika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sk-SK" i="1" u="sng" dirty="0">
                <a:latin typeface="Arial" panose="020B0604020202020204" pitchFamily="34" charset="0"/>
                <a:cs typeface="Arial" panose="020B0604020202020204" pitchFamily="34" charset="0"/>
              </a:rPr>
              <a:t>skupina </a:t>
            </a:r>
            <a:r>
              <a:rPr lang="sk-SK" i="1" u="sng" dirty="0" err="1">
                <a:latin typeface="Arial" panose="020B0604020202020204" pitchFamily="34" charset="0"/>
                <a:cs typeface="Arial" panose="020B0604020202020204" pitchFamily="34" charset="0"/>
              </a:rPr>
              <a:t>Erotov</a:t>
            </a:r>
            <a:r>
              <a:rPr lang="sk-SK" i="1" u="sng" dirty="0">
                <a:latin typeface="Arial" panose="020B0604020202020204" pitchFamily="34" charset="0"/>
                <a:cs typeface="Arial" panose="020B0604020202020204" pitchFamily="34" charset="0"/>
              </a:rPr>
              <a:t> hrajúca sa s levicou, Kentaurovia unášajúci nymfy)</a:t>
            </a:r>
          </a:p>
          <a:p>
            <a:pPr>
              <a:buFontTx/>
              <a:buChar char="-"/>
            </a:pPr>
            <a:endParaRPr lang="sk-SK" i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endParaRPr lang="sk-SK" i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k-SK" b="1" u="sng" dirty="0">
                <a:latin typeface="Arial" panose="020B0604020202020204" pitchFamily="34" charset="0"/>
                <a:cs typeface="Arial" panose="020B0604020202020204" pitchFamily="34" charset="0"/>
              </a:rPr>
              <a:t>G. </a:t>
            </a:r>
            <a:r>
              <a:rPr lang="sk-SK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Avianius</a:t>
            </a:r>
            <a:r>
              <a:rPr lang="sk-SK" b="1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Evander</a:t>
            </a:r>
            <a:endParaRPr lang="sk-SK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sk-SK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k-SK" i="1" u="sng" dirty="0">
                <a:latin typeface="Arial" panose="020B0604020202020204" pitchFamily="34" charset="0"/>
                <a:cs typeface="Arial" panose="020B0604020202020204" pitchFamily="34" charset="0"/>
              </a:rPr>
              <a:t>Diana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v chráme Apolóna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Palatinského</a:t>
            </a:r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sk-SK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Ciceronov</a:t>
            </a:r>
            <a:r>
              <a:rPr lang="sk-SK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dodávateľ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do Ríma ako vojnový zajatec</a:t>
            </a:r>
            <a:endParaRPr lang="cs-CZ" i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7346" name="Picture 2" descr="http://www.davidmacchi.com/tourguide/Museo_Pio_Clementino_files/Media/IMG_0798/IMG_0798.jpg?disposition=download"/>
          <p:cNvPicPr>
            <a:picLocks noChangeAspect="1" noChangeArrowheads="1"/>
          </p:cNvPicPr>
          <p:nvPr/>
        </p:nvPicPr>
        <p:blipFill>
          <a:blip r:embed="rId2"/>
          <a:srcRect l="12565" r="19265"/>
          <a:stretch>
            <a:fillRect/>
          </a:stretch>
        </p:blipFill>
        <p:spPr bwMode="auto">
          <a:xfrm>
            <a:off x="5643570" y="142852"/>
            <a:ext cx="3357586" cy="656919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492919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Apollonios</a:t>
            </a:r>
            <a:r>
              <a:rPr lang="sk-SK" b="1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Nestoros</a:t>
            </a:r>
            <a:endParaRPr lang="sk-SK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sk-SK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k-SK" i="1" u="sng" dirty="0">
                <a:latin typeface="Arial" panose="020B0604020202020204" pitchFamily="34" charset="0"/>
                <a:cs typeface="Arial" panose="020B0604020202020204" pitchFamily="34" charset="0"/>
              </a:rPr>
              <a:t>Torzo </a:t>
            </a:r>
            <a:r>
              <a:rPr lang="sk-SK" i="1" u="sng" dirty="0" err="1">
                <a:latin typeface="Arial" panose="020B0604020202020204" pitchFamily="34" charset="0"/>
                <a:cs typeface="Arial" panose="020B0604020202020204" pitchFamily="34" charset="0"/>
              </a:rPr>
              <a:t>Belvedere</a:t>
            </a:r>
            <a:endParaRPr lang="sk-SK" i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k-SK" i="1" u="sng" dirty="0">
                <a:latin typeface="Arial" panose="020B0604020202020204" pitchFamily="34" charset="0"/>
                <a:cs typeface="Arial" panose="020B0604020202020204" pitchFamily="34" charset="0"/>
              </a:rPr>
              <a:t>Sediaci bronzový boxer 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(?)</a:t>
            </a:r>
          </a:p>
          <a:p>
            <a:r>
              <a:rPr lang="sk-SK" i="1" u="sng" dirty="0">
                <a:latin typeface="Arial" panose="020B0604020202020204" pitchFamily="34" charset="0"/>
                <a:cs typeface="Arial" panose="020B0604020202020204" pitchFamily="34" charset="0"/>
              </a:rPr>
              <a:t>Helenistický vládca</a:t>
            </a:r>
            <a:r>
              <a:rPr lang="sk-SK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– obraz heroizovaného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rím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. vojvodcu,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hel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. inšpirácia</a:t>
            </a:r>
          </a:p>
        </p:txBody>
      </p:sp>
      <p:pic>
        <p:nvPicPr>
          <p:cNvPr id="4098" name="Picture 2" descr="http://www.ancient.eu/uploads/images/1159.jpg?v=143103019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71414"/>
            <a:ext cx="4448777" cy="6676403"/>
          </a:xfrm>
          <a:prstGeom prst="rect">
            <a:avLst/>
          </a:prstGeom>
          <a:noFill/>
        </p:spPr>
      </p:pic>
      <p:pic>
        <p:nvPicPr>
          <p:cNvPr id="4100" name="Picture 4" descr="https://upload.wikimedia.org/wikipedia/commons/5/55/0_Torse_du_Belv%C3%A9d%C3%A8re_-_Museo_Pio_Clementino.JPG"/>
          <p:cNvPicPr>
            <a:picLocks noChangeAspect="1" noChangeArrowheads="1"/>
          </p:cNvPicPr>
          <p:nvPr/>
        </p:nvPicPr>
        <p:blipFill>
          <a:blip r:embed="rId3" cstate="print"/>
          <a:srcRect t="13253"/>
          <a:stretch>
            <a:fillRect/>
          </a:stretch>
        </p:blipFill>
        <p:spPr bwMode="auto">
          <a:xfrm>
            <a:off x="285720" y="1785926"/>
            <a:ext cx="3786214" cy="49290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357186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Antiochos</a:t>
            </a:r>
            <a:endParaRPr lang="sk-SK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- autor sôch božstiev</a:t>
            </a:r>
          </a:p>
          <a:p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sk-SK" i="1" u="sng" dirty="0">
                <a:latin typeface="Arial" panose="020B0604020202020204" pitchFamily="34" charset="0"/>
                <a:cs typeface="Arial" panose="020B0604020202020204" pitchFamily="34" charset="0"/>
              </a:rPr>
              <a:t>Aténa </a:t>
            </a:r>
            <a:r>
              <a:rPr lang="sk-SK" i="1" u="sng" dirty="0" err="1">
                <a:latin typeface="Arial" panose="020B0604020202020204" pitchFamily="34" charset="0"/>
                <a:cs typeface="Arial" panose="020B0604020202020204" pitchFamily="34" charset="0"/>
              </a:rPr>
              <a:t>Ludovis</a:t>
            </a:r>
            <a:r>
              <a:rPr lang="cs-CZ" i="1" u="sng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</a:p>
          <a:p>
            <a:r>
              <a:rPr lang="sk-SK" i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sk-SK" i="1" u="sng" dirty="0">
                <a:latin typeface="Arial" panose="020B0604020202020204" pitchFamily="34" charset="0"/>
                <a:cs typeface="Arial" panose="020B0604020202020204" pitchFamily="34" charset="0"/>
              </a:rPr>
              <a:t>Jupiter</a:t>
            </a:r>
          </a:p>
          <a:p>
            <a:r>
              <a:rPr lang="sk-SK" i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sk-SK" i="1" u="sng" dirty="0" err="1">
                <a:latin typeface="Arial" panose="020B0604020202020204" pitchFamily="34" charset="0"/>
                <a:cs typeface="Arial" panose="020B0604020202020204" pitchFamily="34" charset="0"/>
              </a:rPr>
              <a:t>Okeanos</a:t>
            </a:r>
            <a:endParaRPr lang="sk-SK" i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sk-SK" i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k-SK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Kleomenes</a:t>
            </a:r>
            <a:endParaRPr lang="sk-SK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sk-SK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k-SK" i="1" u="sng" dirty="0" err="1">
                <a:latin typeface="Arial" panose="020B0604020202020204" pitchFamily="34" charset="0"/>
                <a:cs typeface="Arial" panose="020B0604020202020204" pitchFamily="34" charset="0"/>
              </a:rPr>
              <a:t>Pollionova</a:t>
            </a:r>
            <a:r>
              <a:rPr lang="sk-SK" i="1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i="1" u="sng" dirty="0" err="1">
                <a:latin typeface="Arial" panose="020B0604020202020204" pitchFamily="34" charset="0"/>
                <a:cs typeface="Arial" panose="020B0604020202020204" pitchFamily="34" charset="0"/>
              </a:rPr>
              <a:t>Thespiďanka</a:t>
            </a:r>
            <a:endParaRPr lang="sk-SK" i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k-SK" i="1" u="sng" dirty="0">
                <a:latin typeface="Arial" panose="020B0604020202020204" pitchFamily="34" charset="0"/>
                <a:cs typeface="Arial" panose="020B0604020202020204" pitchFamily="34" charset="0"/>
              </a:rPr>
              <a:t>Venuša Medici</a:t>
            </a:r>
          </a:p>
          <a:p>
            <a:r>
              <a:rPr lang="sk-SK" i="1" u="sng" dirty="0" err="1">
                <a:latin typeface="Arial" panose="020B0604020202020204" pitchFamily="34" charset="0"/>
                <a:cs typeface="Arial" panose="020B0604020202020204" pitchFamily="34" charset="0"/>
              </a:rPr>
              <a:t>Marcellus</a:t>
            </a:r>
            <a:r>
              <a:rPr lang="sk-SK" i="1" u="sng" dirty="0">
                <a:latin typeface="Arial" panose="020B0604020202020204" pitchFamily="34" charset="0"/>
                <a:cs typeface="Arial" panose="020B0604020202020204" pitchFamily="34" charset="0"/>
              </a:rPr>
              <a:t> v </a:t>
            </a:r>
            <a:r>
              <a:rPr lang="sk-SK" i="1" u="sng" dirty="0" err="1">
                <a:latin typeface="Arial" panose="020B0604020202020204" pitchFamily="34" charset="0"/>
                <a:cs typeface="Arial" panose="020B0604020202020204" pitchFamily="34" charset="0"/>
              </a:rPr>
              <a:t>Louvri</a:t>
            </a:r>
            <a:endParaRPr lang="sk-SK" i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k-SK" i="1" u="sng" dirty="0" err="1">
                <a:latin typeface="Arial" panose="020B0604020202020204" pitchFamily="34" charset="0"/>
                <a:cs typeface="Arial" panose="020B0604020202020204" pitchFamily="34" charset="0"/>
              </a:rPr>
              <a:t>Ifigéniina</a:t>
            </a:r>
            <a:r>
              <a:rPr lang="sk-SK" i="1" u="sng" dirty="0">
                <a:latin typeface="Arial" panose="020B0604020202020204" pitchFamily="34" charset="0"/>
                <a:cs typeface="Arial" panose="020B0604020202020204" pitchFamily="34" charset="0"/>
              </a:rPr>
              <a:t> obeť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atticista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, asi viac osôb (veľká rodina)</a:t>
            </a:r>
          </a:p>
          <a:p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8370" name="Picture 2" descr="https://www.bostonathenaeum.org/sites/default/files/taste_008_venus_de_medic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76168" y="142852"/>
            <a:ext cx="3977801" cy="65722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407193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Coponius</a:t>
            </a:r>
            <a:endParaRPr lang="sk-SK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sk-SK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sk-SK" dirty="0" smtClean="0">
                <a:latin typeface="Arial" panose="020B0604020202020204" pitchFamily="34" charset="0"/>
                <a:cs typeface="Arial" panose="020B0604020202020204" pitchFamily="34" charset="0"/>
              </a:rPr>
              <a:t> 14 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sôch </a:t>
            </a:r>
            <a:r>
              <a:rPr lang="sk-SK" i="1" u="sng" dirty="0" err="1">
                <a:latin typeface="Arial" panose="020B0604020202020204" pitchFamily="34" charset="0"/>
                <a:cs typeface="Arial" panose="020B0604020202020204" pitchFamily="34" charset="0"/>
              </a:rPr>
              <a:t>Nationes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v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Pompejovom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portiku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– personifikácie národov s typickými atribútmi a ikonografiou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hel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. tradícia + záľuba v exotike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Pompejovo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divadlo – fragmentárne plastiky: Múzy – typovo a štýlovo nadväzujú na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gr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. predlohy</a:t>
            </a:r>
          </a:p>
          <a:p>
            <a:pPr>
              <a:buFontTx/>
              <a:buChar char="-"/>
            </a:pPr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k-SK" b="1" u="sng" dirty="0"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sk-SK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Vibius</a:t>
            </a:r>
            <a:r>
              <a:rPr lang="sk-SK" b="1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Rufus</a:t>
            </a:r>
            <a:endParaRPr lang="sk-SK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sk-SK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k-SK" i="1" u="sng" dirty="0" err="1">
                <a:latin typeface="Arial" panose="020B0604020202020204" pitchFamily="34" charset="0"/>
                <a:cs typeface="Arial" panose="020B0604020202020204" pitchFamily="34" charset="0"/>
              </a:rPr>
              <a:t>Karyatida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na Augustovom fóre</a:t>
            </a:r>
          </a:p>
          <a:p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00496" y="142852"/>
            <a:ext cx="4947082" cy="65961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71414"/>
            <a:ext cx="492919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Menealos</a:t>
            </a:r>
            <a:endParaRPr lang="sk-SK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sk-SK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k-SK" i="1" u="sng" dirty="0">
                <a:latin typeface="Arial" panose="020B0604020202020204" pitchFamily="34" charset="0"/>
                <a:cs typeface="Arial" panose="020B0604020202020204" pitchFamily="34" charset="0"/>
              </a:rPr>
              <a:t>Skupina </a:t>
            </a:r>
            <a:r>
              <a:rPr lang="sk-SK" i="1" u="sng" dirty="0" err="1">
                <a:latin typeface="Arial" panose="020B0604020202020204" pitchFamily="34" charset="0"/>
                <a:cs typeface="Arial" panose="020B0604020202020204" pitchFamily="34" charset="0"/>
              </a:rPr>
              <a:t>Ludovisi</a:t>
            </a:r>
            <a:endParaRPr lang="sk-SK" i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- objímajúci sa mladík (telo a hlava helenistické) a žena (neskoré 4. stor. BC)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posl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. štvrtina 1. stor. BC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matka so synom (ale nepotvrdzujú to špecifické portrétne črty)</a:t>
            </a:r>
          </a:p>
          <a:p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0420" name="Picture 4" descr="http://www.ancient.eu/uploads/images/1451.jpg?v=143103080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7752" y="214290"/>
            <a:ext cx="4184728" cy="62801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71414"/>
            <a:ext cx="492919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u="sng" dirty="0">
                <a:latin typeface="Arial" panose="020B0604020202020204" pitchFamily="34" charset="0"/>
                <a:cs typeface="Arial" panose="020B0604020202020204" pitchFamily="34" charset="0"/>
              </a:rPr>
              <a:t>S. </a:t>
            </a:r>
            <a:r>
              <a:rPr lang="sk-SK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Ildefonso</a:t>
            </a:r>
            <a:endParaRPr lang="sk-SK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sk-SK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k-SK" i="1" u="sng" dirty="0">
                <a:latin typeface="Arial" panose="020B0604020202020204" pitchFamily="34" charset="0"/>
                <a:cs typeface="Arial" panose="020B0604020202020204" pitchFamily="34" charset="0"/>
              </a:rPr>
              <a:t>Dvaja mladí muži 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(25 BC)</a:t>
            </a:r>
          </a:p>
          <a:p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Napravo: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Polykleitov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atlét, pol. 5. stor. BC a hlava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Doryfora</a:t>
            </a:r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Naľavo: Apolón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Sauroktonos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Praxiteles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), hlava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Antinoa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(pridané v období vlády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Hadriána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mladík napravo zapaľuje oltár –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funerálny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význam (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karyatida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??)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Castor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Polux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(?)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http://media.vam.ac.uk/media/thira/collection_images/2006AM/2006AM0489.jpg"/>
          <p:cNvPicPr>
            <a:picLocks noChangeAspect="1" noChangeArrowheads="1"/>
          </p:cNvPicPr>
          <p:nvPr/>
        </p:nvPicPr>
        <p:blipFill>
          <a:blip r:embed="rId2"/>
          <a:srcRect l="12465" r="12742"/>
          <a:stretch>
            <a:fillRect/>
          </a:stretch>
        </p:blipFill>
        <p:spPr bwMode="auto">
          <a:xfrm>
            <a:off x="5000628" y="142852"/>
            <a:ext cx="4071966" cy="65434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464343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i="1" u="sng" dirty="0" err="1">
                <a:latin typeface="Arial" panose="020B0604020202020204" pitchFamily="34" charset="0"/>
                <a:cs typeface="Arial" panose="020B0604020202020204" pitchFamily="34" charset="0"/>
              </a:rPr>
              <a:t>Orestes</a:t>
            </a:r>
            <a:r>
              <a:rPr lang="sk-SK" i="1" u="sng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sk-SK" i="1" u="sng" dirty="0" err="1">
                <a:latin typeface="Arial" panose="020B0604020202020204" pitchFamily="34" charset="0"/>
                <a:cs typeface="Arial" panose="020B0604020202020204" pitchFamily="34" charset="0"/>
              </a:rPr>
              <a:t>Electra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Pozzuoli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, 50 – 25 BC</a:t>
            </a:r>
          </a:p>
          <a:p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nie je prisúdené konkrétnemu autorovi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atléta objíma ženská postava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drapéria a póza –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Venus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Genetrix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(tvár a telo – mužské črty)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prísny štýl, ale v skupine kombinácia prvkov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určite to nie je portrét – chýbajú portrétne črty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asi skupina, ktorá bola u Rimanov obľúbená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2" name="Picture 4" descr="http://hour25.heroesx.chs.harvard.edu/wp-content/uploads/2015/09/DSCN5408.jpg?w=6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0" y="142852"/>
            <a:ext cx="4481109" cy="654369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9144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err="1">
                <a:latin typeface="Arial" panose="020B0604020202020204" pitchFamily="34" charset="0"/>
                <a:cs typeface="Arial" panose="020B0604020202020204" pitchFamily="34" charset="0"/>
              </a:rPr>
              <a:t>Villa</a:t>
            </a:r>
            <a:r>
              <a:rPr lang="sk-SK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b="1" dirty="0" err="1">
                <a:latin typeface="Arial" panose="020B0604020202020204" pitchFamily="34" charset="0"/>
                <a:cs typeface="Arial" panose="020B0604020202020204" pitchFamily="34" charset="0"/>
              </a:rPr>
              <a:t>dei</a:t>
            </a:r>
            <a:r>
              <a:rPr lang="sk-SK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b="1" dirty="0" err="1">
                <a:latin typeface="Arial" panose="020B0604020202020204" pitchFamily="34" charset="0"/>
                <a:cs typeface="Arial" panose="020B0604020202020204" pitchFamily="34" charset="0"/>
              </a:rPr>
              <a:t>Papyri</a:t>
            </a:r>
            <a:r>
              <a:rPr lang="sk-SK" b="1" dirty="0">
                <a:latin typeface="Arial" panose="020B0604020202020204" pitchFamily="34" charset="0"/>
                <a:cs typeface="Arial" panose="020B0604020202020204" pitchFamily="34" charset="0"/>
              </a:rPr>
              <a:t> v </a:t>
            </a:r>
            <a:r>
              <a:rPr lang="sk-SK" b="1" dirty="0" err="1">
                <a:latin typeface="Arial" panose="020B0604020202020204" pitchFamily="34" charset="0"/>
                <a:cs typeface="Arial" panose="020B0604020202020204" pitchFamily="34" charset="0"/>
              </a:rPr>
              <a:t>Herculaneu</a:t>
            </a:r>
            <a:endParaRPr lang="sk-SK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sk-SK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majiteľ: L.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Calpumius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Piso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Caesonius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Ciceronov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nepriateľ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Pisonovia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– jedna z najváženejších aristokratických rodín v Ríme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viac ako 80 sôch</a:t>
            </a:r>
          </a:p>
          <a:p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 descr="Still from the virtual-reality model of the Villa of the Papyri in Herculaneum showing color-coding of element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786" y="1928802"/>
            <a:ext cx="7625350" cy="43148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http://pompeiiinpictures.com/pompeiiinpictures/Maps/Plan%20Herculaneum%201883%20Villa%20Ercolanese%20dei%20Pisoni%20(dei%20Papyri)%20Comparetti%20De%20Petra%20tavXXIV%20in%20Waldstein%2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06" y="1285860"/>
            <a:ext cx="8715403" cy="32626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acidhistory.files.wordpress.com/2013/05/atlas-of-empires-peter-davidso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571480"/>
            <a:ext cx="8667357" cy="57150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142852"/>
            <a:ext cx="91440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dominovali diela klasického Grécka:</a:t>
            </a:r>
          </a:p>
          <a:p>
            <a:pPr marL="800100" lvl="1" indent="-342900">
              <a:buAutoNum type="alphaLcParenR"/>
            </a:pP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Broznová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busta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Doryfora</a:t>
            </a:r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AutoNum type="alphaLcParenR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Kópia klasického typu Amazonky</a:t>
            </a:r>
          </a:p>
          <a:p>
            <a:pPr marL="800100" lvl="1" indent="-342900">
              <a:buAutoNum type="alphaLcParenR"/>
            </a:pP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Praxitelova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Artemis</a:t>
            </a:r>
          </a:p>
          <a:p>
            <a:pPr marL="800100" lvl="1" indent="-342900">
              <a:buAutoNum type="alphaLcParenR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Busta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Praxitelovho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Dionýza</a:t>
            </a:r>
          </a:p>
          <a:p>
            <a:pPr marL="800100" lvl="1" indent="-342900">
              <a:buAutoNum type="alphaLcParenR"/>
            </a:pP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Thespis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 descr="Thespi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8996" y="363781"/>
            <a:ext cx="1643074" cy="2129910"/>
          </a:xfrm>
          <a:prstGeom prst="rect">
            <a:avLst/>
          </a:prstGeom>
          <a:noFill/>
        </p:spPr>
      </p:pic>
      <p:pic>
        <p:nvPicPr>
          <p:cNvPr id="4100" name="Picture 4" descr="Herculanum"/>
          <p:cNvPicPr>
            <a:picLocks noChangeAspect="1" noChangeArrowheads="1"/>
          </p:cNvPicPr>
          <p:nvPr/>
        </p:nvPicPr>
        <p:blipFill>
          <a:blip r:embed="rId3"/>
          <a:srcRect l="20355" r="13882"/>
          <a:stretch>
            <a:fillRect/>
          </a:stretch>
        </p:blipFill>
        <p:spPr bwMode="auto">
          <a:xfrm>
            <a:off x="3714744" y="3143248"/>
            <a:ext cx="1607367" cy="3571900"/>
          </a:xfrm>
          <a:prstGeom prst="rect">
            <a:avLst/>
          </a:prstGeom>
          <a:noFill/>
        </p:spPr>
      </p:pic>
      <p:pic>
        <p:nvPicPr>
          <p:cNvPr id="4102" name="Picture 6" descr="Herculanum"/>
          <p:cNvPicPr>
            <a:picLocks noChangeAspect="1" noChangeArrowheads="1"/>
          </p:cNvPicPr>
          <p:nvPr/>
        </p:nvPicPr>
        <p:blipFill>
          <a:blip r:embed="rId4"/>
          <a:srcRect l="20228" r="17531"/>
          <a:stretch>
            <a:fillRect/>
          </a:stretch>
        </p:blipFill>
        <p:spPr bwMode="auto">
          <a:xfrm>
            <a:off x="2000232" y="3143248"/>
            <a:ext cx="1530825" cy="3571900"/>
          </a:xfrm>
          <a:prstGeom prst="rect">
            <a:avLst/>
          </a:prstGeom>
          <a:noFill/>
        </p:spPr>
      </p:pic>
      <p:pic>
        <p:nvPicPr>
          <p:cNvPr id="4104" name="Picture 8" descr="Herculanum"/>
          <p:cNvPicPr>
            <a:picLocks noChangeAspect="1" noChangeArrowheads="1"/>
          </p:cNvPicPr>
          <p:nvPr/>
        </p:nvPicPr>
        <p:blipFill>
          <a:blip r:embed="rId5"/>
          <a:srcRect l="17176" r="24141"/>
          <a:stretch>
            <a:fillRect/>
          </a:stretch>
        </p:blipFill>
        <p:spPr bwMode="auto">
          <a:xfrm>
            <a:off x="214282" y="3143248"/>
            <a:ext cx="1569096" cy="3571900"/>
          </a:xfrm>
          <a:prstGeom prst="rect">
            <a:avLst/>
          </a:prstGeom>
          <a:noFill/>
        </p:spPr>
      </p:pic>
      <p:pic>
        <p:nvPicPr>
          <p:cNvPr id="4106" name="Picture 10" descr="Herculanum"/>
          <p:cNvPicPr>
            <a:picLocks noChangeAspect="1" noChangeArrowheads="1"/>
          </p:cNvPicPr>
          <p:nvPr/>
        </p:nvPicPr>
        <p:blipFill>
          <a:blip r:embed="rId6"/>
          <a:srcRect l="17857" r="22619"/>
          <a:stretch>
            <a:fillRect/>
          </a:stretch>
        </p:blipFill>
        <p:spPr bwMode="auto">
          <a:xfrm>
            <a:off x="5500694" y="3143248"/>
            <a:ext cx="1530825" cy="3571900"/>
          </a:xfrm>
          <a:prstGeom prst="rect">
            <a:avLst/>
          </a:prstGeom>
          <a:noFill/>
        </p:spPr>
      </p:pic>
      <p:pic>
        <p:nvPicPr>
          <p:cNvPr id="4108" name="Picture 12" descr="Herculanum"/>
          <p:cNvPicPr>
            <a:picLocks noChangeAspect="1" noChangeArrowheads="1"/>
          </p:cNvPicPr>
          <p:nvPr/>
        </p:nvPicPr>
        <p:blipFill>
          <a:blip r:embed="rId7"/>
          <a:srcRect l="21013" r="12715"/>
          <a:stretch>
            <a:fillRect/>
          </a:stretch>
        </p:blipFill>
        <p:spPr bwMode="auto">
          <a:xfrm>
            <a:off x="7215206" y="3143248"/>
            <a:ext cx="1571636" cy="3577683"/>
          </a:xfrm>
          <a:prstGeom prst="rect">
            <a:avLst/>
          </a:prstGeom>
          <a:noFill/>
        </p:spPr>
      </p:pic>
      <p:pic>
        <p:nvPicPr>
          <p:cNvPr id="4110" name="Picture 14" descr="Ephebe"/>
          <p:cNvPicPr>
            <a:picLocks noChangeAspect="1" noChangeArrowheads="1"/>
          </p:cNvPicPr>
          <p:nvPr/>
        </p:nvPicPr>
        <p:blipFill>
          <a:blip r:embed="rId8" cstate="print"/>
          <a:srcRect l="11194" t="4286" r="9203"/>
          <a:stretch>
            <a:fillRect/>
          </a:stretch>
        </p:blipFill>
        <p:spPr bwMode="auto">
          <a:xfrm>
            <a:off x="7606232" y="350551"/>
            <a:ext cx="1535395" cy="2143140"/>
          </a:xfrm>
          <a:prstGeom prst="rect">
            <a:avLst/>
          </a:prstGeom>
          <a:noFill/>
        </p:spPr>
      </p:pic>
      <p:pic>
        <p:nvPicPr>
          <p:cNvPr id="4114" name="Picture 18" descr="Head of Amazon - Herculaneum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272369" y="346569"/>
            <a:ext cx="1662465" cy="21431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6" descr="Artemide"/>
          <p:cNvPicPr>
            <a:picLocks noChangeAspect="1" noChangeArrowheads="1"/>
          </p:cNvPicPr>
          <p:nvPr/>
        </p:nvPicPr>
        <p:blipFill>
          <a:blip r:embed="rId2"/>
          <a:srcRect l="18626" t="7500" r="6870"/>
          <a:stretch>
            <a:fillRect/>
          </a:stretch>
        </p:blipFill>
        <p:spPr bwMode="auto">
          <a:xfrm>
            <a:off x="142843" y="142851"/>
            <a:ext cx="3028565" cy="4357719"/>
          </a:xfrm>
          <a:prstGeom prst="rect">
            <a:avLst/>
          </a:prstGeom>
          <a:noFill/>
        </p:spPr>
      </p:pic>
      <p:pic>
        <p:nvPicPr>
          <p:cNvPr id="3" name="Picture 20" descr="Athena"/>
          <p:cNvPicPr>
            <a:picLocks noChangeAspect="1" noChangeArrowheads="1"/>
          </p:cNvPicPr>
          <p:nvPr/>
        </p:nvPicPr>
        <p:blipFill>
          <a:blip r:embed="rId3"/>
          <a:srcRect t="4286" r="11670"/>
          <a:stretch>
            <a:fillRect/>
          </a:stretch>
        </p:blipFill>
        <p:spPr bwMode="auto">
          <a:xfrm>
            <a:off x="3143240" y="1955646"/>
            <a:ext cx="2928958" cy="4757303"/>
          </a:xfrm>
          <a:prstGeom prst="rect">
            <a:avLst/>
          </a:prstGeom>
          <a:noFill/>
        </p:spPr>
      </p:pic>
      <p:pic>
        <p:nvPicPr>
          <p:cNvPr id="4" name="Picture 8" descr="Herculanum"/>
          <p:cNvPicPr>
            <a:picLocks noChangeAspect="1" noChangeArrowheads="1"/>
          </p:cNvPicPr>
          <p:nvPr/>
        </p:nvPicPr>
        <p:blipFill>
          <a:blip r:embed="rId4"/>
          <a:srcRect l="9509" r="14421"/>
          <a:stretch>
            <a:fillRect/>
          </a:stretch>
        </p:blipFill>
        <p:spPr bwMode="auto">
          <a:xfrm>
            <a:off x="6072198" y="142852"/>
            <a:ext cx="2939184" cy="42862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142852"/>
            <a:ext cx="9144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portréty:</a:t>
            </a:r>
          </a:p>
          <a:p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	a) helenistické postavy: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Ptolemaios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Philetairis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Demetrios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Polyorcetes</a:t>
            </a:r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	b) filozofovia: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Zeno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Epikuros</a:t>
            </a:r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	c) autori literárnych diel: Homér,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Pseudo-Seneca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Aristofanes</a:t>
            </a:r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	d) významné osobnosti republiky: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Scipio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Africanus</a:t>
            </a:r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	e)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Archidamus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III, Sparta</a:t>
            </a:r>
          </a:p>
        </p:txBody>
      </p:sp>
      <p:pic>
        <p:nvPicPr>
          <p:cNvPr id="3074" name="Picture 2" descr="Scipio Africanus (?)"/>
          <p:cNvPicPr>
            <a:picLocks noChangeAspect="1" noChangeArrowheads="1"/>
          </p:cNvPicPr>
          <p:nvPr/>
        </p:nvPicPr>
        <p:blipFill>
          <a:blip r:embed="rId2"/>
          <a:srcRect l="11111" r="8889"/>
          <a:stretch>
            <a:fillRect/>
          </a:stretch>
        </p:blipFill>
        <p:spPr bwMode="auto">
          <a:xfrm>
            <a:off x="4214810" y="1857364"/>
            <a:ext cx="2428892" cy="3670605"/>
          </a:xfrm>
          <a:prstGeom prst="rect">
            <a:avLst/>
          </a:prstGeom>
          <a:noFill/>
        </p:spPr>
      </p:pic>
      <p:pic>
        <p:nvPicPr>
          <p:cNvPr id="3080" name="Picture 8" descr="Archidamus III of Sparta"/>
          <p:cNvPicPr>
            <a:picLocks noChangeAspect="1" noChangeArrowheads="1"/>
          </p:cNvPicPr>
          <p:nvPr/>
        </p:nvPicPr>
        <p:blipFill>
          <a:blip r:embed="rId3" cstate="print"/>
          <a:srcRect l="7653" t="8928" r="11224"/>
          <a:stretch>
            <a:fillRect/>
          </a:stretch>
        </p:blipFill>
        <p:spPr bwMode="auto">
          <a:xfrm>
            <a:off x="6786578" y="1857364"/>
            <a:ext cx="2286016" cy="3666237"/>
          </a:xfrm>
          <a:prstGeom prst="rect">
            <a:avLst/>
          </a:prstGeom>
          <a:noFill/>
        </p:spPr>
      </p:pic>
      <p:pic>
        <p:nvPicPr>
          <p:cNvPr id="3084" name="Picture 12" descr="?p???????"/>
          <p:cNvPicPr>
            <a:picLocks noChangeAspect="1" noChangeArrowheads="1"/>
          </p:cNvPicPr>
          <p:nvPr/>
        </p:nvPicPr>
        <p:blipFill>
          <a:blip r:embed="rId4"/>
          <a:srcRect l="9091" t="5357" r="19696"/>
          <a:stretch>
            <a:fillRect/>
          </a:stretch>
        </p:blipFill>
        <p:spPr bwMode="auto">
          <a:xfrm>
            <a:off x="71406" y="1857364"/>
            <a:ext cx="1928826" cy="3625072"/>
          </a:xfrm>
          <a:prstGeom prst="rect">
            <a:avLst/>
          </a:prstGeom>
          <a:noFill/>
        </p:spPr>
      </p:pic>
      <p:pic>
        <p:nvPicPr>
          <p:cNvPr id="3076" name="Picture 4" descr="Aristophanes"/>
          <p:cNvPicPr>
            <a:picLocks noChangeAspect="1" noChangeArrowheads="1"/>
          </p:cNvPicPr>
          <p:nvPr/>
        </p:nvPicPr>
        <p:blipFill>
          <a:blip r:embed="rId5"/>
          <a:srcRect l="9091" r="4545"/>
          <a:stretch>
            <a:fillRect/>
          </a:stretch>
        </p:blipFill>
        <p:spPr bwMode="auto">
          <a:xfrm>
            <a:off x="1928794" y="3546325"/>
            <a:ext cx="2334005" cy="31687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142852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helenistické originály:</a:t>
            </a:r>
          </a:p>
          <a:p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		a) Spiaci faun</a:t>
            </a:r>
          </a:p>
          <a:p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		b)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Pan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a koza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2" name="Picture 4" descr="Herculanu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00826" y="142852"/>
            <a:ext cx="2516761" cy="2991057"/>
          </a:xfrm>
          <a:prstGeom prst="rect">
            <a:avLst/>
          </a:prstGeom>
          <a:noFill/>
        </p:spPr>
      </p:pic>
      <p:pic>
        <p:nvPicPr>
          <p:cNvPr id="2054" name="Picture 6" descr="Herculanu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1857364"/>
            <a:ext cx="3297374" cy="4355022"/>
          </a:xfrm>
          <a:prstGeom prst="rect">
            <a:avLst/>
          </a:prstGeom>
          <a:noFill/>
        </p:spPr>
      </p:pic>
      <p:pic>
        <p:nvPicPr>
          <p:cNvPr id="2058" name="Picture 10" descr="Herculanum"/>
          <p:cNvPicPr>
            <a:picLocks noChangeAspect="1" noChangeArrowheads="1"/>
          </p:cNvPicPr>
          <p:nvPr/>
        </p:nvPicPr>
        <p:blipFill>
          <a:blip r:embed="rId4"/>
          <a:srcRect t="4286"/>
          <a:stretch>
            <a:fillRect/>
          </a:stretch>
        </p:blipFill>
        <p:spPr bwMode="auto">
          <a:xfrm>
            <a:off x="3743191" y="142852"/>
            <a:ext cx="2601847" cy="3000396"/>
          </a:xfrm>
          <a:prstGeom prst="rect">
            <a:avLst/>
          </a:prstGeom>
          <a:noFill/>
        </p:spPr>
      </p:pic>
      <p:pic>
        <p:nvPicPr>
          <p:cNvPr id="2062" name="Picture 14" descr="https://farm3.staticflickr.com/2440/3788303874_66b397d675_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9124" y="3357562"/>
            <a:ext cx="3822011" cy="335758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ronze Pig, Villa of the Papyri, Herculanu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3" y="214290"/>
            <a:ext cx="4382021" cy="3500462"/>
          </a:xfrm>
          <a:prstGeom prst="rect">
            <a:avLst/>
          </a:prstGeom>
          <a:noFill/>
        </p:spPr>
      </p:pic>
      <p:pic>
        <p:nvPicPr>
          <p:cNvPr id="3" name="Picture 12" descr="https://upload.wikimedia.org/wikipedia/commons/thumb/2/2d/Pan_goat_MAN_Napoli_Inv27709_n01.jpg/1280px-Pan_goat_MAN_Napoli_Inv27709_n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67444" y="2857496"/>
            <a:ext cx="4262274" cy="383760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9144000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u="sng" dirty="0">
                <a:latin typeface="Arial" panose="020B0604020202020204" pitchFamily="34" charset="0"/>
                <a:cs typeface="Arial" panose="020B0604020202020204" pitchFamily="34" charset="0"/>
              </a:rPr>
              <a:t>Vojna proti Macedónsku a Sýrii</a:t>
            </a:r>
          </a:p>
          <a:p>
            <a:r>
              <a:rPr lang="sk-SK" u="sng" dirty="0">
                <a:latin typeface="Arial" panose="020B0604020202020204" pitchFamily="34" charset="0"/>
                <a:cs typeface="Arial" panose="020B0604020202020204" pitchFamily="34" charset="0"/>
              </a:rPr>
              <a:t>Macedónsko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205 BC – mier s Macedónskom</a:t>
            </a:r>
          </a:p>
          <a:p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               - Filip V. – rozširovanie územia na úkor gréckych miest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197 BC –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Cynoscephalae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Thesália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) – Filip V. porazený 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3. Macedónska vojna</a:t>
            </a:r>
          </a:p>
          <a:p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          171 BC – pokus o zavraždenie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Eumena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pergamonský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kráľ)</a:t>
            </a:r>
          </a:p>
          <a:p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          168 BC –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Aeimilus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Paulus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– porážka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Persca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(syn Filipa V.)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4. Macedónska vojna</a:t>
            </a:r>
          </a:p>
          <a:p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          149 BC –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Andriscus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(údajne syn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Pesca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) porazil Rimanov</a:t>
            </a:r>
          </a:p>
          <a:p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          148 BC – porazený Q.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Caecilliom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Metellom</a:t>
            </a:r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k-SK" u="sng" dirty="0">
                <a:latin typeface="Arial" panose="020B0604020202020204" pitchFamily="34" charset="0"/>
                <a:cs typeface="Arial" panose="020B0604020202020204" pitchFamily="34" charset="0"/>
              </a:rPr>
              <a:t>Sýria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191 BC –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Antiochus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– snaha o dobytie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Thesálie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, nepodarilo sa mu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190 BC – bitka pri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Magnesii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Antiochus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porazený, územie rozdelené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Rhodu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Pergamonskému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kráľovstvu</a:t>
            </a:r>
          </a:p>
          <a:p>
            <a:pPr>
              <a:buFontTx/>
              <a:buChar char="-"/>
            </a:pPr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k-SK" u="sng" dirty="0" err="1">
                <a:latin typeface="Arial" panose="020B0604020202020204" pitchFamily="34" charset="0"/>
                <a:cs typeface="Arial" panose="020B0604020202020204" pitchFamily="34" charset="0"/>
              </a:rPr>
              <a:t>Achájska</a:t>
            </a:r>
            <a:r>
              <a:rPr lang="sk-SK" u="sng" dirty="0">
                <a:latin typeface="Arial" panose="020B0604020202020204" pitchFamily="34" charset="0"/>
                <a:cs typeface="Arial" panose="020B0604020202020204" pitchFamily="34" charset="0"/>
              </a:rPr>
              <a:t> liga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146 BC – porazený Korint</a:t>
            </a:r>
          </a:p>
          <a:p>
            <a:pPr>
              <a:buFontTx/>
              <a:buChar char="-"/>
            </a:pPr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provincia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Achája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– Grécko + Macedónia</a:t>
            </a:r>
          </a:p>
          <a:p>
            <a:pPr>
              <a:buFontTx/>
              <a:buChar char="-"/>
            </a:pPr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0" y="0"/>
            <a:ext cx="9144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u="sng" dirty="0"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sk-SK" u="sng" dirty="0" err="1">
                <a:latin typeface="Arial" panose="020B0604020202020204" pitchFamily="34" charset="0"/>
                <a:cs typeface="Arial" panose="020B0604020202020204" pitchFamily="34" charset="0"/>
              </a:rPr>
              <a:t>Púnska</a:t>
            </a:r>
            <a:r>
              <a:rPr lang="sk-SK" u="sng" dirty="0">
                <a:latin typeface="Arial" panose="020B0604020202020204" pitchFamily="34" charset="0"/>
                <a:cs typeface="Arial" panose="020B0604020202020204" pitchFamily="34" charset="0"/>
              </a:rPr>
              <a:t> vojna (149 – 146 BC)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Kartágo prosilo o pomoc proti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Numídii</a:t>
            </a:r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Cato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Starší – vyslaný zhodnotiť situáciu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Kartágo porazené a zrovnané so zemou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provincia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Africa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, hl. mesto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Utica</a:t>
            </a:r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endParaRPr lang="sk-SK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k-SK" u="sng" dirty="0" err="1">
                <a:latin typeface="Arial" panose="020B0604020202020204" pitchFamily="34" charset="0"/>
                <a:cs typeface="Arial" panose="020B0604020202020204" pitchFamily="34" charset="0"/>
              </a:rPr>
              <a:t>Pergamon</a:t>
            </a:r>
            <a:endParaRPr lang="sk-SK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133 BC –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Attalus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III. zomiera – daroval kráľovstvo Rímu</a:t>
            </a:r>
          </a:p>
          <a:p>
            <a:pPr>
              <a:buFontTx/>
              <a:buChar char="-"/>
            </a:pPr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133 BC – bratia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Gracchovci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- reformy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46" name="Picture 2" descr="http://www.usu.edu/markdamen/ClasDram/images/12/10map04romanrepublic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85918" y="2855584"/>
            <a:ext cx="5800717" cy="40024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914400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u="sng" dirty="0">
                <a:latin typeface="Arial" panose="020B0604020202020204" pitchFamily="34" charset="0"/>
                <a:cs typeface="Arial" panose="020B0604020202020204" pitchFamily="34" charset="0"/>
              </a:rPr>
              <a:t>Písomné pramene – antické</a:t>
            </a:r>
          </a:p>
          <a:p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5. - 3. stor. BC – vytváranie koiné – vytváranie rímskeho umenia</a:t>
            </a:r>
          </a:p>
          <a:p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lphaLcParenR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Ikonické sochy stále viac sa podobajúce jednotlivcom</a:t>
            </a:r>
          </a:p>
          <a:p>
            <a:pPr marL="342900" indent="-342900">
              <a:buAutoNum type="alphaLcParenR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Triumfálne maľby – od všeobecných obrazov ku zachyteniu konkrétnych udalostí</a:t>
            </a:r>
          </a:p>
          <a:p>
            <a:pPr marL="342900" indent="-342900">
              <a:buAutoNum type="alphaLcParenR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Zač. 2. stor. BC –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prve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i="1" dirty="0" err="1">
                <a:latin typeface="Arial" panose="020B0604020202020204" pitchFamily="34" charset="0"/>
                <a:cs typeface="Arial" panose="020B0604020202020204" pitchFamily="34" charset="0"/>
              </a:rPr>
              <a:t>fornices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– predchodcovia triumfálnych oblúkov, pozdĺž ciest, kadiaľ prechádzalo triumfálne vojsko, slúžili k vystaveniu sôch z koristi</a:t>
            </a:r>
          </a:p>
          <a:p>
            <a:pPr marL="342900" indent="-342900"/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		I 196 BC – L.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Stertinius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– 2 oblúky –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Forum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Boarium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Circus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Maximus</a:t>
            </a:r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/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		II 196 BC –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Scipio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Afrcicanus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st. –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Clivus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Capitolinus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– 7 pozlátených sôch, 2 kone</a:t>
            </a:r>
          </a:p>
          <a:p>
            <a:pPr marL="342900" indent="-342900"/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		III 121 BC –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Fabius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Maximus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Via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sacra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Fornix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fabianus</a:t>
            </a:r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lphaLcParenR" startAt="4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Stĺpy – 434 BC L.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Minutius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Meniov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stĺp –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Forum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Romanum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Circus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Maximus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– podľa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Plínia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špecifické – smerovanie pohľadu do výšky</a:t>
            </a:r>
          </a:p>
          <a:p>
            <a:pPr marL="342900" indent="-342900">
              <a:buAutoNum type="alphaLcParenR" startAt="4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Verejné stavby – s menami sponzorov, nie architektov</a:t>
            </a:r>
          </a:p>
          <a:p>
            <a:pPr marL="342900" indent="-342900">
              <a:buAutoNum type="alphaLcParenR" startAt="4"/>
            </a:pPr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rozsiahla škála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komemoratívnych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pamätníkov – vyjadruje rímsku mentalitu – snaha zvečniť pamiatku na nejakú významnú udalosť</a:t>
            </a:r>
          </a:p>
          <a:p>
            <a:pPr marL="342900" indent="-342900">
              <a:buFontTx/>
              <a:buChar char="-"/>
            </a:pPr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jasná línia medzi ranou a vrcholnou republikou – 212 BC – porazenie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Syrakúz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(1x v triumfe nesené grécke umenie a architektúra</a:t>
            </a:r>
          </a:p>
          <a:p>
            <a:pPr marL="342900" indent="-342900"/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91440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260 BC – socha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Gaia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Duilia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, 1. </a:t>
            </a:r>
            <a:r>
              <a:rPr lang="sk-SK" i="1" dirty="0" err="1">
                <a:latin typeface="Arial" panose="020B0604020202020204" pitchFamily="34" charset="0"/>
                <a:cs typeface="Arial" panose="020B0604020202020204" pitchFamily="34" charset="0"/>
              </a:rPr>
              <a:t>columna</a:t>
            </a:r>
            <a:r>
              <a:rPr lang="sk-SK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i="1" dirty="0" err="1">
                <a:latin typeface="Arial" panose="020B0604020202020204" pitchFamily="34" charset="0"/>
                <a:cs typeface="Arial" panose="020B0604020202020204" pitchFamily="34" charset="0"/>
              </a:rPr>
              <a:t>rostrata</a:t>
            </a:r>
            <a:r>
              <a:rPr lang="sk-SK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– víťazstvo v námornej bitke pri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Mylae</a:t>
            </a:r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241 BC –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Caecillius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Metellus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– socha – zachránil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palladium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z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Vestinho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chrámu</a:t>
            </a:r>
          </a:p>
          <a:p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230 BC – </a:t>
            </a:r>
            <a:r>
              <a:rPr lang="sk-SK" i="1" dirty="0" err="1">
                <a:latin typeface="Arial" panose="020B0604020202020204" pitchFamily="34" charset="0"/>
                <a:cs typeface="Arial" panose="020B0604020202020204" pitchFamily="34" charset="0"/>
              </a:rPr>
              <a:t>honorata</a:t>
            </a:r>
            <a:r>
              <a:rPr lang="sk-SK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i="1" dirty="0" err="1">
                <a:latin typeface="Arial" panose="020B0604020202020204" pitchFamily="34" charset="0"/>
                <a:cs typeface="Arial" panose="020B0604020202020204" pitchFamily="34" charset="0"/>
              </a:rPr>
              <a:t>mensura</a:t>
            </a:r>
            <a:r>
              <a:rPr lang="sk-SK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sk-SK" i="1" dirty="0">
                <a:latin typeface="Arial" panose="020B0604020202020204" pitchFamily="34" charset="0"/>
                <a:cs typeface="Arial" panose="020B0604020202020204" pitchFamily="34" charset="0"/>
              </a:rPr>
              <a:t>statue </a:t>
            </a:r>
            <a:r>
              <a:rPr lang="sk-SK" i="1" dirty="0" err="1">
                <a:latin typeface="Arial" panose="020B0604020202020204" pitchFamily="34" charset="0"/>
                <a:cs typeface="Arial" panose="020B0604020202020204" pitchFamily="34" charset="0"/>
              </a:rPr>
              <a:t>tripedaneae</a:t>
            </a:r>
            <a:endParaRPr lang="sk-SK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218 BC – bronzová socha –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Juno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Matrona</a:t>
            </a:r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216 BC –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Marcus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Ancius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– 3 sochy (1 vlastná)</a:t>
            </a:r>
          </a:p>
          <a:p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208 BC –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Cererin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chrám – bronzové sochy – z pokút</a:t>
            </a:r>
          </a:p>
          <a:p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180 BC – bronzové pozlátené sochy – Apolón,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Aesculapus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Salus</a:t>
            </a:r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158 BC – P.C.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Scipio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a M.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Popilous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konzulovia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– nechali odstrániť čestné sochy z Ríma (všetky, ktoré neboli oficiálne zasvätené štátom) 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962</TotalTime>
  <Words>2433</Words>
  <Application>Microsoft Office PowerPoint</Application>
  <PresentationFormat>Předvádění na obrazovce (4:3)</PresentationFormat>
  <Paragraphs>394</Paragraphs>
  <Slides>54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54</vt:i4>
      </vt:variant>
    </vt:vector>
  </HeadingPairs>
  <TitlesOfParts>
    <vt:vector size="57" baseType="lpstr">
      <vt:lpstr>Arial</vt:lpstr>
      <vt:lpstr>Calibri</vt:lpstr>
      <vt:lpstr>Motiv sady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Římské umění od počátků do konce republiky</dc:title>
  <dc:creator>Monika</dc:creator>
  <cp:lastModifiedBy>Koronqa</cp:lastModifiedBy>
  <cp:revision>93</cp:revision>
  <dcterms:created xsi:type="dcterms:W3CDTF">2015-11-09T12:11:13Z</dcterms:created>
  <dcterms:modified xsi:type="dcterms:W3CDTF">2019-10-13T11:58:55Z</dcterms:modified>
</cp:coreProperties>
</file>