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  <p:sldId id="271" r:id="rId13"/>
    <p:sldId id="272" r:id="rId14"/>
    <p:sldId id="267" r:id="rId15"/>
    <p:sldId id="275" r:id="rId16"/>
    <p:sldId id="276" r:id="rId17"/>
    <p:sldId id="274" r:id="rId18"/>
    <p:sldId id="273" r:id="rId19"/>
    <p:sldId id="268" r:id="rId20"/>
    <p:sldId id="277" r:id="rId21"/>
    <p:sldId id="278" r:id="rId22"/>
    <p:sldId id="269" r:id="rId23"/>
    <p:sldId id="270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5" r:id="rId36"/>
    <p:sldId id="296" r:id="rId37"/>
    <p:sldId id="290" r:id="rId38"/>
    <p:sldId id="297" r:id="rId39"/>
    <p:sldId id="291" r:id="rId40"/>
    <p:sldId id="299" r:id="rId41"/>
    <p:sldId id="298" r:id="rId42"/>
    <p:sldId id="292" r:id="rId43"/>
    <p:sldId id="301" r:id="rId44"/>
    <p:sldId id="300" r:id="rId45"/>
    <p:sldId id="293" r:id="rId46"/>
    <p:sldId id="294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0" autoAdjust="0"/>
  </p:normalViewPr>
  <p:slideViewPr>
    <p:cSldViewPr>
      <p:cViewPr varScale="1">
        <p:scale>
          <a:sx n="111" d="100"/>
          <a:sy n="111" d="100"/>
        </p:scale>
        <p:origin x="16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7259A-4C6C-4BEC-9F54-9AF510C8D49C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227D5-B7BE-4AD1-9436-ACD483E7A9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16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ED8E4-2CB5-4E14-9F3B-8CFB6E452D86}" type="datetimeFigureOut">
              <a:rPr lang="cs-CZ" smtClean="0"/>
              <a:pPr/>
              <a:t>12.05.2021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0D37-0A06-4871-BB03-4F442E5F845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869947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6172192"/>
            <a:ext cx="6400800" cy="685808"/>
          </a:xfrm>
        </p:spPr>
        <p:txBody>
          <a:bodyPr/>
          <a:lstStyle/>
          <a:p>
            <a:r>
              <a:rPr lang="sk-SK" dirty="0" err="1" smtClean="0"/>
              <a:t>Regio</a:t>
            </a:r>
            <a:r>
              <a:rPr lang="sk-SK" dirty="0" smtClean="0"/>
              <a:t> VI - </a:t>
            </a:r>
            <a:r>
              <a:rPr lang="sk-SK" dirty="0" err="1" smtClean="0"/>
              <a:t>Umbria</a:t>
            </a:r>
            <a:r>
              <a:rPr lang="sk-SK" dirty="0" smtClean="0"/>
              <a:t>, </a:t>
            </a:r>
            <a:r>
              <a:rPr lang="sk-SK" dirty="0" err="1" smtClean="0"/>
              <a:t>Regio</a:t>
            </a:r>
            <a:r>
              <a:rPr lang="sk-SK" dirty="0" smtClean="0"/>
              <a:t> VII - </a:t>
            </a:r>
            <a:r>
              <a:rPr lang="sk-SK" dirty="0" err="1" smtClean="0"/>
              <a:t>Etruria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Picture 2" descr="http://www.emersonkent.com/images/maps/ancient_italy_north.jpg"/>
          <p:cNvPicPr>
            <a:picLocks noChangeAspect="1" noChangeArrowheads="1"/>
          </p:cNvPicPr>
          <p:nvPr/>
        </p:nvPicPr>
        <p:blipFill>
          <a:blip r:embed="rId2"/>
          <a:srcRect l="40146" t="44918" r="24759" b="6301"/>
          <a:stretch>
            <a:fillRect/>
          </a:stretch>
        </p:blipFill>
        <p:spPr bwMode="auto">
          <a:xfrm>
            <a:off x="2143108" y="785794"/>
            <a:ext cx="4786346" cy="5405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Carsulae</a:t>
            </a:r>
            <a:endParaRPr lang="cs-CZ" b="1" dirty="0"/>
          </a:p>
          <a:p>
            <a:r>
              <a:rPr lang="cs-CZ" dirty="0"/>
              <a:t>- </a:t>
            </a:r>
            <a:r>
              <a:rPr lang="cs-CZ" dirty="0" err="1" smtClean="0"/>
              <a:t>rímské</a:t>
            </a:r>
            <a:r>
              <a:rPr lang="cs-CZ" dirty="0" smtClean="0"/>
              <a:t> </a:t>
            </a:r>
            <a:r>
              <a:rPr lang="cs-CZ" dirty="0" err="1"/>
              <a:t>osídlenie</a:t>
            </a:r>
            <a:r>
              <a:rPr lang="cs-CZ" dirty="0"/>
              <a:t> – po </a:t>
            </a:r>
            <a:r>
              <a:rPr lang="cs-CZ" dirty="0" err="1"/>
              <a:t>výstavbe</a:t>
            </a:r>
            <a:r>
              <a:rPr lang="cs-CZ" dirty="0"/>
              <a:t> via </a:t>
            </a:r>
            <a:r>
              <a:rPr lang="cs-CZ" dirty="0" err="1"/>
              <a:t>Flaminia</a:t>
            </a:r>
            <a:r>
              <a:rPr lang="cs-CZ" dirty="0"/>
              <a:t> (220 BC)</a:t>
            </a:r>
          </a:p>
          <a:p>
            <a:pPr>
              <a:buFontTx/>
              <a:buChar char="-"/>
            </a:pPr>
            <a:r>
              <a:rPr lang="cs-CZ" dirty="0" smtClean="0"/>
              <a:t> malý </a:t>
            </a:r>
            <a:r>
              <a:rPr lang="cs-CZ" dirty="0" err="1"/>
              <a:t>kúpeľný</a:t>
            </a:r>
            <a:r>
              <a:rPr lang="cs-CZ" dirty="0"/>
              <a:t> komplex, v </a:t>
            </a:r>
            <a:r>
              <a:rPr lang="cs-CZ" dirty="0" err="1" smtClean="0"/>
              <a:t>krátkej</a:t>
            </a:r>
            <a:r>
              <a:rPr lang="cs-CZ" dirty="0" smtClean="0"/>
              <a:t> </a:t>
            </a:r>
            <a:r>
              <a:rPr lang="cs-CZ" dirty="0"/>
              <a:t>vzdálenosti – </a:t>
            </a:r>
            <a:r>
              <a:rPr lang="cs-CZ" dirty="0" smtClean="0"/>
              <a:t>archeologický park</a:t>
            </a:r>
          </a:p>
          <a:p>
            <a:pPr>
              <a:buFontTx/>
              <a:buChar char="-"/>
            </a:pPr>
            <a:endParaRPr lang="cs-CZ" dirty="0"/>
          </a:p>
          <a:p>
            <a:r>
              <a:rPr lang="cs-CZ" dirty="0" smtClean="0"/>
              <a:t>Archeologický park:</a:t>
            </a:r>
            <a:endParaRPr lang="cs-CZ" dirty="0"/>
          </a:p>
          <a:p>
            <a:r>
              <a:rPr lang="cs-CZ" dirty="0" smtClean="0"/>
              <a:t>- </a:t>
            </a:r>
            <a:r>
              <a:rPr lang="cs-CZ" u="sng" dirty="0" err="1" smtClean="0"/>
              <a:t>Kostol</a:t>
            </a:r>
            <a:r>
              <a:rPr lang="cs-CZ" u="sng" dirty="0" smtClean="0"/>
              <a:t> </a:t>
            </a:r>
            <a:r>
              <a:rPr lang="cs-CZ" u="sng" dirty="0"/>
              <a:t>S. </a:t>
            </a:r>
            <a:r>
              <a:rPr lang="cs-CZ" u="sng" dirty="0" err="1"/>
              <a:t>Damiano</a:t>
            </a:r>
            <a:r>
              <a:rPr lang="cs-CZ" u="sng" dirty="0"/>
              <a:t> </a:t>
            </a:r>
            <a:r>
              <a:rPr lang="cs-CZ" dirty="0"/>
              <a:t>– </a:t>
            </a:r>
            <a:r>
              <a:rPr lang="cs-CZ" dirty="0" smtClean="0"/>
              <a:t>p</a:t>
            </a:r>
            <a:r>
              <a:rPr lang="sk-SK" dirty="0"/>
              <a:t>ô</a:t>
            </a:r>
            <a:r>
              <a:rPr lang="cs-CZ" dirty="0" err="1" smtClean="0"/>
              <a:t>vodne</a:t>
            </a:r>
            <a:r>
              <a:rPr lang="cs-CZ" dirty="0" smtClean="0"/>
              <a:t> </a:t>
            </a:r>
            <a:r>
              <a:rPr lang="cs-CZ" dirty="0" err="1"/>
              <a:t>apsidálna</a:t>
            </a:r>
            <a:r>
              <a:rPr lang="cs-CZ" dirty="0"/>
              <a:t> budova z 2. </a:t>
            </a:r>
            <a:r>
              <a:rPr lang="cs-CZ" dirty="0" err="1"/>
              <a:t>s</a:t>
            </a:r>
            <a:r>
              <a:rPr lang="cs-CZ" dirty="0" err="1" smtClean="0"/>
              <a:t>tor</a:t>
            </a:r>
            <a:r>
              <a:rPr lang="cs-CZ" dirty="0"/>
              <a:t>. </a:t>
            </a:r>
            <a:r>
              <a:rPr lang="cs-CZ" dirty="0" smtClean="0"/>
              <a:t>AD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vedľa</a:t>
            </a:r>
            <a:r>
              <a:rPr lang="cs-CZ" dirty="0" smtClean="0"/>
              <a:t> </a:t>
            </a:r>
            <a:r>
              <a:rPr lang="cs-CZ" dirty="0" err="1" smtClean="0"/>
              <a:t>kostola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u="sng" dirty="0" err="1" smtClean="0"/>
              <a:t>obydlia</a:t>
            </a:r>
            <a:r>
              <a:rPr lang="cs-CZ" dirty="0" smtClean="0"/>
              <a:t> </a:t>
            </a:r>
            <a:r>
              <a:rPr lang="cs-CZ" dirty="0" err="1" smtClean="0"/>
              <a:t>predchádzajúce</a:t>
            </a:r>
            <a:r>
              <a:rPr lang="cs-CZ" dirty="0" smtClean="0"/>
              <a:t> </a:t>
            </a:r>
            <a:r>
              <a:rPr lang="cs-CZ" dirty="0" err="1" smtClean="0"/>
              <a:t>bazilike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 smtClean="0"/>
              <a:t>rôzna</a:t>
            </a:r>
            <a:r>
              <a:rPr lang="cs-CZ" dirty="0" smtClean="0"/>
              <a:t> </a:t>
            </a:r>
            <a:r>
              <a:rPr lang="cs-CZ" dirty="0" err="1" smtClean="0"/>
              <a:t>orientácia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u="sng" dirty="0"/>
              <a:t>bazilika</a:t>
            </a:r>
            <a:r>
              <a:rPr lang="cs-CZ" dirty="0"/>
              <a:t> – </a:t>
            </a:r>
            <a:r>
              <a:rPr lang="cs-CZ" dirty="0" smtClean="0"/>
              <a:t>tri </a:t>
            </a:r>
            <a:r>
              <a:rPr lang="cs-CZ" dirty="0" err="1" smtClean="0"/>
              <a:t>lode</a:t>
            </a:r>
            <a:endParaRPr lang="cs-CZ" dirty="0"/>
          </a:p>
          <a:p>
            <a:r>
              <a:rPr lang="cs-CZ" dirty="0"/>
              <a:t>- </a:t>
            </a:r>
            <a:r>
              <a:rPr lang="cs-CZ" u="sng" dirty="0"/>
              <a:t>fórum</a:t>
            </a:r>
            <a:r>
              <a:rPr lang="cs-CZ" dirty="0"/>
              <a:t> – </a:t>
            </a:r>
            <a:r>
              <a:rPr lang="cs-CZ" dirty="0" smtClean="0"/>
              <a:t>dva </a:t>
            </a:r>
            <a:r>
              <a:rPr lang="cs-CZ" dirty="0" err="1" smtClean="0"/>
              <a:t>chrámiky</a:t>
            </a:r>
            <a:r>
              <a:rPr lang="cs-CZ" dirty="0" smtClean="0"/>
              <a:t> – </a:t>
            </a:r>
            <a:r>
              <a:rPr lang="cs-CZ" dirty="0" err="1" smtClean="0"/>
              <a:t>gemini</a:t>
            </a:r>
            <a:r>
              <a:rPr lang="cs-CZ" dirty="0" smtClean="0"/>
              <a:t>, </a:t>
            </a:r>
            <a:r>
              <a:rPr lang="cs-CZ" dirty="0" err="1" smtClean="0"/>
              <a:t>tabernae</a:t>
            </a:r>
            <a:r>
              <a:rPr lang="cs-CZ" dirty="0"/>
              <a:t>, </a:t>
            </a:r>
            <a:r>
              <a:rPr lang="cs-CZ" dirty="0" err="1"/>
              <a:t>chrámiky</a:t>
            </a:r>
            <a:r>
              <a:rPr lang="cs-CZ" dirty="0"/>
              <a:t>, </a:t>
            </a:r>
            <a:r>
              <a:rPr lang="cs-CZ" dirty="0" err="1" smtClean="0"/>
              <a:t>severná</a:t>
            </a:r>
            <a:r>
              <a:rPr lang="cs-CZ" dirty="0" smtClean="0"/>
              <a:t> </a:t>
            </a:r>
            <a:r>
              <a:rPr lang="cs-CZ" dirty="0" err="1" smtClean="0"/>
              <a:t>časť</a:t>
            </a:r>
            <a:r>
              <a:rPr lang="cs-CZ" dirty="0" smtClean="0"/>
              <a:t> </a:t>
            </a:r>
            <a:r>
              <a:rPr lang="cs-CZ" dirty="0"/>
              <a:t>fóra – budova s </a:t>
            </a:r>
            <a:r>
              <a:rPr lang="cs-CZ" dirty="0" err="1"/>
              <a:t>tromi</a:t>
            </a:r>
            <a:r>
              <a:rPr lang="cs-CZ" dirty="0"/>
              <a:t> apsidami, na </a:t>
            </a:r>
            <a:r>
              <a:rPr lang="cs-CZ" dirty="0" smtClean="0"/>
              <a:t>východe od </a:t>
            </a:r>
            <a:r>
              <a:rPr lang="cs-CZ" dirty="0" err="1" smtClean="0"/>
              <a:t>nej</a:t>
            </a:r>
            <a:r>
              <a:rPr lang="cs-CZ" dirty="0" smtClean="0"/>
              <a:t> </a:t>
            </a:r>
            <a:r>
              <a:rPr lang="cs-CZ" dirty="0" err="1" smtClean="0"/>
              <a:t>ďalšia</a:t>
            </a:r>
            <a:r>
              <a:rPr lang="cs-CZ" dirty="0" smtClean="0"/>
              <a:t> </a:t>
            </a:r>
            <a:r>
              <a:rPr lang="cs-CZ" dirty="0"/>
              <a:t>budova s apsidou – komplex je možno </a:t>
            </a:r>
            <a:r>
              <a:rPr lang="cs-CZ" dirty="0" err="1" smtClean="0"/>
              <a:t>kúria</a:t>
            </a:r>
            <a:endParaRPr lang="cs-CZ" dirty="0"/>
          </a:p>
          <a:p>
            <a:r>
              <a:rPr lang="cs-CZ" dirty="0"/>
              <a:t>- </a:t>
            </a:r>
            <a:r>
              <a:rPr lang="cs-CZ" u="sng" dirty="0" err="1"/>
              <a:t>amfiteáter</a:t>
            </a:r>
            <a:r>
              <a:rPr lang="cs-CZ" u="sng" dirty="0"/>
              <a:t>, divadlo </a:t>
            </a:r>
            <a:r>
              <a:rPr lang="cs-CZ" dirty="0"/>
              <a:t>(</a:t>
            </a:r>
            <a:r>
              <a:rPr lang="cs-CZ" dirty="0" err="1"/>
              <a:t>augustovské</a:t>
            </a:r>
            <a:r>
              <a:rPr lang="cs-CZ" dirty="0"/>
              <a:t>, opus </a:t>
            </a:r>
            <a:r>
              <a:rPr lang="cs-CZ" dirty="0" err="1"/>
              <a:t>reticulatum</a:t>
            </a:r>
            <a:r>
              <a:rPr lang="cs-CZ" dirty="0"/>
              <a:t>, </a:t>
            </a:r>
            <a:r>
              <a:rPr lang="cs-CZ" dirty="0" err="1"/>
              <a:t>tehly</a:t>
            </a:r>
            <a:r>
              <a:rPr lang="cs-CZ" dirty="0"/>
              <a:t> na </a:t>
            </a:r>
            <a:r>
              <a:rPr lang="cs-CZ" dirty="0" err="1"/>
              <a:t>oblúky</a:t>
            </a:r>
            <a:r>
              <a:rPr lang="cs-CZ" dirty="0"/>
              <a:t>)</a:t>
            </a:r>
          </a:p>
          <a:p>
            <a:r>
              <a:rPr lang="cs-CZ" dirty="0"/>
              <a:t>- cisterna</a:t>
            </a:r>
          </a:p>
          <a:p>
            <a:r>
              <a:rPr lang="cs-CZ" dirty="0"/>
              <a:t>- </a:t>
            </a:r>
            <a:r>
              <a:rPr lang="cs-CZ" u="sng" dirty="0" err="1"/>
              <a:t>oblúk</a:t>
            </a:r>
            <a:r>
              <a:rPr lang="cs-CZ" u="sng" dirty="0"/>
              <a:t> S. </a:t>
            </a:r>
            <a:r>
              <a:rPr lang="cs-CZ" u="sng" dirty="0" err="1"/>
              <a:t>Damiano</a:t>
            </a:r>
            <a:r>
              <a:rPr lang="cs-CZ" u="sng" dirty="0"/>
              <a:t> </a:t>
            </a:r>
            <a:r>
              <a:rPr lang="cs-CZ" dirty="0"/>
              <a:t>– </a:t>
            </a:r>
            <a:r>
              <a:rPr lang="cs-CZ" dirty="0" err="1"/>
              <a:t>trojprechodový</a:t>
            </a:r>
            <a:r>
              <a:rPr lang="cs-CZ" dirty="0"/>
              <a:t>, zachoval </a:t>
            </a:r>
            <a:r>
              <a:rPr lang="cs-CZ" dirty="0" err="1"/>
              <a:t>sa</a:t>
            </a:r>
            <a:r>
              <a:rPr lang="cs-CZ" dirty="0"/>
              <a:t> len </a:t>
            </a:r>
            <a:r>
              <a:rPr lang="cs-CZ" dirty="0" err="1"/>
              <a:t>centrálny</a:t>
            </a:r>
            <a:endParaRPr lang="cs-CZ" dirty="0"/>
          </a:p>
          <a:p>
            <a:r>
              <a:rPr lang="cs-CZ" dirty="0"/>
              <a:t>- </a:t>
            </a:r>
            <a:r>
              <a:rPr lang="cs-CZ" u="sng" dirty="0"/>
              <a:t>cylindrická hrobka </a:t>
            </a:r>
            <a:r>
              <a:rPr lang="cs-CZ" dirty="0"/>
              <a:t>na </a:t>
            </a:r>
            <a:r>
              <a:rPr lang="cs-CZ" dirty="0" smtClean="0"/>
              <a:t>podstavci </a:t>
            </a:r>
            <a:r>
              <a:rPr lang="cs-CZ" dirty="0"/>
              <a:t>– 1. </a:t>
            </a:r>
            <a:r>
              <a:rPr lang="cs-CZ" dirty="0" err="1"/>
              <a:t>s</a:t>
            </a:r>
            <a:r>
              <a:rPr lang="cs-CZ" dirty="0" err="1" smtClean="0"/>
              <a:t>tor</a:t>
            </a:r>
            <a:r>
              <a:rPr lang="cs-CZ" dirty="0"/>
              <a:t>. </a:t>
            </a:r>
            <a:r>
              <a:rPr lang="cs-CZ" dirty="0" smtClean="0"/>
              <a:t>AD</a:t>
            </a:r>
            <a:endParaRPr lang="cs-CZ" dirty="0"/>
          </a:p>
        </p:txBody>
      </p:sp>
      <p:pic>
        <p:nvPicPr>
          <p:cNvPr id="21506" name="Picture 2" descr="http://ww2.valdosta.edu/%7Ejwhitehe/Carsulaeweb/city-planning.jpg"/>
          <p:cNvPicPr>
            <a:picLocks noChangeAspect="1" noChangeArrowheads="1"/>
          </p:cNvPicPr>
          <p:nvPr/>
        </p:nvPicPr>
        <p:blipFill>
          <a:blip r:embed="rId2" cstate="print"/>
          <a:srcRect l="8605"/>
          <a:stretch>
            <a:fillRect/>
          </a:stretch>
        </p:blipFill>
        <p:spPr bwMode="auto">
          <a:xfrm>
            <a:off x="4500562" y="428604"/>
            <a:ext cx="4643438" cy="5910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-media-cache-ak0.pinimg.com/736x/34/b0/45/34b0455a45383c2b1afc79fe8f91bb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4842" cy="3161132"/>
          </a:xfrm>
          <a:prstGeom prst="rect">
            <a:avLst/>
          </a:prstGeom>
          <a:noFill/>
        </p:spPr>
      </p:pic>
      <p:pic>
        <p:nvPicPr>
          <p:cNvPr id="16388" name="Picture 4" descr="http://artsonline.monash.edu.au/news-events/files/2014/03/carsul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-1"/>
            <a:ext cx="4643438" cy="3165981"/>
          </a:xfrm>
          <a:prstGeom prst="rect">
            <a:avLst/>
          </a:prstGeom>
          <a:noFill/>
        </p:spPr>
      </p:pic>
      <p:pic>
        <p:nvPicPr>
          <p:cNvPr id="16390" name="Picture 6" descr="http://www.viaggiart.com/en/api/v1/resources/place/10562?size=slide"/>
          <p:cNvPicPr>
            <a:picLocks noChangeAspect="1" noChangeArrowheads="1"/>
          </p:cNvPicPr>
          <p:nvPr/>
        </p:nvPicPr>
        <p:blipFill>
          <a:blip r:embed="rId4"/>
          <a:srcRect l="3000" r="2999"/>
          <a:stretch>
            <a:fillRect/>
          </a:stretch>
        </p:blipFill>
        <p:spPr bwMode="auto">
          <a:xfrm>
            <a:off x="0" y="3429000"/>
            <a:ext cx="4429124" cy="2996706"/>
          </a:xfrm>
          <a:prstGeom prst="rect">
            <a:avLst/>
          </a:prstGeom>
          <a:noFill/>
        </p:spPr>
      </p:pic>
      <p:pic>
        <p:nvPicPr>
          <p:cNvPr id="16394" name="Picture 10" descr="http://www.italy-travel-vacation.com/Terni/Big/P11504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53" y="3286125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www.agriturismo-casaledellelucrezie.com/sites/www.agriturismo-casaledellelucrezie.com/files/styles/galleria-img/public/images/880x660xCarsulae.jpg,qitok=N-IUlRVk.pagespeed.ic._uRf8xBQy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2" y="1"/>
            <a:ext cx="4476748" cy="3357562"/>
          </a:xfrm>
          <a:prstGeom prst="rect">
            <a:avLst/>
          </a:prstGeom>
          <a:noFill/>
        </p:spPr>
      </p:pic>
      <p:pic>
        <p:nvPicPr>
          <p:cNvPr id="28678" name="Picture 6" descr="https://ww2.valdosta.edu/%7Ejwhitehe/Carsulaeweb/Carsulae/temples_for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78148" cy="3357562"/>
          </a:xfrm>
          <a:prstGeom prst="rect">
            <a:avLst/>
          </a:prstGeom>
          <a:noFill/>
        </p:spPr>
      </p:pic>
      <p:pic>
        <p:nvPicPr>
          <p:cNvPr id="28680" name="Picture 8" descr="http://cms.provincia.terni.it/contents/instance1/files/photo/7610_43_Carsul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92286"/>
            <a:ext cx="9144000" cy="3265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umbriacultura.it/samira_fe/thumbs/Fedeli/178_Terni_Parco_archeologico_di_Carsulae/file_jpeg/Afru_62002-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3190897" cy="4786346"/>
          </a:xfrm>
          <a:prstGeom prst="rect">
            <a:avLst/>
          </a:prstGeom>
          <a:noFill/>
        </p:spPr>
      </p:pic>
      <p:pic>
        <p:nvPicPr>
          <p:cNvPr id="3" name="Picture 8" descr="http://www.italy-travel-vacation.com/Terni/Big/P11504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285860"/>
            <a:ext cx="5429286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5008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Otricoli</a:t>
            </a:r>
            <a:endParaRPr lang="cs-CZ" b="1" dirty="0" smtClean="0"/>
          </a:p>
          <a:p>
            <a:endParaRPr lang="cs-CZ" b="1" dirty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Ocriculum</a:t>
            </a:r>
            <a:r>
              <a:rPr lang="cs-CZ" dirty="0" smtClean="0"/>
              <a:t> (1. zastávka na via </a:t>
            </a:r>
            <a:r>
              <a:rPr lang="cs-CZ" dirty="0" err="1" smtClean="0"/>
              <a:t>Flaminia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prístav</a:t>
            </a:r>
          </a:p>
          <a:p>
            <a:pPr>
              <a:buFontTx/>
              <a:buChar char="-"/>
            </a:pPr>
            <a:r>
              <a:rPr lang="sk-SK" dirty="0" smtClean="0"/>
              <a:t> skúmané v 18. stor. – na rozkaz Vatikánu – v múzeách sochy: </a:t>
            </a:r>
            <a:r>
              <a:rPr lang="sk-SK" dirty="0" err="1" smtClean="0"/>
              <a:t>Augustus</a:t>
            </a:r>
            <a:r>
              <a:rPr lang="sk-SK" dirty="0" smtClean="0"/>
              <a:t>, Venuša, Jupiter, </a:t>
            </a:r>
            <a:r>
              <a:rPr lang="sk-SK" dirty="0" err="1" smtClean="0"/>
              <a:t>Claudius</a:t>
            </a:r>
            <a:endParaRPr lang="cs-CZ" dirty="0"/>
          </a:p>
          <a:p>
            <a:r>
              <a:rPr lang="cs-CZ" dirty="0"/>
              <a:t>- dva </a:t>
            </a:r>
            <a:r>
              <a:rPr lang="cs-CZ" dirty="0" err="1" smtClean="0"/>
              <a:t>funerálne</a:t>
            </a:r>
            <a:r>
              <a:rPr lang="cs-CZ" dirty="0" smtClean="0"/>
              <a:t> </a:t>
            </a:r>
            <a:r>
              <a:rPr lang="cs-CZ" dirty="0" err="1" smtClean="0"/>
              <a:t>pamätníky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kúpele</a:t>
            </a:r>
            <a:r>
              <a:rPr lang="cs-CZ" dirty="0"/>
              <a:t> – </a:t>
            </a:r>
            <a:r>
              <a:rPr lang="cs-CZ" dirty="0" err="1"/>
              <a:t>augustovské</a:t>
            </a:r>
            <a:r>
              <a:rPr lang="cs-CZ" dirty="0"/>
              <a:t> – </a:t>
            </a:r>
            <a:r>
              <a:rPr lang="cs-CZ" dirty="0" err="1"/>
              <a:t>čiastočne</a:t>
            </a:r>
            <a:r>
              <a:rPr lang="cs-CZ" dirty="0"/>
              <a:t> zachovaná </a:t>
            </a:r>
            <a:r>
              <a:rPr lang="cs-CZ" dirty="0" err="1" smtClean="0"/>
              <a:t>osemuholníková</a:t>
            </a:r>
            <a:r>
              <a:rPr lang="cs-CZ" dirty="0" smtClean="0"/>
              <a:t> </a:t>
            </a:r>
            <a:r>
              <a:rPr lang="cs-CZ" dirty="0" err="1" smtClean="0"/>
              <a:t>miestnosť</a:t>
            </a:r>
            <a:r>
              <a:rPr lang="cs-CZ" dirty="0" smtClean="0"/>
              <a:t> </a:t>
            </a:r>
            <a:r>
              <a:rPr lang="cs-CZ" dirty="0"/>
              <a:t>z </a:t>
            </a:r>
            <a:r>
              <a:rPr lang="cs-CZ" dirty="0" err="1" smtClean="0"/>
              <a:t>ktorej</a:t>
            </a:r>
            <a:r>
              <a:rPr lang="cs-CZ" dirty="0" smtClean="0"/>
              <a:t> </a:t>
            </a:r>
            <a:r>
              <a:rPr lang="cs-CZ" dirty="0" err="1" smtClean="0"/>
              <a:t>pochádza</a:t>
            </a:r>
            <a:r>
              <a:rPr lang="cs-CZ" dirty="0" smtClean="0"/>
              <a:t> </a:t>
            </a:r>
            <a:r>
              <a:rPr lang="cs-CZ" dirty="0" err="1" smtClean="0"/>
              <a:t>veľká</a:t>
            </a:r>
            <a:r>
              <a:rPr lang="cs-CZ" dirty="0" smtClean="0"/>
              <a:t> </a:t>
            </a:r>
            <a:r>
              <a:rPr lang="cs-CZ" dirty="0"/>
              <a:t>mozaika dnes </a:t>
            </a:r>
            <a:r>
              <a:rPr lang="cs-CZ" dirty="0" err="1" smtClean="0"/>
              <a:t>vo</a:t>
            </a:r>
            <a:r>
              <a:rPr lang="cs-CZ" dirty="0" smtClean="0"/>
              <a:t> </a:t>
            </a:r>
            <a:r>
              <a:rPr lang="cs-CZ" dirty="0" err="1" smtClean="0"/>
              <a:t>Vatikánskych</a:t>
            </a:r>
            <a:r>
              <a:rPr lang="cs-CZ" dirty="0" smtClean="0"/>
              <a:t> </a:t>
            </a:r>
            <a:r>
              <a:rPr lang="cs-CZ" dirty="0" err="1" smtClean="0"/>
              <a:t>múzeách</a:t>
            </a:r>
            <a:endParaRPr lang="cs-CZ" dirty="0"/>
          </a:p>
          <a:p>
            <a:r>
              <a:rPr lang="cs-CZ" dirty="0" smtClean="0"/>
              <a:t>- </a:t>
            </a:r>
            <a:r>
              <a:rPr lang="cs-CZ" dirty="0"/>
              <a:t>divadlo – </a:t>
            </a:r>
            <a:r>
              <a:rPr lang="cs-CZ" dirty="0" err="1" smtClean="0"/>
              <a:t>augustovské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smtClean="0"/>
              <a:t>fórum</a:t>
            </a:r>
            <a:endParaRPr lang="cs-CZ" dirty="0"/>
          </a:p>
        </p:txBody>
      </p:sp>
      <p:pic>
        <p:nvPicPr>
          <p:cNvPr id="4098" name="Picture 2" descr="20131115-152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"/>
            <a:ext cx="2434755" cy="3286124"/>
          </a:xfrm>
          <a:prstGeom prst="rect">
            <a:avLst/>
          </a:prstGeom>
          <a:noFill/>
        </p:spPr>
      </p:pic>
      <p:pic>
        <p:nvPicPr>
          <p:cNvPr id="4100" name="Picture 4" descr="20131111-174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335373"/>
            <a:ext cx="3214678" cy="3522627"/>
          </a:xfrm>
          <a:prstGeom prst="rect">
            <a:avLst/>
          </a:prstGeom>
          <a:noFill/>
        </p:spPr>
      </p:pic>
      <p:pic>
        <p:nvPicPr>
          <p:cNvPr id="4102" name="Picture 6" descr="http://www.otricoliturismo.it/wp-content/uploads/2010/09/teatro_p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90"/>
            <a:ext cx="5905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annini watercolour of the bath house with the octagonal mosaic (c.178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762500" cy="2533651"/>
          </a:xfrm>
          <a:prstGeom prst="rect">
            <a:avLst/>
          </a:prstGeom>
          <a:noFill/>
        </p:spPr>
      </p:pic>
      <p:pic>
        <p:nvPicPr>
          <p:cNvPr id="32772" name="Picture 4" descr="20131111-1749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3950" y="0"/>
            <a:ext cx="4210050" cy="3162301"/>
          </a:xfrm>
          <a:prstGeom prst="rect">
            <a:avLst/>
          </a:prstGeom>
          <a:noFill/>
        </p:spPr>
      </p:pic>
      <p:pic>
        <p:nvPicPr>
          <p:cNvPr id="32774" name="Picture 6" descr="20131111-1812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2780797"/>
            <a:ext cx="2643206" cy="407720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929322" y="6211669"/>
            <a:ext cx="314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amfiteáter</a:t>
            </a:r>
            <a:r>
              <a:rPr lang="cs-CZ" dirty="0" smtClean="0"/>
              <a:t> – dva </a:t>
            </a:r>
            <a:r>
              <a:rPr lang="cs-CZ" dirty="0" err="1" smtClean="0"/>
              <a:t>hlavné</a:t>
            </a:r>
            <a:r>
              <a:rPr lang="cs-CZ" dirty="0" smtClean="0"/>
              <a:t> vstupy, aréna, část </a:t>
            </a:r>
            <a:r>
              <a:rPr lang="cs-CZ" dirty="0" err="1" smtClean="0"/>
              <a:t>cavee</a:t>
            </a:r>
            <a:endParaRPr lang="cs-CZ" dirty="0"/>
          </a:p>
        </p:txBody>
      </p:sp>
      <p:pic>
        <p:nvPicPr>
          <p:cNvPr id="32778" name="Picture 10" descr="http://www.otricoliturismo.it/wp-content/uploads/2010/11/anfiteatr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286124"/>
            <a:ext cx="5905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0131115-1709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14"/>
            <a:ext cx="4429124" cy="2878931"/>
          </a:xfrm>
          <a:prstGeom prst="rect">
            <a:avLst/>
          </a:prstGeom>
          <a:noFill/>
        </p:spPr>
      </p:pic>
      <p:pic>
        <p:nvPicPr>
          <p:cNvPr id="33796" name="Picture 4" descr="http://www.anticaviaflaminia.it/media/cms_page_media/2013/4/24/DSCN4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14"/>
            <a:ext cx="4390975" cy="3292325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2928934"/>
            <a:ext cx="4643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dirty="0" err="1" smtClean="0"/>
              <a:t>veľká</a:t>
            </a:r>
            <a:r>
              <a:rPr lang="cs-CZ" dirty="0" smtClean="0"/>
              <a:t> </a:t>
            </a:r>
            <a:r>
              <a:rPr lang="cs-CZ" dirty="0" err="1" smtClean="0"/>
              <a:t>štruktúra</a:t>
            </a:r>
            <a:r>
              <a:rPr lang="cs-CZ" dirty="0" smtClean="0"/>
              <a:t> – </a:t>
            </a:r>
            <a:r>
              <a:rPr lang="cs-CZ" dirty="0" err="1" smtClean="0"/>
              <a:t>dlhá</a:t>
            </a:r>
            <a:r>
              <a:rPr lang="cs-CZ" dirty="0" smtClean="0"/>
              <a:t> 80 m, asi </a:t>
            </a:r>
            <a:r>
              <a:rPr lang="cs-CZ" dirty="0" err="1" smtClean="0"/>
              <a:t>časť</a:t>
            </a:r>
            <a:r>
              <a:rPr lang="cs-CZ" dirty="0" smtClean="0"/>
              <a:t> </a:t>
            </a:r>
            <a:r>
              <a:rPr lang="cs-CZ" dirty="0" err="1" smtClean="0"/>
              <a:t>veľkej</a:t>
            </a:r>
            <a:r>
              <a:rPr lang="cs-CZ" dirty="0" smtClean="0"/>
              <a:t> </a:t>
            </a:r>
            <a:r>
              <a:rPr lang="cs-CZ" dirty="0" err="1" smtClean="0"/>
              <a:t>svätyne</a:t>
            </a:r>
            <a:r>
              <a:rPr lang="cs-CZ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Dea</a:t>
            </a:r>
            <a:r>
              <a:rPr lang="cs-CZ" dirty="0" smtClean="0"/>
              <a:t> </a:t>
            </a:r>
            <a:r>
              <a:rPr lang="cs-CZ" dirty="0" err="1" smtClean="0"/>
              <a:t>Valentia</a:t>
            </a:r>
            <a:r>
              <a:rPr lang="cs-CZ" dirty="0" smtClean="0"/>
              <a:t>?) – </a:t>
            </a:r>
            <a:r>
              <a:rPr lang="cs-CZ" dirty="0" err="1" smtClean="0"/>
              <a:t>dve</a:t>
            </a:r>
            <a:r>
              <a:rPr lang="cs-CZ" dirty="0" smtClean="0"/>
              <a:t> </a:t>
            </a:r>
            <a:r>
              <a:rPr lang="cs-CZ" dirty="0" err="1" smtClean="0"/>
              <a:t>poschodia</a:t>
            </a:r>
            <a:r>
              <a:rPr lang="cs-CZ" dirty="0" smtClean="0"/>
              <a:t>, 12 klenutých </a:t>
            </a:r>
            <a:r>
              <a:rPr lang="cs-CZ" dirty="0" err="1" smtClean="0"/>
              <a:t>miestností</a:t>
            </a:r>
            <a:r>
              <a:rPr lang="cs-CZ" dirty="0" smtClean="0"/>
              <a:t> – pol. 1. </a:t>
            </a:r>
            <a:r>
              <a:rPr lang="cs-CZ" dirty="0" err="1" smtClean="0"/>
              <a:t>stor</a:t>
            </a:r>
            <a:r>
              <a:rPr lang="cs-CZ" dirty="0" smtClean="0"/>
              <a:t>. BC</a:t>
            </a:r>
          </a:p>
          <a:p>
            <a:endParaRPr lang="cs-CZ" dirty="0"/>
          </a:p>
        </p:txBody>
      </p:sp>
      <p:pic>
        <p:nvPicPr>
          <p:cNvPr id="33798" name="Picture 6" descr="http://www.anticaviaflaminia.it/media/cms_page_media/2013/5/16/Z.A.-Gr-Sostruzione---002.jpg"/>
          <p:cNvPicPr>
            <a:picLocks noChangeAspect="1" noChangeArrowheads="1"/>
          </p:cNvPicPr>
          <p:nvPr/>
        </p:nvPicPr>
        <p:blipFill>
          <a:blip r:embed="rId4"/>
          <a:srcRect t="42578"/>
          <a:stretch>
            <a:fillRect/>
          </a:stretch>
        </p:blipFill>
        <p:spPr bwMode="auto">
          <a:xfrm>
            <a:off x="642910" y="3849814"/>
            <a:ext cx="7858116" cy="3008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1st-art-gallery.com/thumbnail/334007/1/Roman-Mosaic-At-Otricoli.jpg"/>
          <p:cNvPicPr>
            <a:picLocks noChangeAspect="1" noChangeArrowheads="1"/>
          </p:cNvPicPr>
          <p:nvPr/>
        </p:nvPicPr>
        <p:blipFill>
          <a:blip r:embed="rId2"/>
          <a:srcRect l="5282" t="1250" r="4929" b="2499"/>
          <a:stretch>
            <a:fillRect/>
          </a:stretch>
        </p:blipFill>
        <p:spPr bwMode="auto">
          <a:xfrm>
            <a:off x="142844" y="142852"/>
            <a:ext cx="4357718" cy="6579300"/>
          </a:xfrm>
          <a:prstGeom prst="rect">
            <a:avLst/>
          </a:prstGeom>
          <a:noFill/>
        </p:spPr>
      </p:pic>
      <p:pic>
        <p:nvPicPr>
          <p:cNvPr id="3" name="Picture 4" descr="https://s-media-cache-ak0.pinimg.com/736x/91/0f/d0/910fd0fd0af2eadc2926749714109e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142852"/>
            <a:ext cx="4320027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rannabella.files.wordpress.com/2012/03/540114_333098510071240_100001132805055_885279_102208584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0"/>
            <a:ext cx="5214942" cy="3310040"/>
          </a:xfrm>
          <a:prstGeom prst="rect">
            <a:avLst/>
          </a:prstGeom>
          <a:noFill/>
        </p:spPr>
      </p:pic>
      <p:pic>
        <p:nvPicPr>
          <p:cNvPr id="30728" name="Picture 8" descr="https://farm9.staticflickr.com/8021/7176596971_8be1633b65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2"/>
            <a:ext cx="3714744" cy="2049639"/>
          </a:xfrm>
          <a:prstGeom prst="rect">
            <a:avLst/>
          </a:prstGeom>
          <a:noFill/>
        </p:spPr>
      </p:pic>
      <p:pic>
        <p:nvPicPr>
          <p:cNvPr id="30730" name="Picture 10" descr="http://www.gotterdammerung.org/photo/travel/vatican-city/vatican-museums/060905-160234%20Sea%20Monster%20Detail%20from%20Otricoli%20Floor%20Mosaic%20in%20Sala%20Rotonda.jpg"/>
          <p:cNvPicPr>
            <a:picLocks noChangeAspect="1" noChangeArrowheads="1"/>
          </p:cNvPicPr>
          <p:nvPr/>
        </p:nvPicPr>
        <p:blipFill>
          <a:blip r:embed="rId4"/>
          <a:srcRect l="1807" t="2669" r="2409" b="2579"/>
          <a:stretch>
            <a:fillRect/>
          </a:stretch>
        </p:blipFill>
        <p:spPr bwMode="auto">
          <a:xfrm>
            <a:off x="-1" y="0"/>
            <a:ext cx="3714745" cy="2488178"/>
          </a:xfrm>
          <a:prstGeom prst="rect">
            <a:avLst/>
          </a:prstGeom>
          <a:noFill/>
        </p:spPr>
      </p:pic>
      <p:pic>
        <p:nvPicPr>
          <p:cNvPr id="30732" name="Picture 12" descr="http://farm8.static.flickr.com/7230/7361805600_819ef169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4837177"/>
            <a:ext cx="3714745" cy="2020822"/>
          </a:xfrm>
          <a:prstGeom prst="rect">
            <a:avLst/>
          </a:prstGeom>
          <a:noFill/>
        </p:spPr>
      </p:pic>
      <p:pic>
        <p:nvPicPr>
          <p:cNvPr id="30734" name="Picture 14" descr="http://media.gettyimages.com/photos/floor-mosaic-in-the-pavilion-hall-state-hermitage-museum-st-russia-picture-id4639063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3379675"/>
            <a:ext cx="5214942" cy="347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4500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Spoleto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Spoletium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osídlenie v dobe bronzovej</a:t>
            </a:r>
          </a:p>
          <a:p>
            <a:pPr>
              <a:buFontTx/>
              <a:buChar char="-"/>
            </a:pPr>
            <a:r>
              <a:rPr lang="sk-SK" dirty="0" smtClean="0"/>
              <a:t> 5./4. stor. BC – </a:t>
            </a:r>
            <a:r>
              <a:rPr lang="sk-SK" dirty="0" err="1" smtClean="0"/>
              <a:t>Umbrovia</a:t>
            </a:r>
            <a:r>
              <a:rPr lang="sk-SK" dirty="0" smtClean="0"/>
              <a:t> – </a:t>
            </a:r>
            <a:r>
              <a:rPr lang="sk-SK" dirty="0" err="1" smtClean="0"/>
              <a:t>castrum</a:t>
            </a:r>
            <a:r>
              <a:rPr lang="sk-SK" dirty="0" smtClean="0"/>
              <a:t>, opevnenie z kyklopského muriva</a:t>
            </a:r>
          </a:p>
          <a:p>
            <a:pPr>
              <a:buFontTx/>
              <a:buChar char="-"/>
            </a:pPr>
            <a:r>
              <a:rPr lang="sk-SK" dirty="0" smtClean="0"/>
              <a:t> rímska kolónia - 220 </a:t>
            </a:r>
            <a:r>
              <a:rPr lang="sk-SK" dirty="0"/>
              <a:t>BC, dnešné moderné centrum </a:t>
            </a:r>
            <a:r>
              <a:rPr lang="sk-SK" dirty="0" smtClean="0"/>
              <a:t>mesta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Sulla</a:t>
            </a:r>
            <a:r>
              <a:rPr lang="sk-SK" dirty="0" smtClean="0"/>
              <a:t> – zničil mesto a skonfiškoval majetok (veteráni)</a:t>
            </a:r>
          </a:p>
        </p:txBody>
      </p:sp>
      <p:pic>
        <p:nvPicPr>
          <p:cNvPr id="3076" name="Picture 4" descr="https://upload.wikimedia.org/wikipedia/commons/d/d0/ArchofDrusus,_external_fac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558" y="0"/>
            <a:ext cx="4552442" cy="3413393"/>
          </a:xfrm>
          <a:prstGeom prst="rect">
            <a:avLst/>
          </a:prstGeom>
          <a:noFill/>
        </p:spPr>
      </p:pic>
      <p:pic>
        <p:nvPicPr>
          <p:cNvPr id="3078" name="Picture 6" descr="http://www.personal.psu.edu/mam6141/blogs/mikito_muroya/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428844"/>
            <a:ext cx="3322938" cy="442915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643438" y="3571876"/>
            <a:ext cx="4286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Drusov</a:t>
            </a:r>
            <a:r>
              <a:rPr lang="sk-SK" b="1" dirty="0" smtClean="0"/>
              <a:t> oblúk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nápis – senát </a:t>
            </a:r>
            <a:r>
              <a:rPr lang="sk-SK" dirty="0" err="1" smtClean="0"/>
              <a:t>Spoleta</a:t>
            </a:r>
            <a:r>
              <a:rPr lang="sk-SK" dirty="0" smtClean="0"/>
              <a:t> nechal vystavať pre </a:t>
            </a:r>
            <a:r>
              <a:rPr lang="sk-SK" dirty="0" err="1" smtClean="0"/>
              <a:t>Drusa</a:t>
            </a:r>
            <a:r>
              <a:rPr lang="sk-SK" dirty="0" smtClean="0"/>
              <a:t> a </a:t>
            </a:r>
            <a:r>
              <a:rPr lang="sk-SK" dirty="0" err="1" smtClean="0"/>
              <a:t>Germanica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vstup na fórum z </a:t>
            </a:r>
            <a:r>
              <a:rPr lang="sk-SK" dirty="0" err="1" smtClean="0"/>
              <a:t>cardo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nápis – 23 AD</a:t>
            </a:r>
            <a:endParaRPr lang="cs-CZ" dirty="0" smtClean="0"/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f/fd/Umbria_et_Picen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47229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143108" y="4500570"/>
            <a:ext cx="50006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428860" y="5643578"/>
            <a:ext cx="85725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428992" y="642918"/>
            <a:ext cx="100013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571736" y="3429000"/>
            <a:ext cx="64294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000232" y="5072074"/>
            <a:ext cx="57150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571736" y="5429264"/>
            <a:ext cx="64294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643174" y="4929198"/>
            <a:ext cx="78581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7488" y="4714884"/>
            <a:ext cx="85725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929454" y="0"/>
            <a:ext cx="22145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i="1" dirty="0" err="1" smtClean="0"/>
              <a:t>Gallia</a:t>
            </a:r>
            <a:r>
              <a:rPr lang="cs-CZ" i="1" dirty="0" smtClean="0"/>
              <a:t> </a:t>
            </a:r>
            <a:r>
              <a:rPr lang="cs-CZ" i="1" dirty="0" err="1" smtClean="0"/>
              <a:t>Togata</a:t>
            </a:r>
            <a:endParaRPr lang="cs-CZ" i="1" dirty="0" smtClean="0"/>
          </a:p>
          <a:p>
            <a:endParaRPr lang="cs-CZ" i="1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Umbria</a:t>
            </a:r>
            <a:r>
              <a:rPr lang="cs-CZ" dirty="0" smtClean="0"/>
              <a:t>, </a:t>
            </a:r>
            <a:r>
              <a:rPr lang="cs-CZ" dirty="0" err="1" smtClean="0"/>
              <a:t>juh</a:t>
            </a:r>
            <a:r>
              <a:rPr lang="cs-CZ" dirty="0" smtClean="0"/>
              <a:t> </a:t>
            </a:r>
            <a:r>
              <a:rPr lang="cs-CZ" dirty="0" err="1" smtClean="0"/>
              <a:t>Emilia</a:t>
            </a:r>
            <a:r>
              <a:rPr lang="cs-CZ" dirty="0" smtClean="0"/>
              <a:t> </a:t>
            </a:r>
            <a:r>
              <a:rPr lang="cs-CZ" dirty="0" err="1" smtClean="0"/>
              <a:t>Romagna</a:t>
            </a:r>
            <a:r>
              <a:rPr lang="cs-CZ" dirty="0" smtClean="0"/>
              <a:t>,</a:t>
            </a:r>
            <a:r>
              <a:rPr lang="sk-SK" dirty="0" smtClean="0"/>
              <a:t> </a:t>
            </a:r>
            <a:r>
              <a:rPr lang="sk-SK" dirty="0" err="1" smtClean="0"/>
              <a:t>Marche</a:t>
            </a:r>
            <a:endParaRPr lang="sk-SK" dirty="0" smtClean="0"/>
          </a:p>
          <a:p>
            <a:endParaRPr lang="cs-CZ" dirty="0" smtClean="0"/>
          </a:p>
          <a:p>
            <a:pPr>
              <a:buFontTx/>
              <a:buChar char="-"/>
            </a:pPr>
            <a:r>
              <a:rPr lang="sk-SK" dirty="0" smtClean="0"/>
              <a:t> národy:</a:t>
            </a:r>
          </a:p>
          <a:p>
            <a:r>
              <a:rPr lang="sk-SK" i="1" u="sng" dirty="0" err="1" smtClean="0"/>
              <a:t>Umbrovia</a:t>
            </a:r>
            <a:r>
              <a:rPr lang="sk-SK" dirty="0" smtClean="0"/>
              <a:t> – najviac na severe územia, na západ, smerom k Tiberu</a:t>
            </a:r>
          </a:p>
          <a:p>
            <a:r>
              <a:rPr lang="sk-SK" i="1" u="sng" dirty="0" smtClean="0"/>
              <a:t>Etruskovia</a:t>
            </a:r>
          </a:p>
          <a:p>
            <a:endParaRPr lang="cs-CZ" dirty="0" smtClean="0"/>
          </a:p>
          <a:p>
            <a:pPr>
              <a:buFontTx/>
              <a:buChar char="-"/>
            </a:pPr>
            <a:r>
              <a:rPr lang="sk-SK" dirty="0" smtClean="0"/>
              <a:t> hranice: </a:t>
            </a:r>
          </a:p>
          <a:p>
            <a:r>
              <a:rPr lang="sk-SK" dirty="0" err="1" smtClean="0"/>
              <a:t>Todi</a:t>
            </a:r>
            <a:r>
              <a:rPr lang="sk-SK" dirty="0" smtClean="0"/>
              <a:t> (</a:t>
            </a:r>
            <a:r>
              <a:rPr lang="sk-SK" dirty="0" err="1" smtClean="0"/>
              <a:t>Tuder</a:t>
            </a:r>
            <a:r>
              <a:rPr lang="sk-SK" dirty="0" smtClean="0"/>
              <a:t>, </a:t>
            </a:r>
            <a:r>
              <a:rPr lang="sk-SK" dirty="0" err="1" smtClean="0"/>
              <a:t>Tutere</a:t>
            </a:r>
            <a:r>
              <a:rPr lang="sk-SK" dirty="0" smtClean="0"/>
              <a:t>), </a:t>
            </a:r>
            <a:r>
              <a:rPr lang="sk-SK" dirty="0" err="1" smtClean="0"/>
              <a:t>Sabinovia</a:t>
            </a:r>
            <a:r>
              <a:rPr lang="sk-SK" dirty="0" smtClean="0"/>
              <a:t> </a:t>
            </a:r>
            <a:r>
              <a:rPr lang="sk-SK" dirty="0" err="1" smtClean="0"/>
              <a:t>Transapeninské</a:t>
            </a:r>
            <a:r>
              <a:rPr lang="sk-SK" dirty="0" smtClean="0"/>
              <a:t> územie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Flaminia</a:t>
            </a:r>
            <a:r>
              <a:rPr lang="sk-SK" dirty="0" smtClean="0"/>
              <a:t> (územie už pod správou Ríma)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86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Fórum</a:t>
            </a:r>
            <a:r>
              <a:rPr lang="sk-SK" dirty="0" smtClean="0"/>
              <a:t> </a:t>
            </a:r>
            <a:endParaRPr lang="cs-CZ" dirty="0" smtClean="0"/>
          </a:p>
          <a:p>
            <a:pPr>
              <a:buFontTx/>
              <a:buChar char="-"/>
            </a:pPr>
            <a:r>
              <a:rPr lang="sk-SK" dirty="0" smtClean="0"/>
              <a:t> vedľa oblúku – </a:t>
            </a:r>
            <a:r>
              <a:rPr lang="sk-SK" dirty="0" err="1" smtClean="0"/>
              <a:t>augustovský</a:t>
            </a:r>
            <a:r>
              <a:rPr lang="sk-SK" dirty="0" smtClean="0"/>
              <a:t> chrám – zabudovaný do kostola S. </a:t>
            </a:r>
            <a:r>
              <a:rPr lang="sk-SK" dirty="0" err="1" smtClean="0"/>
              <a:t>Ansano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prostylový</a:t>
            </a:r>
            <a:r>
              <a:rPr lang="sk-SK" dirty="0" smtClean="0"/>
              <a:t>, </a:t>
            </a:r>
            <a:r>
              <a:rPr lang="sk-SK" dirty="0" err="1" smtClean="0"/>
              <a:t>tetrastylos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vnútri pódia (3 m vysoké) – dve chodby zakryté monolitickými doskami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dlaždené</a:t>
            </a:r>
            <a:r>
              <a:rPr lang="sk-SK" dirty="0" smtClean="0"/>
              <a:t> opus </a:t>
            </a:r>
            <a:r>
              <a:rPr lang="sk-SK" dirty="0" err="1" smtClean="0"/>
              <a:t>spicatum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palmetový</a:t>
            </a:r>
            <a:r>
              <a:rPr lang="sk-SK" dirty="0" smtClean="0"/>
              <a:t> vlys po obvode chrámu</a:t>
            </a:r>
            <a:endParaRPr lang="cs-CZ" dirty="0" smtClean="0"/>
          </a:p>
        </p:txBody>
      </p:sp>
      <p:pic>
        <p:nvPicPr>
          <p:cNvPr id="34818" name="Picture 2" descr="https://s-media-cache-ak0.pinimg.com/736x/ee/77/66/ee776636628e5a0bf5aab27fc5e7fc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305562"/>
            <a:ext cx="2928958" cy="455243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714876" y="0"/>
            <a:ext cx="4429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Divadlo</a:t>
            </a:r>
          </a:p>
          <a:p>
            <a:pPr>
              <a:buFontTx/>
              <a:buChar char="-"/>
            </a:pPr>
            <a:r>
              <a:rPr lang="sk-SK" dirty="0" smtClean="0"/>
              <a:t> z miestneho kameňa na umelej terase v rámci mesta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cavea</a:t>
            </a:r>
            <a:r>
              <a:rPr lang="sk-SK" dirty="0" smtClean="0"/>
              <a:t> (tri vstupy)</a:t>
            </a:r>
          </a:p>
          <a:p>
            <a:pPr>
              <a:buFontTx/>
              <a:buChar char="-"/>
            </a:pPr>
            <a:r>
              <a:rPr lang="sk-SK" dirty="0" smtClean="0"/>
              <a:t> zničené zemetrasením</a:t>
            </a:r>
          </a:p>
          <a:p>
            <a:pPr>
              <a:buFontTx/>
              <a:buChar char="-"/>
            </a:pPr>
            <a:r>
              <a:rPr lang="sk-SK" dirty="0" smtClean="0"/>
              <a:t> orchestra znovu </a:t>
            </a:r>
            <a:r>
              <a:rPr lang="sk-SK" dirty="0" err="1" smtClean="0"/>
              <a:t>vydlaždená</a:t>
            </a:r>
            <a:r>
              <a:rPr lang="sk-SK" dirty="0" smtClean="0"/>
              <a:t> v 4. stor. AD – farebný mramor</a:t>
            </a:r>
          </a:p>
        </p:txBody>
      </p:sp>
      <p:pic>
        <p:nvPicPr>
          <p:cNvPr id="34822" name="Picture 6" descr="http://imperiumtour.it/wp-content/uploads/2016/01/p103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9" y="2571744"/>
            <a:ext cx="5124435" cy="3843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148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Casa</a:t>
            </a:r>
            <a:r>
              <a:rPr lang="sk-SK" b="1" dirty="0" smtClean="0"/>
              <a:t> </a:t>
            </a:r>
            <a:r>
              <a:rPr lang="sk-SK" b="1" dirty="0" err="1" smtClean="0"/>
              <a:t>di</a:t>
            </a:r>
            <a:r>
              <a:rPr lang="sk-SK" b="1" dirty="0" smtClean="0"/>
              <a:t> </a:t>
            </a:r>
            <a:r>
              <a:rPr lang="sk-SK" b="1" dirty="0" err="1" smtClean="0"/>
              <a:t>Vespasia</a:t>
            </a:r>
            <a:r>
              <a:rPr lang="sk-SK" b="1" dirty="0" smtClean="0"/>
              <a:t> </a:t>
            </a:r>
            <a:r>
              <a:rPr lang="sk-SK" b="1" dirty="0" err="1" smtClean="0"/>
              <a:t>Polla</a:t>
            </a:r>
            <a:r>
              <a:rPr lang="sk-SK" b="1" dirty="0" smtClean="0"/>
              <a:t> </a:t>
            </a:r>
          </a:p>
          <a:p>
            <a:r>
              <a:rPr lang="sk-SK" dirty="0" smtClean="0"/>
              <a:t>- </a:t>
            </a:r>
            <a:r>
              <a:rPr lang="sk-SK" dirty="0" err="1" smtClean="0"/>
              <a:t>Vespasia</a:t>
            </a:r>
            <a:r>
              <a:rPr lang="sk-SK" dirty="0" smtClean="0"/>
              <a:t> </a:t>
            </a:r>
            <a:r>
              <a:rPr lang="sk-SK" dirty="0" err="1" smtClean="0"/>
              <a:t>Polla</a:t>
            </a:r>
            <a:r>
              <a:rPr lang="sk-SK" dirty="0" smtClean="0"/>
              <a:t> – matka </a:t>
            </a:r>
            <a:r>
              <a:rPr lang="sk-SK" dirty="0" err="1" smtClean="0"/>
              <a:t>Vespasiána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neskorá republika </a:t>
            </a:r>
          </a:p>
          <a:p>
            <a:pPr>
              <a:buFontTx/>
              <a:buChar char="-"/>
            </a:pPr>
            <a:r>
              <a:rPr lang="sk-SK" dirty="0" smtClean="0"/>
              <a:t> na terase nad fórom</a:t>
            </a:r>
          </a:p>
          <a:p>
            <a:pPr>
              <a:buFontTx/>
              <a:buChar char="-"/>
            </a:pPr>
            <a:r>
              <a:rPr lang="sk-SK" dirty="0" smtClean="0"/>
              <a:t> átrium, dve </a:t>
            </a:r>
            <a:r>
              <a:rPr lang="sk-SK" dirty="0" err="1" smtClean="0"/>
              <a:t>cubiculy</a:t>
            </a:r>
            <a:r>
              <a:rPr lang="sk-SK" dirty="0" smtClean="0"/>
              <a:t>, </a:t>
            </a:r>
            <a:r>
              <a:rPr lang="sk-SK" dirty="0" err="1" smtClean="0"/>
              <a:t>alae</a:t>
            </a:r>
            <a:r>
              <a:rPr lang="sk-SK" dirty="0" smtClean="0"/>
              <a:t>, </a:t>
            </a:r>
            <a:r>
              <a:rPr lang="sk-SK" dirty="0" err="1" smtClean="0"/>
              <a:t>tablinum</a:t>
            </a:r>
            <a:r>
              <a:rPr lang="sk-SK" dirty="0" smtClean="0"/>
              <a:t> a </a:t>
            </a:r>
            <a:r>
              <a:rPr lang="sk-SK" dirty="0" err="1" smtClean="0"/>
              <a:t>triclinium</a:t>
            </a:r>
            <a:r>
              <a:rPr lang="sk-SK" dirty="0" smtClean="0"/>
              <a:t>, </a:t>
            </a:r>
            <a:r>
              <a:rPr lang="sk-SK" dirty="0" err="1" smtClean="0"/>
              <a:t>peristyl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dlaždené</a:t>
            </a:r>
            <a:r>
              <a:rPr lang="sk-SK" dirty="0" smtClean="0"/>
              <a:t> mozaikami – geometrické, čierno-biele (</a:t>
            </a:r>
            <a:r>
              <a:rPr lang="sk-SK" dirty="0" err="1" smtClean="0"/>
              <a:t>julsko-klaudiovské</a:t>
            </a:r>
            <a:r>
              <a:rPr lang="sk-SK" dirty="0" smtClean="0"/>
              <a:t> obdobie), trojfarebné (kon.1.stor. – pol.2.stor.AD) - rekonštrukcia</a:t>
            </a:r>
            <a:endParaRPr lang="cs-CZ" dirty="0" smtClean="0"/>
          </a:p>
        </p:txBody>
      </p:sp>
      <p:pic>
        <p:nvPicPr>
          <p:cNvPr id="36866" name="Picture 2" descr="http://imperiumtour.it/wp-content/uploads/2016/01/Spoleto-dom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2852"/>
            <a:ext cx="4275850" cy="2928958"/>
          </a:xfrm>
          <a:prstGeom prst="rect">
            <a:avLst/>
          </a:prstGeom>
          <a:noFill/>
        </p:spPr>
      </p:pic>
      <p:pic>
        <p:nvPicPr>
          <p:cNvPr id="36868" name="Picture 4" descr="https://upload.wikimedia.org/wikipedia/commons/thumb/f/fd/-_Casa_Romana_Tablinium_e_Triclinium.jpg/1920px--_Casa_Romana_Tablinium_e_Triclin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357562"/>
            <a:ext cx="4286248" cy="2845008"/>
          </a:xfrm>
          <a:prstGeom prst="rect">
            <a:avLst/>
          </a:prstGeom>
          <a:noFill/>
        </p:spPr>
      </p:pic>
      <p:pic>
        <p:nvPicPr>
          <p:cNvPr id="36870" name="Picture 6" descr="http://imperiumtour.it/wp-content/uploads/2016/01/spole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86058"/>
            <a:ext cx="4381504" cy="3286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005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Todi</a:t>
            </a:r>
            <a:endParaRPr lang="cs-CZ" b="1" dirty="0"/>
          </a:p>
          <a:p>
            <a:r>
              <a:rPr lang="sk-SK" dirty="0"/>
              <a:t>- </a:t>
            </a:r>
            <a:r>
              <a:rPr lang="sk-SK" dirty="0" err="1" smtClean="0"/>
              <a:t>Tuder</a:t>
            </a:r>
            <a:r>
              <a:rPr lang="sk-SK" dirty="0" smtClean="0"/>
              <a:t> („na hranici“)</a:t>
            </a:r>
            <a:endParaRPr lang="cs-CZ" dirty="0"/>
          </a:p>
          <a:p>
            <a:pPr>
              <a:buFontTx/>
              <a:buChar char="-"/>
            </a:pPr>
            <a:r>
              <a:rPr lang="sk-SK" dirty="0" smtClean="0"/>
              <a:t> málo viditeľné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/>
              <a:t>časť opevnenia – opus </a:t>
            </a:r>
            <a:r>
              <a:rPr lang="sk-SK" dirty="0" err="1"/>
              <a:t>quadratum</a:t>
            </a:r>
            <a:endParaRPr lang="cs-CZ" dirty="0"/>
          </a:p>
          <a:p>
            <a:pPr>
              <a:buFontTx/>
              <a:buChar char="-"/>
            </a:pPr>
            <a:r>
              <a:rPr lang="sk-SK" dirty="0" smtClean="0"/>
              <a:t> rímsky amfiteáter</a:t>
            </a:r>
          </a:p>
          <a:p>
            <a:endParaRPr lang="cs-CZ" dirty="0"/>
          </a:p>
          <a:p>
            <a:r>
              <a:rPr lang="sk-SK" b="1" dirty="0"/>
              <a:t>Mars z </a:t>
            </a:r>
            <a:r>
              <a:rPr lang="sk-SK" b="1" dirty="0" err="1" smtClean="0"/>
              <a:t>Todi</a:t>
            </a:r>
            <a:endParaRPr lang="sk-SK" b="1" dirty="0" smtClean="0"/>
          </a:p>
          <a:p>
            <a:pPr lvl="0"/>
            <a:r>
              <a:rPr lang="sk-SK" dirty="0" smtClean="0"/>
              <a:t>- 5./4. stor. BC</a:t>
            </a:r>
          </a:p>
          <a:p>
            <a:pPr lvl="0"/>
            <a:r>
              <a:rPr lang="sk-SK" dirty="0" smtClean="0"/>
              <a:t>- nadživotná veľkosť z jedného kusu</a:t>
            </a:r>
          </a:p>
          <a:p>
            <a:pPr lvl="0"/>
            <a:r>
              <a:rPr lang="sk-SK" dirty="0" smtClean="0"/>
              <a:t>- votívny dar, názov podľa lokality, kde bol nájdený</a:t>
            </a:r>
            <a:endParaRPr lang="cs-CZ" dirty="0" smtClean="0"/>
          </a:p>
          <a:p>
            <a:pPr lvl="0"/>
            <a:r>
              <a:rPr lang="sk-SK" dirty="0" smtClean="0"/>
              <a:t>- idealizovaná podoba osoby, ktorá sochu venovala – podľa nápisu </a:t>
            </a:r>
            <a:r>
              <a:rPr lang="sk-SK" dirty="0" err="1" smtClean="0"/>
              <a:t>Ahal</a:t>
            </a:r>
            <a:r>
              <a:rPr lang="sk-SK" dirty="0" smtClean="0"/>
              <a:t> </a:t>
            </a:r>
            <a:r>
              <a:rPr lang="sk-SK" dirty="0" err="1" smtClean="0"/>
              <a:t>Trutitis</a:t>
            </a:r>
            <a:r>
              <a:rPr lang="sk-SK" dirty="0" smtClean="0"/>
              <a:t>, nie božstvo</a:t>
            </a:r>
            <a:endParaRPr lang="cs-CZ" dirty="0" smtClean="0"/>
          </a:p>
          <a:p>
            <a:pPr lvl="0"/>
            <a:r>
              <a:rPr lang="sk-SK" dirty="0" smtClean="0"/>
              <a:t>- bojovník vo výzbroji, helma chýba, zobrazený v momente liatia </a:t>
            </a:r>
            <a:r>
              <a:rPr lang="sk-SK" dirty="0" err="1" smtClean="0"/>
              <a:t>libácie</a:t>
            </a:r>
            <a:r>
              <a:rPr lang="sk-SK" dirty="0" smtClean="0"/>
              <a:t> z pohára držaného v pravej ruke, v ľavej držal kopiju</a:t>
            </a:r>
            <a:endParaRPr lang="cs-CZ" dirty="0" smtClean="0"/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klasicizujúca</a:t>
            </a:r>
            <a:r>
              <a:rPr lang="sk-SK" dirty="0" smtClean="0"/>
              <a:t> práca </a:t>
            </a:r>
            <a:endParaRPr lang="cs-CZ" dirty="0" smtClean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4" name="Picture 2" descr="https://upload.wikimedia.org/wikipedia/commons/thumb/a/ab/0_Mars_de_Todi_-_Museo_Gregoriano_Etruscano_%281%29.JPG/800px-0_Mars_de_Todi_-_Museo_Gregoriano_Etruscano_%281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2"/>
            <a:ext cx="4331925" cy="6501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mersonkent.com/images/maps/ancient_italy_north.jpg"/>
          <p:cNvPicPr>
            <a:picLocks noChangeAspect="1" noChangeArrowheads="1"/>
          </p:cNvPicPr>
          <p:nvPr/>
        </p:nvPicPr>
        <p:blipFill>
          <a:blip r:embed="rId2"/>
          <a:srcRect l="40146" t="44918" r="31365" b="6301"/>
          <a:stretch>
            <a:fillRect/>
          </a:stretch>
        </p:blipFill>
        <p:spPr bwMode="auto">
          <a:xfrm>
            <a:off x="0" y="0"/>
            <a:ext cx="4929190" cy="685800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86248" y="5857892"/>
            <a:ext cx="21431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86248" y="5214950"/>
            <a:ext cx="64294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000364" y="3571876"/>
            <a:ext cx="71438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714480" y="3857628"/>
            <a:ext cx="64294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28596" y="3786190"/>
            <a:ext cx="85725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214414" y="2643182"/>
            <a:ext cx="50006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00034" y="1928802"/>
            <a:ext cx="64294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85720" y="1142984"/>
            <a:ext cx="42862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3357554" y="4286256"/>
            <a:ext cx="642942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4071934" y="3286124"/>
            <a:ext cx="50006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3071802" y="2571744"/>
            <a:ext cx="64294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071670" y="1785926"/>
            <a:ext cx="57150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928926" y="5000636"/>
            <a:ext cx="42862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2714612" y="5429264"/>
            <a:ext cx="64294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3286116" y="6000768"/>
            <a:ext cx="71438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000628" y="0"/>
            <a:ext cx="41433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Etrúria</a:t>
            </a:r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počiatky</a:t>
            </a:r>
            <a:r>
              <a:rPr lang="cs-CZ" dirty="0" smtClean="0"/>
              <a:t> </a:t>
            </a:r>
            <a:r>
              <a:rPr lang="cs-CZ" dirty="0" err="1" smtClean="0"/>
              <a:t>utvárania</a:t>
            </a:r>
            <a:r>
              <a:rPr lang="cs-CZ" dirty="0" smtClean="0"/>
              <a:t> národa – </a:t>
            </a:r>
            <a:r>
              <a:rPr lang="cs-CZ" dirty="0" err="1" smtClean="0"/>
              <a:t>neskorá</a:t>
            </a:r>
            <a:r>
              <a:rPr lang="cs-CZ" dirty="0" smtClean="0"/>
              <a:t> doba bronzová – 12. – 10. </a:t>
            </a:r>
            <a:r>
              <a:rPr lang="cs-CZ" dirty="0" err="1" smtClean="0"/>
              <a:t>stor</a:t>
            </a:r>
            <a:r>
              <a:rPr lang="cs-CZ" dirty="0" smtClean="0"/>
              <a:t>. BC – proto-</a:t>
            </a:r>
            <a:r>
              <a:rPr lang="cs-CZ" dirty="0" err="1" smtClean="0"/>
              <a:t>villanovská</a:t>
            </a:r>
            <a:r>
              <a:rPr lang="cs-CZ" dirty="0" smtClean="0"/>
              <a:t> </a:t>
            </a:r>
            <a:r>
              <a:rPr lang="cs-CZ" dirty="0" err="1" smtClean="0"/>
              <a:t>kultúra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spoločnosť</a:t>
            </a:r>
            <a:r>
              <a:rPr lang="cs-CZ" dirty="0" smtClean="0"/>
              <a:t> rodového typu – </a:t>
            </a:r>
            <a:r>
              <a:rPr lang="cs-CZ" dirty="0" err="1" smtClean="0"/>
              <a:t>villanovská</a:t>
            </a:r>
            <a:r>
              <a:rPr lang="cs-CZ" dirty="0" smtClean="0"/>
              <a:t> </a:t>
            </a:r>
            <a:r>
              <a:rPr lang="cs-CZ" dirty="0" err="1" smtClean="0"/>
              <a:t>kultúra</a:t>
            </a:r>
            <a:r>
              <a:rPr lang="cs-CZ" dirty="0" smtClean="0"/>
              <a:t> (raná doba železná)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vznikaj</a:t>
            </a:r>
            <a:r>
              <a:rPr lang="sk-SK" dirty="0" smtClean="0"/>
              <a:t>ú prvé osídlenia – základ budúcich etruských miest (hlavne na pobreží </a:t>
            </a:r>
            <a:r>
              <a:rPr lang="sk-SK" dirty="0" err="1" smtClean="0"/>
              <a:t>Tyrhénskeho</a:t>
            </a:r>
            <a:r>
              <a:rPr lang="sk-SK" dirty="0" smtClean="0"/>
              <a:t> mora):</a:t>
            </a:r>
          </a:p>
          <a:p>
            <a:r>
              <a:rPr lang="sk-SK" dirty="0" err="1" smtClean="0"/>
              <a:t>Tarquinia</a:t>
            </a:r>
            <a:endParaRPr lang="sk-SK" dirty="0" smtClean="0"/>
          </a:p>
          <a:p>
            <a:r>
              <a:rPr lang="sk-SK" dirty="0" err="1" smtClean="0"/>
              <a:t>Vulci</a:t>
            </a:r>
            <a:endParaRPr lang="sk-SK" dirty="0" smtClean="0"/>
          </a:p>
          <a:p>
            <a:r>
              <a:rPr lang="sk-SK" dirty="0" err="1" smtClean="0"/>
              <a:t>Cerveteri</a:t>
            </a:r>
            <a:endParaRPr lang="sk-SK" dirty="0" smtClean="0"/>
          </a:p>
          <a:p>
            <a:r>
              <a:rPr lang="sk-SK" dirty="0" err="1" smtClean="0"/>
              <a:t>Veii</a:t>
            </a:r>
            <a:endParaRPr lang="sk-SK" dirty="0" smtClean="0"/>
          </a:p>
          <a:p>
            <a:r>
              <a:rPr lang="sk-SK" dirty="0" err="1" smtClean="0"/>
              <a:t>Vetulonia</a:t>
            </a:r>
            <a:endParaRPr lang="sk-SK" dirty="0" smtClean="0"/>
          </a:p>
          <a:p>
            <a:r>
              <a:rPr lang="sk-SK" dirty="0" err="1" smtClean="0"/>
              <a:t>Populonia</a:t>
            </a:r>
            <a:endParaRPr lang="sk-SK" dirty="0" smtClean="0"/>
          </a:p>
          <a:p>
            <a:r>
              <a:rPr lang="sk-SK" dirty="0" smtClean="0"/>
              <a:t>(</a:t>
            </a:r>
            <a:r>
              <a:rPr lang="sk-SK" dirty="0" err="1" smtClean="0"/>
              <a:t>Murlo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kontakty s </a:t>
            </a:r>
            <a:r>
              <a:rPr lang="sk-SK" dirty="0" err="1" smtClean="0"/>
              <a:t>Feníčanmi</a:t>
            </a:r>
            <a:r>
              <a:rPr lang="sk-SK" dirty="0" smtClean="0"/>
              <a:t> a Grékmi</a:t>
            </a:r>
          </a:p>
          <a:p>
            <a:pPr>
              <a:buFontTx/>
              <a:buChar char="-"/>
            </a:pPr>
            <a:r>
              <a:rPr lang="sk-SK" dirty="0" smtClean="0"/>
              <a:t> dovoz: šperky, keramika, zlaté, bronzové, strieborné predmety, slonovina – vznik </a:t>
            </a:r>
            <a:r>
              <a:rPr lang="sk-SK" dirty="0" err="1" smtClean="0"/>
              <a:t>orientalizujúceho</a:t>
            </a:r>
            <a:r>
              <a:rPr lang="sk-SK" dirty="0" smtClean="0"/>
              <a:t> obdobia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8. stor. BC – aristokratická vrstva – zmena spoločenskej štruktúry aj architektúry (rozdelenie miestností podľa orientálneho sveta) - </a:t>
            </a:r>
            <a:r>
              <a:rPr lang="sk-SK" dirty="0" err="1" smtClean="0"/>
              <a:t>Murlo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4.bp.blogspot.com/-wMIsm9XuMIg/TdpiiJ4DczI/AAAAAAAAAzg/y2jjK29KQF8/s1600/scavofreg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166"/>
            <a:ext cx="4438650" cy="288607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471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Murlo</a:t>
            </a:r>
            <a:endParaRPr lang="cs-CZ" dirty="0" smtClean="0"/>
          </a:p>
          <a:p>
            <a:pPr marL="285750" lvl="0" indent="-285750">
              <a:buFontTx/>
              <a:buChar char="-"/>
            </a:pPr>
            <a:r>
              <a:rPr lang="sk-SK" dirty="0" err="1" smtClean="0"/>
              <a:t>orientalizujúca</a:t>
            </a:r>
            <a:r>
              <a:rPr lang="sk-SK" dirty="0" smtClean="0"/>
              <a:t> a archaická fáza</a:t>
            </a:r>
          </a:p>
          <a:p>
            <a:pPr marL="285750" lvl="0" indent="-285750">
              <a:buFontTx/>
              <a:buChar char="-"/>
            </a:pPr>
            <a:r>
              <a:rPr lang="sk-SK" dirty="0" smtClean="0"/>
              <a:t>blízko ložísk medi a železa – dôvod rozkvetu</a:t>
            </a:r>
          </a:p>
          <a:p>
            <a:pPr marL="285750" lvl="0" indent="-285750">
              <a:buFontTx/>
              <a:buChar char="-"/>
            </a:pPr>
            <a:r>
              <a:rPr lang="sk-SK" dirty="0" smtClean="0"/>
              <a:t>najstarší príklad etruskej sídelnej architektúry</a:t>
            </a:r>
          </a:p>
          <a:p>
            <a:endParaRPr lang="cs-CZ" dirty="0"/>
          </a:p>
        </p:txBody>
      </p:sp>
      <p:pic>
        <p:nvPicPr>
          <p:cNvPr id="4" name="Picture 2" descr="https://upload.wikimedia.org/wikipedia/commons/thumb/4/4b/Lastra_di_rivestimento_fittile_con_scena_di_banchetto%2C_murlo%2C_antiquarium_di_poggio_civitate%2C_VI_sec._ac..JPG/1280px-Lastra_di_rivestimento_fittile_con_scena_di_banchetto%2C_murlo%2C_antiquarium_di_poggio_civitate%2C_VI_sec._ac..JPG?1444682517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500438"/>
            <a:ext cx="7637410" cy="31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 descr="OB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3571876"/>
            <a:ext cx="52565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 smtClean="0"/>
              <a:t>Orientalizujúca</a:t>
            </a:r>
            <a:r>
              <a:rPr lang="sk-SK" b="1" dirty="0" smtClean="0"/>
              <a:t> fáza (675 – 600 BC) : </a:t>
            </a:r>
          </a:p>
          <a:p>
            <a:pPr lvl="0"/>
            <a:endParaRPr lang="sk-SK" b="1" dirty="0" smtClean="0"/>
          </a:p>
          <a:p>
            <a:pPr lvl="0"/>
            <a:r>
              <a:rPr lang="sk-SK" dirty="0" smtClean="0"/>
              <a:t>a) rezidencia</a:t>
            </a:r>
          </a:p>
          <a:p>
            <a:pPr lvl="0"/>
            <a:r>
              <a:rPr lang="sk-SK" dirty="0" smtClean="0"/>
              <a:t>- rodina regionálneho významu</a:t>
            </a:r>
          </a:p>
          <a:p>
            <a:pPr lvl="0">
              <a:buFontTx/>
              <a:buChar char="-"/>
            </a:pPr>
            <a:r>
              <a:rPr lang="sk-SK" dirty="0" smtClean="0"/>
              <a:t> grécka a miestna keramika – honosnejšia</a:t>
            </a:r>
          </a:p>
          <a:p>
            <a:pPr lvl="0">
              <a:buFontTx/>
              <a:buChar char="-"/>
            </a:pPr>
            <a:r>
              <a:rPr lang="sk-SK" dirty="0" smtClean="0"/>
              <a:t> nálezy: kuchynské potreby, keramika pri stolovaní, kosti, parožie</a:t>
            </a:r>
          </a:p>
          <a:p>
            <a:pPr lvl="0"/>
            <a:endParaRPr lang="sk-SK" dirty="0" smtClean="0"/>
          </a:p>
          <a:p>
            <a:pPr lvl="0"/>
            <a:r>
              <a:rPr lang="sk-SK" dirty="0" smtClean="0"/>
              <a:t>b) dielne</a:t>
            </a:r>
          </a:p>
          <a:p>
            <a:pPr lvl="0">
              <a:buFontTx/>
              <a:buChar char="-"/>
            </a:pPr>
            <a:r>
              <a:rPr lang="sk-SK" dirty="0" smtClean="0"/>
              <a:t> špecializácia jednotlivých miestností – keramika, parožie, terakota, spracovanie kovu</a:t>
            </a:r>
          </a:p>
          <a:p>
            <a:pPr lvl="0">
              <a:buFontTx/>
              <a:buChar char="-"/>
            </a:pPr>
            <a:r>
              <a:rPr lang="sk-SK" dirty="0" smtClean="0"/>
              <a:t> lokálna produkcia, nie export</a:t>
            </a:r>
          </a:p>
          <a:p>
            <a:pPr lvl="0"/>
            <a:endParaRPr lang="sk-SK" dirty="0" smtClean="0"/>
          </a:p>
          <a:p>
            <a:pPr lvl="0"/>
            <a:r>
              <a:rPr lang="sk-SK" dirty="0" smtClean="0"/>
              <a:t>c) prvý chrám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cella</a:t>
            </a:r>
            <a:r>
              <a:rPr lang="sk-SK" dirty="0" smtClean="0"/>
              <a:t> a dve miestnosti polovičnej </a:t>
            </a:r>
          </a:p>
          <a:p>
            <a:pPr lvl="0"/>
            <a:r>
              <a:rPr lang="sk-SK" dirty="0" smtClean="0"/>
              <a:t>veľkosti po stranách</a:t>
            </a:r>
          </a:p>
          <a:p>
            <a:pPr lvl="0">
              <a:buFontTx/>
              <a:buChar char="-"/>
            </a:pPr>
            <a:r>
              <a:rPr lang="sk-SK" dirty="0" smtClean="0"/>
              <a:t> nálezy: luxusné, popísané nádoby </a:t>
            </a:r>
          </a:p>
          <a:p>
            <a:pPr lvl="0"/>
            <a:r>
              <a:rPr lang="sk-SK" dirty="0" smtClean="0"/>
              <a:t>v strednej časti </a:t>
            </a:r>
            <a:r>
              <a:rPr lang="sk-SK" dirty="0" err="1" smtClean="0"/>
              <a:t>celly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najstarší príklad chrámovej architektúry </a:t>
            </a:r>
          </a:p>
          <a:p>
            <a:pPr lvl="0"/>
            <a:r>
              <a:rPr lang="sk-SK" dirty="0" smtClean="0"/>
              <a:t>v Taliansku</a:t>
            </a:r>
          </a:p>
          <a:p>
            <a:pPr lvl="0"/>
            <a:endParaRPr lang="sk-SK" dirty="0" smtClean="0"/>
          </a:p>
          <a:p>
            <a:pPr lvl="0"/>
            <a:endParaRPr lang="sk-SK" dirty="0" smtClean="0"/>
          </a:p>
          <a:p>
            <a:pPr lvl="0"/>
            <a:r>
              <a:rPr lang="sk-SK" dirty="0" smtClean="0"/>
              <a:t>- požiar v dielňach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egruyter.com/view/j/etst.2014.17.issue-2/etst-2014-0016/graphic/etst-2014-0016-fi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643314"/>
            <a:ext cx="726757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001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/>
            <a:r>
              <a:rPr lang="sk-SK" b="1" dirty="0" smtClean="0"/>
              <a:t>Archaická fáza (600 – 535 BC)</a:t>
            </a:r>
          </a:p>
          <a:p>
            <a:pPr marL="285750" lvl="0" indent="-285750"/>
            <a:endParaRPr lang="sk-SK" b="1" dirty="0" smtClean="0"/>
          </a:p>
          <a:p>
            <a:pPr marL="285750" lvl="0" indent="-285750"/>
            <a:r>
              <a:rPr lang="sk-SK" dirty="0" smtClean="0"/>
              <a:t>- komplex – palác? </a:t>
            </a:r>
          </a:p>
          <a:p>
            <a:pPr marL="285750" lvl="0" indent="-285750"/>
            <a:r>
              <a:rPr lang="sk-SK" dirty="0" smtClean="0"/>
              <a:t>- po požiari – prehľadanie územia, odnos použiteľného, vyrovnanie planiny</a:t>
            </a:r>
          </a:p>
          <a:p>
            <a:pPr marL="285750" lvl="0" indent="-285750"/>
            <a:r>
              <a:rPr lang="sk-SK" dirty="0" smtClean="0"/>
              <a:t>- 4 krídla stavby okolo centrálneho dvoru</a:t>
            </a:r>
          </a:p>
          <a:p>
            <a:pPr marL="285750" lvl="0" indent="-285750"/>
            <a:r>
              <a:rPr lang="sk-SK" dirty="0" smtClean="0"/>
              <a:t>- terakotové dosky, </a:t>
            </a:r>
            <a:r>
              <a:rPr lang="sk-SK" dirty="0" err="1" smtClean="0"/>
              <a:t>akrotériá</a:t>
            </a:r>
            <a:r>
              <a:rPr lang="sk-SK" dirty="0" smtClean="0"/>
              <a:t> – rôzne témy</a:t>
            </a:r>
          </a:p>
          <a:p>
            <a:pPr marL="285750" lvl="0" indent="-285750"/>
            <a:r>
              <a:rPr lang="sk-SK" dirty="0" smtClean="0"/>
              <a:t>- považovaná za budovu určenú pre správu, svätyňu, neskôr rezidencia nejakej aristokratickej rodiny, etruská verzia </a:t>
            </a:r>
            <a:r>
              <a:rPr lang="sk-SK" dirty="0" err="1" smtClean="0"/>
              <a:t>agory</a:t>
            </a:r>
            <a:endParaRPr lang="sk-SK" dirty="0" smtClean="0"/>
          </a:p>
          <a:p>
            <a:pPr marL="285750" lvl="0" indent="-285750"/>
            <a:r>
              <a:rPr lang="sk-SK" dirty="0" smtClean="0"/>
              <a:t>- trónna miestnosť</a:t>
            </a:r>
          </a:p>
          <a:p>
            <a:pPr marL="285750" lvl="0" indent="-285750"/>
            <a:r>
              <a:rPr lang="sk-SK" dirty="0" smtClean="0"/>
              <a:t>- budova rozobratá, </a:t>
            </a:r>
            <a:r>
              <a:rPr lang="sk-SK" dirty="0" err="1" smtClean="0"/>
              <a:t>akrotéria</a:t>
            </a:r>
            <a:r>
              <a:rPr lang="sk-SK" dirty="0" smtClean="0"/>
              <a:t> rozbité a zakopané okolo lokality</a:t>
            </a:r>
          </a:p>
          <a:p>
            <a:pPr marL="285750" lvl="0" indent="-285750"/>
            <a:r>
              <a:rPr lang="sk-SK" dirty="0" smtClean="0"/>
              <a:t>- miesto nebolo nikdy znova obývané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47148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od zač. </a:t>
            </a:r>
            <a:r>
              <a:rPr lang="sk-SK" dirty="0" smtClean="0"/>
              <a:t>6. stor. – 5. stor. BC – najväčší rozmach etruskej civilizácie</a:t>
            </a:r>
          </a:p>
          <a:p>
            <a:pPr>
              <a:buFontTx/>
              <a:buChar char="-"/>
            </a:pPr>
            <a:r>
              <a:rPr lang="sk-SK" dirty="0" smtClean="0"/>
              <a:t> kontakty s Gréckom – zakladanie obchodných osád (</a:t>
            </a:r>
            <a:r>
              <a:rPr lang="sk-SK" dirty="0" err="1" smtClean="0"/>
              <a:t>Gravisca</a:t>
            </a:r>
            <a:r>
              <a:rPr lang="sk-SK" dirty="0" smtClean="0"/>
              <a:t> – </a:t>
            </a:r>
            <a:r>
              <a:rPr lang="sk-SK" dirty="0" err="1" smtClean="0"/>
              <a:t>Tarquinia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err="1" smtClean="0"/>
              <a:t>Gravisca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jeden z najvýznamnejších prístavov antiky</a:t>
            </a:r>
          </a:p>
          <a:p>
            <a:pPr>
              <a:buFontTx/>
              <a:buChar char="-"/>
            </a:pPr>
            <a:r>
              <a:rPr lang="sk-SK" dirty="0" smtClean="0"/>
              <a:t> križovatka medzi východom a západom Stredozemného mora</a:t>
            </a:r>
          </a:p>
          <a:p>
            <a:pPr>
              <a:buFontTx/>
              <a:buChar char="-"/>
            </a:pPr>
            <a:r>
              <a:rPr lang="sk-SK" dirty="0" smtClean="0"/>
              <a:t> od konca 7. stor. BC – vrcholná republika</a:t>
            </a:r>
          </a:p>
          <a:p>
            <a:pPr>
              <a:buFontTx/>
              <a:buChar char="-"/>
            </a:pPr>
            <a:r>
              <a:rPr lang="sk-SK" dirty="0" smtClean="0"/>
              <a:t> objavená 1969, </a:t>
            </a:r>
            <a:r>
              <a:rPr lang="sk-SK" dirty="0" err="1" smtClean="0"/>
              <a:t>Torelli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rímska kolónia 181 BC, grécka svätyňa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a) </a:t>
            </a:r>
            <a:r>
              <a:rPr lang="sk-SK" u="sng" dirty="0" smtClean="0"/>
              <a:t>Rímska kolónia</a:t>
            </a:r>
          </a:p>
          <a:p>
            <a:pPr>
              <a:buFontTx/>
              <a:buChar char="-"/>
            </a:pPr>
            <a:r>
              <a:rPr lang="sk-SK" dirty="0" smtClean="0"/>
              <a:t> založená 181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castrum</a:t>
            </a:r>
            <a:r>
              <a:rPr lang="sk-SK" dirty="0" smtClean="0"/>
              <a:t>, pravidelný pôdorys</a:t>
            </a:r>
          </a:p>
          <a:p>
            <a:pPr>
              <a:buFontTx/>
              <a:buChar char="-"/>
            </a:pPr>
            <a:r>
              <a:rPr lang="sk-SK" dirty="0" smtClean="0"/>
              <a:t> dĺžka 300 m, tri paralelné ulice, pravidelné usporiadanie</a:t>
            </a:r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/>
          </a:p>
        </p:txBody>
      </p:sp>
      <p:pic>
        <p:nvPicPr>
          <p:cNvPr id="7171" name="Picture 3" descr="https://thevotivesproject.files.wordpress.com/2015/04/gravisca_veduta_aer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500042"/>
            <a:ext cx="4286250" cy="2847976"/>
          </a:xfrm>
          <a:prstGeom prst="rect">
            <a:avLst/>
          </a:prstGeom>
          <a:noFill/>
        </p:spPr>
      </p:pic>
      <p:pic>
        <p:nvPicPr>
          <p:cNvPr id="7173" name="Picture 5" descr="http://www.kaogu.cn/uploads/en/2015tu/201512/20151222yitelu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429000"/>
            <a:ext cx="42862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1. Archaické obdobie</a:t>
            </a:r>
          </a:p>
          <a:p>
            <a:r>
              <a:rPr lang="sk-SK" b="1" dirty="0" smtClean="0"/>
              <a:t>Svätyňa Afrodity </a:t>
            </a:r>
            <a:r>
              <a:rPr lang="sk-SK" dirty="0" smtClean="0"/>
              <a:t>– grécki obchodníci z Malej Ázie, 580 BC – drahé votívne dary: </a:t>
            </a:r>
            <a:r>
              <a:rPr lang="sk-SK" dirty="0" err="1" smtClean="0"/>
              <a:t>dinos</a:t>
            </a:r>
            <a:r>
              <a:rPr lang="sk-SK" dirty="0" smtClean="0"/>
              <a:t> (maľba divoké kozy), bronzový kotlík s </a:t>
            </a:r>
            <a:r>
              <a:rPr lang="sk-SK" dirty="0" err="1" smtClean="0"/>
              <a:t>gryfou</a:t>
            </a:r>
            <a:r>
              <a:rPr lang="sk-SK" dirty="0" smtClean="0"/>
              <a:t> výzdobou, bronzová soška Afrodity s kopijou a štítom (kultová socha)</a:t>
            </a:r>
          </a:p>
          <a:p>
            <a:pPr>
              <a:buFontTx/>
              <a:buChar char="-"/>
            </a:pPr>
            <a:r>
              <a:rPr lang="sk-SK" dirty="0" smtClean="0"/>
              <a:t> v okolí svätyne: dielne na spracovanie kovov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smtClean="0"/>
              <a:t>Svätyňa </a:t>
            </a:r>
            <a:r>
              <a:rPr lang="sk-SK" b="1" dirty="0" err="1" smtClean="0"/>
              <a:t>Héry</a:t>
            </a:r>
            <a:r>
              <a:rPr lang="sk-SK" b="1" dirty="0" smtClean="0"/>
              <a:t> </a:t>
            </a:r>
            <a:r>
              <a:rPr lang="sk-SK" dirty="0" smtClean="0"/>
              <a:t>– obchodníci zo Samu, 550 BC</a:t>
            </a:r>
          </a:p>
          <a:p>
            <a:pPr>
              <a:buFontTx/>
              <a:buChar char="-"/>
            </a:pPr>
            <a:r>
              <a:rPr lang="sk-SK" dirty="0" smtClean="0"/>
              <a:t> obdobie najväčšieho rozkvetu prístavu</a:t>
            </a:r>
          </a:p>
          <a:p>
            <a:pPr>
              <a:buFontTx/>
              <a:buChar char="-"/>
            </a:pPr>
            <a:r>
              <a:rPr lang="sk-SK" dirty="0" smtClean="0"/>
              <a:t> korintská keramika, </a:t>
            </a:r>
            <a:r>
              <a:rPr lang="sk-SK" dirty="0" err="1" smtClean="0"/>
              <a:t>jónske</a:t>
            </a:r>
            <a:r>
              <a:rPr lang="sk-SK" dirty="0" smtClean="0"/>
              <a:t> poháre, drahé kovy</a:t>
            </a:r>
          </a:p>
          <a:p>
            <a:pPr>
              <a:buFontTx/>
              <a:buChar char="-"/>
            </a:pPr>
            <a:r>
              <a:rPr lang="sk-SK" dirty="0" smtClean="0"/>
              <a:t> votívne predmety, napr. dary od </a:t>
            </a:r>
            <a:r>
              <a:rPr lang="sk-SK" dirty="0" err="1" smtClean="0"/>
              <a:t>Sostrata</a:t>
            </a:r>
            <a:r>
              <a:rPr lang="sk-SK" dirty="0" smtClean="0"/>
              <a:t>, známy  z </a:t>
            </a:r>
            <a:r>
              <a:rPr lang="sk-SK" dirty="0" err="1" smtClean="0"/>
              <a:t>Herodota</a:t>
            </a:r>
            <a:r>
              <a:rPr lang="sk-SK" dirty="0" smtClean="0"/>
              <a:t> ako najbohatší grécky obchodník</a:t>
            </a:r>
          </a:p>
          <a:p>
            <a:pPr>
              <a:buFontTx/>
              <a:buChar char="-"/>
            </a:pPr>
            <a:r>
              <a:rPr lang="sk-SK" dirty="0" smtClean="0"/>
              <a:t> v blízkosti, na severe, vzniklo mesto </a:t>
            </a:r>
            <a:r>
              <a:rPr lang="sk-SK" dirty="0" err="1" smtClean="0"/>
              <a:t>Gravisca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smtClean="0"/>
              <a:t>Svätyňa </a:t>
            </a:r>
            <a:r>
              <a:rPr lang="sk-SK" b="1" dirty="0" err="1" smtClean="0"/>
              <a:t>Cavatha</a:t>
            </a:r>
            <a:r>
              <a:rPr lang="sk-SK" b="1" dirty="0" smtClean="0"/>
              <a:t> a </a:t>
            </a:r>
            <a:r>
              <a:rPr lang="sk-SK" b="1" dirty="0" err="1" smtClean="0"/>
              <a:t>Suri</a:t>
            </a:r>
            <a:r>
              <a:rPr lang="sk-SK" b="1" dirty="0" smtClean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Persefoné</a:t>
            </a:r>
            <a:r>
              <a:rPr lang="sk-SK" dirty="0" smtClean="0"/>
              <a:t> a </a:t>
            </a:r>
            <a:r>
              <a:rPr lang="sk-SK" dirty="0" err="1" smtClean="0"/>
              <a:t>Apollo</a:t>
            </a:r>
            <a:r>
              <a:rPr lang="sk-SK" dirty="0" smtClean="0"/>
              <a:t>, na základe porovnania s </a:t>
            </a:r>
            <a:r>
              <a:rPr lang="sk-SK" dirty="0" err="1" smtClean="0"/>
              <a:t>Pyrgi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rozdelené na dve časti, dva oltáre</a:t>
            </a:r>
          </a:p>
          <a:p>
            <a:pPr>
              <a:buFontTx/>
              <a:buChar char="-"/>
            </a:pPr>
            <a:r>
              <a:rPr lang="sk-SK" dirty="0" smtClean="0"/>
              <a:t> vznikla na mieste staršej svätyne – pol. 6. stor. BC</a:t>
            </a:r>
          </a:p>
          <a:p>
            <a:pPr>
              <a:buFontTx/>
              <a:buChar char="-"/>
            </a:pPr>
            <a:r>
              <a:rPr lang="sk-SK" dirty="0" smtClean="0"/>
              <a:t> mužské božstvo – kovové predmety, ženské – terakota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480/470 BC – úpadok</a:t>
            </a:r>
          </a:p>
          <a:p>
            <a:pPr>
              <a:buFontTx/>
              <a:buChar char="-"/>
            </a:pPr>
            <a:r>
              <a:rPr lang="sk-SK" dirty="0" smtClean="0"/>
              <a:t> porážka Etruskov pri </a:t>
            </a:r>
            <a:r>
              <a:rPr lang="sk-SK" dirty="0" err="1" smtClean="0"/>
              <a:t>Cumae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koncentrácia obchodnej aktivity do </a:t>
            </a:r>
            <a:r>
              <a:rPr lang="sk-SK" dirty="0" err="1" smtClean="0"/>
              <a:t>Tarquinie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420 BC – fáza </a:t>
            </a:r>
            <a:r>
              <a:rPr lang="sk-SK" dirty="0" err="1" smtClean="0"/>
              <a:t>transfomrácie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prestavba celého územia </a:t>
            </a:r>
            <a:r>
              <a:rPr lang="sk-SK" dirty="0" err="1" smtClean="0"/>
              <a:t>Gravisca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cesta viedla priamo k osídleniu, rozdelenie posvätného okrsku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143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r>
              <a:rPr lang="sk-SK" dirty="0" smtClean="0"/>
              <a:t>Budova </a:t>
            </a:r>
            <a:r>
              <a:rPr lang="sk-SK" b="1" dirty="0" smtClean="0"/>
              <a:t>Alfa</a:t>
            </a:r>
            <a:r>
              <a:rPr lang="sk-SK" dirty="0" smtClean="0"/>
              <a:t>: </a:t>
            </a:r>
            <a:r>
              <a:rPr lang="sk-SK" dirty="0" err="1" smtClean="0"/>
              <a:t>Apollo-Suri</a:t>
            </a:r>
            <a:endParaRPr lang="sk-SK" dirty="0" smtClean="0"/>
          </a:p>
          <a:p>
            <a:r>
              <a:rPr lang="sk-SK" b="1" dirty="0" smtClean="0"/>
              <a:t>Beta</a:t>
            </a:r>
            <a:r>
              <a:rPr lang="sk-SK" dirty="0" smtClean="0"/>
              <a:t>: </a:t>
            </a:r>
            <a:r>
              <a:rPr lang="sk-SK" dirty="0" err="1" smtClean="0"/>
              <a:t>Demetra-Vea</a:t>
            </a:r>
            <a:endParaRPr lang="sk-SK" dirty="0" smtClean="0"/>
          </a:p>
          <a:p>
            <a:r>
              <a:rPr lang="sk-SK" b="1" dirty="0" err="1" smtClean="0"/>
              <a:t>Gamma</a:t>
            </a:r>
            <a:r>
              <a:rPr lang="sk-SK" dirty="0" smtClean="0"/>
              <a:t>: </a:t>
            </a:r>
            <a:r>
              <a:rPr lang="sk-SK" dirty="0" err="1" smtClean="0"/>
              <a:t>Heraion</a:t>
            </a:r>
            <a:r>
              <a:rPr lang="sk-SK" dirty="0" smtClean="0"/>
              <a:t> a </a:t>
            </a:r>
            <a:r>
              <a:rPr lang="sk-SK" dirty="0" err="1" smtClean="0"/>
              <a:t>Aphrodision</a:t>
            </a:r>
            <a:endParaRPr lang="sk-SK" dirty="0" smtClean="0"/>
          </a:p>
          <a:p>
            <a:r>
              <a:rPr lang="sk-SK" b="1" dirty="0" smtClean="0"/>
              <a:t>Delta</a:t>
            </a:r>
            <a:r>
              <a:rPr lang="sk-SK" dirty="0" smtClean="0"/>
              <a:t>: </a:t>
            </a:r>
            <a:r>
              <a:rPr lang="sk-SK" dirty="0" err="1" smtClean="0"/>
              <a:t>Adonis</a:t>
            </a:r>
            <a:endParaRPr lang="sk-SK" dirty="0" smtClean="0"/>
          </a:p>
          <a:p>
            <a:r>
              <a:rPr lang="sk-SK" b="1" dirty="0" smtClean="0"/>
              <a:t>Svätyňa </a:t>
            </a:r>
            <a:r>
              <a:rPr lang="sk-SK" b="1" dirty="0" err="1" smtClean="0"/>
              <a:t>Cavatha</a:t>
            </a:r>
            <a:endParaRPr lang="sk-SK" b="1" dirty="0" smtClean="0"/>
          </a:p>
          <a:p>
            <a:endParaRPr lang="sk-SK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prítomnosť už len etruského obyvateľstva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ďalšie rekonštrukcie: 4. stor. BC (kanalizácia, odvodenie územia), </a:t>
            </a:r>
            <a:r>
              <a:rPr lang="sk-SK" dirty="0" err="1" smtClean="0"/>
              <a:t>kon</a:t>
            </a:r>
            <a:r>
              <a:rPr lang="sk-SK" dirty="0" smtClean="0"/>
              <a:t>. 4. stor. BC – krátko pred úplným zničením </a:t>
            </a:r>
            <a:r>
              <a:rPr lang="sk-SK" dirty="0" err="1" smtClean="0"/>
              <a:t>Rímanmi</a:t>
            </a:r>
            <a:r>
              <a:rPr lang="sk-SK" dirty="0" smtClean="0"/>
              <a:t> v 281 BC</a:t>
            </a:r>
            <a:endParaRPr lang="cs-CZ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27344" t="25000" r="45703" b="21250"/>
          <a:stretch>
            <a:fillRect/>
          </a:stretch>
        </p:blipFill>
        <p:spPr bwMode="auto">
          <a:xfrm>
            <a:off x="4071934" y="357166"/>
            <a:ext cx="49292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UMBRIA </a:t>
            </a:r>
            <a:r>
              <a:rPr lang="cs-CZ" dirty="0"/>
              <a:t>ET AGER </a:t>
            </a:r>
            <a:r>
              <a:rPr lang="cs-CZ" dirty="0" smtClean="0"/>
              <a:t>GALLICUS</a:t>
            </a:r>
          </a:p>
          <a:p>
            <a:endParaRPr lang="sk-SK" dirty="0"/>
          </a:p>
          <a:p>
            <a:pPr>
              <a:buFontTx/>
              <a:buChar char="-"/>
            </a:pPr>
            <a:r>
              <a:rPr lang="sk-SK" dirty="0" smtClean="0"/>
              <a:t> 524 </a:t>
            </a:r>
            <a:r>
              <a:rPr lang="sk-SK" dirty="0"/>
              <a:t>BC – </a:t>
            </a:r>
            <a:r>
              <a:rPr lang="sk-SK" dirty="0" err="1"/>
              <a:t>Umbrovia</a:t>
            </a:r>
            <a:r>
              <a:rPr lang="sk-SK" dirty="0"/>
              <a:t> </a:t>
            </a:r>
            <a:r>
              <a:rPr lang="sk-SK" dirty="0" smtClean="0"/>
              <a:t>spojenectvo </a:t>
            </a:r>
            <a:r>
              <a:rPr lang="sk-SK" dirty="0"/>
              <a:t>s </a:t>
            </a:r>
            <a:r>
              <a:rPr lang="sk-SK" dirty="0" smtClean="0"/>
              <a:t>Etruskami a </a:t>
            </a:r>
            <a:r>
              <a:rPr lang="sk-SK" dirty="0" err="1" smtClean="0"/>
              <a:t>Daunmi</a:t>
            </a:r>
            <a:r>
              <a:rPr lang="sk-SK" dirty="0" smtClean="0"/>
              <a:t> </a:t>
            </a:r>
            <a:r>
              <a:rPr lang="sk-SK" dirty="0"/>
              <a:t>proti </a:t>
            </a:r>
            <a:r>
              <a:rPr lang="sk-SK" dirty="0" err="1"/>
              <a:t>Cumae</a:t>
            </a:r>
            <a:r>
              <a:rPr lang="sk-SK" dirty="0"/>
              <a:t> 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</a:t>
            </a:r>
            <a:r>
              <a:rPr lang="sk-SK" dirty="0"/>
              <a:t>4. </a:t>
            </a:r>
            <a:r>
              <a:rPr lang="sk-SK" dirty="0" smtClean="0"/>
              <a:t>stor. BC  </a:t>
            </a:r>
            <a:r>
              <a:rPr lang="sk-SK" dirty="0"/>
              <a:t>– spojenie s </a:t>
            </a:r>
            <a:r>
              <a:rPr lang="sk-SK" dirty="0" smtClean="0"/>
              <a:t>Rímom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295 BC – región pripojený k Rímu, latinské kolónie: </a:t>
            </a:r>
            <a:r>
              <a:rPr lang="sk-SK" dirty="0" err="1" smtClean="0"/>
              <a:t>Spoleto</a:t>
            </a:r>
            <a:r>
              <a:rPr lang="sk-SK" dirty="0" smtClean="0"/>
              <a:t> (220 BC)</a:t>
            </a:r>
            <a:endParaRPr lang="cs-CZ" dirty="0"/>
          </a:p>
          <a:p>
            <a:r>
              <a:rPr lang="sk-SK" dirty="0"/>
              <a:t>- </a:t>
            </a:r>
            <a:r>
              <a:rPr lang="sk-SK" dirty="0" smtClean="0"/>
              <a:t>2. a 1. stor. BC – intenzívne boje (Občianska vojna, </a:t>
            </a:r>
            <a:r>
              <a:rPr lang="sk-SK" dirty="0" err="1" smtClean="0"/>
              <a:t>Perusijké</a:t>
            </a:r>
            <a:r>
              <a:rPr lang="sk-SK" dirty="0" smtClean="0"/>
              <a:t> bitky 41 – 40 BC) – podpora Marka Antonia proti </a:t>
            </a:r>
            <a:r>
              <a:rPr lang="sk-SK" dirty="0" err="1" smtClean="0"/>
              <a:t>Oct</a:t>
            </a:r>
            <a:r>
              <a:rPr lang="en-US" dirty="0" err="1" smtClean="0"/>
              <a:t>av</a:t>
            </a:r>
            <a:r>
              <a:rPr lang="sk-SK" dirty="0" err="1" smtClean="0"/>
              <a:t>ianovi</a:t>
            </a:r>
            <a:endParaRPr lang="sk-SK" dirty="0" smtClean="0"/>
          </a:p>
        </p:txBody>
      </p:sp>
      <p:pic>
        <p:nvPicPr>
          <p:cNvPr id="1028" name="Picture 4" descr="http://www.italiannotebook.com/new/wp-content/uploads/carsulae-via-flami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285991"/>
            <a:ext cx="5976979" cy="448273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2500306"/>
            <a:ext cx="30003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</a:t>
            </a:r>
            <a:r>
              <a:rPr lang="sk-SK" dirty="0" err="1" smtClean="0"/>
              <a:t>augustovské</a:t>
            </a:r>
            <a:r>
              <a:rPr lang="sk-SK" dirty="0" smtClean="0"/>
              <a:t> obdobie – rozvoj, </a:t>
            </a:r>
            <a:r>
              <a:rPr lang="sk-SK" dirty="0" err="1" smtClean="0"/>
              <a:t>villy</a:t>
            </a:r>
            <a:r>
              <a:rPr lang="sk-SK" dirty="0" smtClean="0"/>
              <a:t> </a:t>
            </a:r>
            <a:r>
              <a:rPr lang="sk-SK" dirty="0" err="1" smtClean="0"/>
              <a:t>rusticy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5. stor. AD – rapídny pokles obyvateľstva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Flaminia</a:t>
            </a:r>
            <a:r>
              <a:rPr lang="sk-SK" dirty="0" smtClean="0"/>
              <a:t> - zostáva dôležitou tepnou medzi Rímom a </a:t>
            </a:r>
            <a:r>
              <a:rPr lang="sk-SK" dirty="0" err="1" smtClean="0"/>
              <a:t>Ravennou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005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Vetulonia</a:t>
            </a:r>
            <a:endParaRPr lang="sk-SK" b="1" dirty="0" smtClean="0"/>
          </a:p>
          <a:p>
            <a:endParaRPr lang="sk-SK" sz="1200" b="1" dirty="0" smtClean="0"/>
          </a:p>
          <a:p>
            <a:pPr>
              <a:buFontTx/>
              <a:buChar char="-"/>
            </a:pPr>
            <a:r>
              <a:rPr lang="sk-SK" dirty="0" smtClean="0"/>
              <a:t> 600 BC – súčasťou spolku 12 etruských miest</a:t>
            </a:r>
          </a:p>
          <a:p>
            <a:pPr>
              <a:buFontTx/>
              <a:buChar char="-"/>
            </a:pPr>
            <a:r>
              <a:rPr lang="sk-SK" dirty="0" smtClean="0"/>
              <a:t> podľa </a:t>
            </a:r>
            <a:r>
              <a:rPr lang="sk-SK" dirty="0" err="1" smtClean="0"/>
              <a:t>Sillia</a:t>
            </a:r>
            <a:r>
              <a:rPr lang="sk-SK" dirty="0" smtClean="0"/>
              <a:t> </a:t>
            </a:r>
            <a:r>
              <a:rPr lang="sk-SK" dirty="0" err="1" smtClean="0"/>
              <a:t>Italica</a:t>
            </a:r>
            <a:r>
              <a:rPr lang="sk-SK" dirty="0" smtClean="0"/>
              <a:t> – Rimania odtiaľto prevzali </a:t>
            </a:r>
            <a:r>
              <a:rPr lang="sk-SK" dirty="0" err="1" smtClean="0"/>
              <a:t>magistrátské</a:t>
            </a:r>
            <a:r>
              <a:rPr lang="sk-SK" dirty="0" smtClean="0"/>
              <a:t> </a:t>
            </a:r>
            <a:r>
              <a:rPr lang="sk-SK" dirty="0" err="1" smtClean="0"/>
              <a:t>insignie</a:t>
            </a:r>
            <a:r>
              <a:rPr lang="sk-SK" dirty="0" smtClean="0"/>
              <a:t>, </a:t>
            </a:r>
            <a:r>
              <a:rPr lang="sk-SK" dirty="0" err="1" smtClean="0"/>
              <a:t>liktorov</a:t>
            </a:r>
            <a:r>
              <a:rPr lang="sk-SK" dirty="0" smtClean="0"/>
              <a:t>, </a:t>
            </a:r>
            <a:r>
              <a:rPr lang="sk-SK" dirty="0" err="1" smtClean="0"/>
              <a:t>fasces</a:t>
            </a:r>
            <a:r>
              <a:rPr lang="sk-SK" dirty="0" smtClean="0"/>
              <a:t> a </a:t>
            </a:r>
            <a:r>
              <a:rPr lang="sk-SK" dirty="0" err="1" smtClean="0"/>
              <a:t>kurulský</a:t>
            </a:r>
            <a:r>
              <a:rPr lang="sk-SK" dirty="0" smtClean="0"/>
              <a:t> trón</a:t>
            </a:r>
          </a:p>
          <a:p>
            <a:pPr>
              <a:buFontTx/>
              <a:buChar char="-"/>
            </a:pPr>
            <a:r>
              <a:rPr lang="sk-SK" dirty="0" smtClean="0"/>
              <a:t> dve veľké nekropoly – približne 1000 hrobiek</a:t>
            </a:r>
          </a:p>
          <a:p>
            <a:pPr>
              <a:buFontTx/>
              <a:buChar char="-"/>
            </a:pPr>
            <a:r>
              <a:rPr lang="sk-SK" dirty="0" smtClean="0"/>
              <a:t> kyklopské murivo – 6./5. stor. BC</a:t>
            </a:r>
          </a:p>
          <a:p>
            <a:pPr>
              <a:buFontTx/>
              <a:buChar char="-"/>
            </a:pPr>
            <a:r>
              <a:rPr lang="sk-SK" dirty="0" smtClean="0"/>
              <a:t> známe spracovaním zlata</a:t>
            </a:r>
          </a:p>
          <a:p>
            <a:pPr>
              <a:buFontTx/>
              <a:buChar char="-"/>
            </a:pPr>
            <a:r>
              <a:rPr lang="sk-SK" dirty="0" smtClean="0"/>
              <a:t> počas Rímskej ríše poklesla dôležitosť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Hrobky:</a:t>
            </a:r>
          </a:p>
          <a:p>
            <a:r>
              <a:rPr lang="sk-SK" b="1" dirty="0" err="1" smtClean="0"/>
              <a:t>Tumulo</a:t>
            </a:r>
            <a:r>
              <a:rPr lang="sk-SK" b="1" dirty="0" smtClean="0"/>
              <a:t> </a:t>
            </a:r>
            <a:r>
              <a:rPr lang="sk-SK" b="1" dirty="0" err="1" smtClean="0"/>
              <a:t>della</a:t>
            </a:r>
            <a:r>
              <a:rPr lang="sk-SK" b="1" dirty="0" smtClean="0"/>
              <a:t> </a:t>
            </a:r>
            <a:r>
              <a:rPr lang="sk-SK" b="1" dirty="0" err="1" smtClean="0"/>
              <a:t>Peitrera</a:t>
            </a:r>
            <a:endParaRPr lang="sk-SK" b="1" dirty="0" smtClean="0"/>
          </a:p>
          <a:p>
            <a:r>
              <a:rPr lang="sk-SK" b="1" dirty="0" err="1" smtClean="0"/>
              <a:t>Tomba</a:t>
            </a:r>
            <a:r>
              <a:rPr lang="sk-SK" b="1" dirty="0" smtClean="0"/>
              <a:t> </a:t>
            </a:r>
            <a:r>
              <a:rPr lang="sk-SK" b="1" dirty="0" err="1" smtClean="0"/>
              <a:t>del</a:t>
            </a:r>
            <a:r>
              <a:rPr lang="sk-SK" b="1" dirty="0" smtClean="0"/>
              <a:t> </a:t>
            </a:r>
            <a:r>
              <a:rPr lang="sk-SK" b="1" dirty="0" err="1" smtClean="0"/>
              <a:t>Diavolino</a:t>
            </a:r>
            <a:r>
              <a:rPr lang="sk-SK" b="1" dirty="0" smtClean="0"/>
              <a:t> II</a:t>
            </a:r>
          </a:p>
          <a:p>
            <a:r>
              <a:rPr lang="sk-SK" b="1" dirty="0" err="1" smtClean="0"/>
              <a:t>Tomba</a:t>
            </a:r>
            <a:r>
              <a:rPr lang="sk-SK" b="1" dirty="0" smtClean="0"/>
              <a:t> </a:t>
            </a:r>
            <a:r>
              <a:rPr lang="sk-SK" b="1" dirty="0" err="1" smtClean="0"/>
              <a:t>della</a:t>
            </a:r>
            <a:r>
              <a:rPr lang="sk-SK" b="1" dirty="0" smtClean="0"/>
              <a:t>  </a:t>
            </a:r>
            <a:r>
              <a:rPr lang="sk-SK" b="1" dirty="0" err="1" smtClean="0"/>
              <a:t>fibula</a:t>
            </a:r>
            <a:r>
              <a:rPr lang="sk-SK" b="1" dirty="0" smtClean="0"/>
              <a:t> </a:t>
            </a:r>
            <a:r>
              <a:rPr lang="sk-SK" b="1" dirty="0" err="1" smtClean="0"/>
              <a:t>D´oro</a:t>
            </a:r>
            <a:endParaRPr lang="sk-SK" b="1" dirty="0" smtClean="0"/>
          </a:p>
          <a:p>
            <a:r>
              <a:rPr lang="sk-SK" b="1" dirty="0" err="1" smtClean="0"/>
              <a:t>Tomba</a:t>
            </a:r>
            <a:r>
              <a:rPr lang="sk-SK" b="1" dirty="0" smtClean="0"/>
              <a:t> </a:t>
            </a:r>
            <a:r>
              <a:rPr lang="sk-SK" b="1" dirty="0" err="1" smtClean="0"/>
              <a:t>del</a:t>
            </a:r>
            <a:r>
              <a:rPr lang="sk-SK" b="1" dirty="0" smtClean="0"/>
              <a:t> </a:t>
            </a:r>
            <a:r>
              <a:rPr lang="sk-SK" b="1" dirty="0" err="1" smtClean="0"/>
              <a:t>Belvedere</a:t>
            </a:r>
            <a:endParaRPr lang="sk-SK" b="1" dirty="0" smtClean="0"/>
          </a:p>
          <a:p>
            <a:endParaRPr lang="sk-SK" dirty="0" smtClean="0"/>
          </a:p>
        </p:txBody>
      </p:sp>
      <p:pic>
        <p:nvPicPr>
          <p:cNvPr id="4098" name="Picture 2" descr="Etruscan tomb found in Vetulonia, Tuscany Maremma Ita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536157"/>
            <a:ext cx="4429124" cy="3321843"/>
          </a:xfrm>
          <a:prstGeom prst="rect">
            <a:avLst/>
          </a:prstGeom>
          <a:noFill/>
        </p:spPr>
      </p:pic>
      <p:pic>
        <p:nvPicPr>
          <p:cNvPr id="4100" name="Picture 4" descr="Tumulo della Pietrera: dromos entrance of the Etruscan Tomb of the Pietrera, Vetulonia, Maremma Ita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1" y="0"/>
            <a:ext cx="4476749" cy="3357562"/>
          </a:xfrm>
          <a:prstGeom prst="rect">
            <a:avLst/>
          </a:prstGeom>
          <a:noFill/>
        </p:spPr>
      </p:pic>
      <p:pic>
        <p:nvPicPr>
          <p:cNvPr id="4102" name="Picture 6" descr="Ceiling of the Etruscan tomb of Pietrera, Vetulonia, Maremma, Tuscany,  Ita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357694"/>
            <a:ext cx="3143252" cy="2357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Domus</a:t>
            </a:r>
            <a:r>
              <a:rPr lang="sk-SK" b="1" dirty="0" smtClean="0"/>
              <a:t> </a:t>
            </a:r>
            <a:r>
              <a:rPr lang="sk-SK" b="1" dirty="0" err="1" smtClean="0"/>
              <a:t>dei</a:t>
            </a:r>
            <a:r>
              <a:rPr lang="sk-SK" b="1" dirty="0" smtClean="0"/>
              <a:t> </a:t>
            </a:r>
            <a:r>
              <a:rPr lang="sk-SK" b="1" dirty="0" err="1" smtClean="0"/>
              <a:t>Dolia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znovuotvorenie vykopávok v 2009 – nález domu</a:t>
            </a:r>
          </a:p>
          <a:p>
            <a:pPr>
              <a:buFontTx/>
              <a:buChar char="-"/>
            </a:pPr>
            <a:r>
              <a:rPr lang="sk-SK" dirty="0" smtClean="0"/>
              <a:t> sústredenie sa na osídlenie mesta</a:t>
            </a:r>
          </a:p>
          <a:p>
            <a:pPr>
              <a:buFontTx/>
              <a:buChar char="-"/>
            </a:pPr>
            <a:r>
              <a:rPr lang="sk-SK" dirty="0" smtClean="0"/>
              <a:t> dom zničený požiarom</a:t>
            </a:r>
          </a:p>
          <a:p>
            <a:pPr>
              <a:buFontTx/>
              <a:buChar char="-"/>
            </a:pPr>
            <a:r>
              <a:rPr lang="sk-SK" dirty="0" smtClean="0"/>
              <a:t> veľmi dobre zachované</a:t>
            </a:r>
          </a:p>
          <a:p>
            <a:pPr>
              <a:buFontTx/>
              <a:buChar char="-"/>
            </a:pPr>
            <a:r>
              <a:rPr lang="sk-SK" dirty="0" smtClean="0"/>
              <a:t> dôležité hlavne z hľadiska štúdia stavebných techník</a:t>
            </a:r>
          </a:p>
          <a:p>
            <a:endParaRPr lang="sk-SK" sz="1400" dirty="0" smtClean="0"/>
          </a:p>
          <a:p>
            <a:r>
              <a:rPr lang="sk-SK" b="1" dirty="0" smtClean="0"/>
              <a:t>Priestor A</a:t>
            </a:r>
            <a:r>
              <a:rPr lang="sk-SK" dirty="0" smtClean="0"/>
              <a:t> – sklad – rozdelené na niekoľko častí: sklad potravín v </a:t>
            </a:r>
            <a:r>
              <a:rPr lang="sk-SK" dirty="0" err="1" smtClean="0"/>
              <a:t>doliách</a:t>
            </a:r>
            <a:r>
              <a:rPr lang="sk-SK" dirty="0" smtClean="0"/>
              <a:t>, amfory s vínom a olejom, miestnosti na spracovanie potravín – napr. olivy, sklad jedálenského riadu – poháre, taniere. Dochovali sa múry do výšky 1,6 m a časť podlahy, </a:t>
            </a:r>
            <a:r>
              <a:rPr lang="sk-SK" dirty="0" err="1" smtClean="0"/>
              <a:t>tzv</a:t>
            </a:r>
            <a:r>
              <a:rPr lang="sk-SK" dirty="0" smtClean="0"/>
              <a:t>, </a:t>
            </a:r>
            <a:r>
              <a:rPr lang="sk-SK" dirty="0" err="1" smtClean="0"/>
              <a:t>cocciopesto</a:t>
            </a:r>
            <a:r>
              <a:rPr lang="sk-SK" dirty="0" smtClean="0"/>
              <a:t>, množstvo škridiel</a:t>
            </a:r>
          </a:p>
          <a:p>
            <a:endParaRPr lang="sk-SK" sz="1400" dirty="0" smtClean="0"/>
          </a:p>
          <a:p>
            <a:r>
              <a:rPr lang="sk-SK" b="1" dirty="0" smtClean="0"/>
              <a:t>Rezidenčný priestor </a:t>
            </a:r>
            <a:r>
              <a:rPr lang="sk-SK" dirty="0" smtClean="0"/>
              <a:t>– na západ od A, maľované steny, dekorácie z nízkeho reliéfu – </a:t>
            </a:r>
            <a:r>
              <a:rPr lang="sk-SK" dirty="0" err="1" smtClean="0"/>
              <a:t>triclinium</a:t>
            </a:r>
            <a:r>
              <a:rPr lang="sk-SK" dirty="0" smtClean="0"/>
              <a:t> (C)</a:t>
            </a:r>
          </a:p>
          <a:p>
            <a:endParaRPr lang="sk-SK" sz="1400" dirty="0" smtClean="0"/>
          </a:p>
          <a:p>
            <a:r>
              <a:rPr lang="sk-SK" b="1" dirty="0" smtClean="0"/>
              <a:t>Priestor E</a:t>
            </a:r>
            <a:r>
              <a:rPr lang="sk-SK" dirty="0" smtClean="0"/>
              <a:t> – veľké množstvo maľovanej omietky – žltá a červená farba, podlaha s geometrickými motívmi – </a:t>
            </a:r>
            <a:r>
              <a:rPr lang="sk-SK" dirty="0" err="1" smtClean="0"/>
              <a:t>tablinum</a:t>
            </a:r>
            <a:r>
              <a:rPr lang="sk-SK" dirty="0" smtClean="0"/>
              <a:t> (reprezentatívna miestnosť)</a:t>
            </a:r>
          </a:p>
        </p:txBody>
      </p:sp>
      <p:pic>
        <p:nvPicPr>
          <p:cNvPr id="3074" name="Picture 2" descr="Vetulonia, Domus dei Do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686" y="0"/>
            <a:ext cx="4567313" cy="3428999"/>
          </a:xfrm>
          <a:prstGeom prst="rect">
            <a:avLst/>
          </a:prstGeom>
          <a:noFill/>
        </p:spPr>
      </p:pic>
      <p:pic>
        <p:nvPicPr>
          <p:cNvPr id="3076" name="Picture 4" descr="Domus Dolia Vetulonia Etrusc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08476"/>
            <a:ext cx="4571999" cy="3049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mus Dolia Vetulonia Etrusc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290"/>
            <a:ext cx="4071966" cy="2716002"/>
          </a:xfrm>
          <a:prstGeom prst="rect">
            <a:avLst/>
          </a:prstGeom>
          <a:noFill/>
        </p:spPr>
      </p:pic>
      <p:pic>
        <p:nvPicPr>
          <p:cNvPr id="2052" name="Picture 4" descr="Domus dei Dol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4092426" cy="2714644"/>
          </a:xfrm>
          <a:prstGeom prst="rect">
            <a:avLst/>
          </a:prstGeom>
          <a:noFill/>
        </p:spPr>
      </p:pic>
      <p:pic>
        <p:nvPicPr>
          <p:cNvPr id="4" name="Picture 12" descr="Domus Dolia Vetulonia Etrusc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143248"/>
            <a:ext cx="5462275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Materiál: </a:t>
            </a:r>
          </a:p>
          <a:p>
            <a:r>
              <a:rPr lang="sk-SK" dirty="0" smtClean="0"/>
              <a:t>- 3. – 1. stor. BC (zničenie domu okolo 80 BC) – možno spôsobené </a:t>
            </a:r>
            <a:r>
              <a:rPr lang="sk-SK" dirty="0" err="1" smtClean="0"/>
              <a:t>Sullom</a:t>
            </a:r>
            <a:endParaRPr lang="sk-SK" dirty="0" smtClean="0"/>
          </a:p>
          <a:p>
            <a:r>
              <a:rPr lang="sk-SK" dirty="0" smtClean="0"/>
              <a:t>- Bronzové sošky – mužské, kone, množstvo keramického materiálu každodennej potreby, architektonické prvky</a:t>
            </a:r>
          </a:p>
          <a:p>
            <a:endParaRPr lang="cs-CZ" dirty="0"/>
          </a:p>
        </p:txBody>
      </p:sp>
      <p:pic>
        <p:nvPicPr>
          <p:cNvPr id="1026" name="Picture 2" descr="Etruscan bronzes unearthed in Vetulonia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3983714"/>
            <a:ext cx="4214842" cy="2802871"/>
          </a:xfrm>
          <a:prstGeom prst="rect">
            <a:avLst/>
          </a:prstGeom>
          <a:noFill/>
        </p:spPr>
      </p:pic>
      <p:pic>
        <p:nvPicPr>
          <p:cNvPr id="1028" name="Picture 4" descr="Etruscan bronzes unearthed in Vetulonia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57298"/>
            <a:ext cx="3702632" cy="5072098"/>
          </a:xfrm>
          <a:prstGeom prst="rect">
            <a:avLst/>
          </a:prstGeom>
          <a:noFill/>
        </p:spPr>
      </p:pic>
      <p:pic>
        <p:nvPicPr>
          <p:cNvPr id="1038" name="Picture 14" descr="Domus Dolia Vetulonia Etrusc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119194"/>
            <a:ext cx="4214842" cy="2811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474 BC – </a:t>
            </a:r>
            <a:r>
              <a:rPr lang="sk-SK" dirty="0" err="1" smtClean="0"/>
              <a:t>Cumae</a:t>
            </a:r>
            <a:r>
              <a:rPr lang="sk-SK" dirty="0" smtClean="0"/>
              <a:t> – Etruskovia porazení – na pomoc obyvateľom </a:t>
            </a:r>
            <a:r>
              <a:rPr lang="sk-SK" dirty="0" err="1" smtClean="0"/>
              <a:t>Cumae</a:t>
            </a:r>
            <a:r>
              <a:rPr lang="sk-SK" dirty="0" smtClean="0"/>
              <a:t> prišli </a:t>
            </a:r>
            <a:r>
              <a:rPr lang="sk-SK" dirty="0" err="1" smtClean="0"/>
              <a:t>Syrakúzania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úpadok etruských pobrežných miest</a:t>
            </a:r>
          </a:p>
          <a:p>
            <a:pPr>
              <a:buFontTx/>
              <a:buChar char="-"/>
            </a:pPr>
            <a:r>
              <a:rPr lang="sk-SK" dirty="0" smtClean="0"/>
              <a:t> rozkvet vnútrozemských miest (</a:t>
            </a:r>
            <a:r>
              <a:rPr lang="sk-SK" dirty="0" err="1" smtClean="0"/>
              <a:t>Chiusi</a:t>
            </a:r>
            <a:r>
              <a:rPr lang="sk-SK" dirty="0" smtClean="0"/>
              <a:t>, </a:t>
            </a:r>
            <a:r>
              <a:rPr lang="sk-SK" dirty="0" err="1" smtClean="0"/>
              <a:t>Cortona</a:t>
            </a:r>
            <a:r>
              <a:rPr lang="sk-SK" dirty="0" smtClean="0"/>
              <a:t>, </a:t>
            </a:r>
            <a:r>
              <a:rPr lang="sk-SK" dirty="0" err="1" smtClean="0"/>
              <a:t>Volsinii-Orvieto</a:t>
            </a:r>
            <a:r>
              <a:rPr lang="sk-SK" dirty="0" smtClean="0"/>
              <a:t>, Perugia, </a:t>
            </a:r>
            <a:r>
              <a:rPr lang="sk-SK" dirty="0" err="1" smtClean="0"/>
              <a:t>Arezzo</a:t>
            </a:r>
            <a:r>
              <a:rPr lang="sk-SK" dirty="0" smtClean="0"/>
              <a:t>) – ekonomika založená na poľnohospodárstve. Import do oblasti cez Jadranské more a prístavy </a:t>
            </a:r>
            <a:r>
              <a:rPr lang="sk-SK" dirty="0" err="1" smtClean="0"/>
              <a:t>Adria</a:t>
            </a:r>
            <a:r>
              <a:rPr lang="sk-SK" dirty="0" smtClean="0"/>
              <a:t>, </a:t>
            </a:r>
            <a:r>
              <a:rPr lang="sk-SK" dirty="0" err="1" smtClean="0"/>
              <a:t>Spina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helenizmus v </a:t>
            </a:r>
            <a:r>
              <a:rPr lang="sk-SK" dirty="0" err="1" smtClean="0"/>
              <a:t>Etrúrii</a:t>
            </a:r>
            <a:r>
              <a:rPr lang="sk-SK" dirty="0" smtClean="0"/>
              <a:t> – </a:t>
            </a:r>
            <a:r>
              <a:rPr lang="sk-SK" dirty="0" err="1" smtClean="0"/>
              <a:t>romanizácia</a:t>
            </a:r>
            <a:r>
              <a:rPr lang="sk-SK" dirty="0" smtClean="0"/>
              <a:t> (396 BC – Veje (zničenie), 351 BC – </a:t>
            </a:r>
            <a:r>
              <a:rPr lang="sk-SK" dirty="0" err="1" smtClean="0"/>
              <a:t>Tarqunia</a:t>
            </a:r>
            <a:r>
              <a:rPr lang="sk-SK" dirty="0" smtClean="0"/>
              <a:t> (dohoda), </a:t>
            </a:r>
            <a:r>
              <a:rPr lang="sk-SK" dirty="0" err="1" smtClean="0"/>
              <a:t>Cerveteri</a:t>
            </a:r>
            <a:r>
              <a:rPr lang="sk-SK" dirty="0" smtClean="0"/>
              <a:t> – čestné občianstvo, 264 BC – </a:t>
            </a:r>
            <a:r>
              <a:rPr lang="sk-SK" dirty="0" err="1" smtClean="0"/>
              <a:t>Volsínie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smtClean="0"/>
              <a:t>Perugia</a:t>
            </a:r>
          </a:p>
          <a:p>
            <a:pPr>
              <a:buFontTx/>
              <a:buChar char="-"/>
            </a:pPr>
            <a:r>
              <a:rPr lang="sk-SK" dirty="0" smtClean="0"/>
              <a:t> na kopci – dve návršia: </a:t>
            </a:r>
            <a:r>
              <a:rPr lang="sk-SK" dirty="0" err="1" smtClean="0"/>
              <a:t>Colle</a:t>
            </a:r>
            <a:r>
              <a:rPr lang="sk-SK" dirty="0" smtClean="0"/>
              <a:t> </a:t>
            </a:r>
            <a:r>
              <a:rPr lang="sk-SK" dirty="0" err="1" smtClean="0"/>
              <a:t>Landone</a:t>
            </a:r>
            <a:r>
              <a:rPr lang="sk-SK" dirty="0" smtClean="0"/>
              <a:t>, Monte </a:t>
            </a:r>
            <a:r>
              <a:rPr lang="sk-SK" dirty="0" err="1" smtClean="0"/>
              <a:t>del</a:t>
            </a:r>
            <a:r>
              <a:rPr lang="sk-SK" dirty="0" smtClean="0"/>
              <a:t> </a:t>
            </a:r>
            <a:r>
              <a:rPr lang="sk-SK" dirty="0" err="1" smtClean="0"/>
              <a:t>Sole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pramene: </a:t>
            </a:r>
          </a:p>
          <a:p>
            <a:r>
              <a:rPr lang="sk-SK" dirty="0" smtClean="0"/>
              <a:t>a) mesto založené </a:t>
            </a:r>
            <a:r>
              <a:rPr lang="sk-SK" dirty="0" err="1" smtClean="0"/>
              <a:t>Achájcami</a:t>
            </a:r>
            <a:endParaRPr lang="sk-SK" dirty="0" smtClean="0"/>
          </a:p>
          <a:p>
            <a:r>
              <a:rPr lang="sk-SK" dirty="0" smtClean="0"/>
              <a:t>b) stredoveká literatúra: Etrusk menom </a:t>
            </a:r>
            <a:r>
              <a:rPr lang="sk-SK" dirty="0" err="1" smtClean="0"/>
              <a:t>Euliste</a:t>
            </a:r>
            <a:endParaRPr lang="sk-SK" dirty="0" smtClean="0"/>
          </a:p>
          <a:p>
            <a:r>
              <a:rPr lang="sk-SK" dirty="0" smtClean="0"/>
              <a:t>- mesto údajne obývané aj </a:t>
            </a:r>
            <a:r>
              <a:rPr lang="sk-SK" dirty="0" err="1" smtClean="0"/>
              <a:t>umbrijským</a:t>
            </a:r>
            <a:r>
              <a:rPr lang="sk-SK" dirty="0" smtClean="0"/>
              <a:t> národom pred Etruskami</a:t>
            </a:r>
          </a:p>
        </p:txBody>
      </p:sp>
      <p:pic>
        <p:nvPicPr>
          <p:cNvPr id="52228" name="Picture 4" descr="http://d28septx7rf3dp.cloudfront.net/sites/default/files/u27746/panorama%20perug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643314"/>
            <a:ext cx="6143668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1487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osídlenie archeologicky doložené od 9. – 8. stor. BC – malé sídliská na vrcholkoch – </a:t>
            </a:r>
            <a:r>
              <a:rPr lang="sk-SK" dirty="0" err="1" smtClean="0"/>
              <a:t>villanovská</a:t>
            </a:r>
            <a:r>
              <a:rPr lang="sk-SK" dirty="0" smtClean="0"/>
              <a:t> keramika, tkáčske závažia, cievky, fragmenty piecok, mazanica z chatrčí, odpad z pecí (tkáčska remeselná výroba?)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2. pol. 6. stor. BC – urbanizácia, nekropoly, architektonické terakoty z chrámov, </a:t>
            </a:r>
            <a:r>
              <a:rPr lang="sk-SK" dirty="0" err="1" smtClean="0"/>
              <a:t>buccherový</a:t>
            </a:r>
            <a:r>
              <a:rPr lang="sk-SK" dirty="0" smtClean="0"/>
              <a:t> abecedár – najstarší záznam písma v </a:t>
            </a:r>
            <a:r>
              <a:rPr lang="sk-SK" dirty="0" err="1" smtClean="0"/>
              <a:t>Perugi</a:t>
            </a:r>
            <a:r>
              <a:rPr lang="sk-SK" dirty="0" smtClean="0"/>
              <a:t>, 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opevnenie: travertínové, 3 km, stavba v 3. stor. BC (niektoré úseky sú staršie – 4. stor. BC)</a:t>
            </a:r>
          </a:p>
          <a:p>
            <a:pPr>
              <a:buFontTx/>
              <a:buChar char="-"/>
            </a:pPr>
            <a:r>
              <a:rPr lang="sk-SK" dirty="0" smtClean="0"/>
              <a:t> šesť brán + menšie vstupy pre chodcov</a:t>
            </a:r>
          </a:p>
          <a:p>
            <a:pPr>
              <a:buFontTx/>
              <a:buChar char="-"/>
            </a:pPr>
            <a:endParaRPr lang="sk-SK" sz="1200" dirty="0" smtClean="0"/>
          </a:p>
          <a:p>
            <a:r>
              <a:rPr lang="sk-SK" b="1" dirty="0" err="1" smtClean="0"/>
              <a:t>Arco</a:t>
            </a:r>
            <a:r>
              <a:rPr lang="sk-SK" b="1" dirty="0" smtClean="0"/>
              <a:t> </a:t>
            </a:r>
            <a:r>
              <a:rPr lang="sk-SK" b="1" dirty="0" err="1" smtClean="0"/>
              <a:t>Etrusco</a:t>
            </a:r>
            <a:r>
              <a:rPr lang="sk-SK" b="1" dirty="0" smtClean="0"/>
              <a:t> (</a:t>
            </a:r>
            <a:r>
              <a:rPr lang="sk-SK" b="1" dirty="0" err="1" smtClean="0"/>
              <a:t>Arco</a:t>
            </a:r>
            <a:r>
              <a:rPr lang="sk-SK" b="1" dirty="0" smtClean="0"/>
              <a:t> </a:t>
            </a:r>
            <a:r>
              <a:rPr lang="sk-SK" b="1" dirty="0" err="1" smtClean="0"/>
              <a:t>di</a:t>
            </a:r>
            <a:r>
              <a:rPr lang="sk-SK" b="1" dirty="0" smtClean="0"/>
              <a:t> </a:t>
            </a:r>
            <a:r>
              <a:rPr lang="sk-SK" b="1" dirty="0" err="1" smtClean="0"/>
              <a:t>Augusto</a:t>
            </a:r>
            <a:r>
              <a:rPr lang="sk-SK" b="1" dirty="0" smtClean="0"/>
              <a:t>) </a:t>
            </a:r>
          </a:p>
          <a:p>
            <a:pPr>
              <a:buFontTx/>
              <a:buChar char="-"/>
            </a:pPr>
            <a:r>
              <a:rPr lang="sk-SK" dirty="0" smtClean="0"/>
              <a:t> travertínové bloky poukladané na seba v pravidelných radoch</a:t>
            </a:r>
          </a:p>
          <a:p>
            <a:pPr>
              <a:buFontTx/>
              <a:buChar char="-"/>
            </a:pPr>
            <a:r>
              <a:rPr lang="sk-SK" dirty="0" smtClean="0"/>
              <a:t> dve veže lichobežníkového tvaru s ornamentálnou fasádou</a:t>
            </a:r>
          </a:p>
          <a:p>
            <a:pPr>
              <a:buFontTx/>
              <a:buChar char="-"/>
            </a:pPr>
            <a:r>
              <a:rPr lang="sk-SK" dirty="0" smtClean="0"/>
              <a:t> polkruhová klenba</a:t>
            </a:r>
          </a:p>
          <a:p>
            <a:pPr>
              <a:buFontTx/>
              <a:buChar char="-"/>
            </a:pPr>
            <a:r>
              <a:rPr lang="sk-SK" dirty="0" smtClean="0"/>
              <a:t> Augusta </a:t>
            </a:r>
            <a:r>
              <a:rPr lang="sk-SK" dirty="0" err="1" smtClean="0"/>
              <a:t>Perusia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 bokoch sochy z pieskovca – ochrancovia mesta</a:t>
            </a:r>
          </a:p>
          <a:p>
            <a:pPr>
              <a:buFontTx/>
              <a:buChar char="-"/>
            </a:pPr>
            <a:r>
              <a:rPr lang="sk-SK" dirty="0" smtClean="0"/>
              <a:t>vlys – </a:t>
            </a:r>
            <a:r>
              <a:rPr lang="sk-SK" dirty="0" err="1" smtClean="0"/>
              <a:t>triglyfy</a:t>
            </a:r>
            <a:r>
              <a:rPr lang="sk-SK" dirty="0" smtClean="0"/>
              <a:t> (</a:t>
            </a:r>
            <a:r>
              <a:rPr lang="sk-SK" dirty="0" err="1" smtClean="0"/>
              <a:t>pilastre</a:t>
            </a:r>
            <a:r>
              <a:rPr lang="sk-SK" dirty="0" smtClean="0"/>
              <a:t> s </a:t>
            </a:r>
            <a:r>
              <a:rPr lang="sk-SK" dirty="0" err="1" smtClean="0"/>
              <a:t>jónskymi</a:t>
            </a:r>
            <a:r>
              <a:rPr lang="sk-SK" dirty="0" smtClean="0"/>
              <a:t> hlavicami), a </a:t>
            </a:r>
            <a:r>
              <a:rPr lang="sk-SK" dirty="0" err="1" smtClean="0"/>
              <a:t>metópy</a:t>
            </a:r>
            <a:r>
              <a:rPr lang="sk-SK" dirty="0" smtClean="0"/>
              <a:t> (štíty), nad vlysom – druhý oblúk</a:t>
            </a:r>
          </a:p>
        </p:txBody>
      </p:sp>
      <p:pic>
        <p:nvPicPr>
          <p:cNvPr id="3" name="Picture 2" descr="https://shadesofumbria.files.wordpress.com/2014/05/20140503-101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2"/>
            <a:ext cx="4286280" cy="3214710"/>
          </a:xfrm>
          <a:prstGeom prst="rect">
            <a:avLst/>
          </a:prstGeom>
          <a:noFill/>
        </p:spPr>
      </p:pic>
      <p:pic>
        <p:nvPicPr>
          <p:cNvPr id="54274" name="Picture 2" descr="http://www.bellaumbria.net/wp-content/uploads/1970/01/ARCO-ETRUSCO-PERUGIA-immagine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4265720" cy="3137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upload.wikimedia.org/wikipedia/commons/5/59/Perugia_-_arco_etrus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581906" cy="6859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2865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vnútorná štruktúra – nezmenená podoba až do stredoveku</a:t>
            </a:r>
          </a:p>
          <a:p>
            <a:pPr>
              <a:buFontTx/>
              <a:buChar char="-"/>
            </a:pPr>
            <a:r>
              <a:rPr lang="sk-SK" dirty="0" smtClean="0"/>
              <a:t> cisterny, studne, nádrže, kanalizácia </a:t>
            </a:r>
          </a:p>
          <a:p>
            <a:pPr>
              <a:buFontTx/>
              <a:buChar char="-"/>
            </a:pPr>
            <a:r>
              <a:rPr lang="sk-SK" dirty="0" smtClean="0"/>
              <a:t> cestná sieť – os </a:t>
            </a:r>
            <a:r>
              <a:rPr lang="sk-SK" dirty="0" err="1" smtClean="0"/>
              <a:t>sever-juh</a:t>
            </a:r>
            <a:r>
              <a:rPr lang="sk-SK" dirty="0" smtClean="0"/>
              <a:t> (</a:t>
            </a:r>
            <a:r>
              <a:rPr lang="sk-SK" dirty="0" err="1" smtClean="0"/>
              <a:t>cardo</a:t>
            </a:r>
            <a:r>
              <a:rPr lang="sk-SK" dirty="0" smtClean="0"/>
              <a:t>), </a:t>
            </a:r>
            <a:r>
              <a:rPr lang="sk-SK" dirty="0" err="1" smtClean="0"/>
              <a:t>východ-západ</a:t>
            </a:r>
            <a:r>
              <a:rPr lang="sk-SK" dirty="0" smtClean="0"/>
              <a:t> (</a:t>
            </a:r>
            <a:r>
              <a:rPr lang="sk-SK" dirty="0" err="1" smtClean="0"/>
              <a:t>decumanus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fórum – rozsiahla terasa spevnená travertínovými kvádrami</a:t>
            </a:r>
          </a:p>
          <a:p>
            <a:endParaRPr lang="sk-SK" dirty="0" smtClean="0"/>
          </a:p>
          <a:p>
            <a:r>
              <a:rPr lang="sk-SK" b="1" dirty="0" smtClean="0"/>
              <a:t>Svätyňa pod katedrálou</a:t>
            </a:r>
          </a:p>
          <a:p>
            <a:pPr>
              <a:buFontTx/>
              <a:buChar char="-"/>
            </a:pPr>
            <a:r>
              <a:rPr lang="sk-SK" dirty="0" smtClean="0"/>
              <a:t> kultové miesto už v 7. stor. BC – </a:t>
            </a:r>
            <a:r>
              <a:rPr lang="sk-SK" dirty="0" err="1" smtClean="0"/>
              <a:t>bucchero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architektonické </a:t>
            </a:r>
            <a:r>
              <a:rPr lang="sk-SK" dirty="0" err="1" smtClean="0"/>
              <a:t>polychrómové</a:t>
            </a:r>
            <a:r>
              <a:rPr lang="sk-SK" dirty="0" smtClean="0"/>
              <a:t> terakoty – 4. stor. BC – </a:t>
            </a:r>
            <a:r>
              <a:rPr lang="sk-SK" dirty="0" err="1" smtClean="0"/>
              <a:t>antefix</a:t>
            </a:r>
            <a:r>
              <a:rPr lang="sk-SK" dirty="0" smtClean="0"/>
              <a:t> zobrazujúci Satyra (polychrómia)</a:t>
            </a:r>
          </a:p>
          <a:p>
            <a:pPr>
              <a:buFontTx/>
              <a:buChar char="-"/>
            </a:pPr>
            <a:r>
              <a:rPr lang="sk-SK" dirty="0" smtClean="0"/>
              <a:t> zvyšky: 2. – 1. stor. BC – architektonické časti (</a:t>
            </a:r>
            <a:r>
              <a:rPr lang="sk-SK" dirty="0" err="1" smtClean="0"/>
              <a:t>jónske</a:t>
            </a:r>
            <a:r>
              <a:rPr lang="sk-SK" dirty="0" smtClean="0"/>
              <a:t> hlavica, </a:t>
            </a:r>
            <a:r>
              <a:rPr lang="sk-SK" dirty="0" err="1" smtClean="0"/>
              <a:t>patky</a:t>
            </a:r>
            <a:r>
              <a:rPr lang="sk-SK" dirty="0" smtClean="0"/>
              <a:t> a rímsy), základy</a:t>
            </a:r>
          </a:p>
          <a:p>
            <a:pPr>
              <a:buFontTx/>
              <a:buChar char="-"/>
            </a:pPr>
            <a:r>
              <a:rPr lang="sk-SK" dirty="0" smtClean="0"/>
              <a:t> zasvätená </a:t>
            </a:r>
            <a:r>
              <a:rPr lang="sk-SK" dirty="0" err="1" smtClean="0"/>
              <a:t>Uni</a:t>
            </a:r>
            <a:r>
              <a:rPr lang="sk-SK" dirty="0" smtClean="0"/>
              <a:t> (alebo </a:t>
            </a:r>
            <a:r>
              <a:rPr lang="sk-SK" dirty="0" err="1" smtClean="0"/>
              <a:t>Vulcanovi</a:t>
            </a:r>
            <a:r>
              <a:rPr lang="sk-SK" dirty="0" smtClean="0"/>
              <a:t>) 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ostatné kultové miesta doložené len sporadickými </a:t>
            </a:r>
            <a:r>
              <a:rPr lang="sk-SK" dirty="0" err="1" smtClean="0"/>
              <a:t>fragmentami</a:t>
            </a:r>
            <a:r>
              <a:rPr lang="sk-SK" dirty="0" smtClean="0"/>
              <a:t> z terakoty – obloženia chrámov v blízkosti mesta (</a:t>
            </a:r>
            <a:r>
              <a:rPr lang="sk-SK" dirty="0" err="1" smtClean="0"/>
              <a:t>antefixy</a:t>
            </a:r>
            <a:r>
              <a:rPr lang="sk-SK" dirty="0" smtClean="0"/>
              <a:t>) a bronzových sošiek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ďalšie chrámy rozmiestnené v blízkosti mestských hradieb zasvätené božstvám: </a:t>
            </a:r>
            <a:r>
              <a:rPr lang="sk-SK" dirty="0" err="1" smtClean="0"/>
              <a:t>Tinia</a:t>
            </a:r>
            <a:r>
              <a:rPr lang="sk-SK" dirty="0" smtClean="0"/>
              <a:t> (Jupiter), </a:t>
            </a:r>
            <a:r>
              <a:rPr lang="sk-SK" dirty="0" err="1" smtClean="0"/>
              <a:t>Uni</a:t>
            </a:r>
            <a:r>
              <a:rPr lang="sk-SK" dirty="0" smtClean="0"/>
              <a:t> (</a:t>
            </a:r>
            <a:r>
              <a:rPr lang="sk-SK" dirty="0" err="1" smtClean="0"/>
              <a:t>Juno</a:t>
            </a:r>
            <a:r>
              <a:rPr lang="sk-SK" dirty="0" smtClean="0"/>
              <a:t>), </a:t>
            </a:r>
            <a:r>
              <a:rPr lang="sk-SK" dirty="0" err="1" smtClean="0"/>
              <a:t>Tinas</a:t>
            </a:r>
            <a:r>
              <a:rPr lang="sk-SK" dirty="0" smtClean="0"/>
              <a:t> </a:t>
            </a:r>
            <a:r>
              <a:rPr lang="sk-SK" dirty="0" err="1" smtClean="0"/>
              <a:t>Clenar</a:t>
            </a:r>
            <a:r>
              <a:rPr lang="sk-SK" dirty="0" smtClean="0"/>
              <a:t> (</a:t>
            </a:r>
            <a:r>
              <a:rPr lang="sk-SK" dirty="0" err="1" smtClean="0"/>
              <a:t>Dioskúrovia</a:t>
            </a:r>
            <a:r>
              <a:rPr lang="sk-SK" dirty="0" smtClean="0"/>
              <a:t>), </a:t>
            </a:r>
            <a:r>
              <a:rPr lang="sk-SK" dirty="0" err="1" smtClean="0"/>
              <a:t>Tlenasi</a:t>
            </a:r>
            <a:r>
              <a:rPr lang="sk-SK" dirty="0" smtClean="0"/>
              <a:t> (</a:t>
            </a:r>
            <a:r>
              <a:rPr lang="sk-SK" dirty="0" err="1" smtClean="0"/>
              <a:t>Tlennasis</a:t>
            </a:r>
            <a:r>
              <a:rPr lang="sk-SK" dirty="0" smtClean="0"/>
              <a:t>), </a:t>
            </a:r>
            <a:r>
              <a:rPr lang="sk-SK" dirty="0" err="1" smtClean="0"/>
              <a:t>Lurmita</a:t>
            </a:r>
            <a:r>
              <a:rPr lang="sk-SK" dirty="0" smtClean="0"/>
              <a:t>, </a:t>
            </a:r>
            <a:r>
              <a:rPr lang="sk-SK" dirty="0" err="1" smtClean="0"/>
              <a:t>Sethlans</a:t>
            </a:r>
            <a:r>
              <a:rPr lang="sk-SK" dirty="0" smtClean="0"/>
              <a:t> (</a:t>
            </a:r>
            <a:r>
              <a:rPr lang="sk-SK" dirty="0" err="1" smtClean="0"/>
              <a:t>Hefaistos</a:t>
            </a:r>
            <a:r>
              <a:rPr lang="sk-SK" dirty="0" smtClean="0"/>
              <a:t>), </a:t>
            </a:r>
            <a:r>
              <a:rPr lang="sk-SK" dirty="0" err="1" smtClean="0"/>
              <a:t>Selvans</a:t>
            </a:r>
            <a:r>
              <a:rPr lang="sk-SK" dirty="0" smtClean="0"/>
              <a:t> (</a:t>
            </a:r>
            <a:r>
              <a:rPr lang="sk-SK" dirty="0" err="1" smtClean="0"/>
              <a:t>Silvanus</a:t>
            </a:r>
            <a:r>
              <a:rPr lang="sk-SK" dirty="0" smtClean="0"/>
              <a:t>), </a:t>
            </a:r>
            <a:r>
              <a:rPr lang="sk-SK" dirty="0" err="1" smtClean="0"/>
              <a:t>Vulcanus</a:t>
            </a:r>
            <a:endParaRPr lang="sk-SK" dirty="0" smtClean="0"/>
          </a:p>
        </p:txBody>
      </p:sp>
      <p:pic>
        <p:nvPicPr>
          <p:cNvPr id="51202" name="Picture 2" descr="http://images.alinari.it/img/480/GVA/GVA-F-001134-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428736"/>
            <a:ext cx="2516255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286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Chrám San </a:t>
            </a:r>
            <a:r>
              <a:rPr lang="sk-SK" b="1" dirty="0" err="1" smtClean="0"/>
              <a:t>Faustino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zvyšky malého chrámu s otvoreným tympanom – poloha S. </a:t>
            </a:r>
            <a:r>
              <a:rPr lang="sk-SK" dirty="0" err="1" smtClean="0"/>
              <a:t>Faustino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pri ceste smerom do </a:t>
            </a:r>
            <a:r>
              <a:rPr lang="sk-SK" dirty="0" err="1" smtClean="0"/>
              <a:t>Orvieta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rímske mince: chrám využívaný od 6. stor. BC – 2. stor. AD</a:t>
            </a:r>
          </a:p>
          <a:p>
            <a:pPr>
              <a:buFontTx/>
              <a:buChar char="-"/>
            </a:pPr>
            <a:r>
              <a:rPr lang="sk-SK" dirty="0" smtClean="0"/>
              <a:t> identifikovaných niekoľko štruktúr</a:t>
            </a:r>
          </a:p>
          <a:p>
            <a:pPr>
              <a:buFontTx/>
              <a:buChar char="-"/>
            </a:pPr>
            <a:r>
              <a:rPr lang="sk-SK" dirty="0" smtClean="0"/>
              <a:t> architektonické terakoty (figuratívne – na fasáde a čele trámov (</a:t>
            </a:r>
            <a:r>
              <a:rPr lang="sk-SK" dirty="0" err="1" smtClean="0"/>
              <a:t>bakchantky</a:t>
            </a:r>
            <a:r>
              <a:rPr lang="sk-SK" dirty="0" smtClean="0"/>
              <a:t> a satyrovia), nefiguratívne – </a:t>
            </a:r>
            <a:r>
              <a:rPr lang="sk-SK" dirty="0" err="1" smtClean="0"/>
              <a:t>imbrexy</a:t>
            </a:r>
            <a:r>
              <a:rPr lang="sk-SK" dirty="0" smtClean="0"/>
              <a:t> a </a:t>
            </a:r>
            <a:r>
              <a:rPr lang="sk-SK" dirty="0" err="1" smtClean="0"/>
              <a:t>teguly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kult Dionýza alebo liečiteľské kulty</a:t>
            </a:r>
          </a:p>
          <a:p>
            <a:pPr>
              <a:buFontTx/>
              <a:buChar char="-"/>
            </a:pPr>
            <a:r>
              <a:rPr lang="sk-SK" dirty="0" smtClean="0"/>
              <a:t> obetná jama: mince (</a:t>
            </a:r>
            <a:r>
              <a:rPr lang="sk-SK" dirty="0" err="1" smtClean="0"/>
              <a:t>Augustus</a:t>
            </a:r>
            <a:r>
              <a:rPr lang="sk-SK" dirty="0" smtClean="0"/>
              <a:t>, </a:t>
            </a:r>
            <a:r>
              <a:rPr lang="sk-SK" dirty="0" err="1" smtClean="0"/>
              <a:t>Tiberius</a:t>
            </a:r>
            <a:r>
              <a:rPr lang="sk-SK" dirty="0" smtClean="0"/>
              <a:t>, Nero, </a:t>
            </a:r>
            <a:r>
              <a:rPr lang="sk-SK" dirty="0" err="1" smtClean="0"/>
              <a:t>Hadrián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veľké množstvo keramiky</a:t>
            </a:r>
          </a:p>
          <a:p>
            <a:endParaRPr lang="cs-CZ" dirty="0"/>
          </a:p>
        </p:txBody>
      </p:sp>
      <p:pic>
        <p:nvPicPr>
          <p:cNvPr id="3" name="Obrázek 2" descr="IMG_5758.JPG"/>
          <p:cNvPicPr>
            <a:picLocks noChangeAspect="1"/>
          </p:cNvPicPr>
          <p:nvPr/>
        </p:nvPicPr>
        <p:blipFill>
          <a:blip r:embed="rId2" cstate="print"/>
          <a:srcRect l="32812" t="3125" r="8594"/>
          <a:stretch>
            <a:fillRect/>
          </a:stretch>
        </p:blipFill>
        <p:spPr>
          <a:xfrm rot="16200000">
            <a:off x="5588258" y="55288"/>
            <a:ext cx="3111022" cy="3429026"/>
          </a:xfrm>
          <a:prstGeom prst="rect">
            <a:avLst/>
          </a:prstGeom>
        </p:spPr>
      </p:pic>
      <p:pic>
        <p:nvPicPr>
          <p:cNvPr id="4" name="Obrázek 3" descr="IMG_5759.JPG"/>
          <p:cNvPicPr>
            <a:picLocks noChangeAspect="1"/>
          </p:cNvPicPr>
          <p:nvPr/>
        </p:nvPicPr>
        <p:blipFill>
          <a:blip r:embed="rId3" cstate="print"/>
          <a:srcRect l="36719" t="3125" r="7812" b="5468"/>
          <a:stretch>
            <a:fillRect/>
          </a:stretch>
        </p:blipFill>
        <p:spPr>
          <a:xfrm rot="16200000">
            <a:off x="4787688" y="3674887"/>
            <a:ext cx="2926211" cy="3214710"/>
          </a:xfrm>
          <a:prstGeom prst="rect">
            <a:avLst/>
          </a:prstGeom>
        </p:spPr>
      </p:pic>
      <p:pic>
        <p:nvPicPr>
          <p:cNvPr id="5" name="Obrázek 4" descr="IMG_5760.JPG"/>
          <p:cNvPicPr>
            <a:picLocks noChangeAspect="1"/>
          </p:cNvPicPr>
          <p:nvPr/>
        </p:nvPicPr>
        <p:blipFill>
          <a:blip r:embed="rId4" cstate="print"/>
          <a:srcRect l="31250" r="7031"/>
          <a:stretch>
            <a:fillRect/>
          </a:stretch>
        </p:blipFill>
        <p:spPr>
          <a:xfrm rot="16200000">
            <a:off x="1259612" y="3740994"/>
            <a:ext cx="2910003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Nekropoly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najstaršie nekropoly – 9. – 8. stor. BC – hrob s mečom s </a:t>
            </a:r>
            <a:r>
              <a:rPr lang="sk-SK" dirty="0" err="1" smtClean="0"/>
              <a:t>anténovitou</a:t>
            </a:r>
            <a:r>
              <a:rPr lang="sk-SK" dirty="0" smtClean="0"/>
              <a:t> rukoväťou (</a:t>
            </a:r>
            <a:r>
              <a:rPr lang="sk-SK" dirty="0" err="1" smtClean="0"/>
              <a:t>Fontivegge</a:t>
            </a:r>
            <a:r>
              <a:rPr lang="sk-SK" dirty="0" smtClean="0"/>
              <a:t>) – trieda bojovníkov, spony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7. – 6. stor. BC – </a:t>
            </a:r>
            <a:r>
              <a:rPr lang="sk-SK" dirty="0" err="1" smtClean="0"/>
              <a:t>orientalizujúce</a:t>
            </a:r>
            <a:r>
              <a:rPr lang="sk-SK" dirty="0" smtClean="0"/>
              <a:t> obdobie – importy v hroboch – korintská keramika, </a:t>
            </a:r>
            <a:r>
              <a:rPr lang="sk-SK" b="1" dirty="0" smtClean="0"/>
              <a:t>S. </a:t>
            </a:r>
            <a:r>
              <a:rPr lang="sk-SK" b="1" dirty="0" err="1" smtClean="0"/>
              <a:t>Mariano</a:t>
            </a:r>
            <a:r>
              <a:rPr lang="sk-SK" dirty="0" smtClean="0"/>
              <a:t> – vozy pokryté bronzovými plechmi zdobené tepaním</a:t>
            </a:r>
          </a:p>
        </p:txBody>
      </p:sp>
      <p:pic>
        <p:nvPicPr>
          <p:cNvPr id="50178" name="Picture 2" descr="http://www.perugiaonline.net/wp-content/uploads/2015/01/bronz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6"/>
            <a:ext cx="2500330" cy="3805677"/>
          </a:xfrm>
          <a:prstGeom prst="rect">
            <a:avLst/>
          </a:prstGeom>
          <a:noFill/>
        </p:spPr>
      </p:pic>
      <p:pic>
        <p:nvPicPr>
          <p:cNvPr id="50180" name="Picture 4" descr="http://turismo.comune.perugia.it/MC-API/Risorse/StreamImmagineOttimizzata.aspx?guid=DE8AB98F-8A6B-4D7D-867C-A286D0BCEBD1&amp;w=820&amp;h=450&amp;outside=false&amp;bgcolor=%23000000"/>
          <p:cNvPicPr>
            <a:picLocks noChangeAspect="1" noChangeArrowheads="1"/>
          </p:cNvPicPr>
          <p:nvPr/>
        </p:nvPicPr>
        <p:blipFill>
          <a:blip r:embed="rId3"/>
          <a:srcRect l="4233" r="5380"/>
          <a:stretch>
            <a:fillRect/>
          </a:stretch>
        </p:blipFill>
        <p:spPr bwMode="auto">
          <a:xfrm>
            <a:off x="5715008" y="4000504"/>
            <a:ext cx="3428992" cy="2081888"/>
          </a:xfrm>
          <a:prstGeom prst="rect">
            <a:avLst/>
          </a:prstGeom>
          <a:noFill/>
        </p:spPr>
      </p:pic>
      <p:pic>
        <p:nvPicPr>
          <p:cNvPr id="50182" name="Picture 6" descr="http://corrieredellumbria.corr.it/resizer/680/-1/true/1421060405134.JPG-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857496"/>
            <a:ext cx="3047976" cy="3823417"/>
          </a:xfrm>
          <a:prstGeom prst="rect">
            <a:avLst/>
          </a:prstGeom>
          <a:noFill/>
        </p:spPr>
      </p:pic>
      <p:pic>
        <p:nvPicPr>
          <p:cNvPr id="50184" name="Picture 8" descr="https://yooniqimages.blob.core.windows.net/yooniqimages-data-storage-resizedimagefilerepository/List/10058/4c6a8ea3-0f8c-4dfe-a987-fded113a6397/YooniqImages_1005801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71414"/>
            <a:ext cx="2828925" cy="380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Assissi</a:t>
            </a:r>
            <a:endParaRPr lang="cs-CZ" b="1" dirty="0"/>
          </a:p>
          <a:p>
            <a:pPr>
              <a:buFontTx/>
              <a:buChar char="-"/>
            </a:pPr>
            <a:r>
              <a:rPr lang="cs-CZ" dirty="0" smtClean="0"/>
              <a:t> antické </a:t>
            </a:r>
            <a:r>
              <a:rPr lang="cs-CZ" dirty="0" err="1" smtClean="0"/>
              <a:t>Asisium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moderná</a:t>
            </a:r>
            <a:r>
              <a:rPr lang="cs-CZ" dirty="0" smtClean="0"/>
              <a:t> zástavba</a:t>
            </a:r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opevnenie</a:t>
            </a:r>
            <a:r>
              <a:rPr lang="cs-CZ" dirty="0"/>
              <a:t> a brána (</a:t>
            </a:r>
            <a:r>
              <a:rPr lang="cs-CZ" dirty="0" err="1"/>
              <a:t>dvojprechodová</a:t>
            </a:r>
            <a:r>
              <a:rPr lang="cs-CZ" dirty="0"/>
              <a:t>)</a:t>
            </a:r>
          </a:p>
          <a:p>
            <a:r>
              <a:rPr lang="cs-CZ" dirty="0"/>
              <a:t>- chrám Minervy – </a:t>
            </a:r>
            <a:r>
              <a:rPr lang="cs-CZ" dirty="0" err="1"/>
              <a:t>pol</a:t>
            </a:r>
            <a:r>
              <a:rPr lang="cs-CZ" dirty="0"/>
              <a:t>. 1. </a:t>
            </a:r>
            <a:r>
              <a:rPr lang="cs-CZ" dirty="0" err="1" smtClean="0"/>
              <a:t>stor</a:t>
            </a:r>
            <a:r>
              <a:rPr lang="cs-CZ" dirty="0"/>
              <a:t>. BC – </a:t>
            </a:r>
            <a:r>
              <a:rPr lang="cs-CZ" dirty="0" err="1" smtClean="0"/>
              <a:t>neskôr</a:t>
            </a:r>
            <a:r>
              <a:rPr lang="cs-CZ" dirty="0" smtClean="0"/>
              <a:t> </a:t>
            </a:r>
            <a:r>
              <a:rPr lang="cs-CZ" dirty="0" err="1" smtClean="0"/>
              <a:t>prestavaný</a:t>
            </a:r>
            <a:r>
              <a:rPr lang="cs-CZ" dirty="0" smtClean="0"/>
              <a:t> </a:t>
            </a:r>
            <a:r>
              <a:rPr lang="cs-CZ" dirty="0"/>
              <a:t>na </a:t>
            </a:r>
            <a:r>
              <a:rPr lang="cs-CZ" dirty="0" err="1"/>
              <a:t>kostol</a:t>
            </a:r>
            <a:r>
              <a:rPr lang="cs-CZ" dirty="0"/>
              <a:t> – vstup do </a:t>
            </a:r>
            <a:r>
              <a:rPr lang="cs-CZ" dirty="0" err="1"/>
              <a:t>kostola</a:t>
            </a:r>
            <a:r>
              <a:rPr lang="cs-CZ" dirty="0"/>
              <a:t> – pronaos (</a:t>
            </a:r>
            <a:r>
              <a:rPr lang="cs-CZ" dirty="0" err="1"/>
              <a:t>hexastylos</a:t>
            </a:r>
            <a:r>
              <a:rPr lang="cs-CZ" dirty="0"/>
              <a:t>), </a:t>
            </a:r>
            <a:r>
              <a:rPr lang="cs-CZ" dirty="0" smtClean="0"/>
              <a:t>korintské </a:t>
            </a:r>
            <a:r>
              <a:rPr lang="cs-CZ" dirty="0"/>
              <a:t>hlavice</a:t>
            </a:r>
          </a:p>
          <a:p>
            <a:r>
              <a:rPr lang="cs-CZ" dirty="0"/>
              <a:t>- portikové </a:t>
            </a:r>
            <a:r>
              <a:rPr lang="cs-CZ" dirty="0" err="1" smtClean="0"/>
              <a:t>námestie</a:t>
            </a:r>
            <a:r>
              <a:rPr lang="cs-CZ" dirty="0" smtClean="0"/>
              <a:t> (fórum) </a:t>
            </a:r>
            <a:r>
              <a:rPr lang="cs-CZ" dirty="0"/>
              <a:t>– </a:t>
            </a:r>
            <a:r>
              <a:rPr lang="cs-CZ" dirty="0" err="1" smtClean="0"/>
              <a:t>prístup</a:t>
            </a:r>
            <a:r>
              <a:rPr lang="cs-CZ" dirty="0" smtClean="0"/>
              <a:t> </a:t>
            </a:r>
            <a:r>
              <a:rPr lang="cs-CZ" dirty="0" err="1" smtClean="0"/>
              <a:t>dvomi</a:t>
            </a:r>
            <a:r>
              <a:rPr lang="cs-CZ" dirty="0" smtClean="0"/>
              <a:t> </a:t>
            </a:r>
            <a:r>
              <a:rPr lang="cs-CZ" dirty="0" err="1" smtClean="0"/>
              <a:t>schodiskami</a:t>
            </a:r>
            <a:r>
              <a:rPr lang="cs-CZ" dirty="0" smtClean="0"/>
              <a:t>, </a:t>
            </a:r>
            <a:r>
              <a:rPr lang="cs-CZ" dirty="0" err="1" smtClean="0"/>
              <a:t>tetrastylový</a:t>
            </a:r>
            <a:r>
              <a:rPr lang="cs-CZ" dirty="0" smtClean="0"/>
              <a:t> chrám </a:t>
            </a:r>
            <a:r>
              <a:rPr lang="cs-CZ" dirty="0" err="1" smtClean="0"/>
              <a:t>Dioskúrov</a:t>
            </a:r>
            <a:r>
              <a:rPr lang="cs-CZ" dirty="0" smtClean="0"/>
              <a:t>, </a:t>
            </a:r>
            <a:r>
              <a:rPr lang="cs-CZ" dirty="0" err="1" smtClean="0"/>
              <a:t>tabernae</a:t>
            </a:r>
            <a:r>
              <a:rPr lang="cs-CZ" dirty="0" smtClean="0"/>
              <a:t>, cisterna</a:t>
            </a:r>
            <a:endParaRPr lang="cs-CZ" dirty="0"/>
          </a:p>
        </p:txBody>
      </p:sp>
      <p:pic>
        <p:nvPicPr>
          <p:cNvPr id="20482" name="Picture 2" descr="http://www.scientificpsychic.com/alpha/travel/italy/assisi/santa-maria-sopra-minerva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214554"/>
            <a:ext cx="3626294" cy="4286280"/>
          </a:xfrm>
          <a:prstGeom prst="rect">
            <a:avLst/>
          </a:prstGeom>
          <a:noFill/>
        </p:spPr>
      </p:pic>
      <p:pic>
        <p:nvPicPr>
          <p:cNvPr id="20484" name="Picture 4" descr="http://www.franciscanum.it/wp-content/uploads/2011/11/minerv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1" y="2786058"/>
            <a:ext cx="5196711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"/>
            <a:ext cx="478631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Nekropoly:</a:t>
            </a:r>
          </a:p>
          <a:p>
            <a:r>
              <a:rPr lang="sk-SK" b="1" dirty="0" err="1" smtClean="0"/>
              <a:t>Palazzone</a:t>
            </a:r>
            <a:r>
              <a:rPr lang="sk-SK" dirty="0" smtClean="0"/>
              <a:t> – </a:t>
            </a:r>
            <a:r>
              <a:rPr lang="sk-SK" dirty="0" err="1" smtClean="0"/>
              <a:t>Ipogeo</a:t>
            </a:r>
            <a:r>
              <a:rPr lang="sk-SK" dirty="0" smtClean="0"/>
              <a:t> </a:t>
            </a:r>
            <a:r>
              <a:rPr lang="sk-SK" dirty="0" err="1" smtClean="0"/>
              <a:t>dei</a:t>
            </a:r>
            <a:r>
              <a:rPr lang="sk-SK" dirty="0" smtClean="0"/>
              <a:t> </a:t>
            </a:r>
            <a:r>
              <a:rPr lang="sk-SK" dirty="0" err="1" smtClean="0"/>
              <a:t>Volumni</a:t>
            </a:r>
            <a:r>
              <a:rPr lang="sk-SK" dirty="0" smtClean="0"/>
              <a:t> (6. stor. BC – 2./1. stor. BC, asi 200 komorových hrobiek)</a:t>
            </a:r>
          </a:p>
          <a:p>
            <a:r>
              <a:rPr lang="sk-SK" b="1" dirty="0" err="1" smtClean="0"/>
              <a:t>Sperandio</a:t>
            </a:r>
            <a:r>
              <a:rPr lang="sk-SK" dirty="0" smtClean="0"/>
              <a:t> – S. </a:t>
            </a:r>
            <a:r>
              <a:rPr lang="sk-SK" dirty="0" err="1" smtClean="0"/>
              <a:t>Caterinus</a:t>
            </a:r>
            <a:r>
              <a:rPr lang="sk-SK" dirty="0" smtClean="0"/>
              <a:t> </a:t>
            </a:r>
            <a:r>
              <a:rPr lang="sk-SK" dirty="0" err="1" smtClean="0"/>
              <a:t>Vecchio</a:t>
            </a:r>
            <a:endParaRPr lang="sk-SK" dirty="0" smtClean="0"/>
          </a:p>
          <a:p>
            <a:r>
              <a:rPr lang="sk-SK" b="1" dirty="0" err="1" smtClean="0"/>
              <a:t>Monteluce</a:t>
            </a:r>
            <a:endParaRPr lang="sk-SK" b="1" dirty="0" smtClean="0"/>
          </a:p>
          <a:p>
            <a:r>
              <a:rPr lang="sk-SK" b="1" dirty="0" err="1" smtClean="0"/>
              <a:t>Frontone</a:t>
            </a:r>
            <a:endParaRPr lang="sk-SK" sz="1400" b="1" dirty="0" smtClean="0"/>
          </a:p>
          <a:p>
            <a:pPr>
              <a:buFontTx/>
              <a:buChar char="-"/>
            </a:pPr>
            <a:r>
              <a:rPr lang="sk-SK" dirty="0" smtClean="0"/>
              <a:t> od kostrového ku kremačnému spôsobu pochovávania (4. stor. BC)</a:t>
            </a:r>
          </a:p>
          <a:p>
            <a:pPr>
              <a:buFontTx/>
              <a:buChar char="-"/>
            </a:pPr>
            <a:r>
              <a:rPr lang="sk-SK" dirty="0" smtClean="0"/>
              <a:t> hrobky pozostávajú z viacerých miestností – vytesané do usadenej horniny, alebo s valenou klenbou z travertínu</a:t>
            </a:r>
          </a:p>
          <a:p>
            <a:pPr>
              <a:buFontTx/>
              <a:buChar char="-"/>
            </a:pPr>
            <a:r>
              <a:rPr lang="sk-SK" dirty="0" smtClean="0"/>
              <a:t> od 4. stor. BC – okrem brnenia (helma, štít, </a:t>
            </a:r>
            <a:r>
              <a:rPr lang="sk-SK" dirty="0" err="1" smtClean="0"/>
              <a:t>náholenice</a:t>
            </a:r>
            <a:r>
              <a:rPr lang="sk-SK" dirty="0" smtClean="0"/>
              <a:t>, meče, oštepy) pridávajú aj bronzové vázy spolu s </a:t>
            </a:r>
            <a:r>
              <a:rPr lang="sk-SK" dirty="0" err="1" smtClean="0"/>
              <a:t>kottabom</a:t>
            </a:r>
            <a:r>
              <a:rPr lang="sk-SK" dirty="0" smtClean="0"/>
              <a:t> a kráterom – symboly hostiny (</a:t>
            </a:r>
            <a:r>
              <a:rPr lang="sk-SK" dirty="0" err="1" smtClean="0"/>
              <a:t>častokrát</a:t>
            </a:r>
            <a:r>
              <a:rPr lang="sk-SK" dirty="0" smtClean="0"/>
              <a:t> rodinné dedičstvo), </a:t>
            </a:r>
            <a:r>
              <a:rPr lang="sk-SK" dirty="0" err="1" smtClean="0"/>
              <a:t>strigily</a:t>
            </a:r>
            <a:r>
              <a:rPr lang="sk-SK" dirty="0" smtClean="0"/>
              <a:t> – spojenie so svetom atlétov</a:t>
            </a:r>
          </a:p>
          <a:p>
            <a:pPr>
              <a:buFontTx/>
              <a:buChar char="-"/>
            </a:pPr>
            <a:r>
              <a:rPr lang="sk-SK" dirty="0" smtClean="0"/>
              <a:t> urny z travertínu – reliéfna výzdoba na prednej strane, polychrómia</a:t>
            </a:r>
          </a:p>
          <a:p>
            <a:pPr>
              <a:buFontTx/>
              <a:buChar char="-"/>
            </a:pPr>
            <a:r>
              <a:rPr lang="sk-SK" dirty="0" smtClean="0"/>
              <a:t> scény: mytologické, vojnové výjavy, hostiny, morské príšery</a:t>
            </a:r>
          </a:p>
          <a:p>
            <a:pPr>
              <a:buFontTx/>
              <a:buChar char="-"/>
            </a:pPr>
            <a:r>
              <a:rPr lang="sk-SK" dirty="0" smtClean="0"/>
              <a:t> pohrebná výbava: keramický riad s čiernym alebo červeným </a:t>
            </a:r>
            <a:r>
              <a:rPr lang="sk-SK" dirty="0" err="1" smtClean="0"/>
              <a:t>firnisom</a:t>
            </a:r>
            <a:r>
              <a:rPr lang="sk-SK" dirty="0" smtClean="0"/>
              <a:t>, </a:t>
            </a:r>
            <a:r>
              <a:rPr lang="sk-SK" dirty="0" err="1" smtClean="0"/>
              <a:t>unguentáriá</a:t>
            </a:r>
            <a:r>
              <a:rPr lang="sk-SK" dirty="0" smtClean="0"/>
              <a:t>, bronzové zrkadlá</a:t>
            </a:r>
          </a:p>
          <a:p>
            <a:pPr>
              <a:buFontTx/>
              <a:buChar char="-"/>
            </a:pPr>
            <a:r>
              <a:rPr lang="sk-SK" dirty="0" smtClean="0"/>
              <a:t> kontinuálne využívanie až do rímskej doby (etruské a latinské nápisy na urnách)</a:t>
            </a:r>
            <a:endParaRPr lang="cs-CZ" dirty="0" smtClean="0"/>
          </a:p>
        </p:txBody>
      </p:sp>
      <p:pic>
        <p:nvPicPr>
          <p:cNvPr id="58370" name="Picture 2" descr="http://2.bp.blogspot.com/-8dxoP9fkyuI/UkB_vn---VI/AAAAAAAAefA/bEQxdJiT7Sk/s1600/Necropoli_del_Palazzone_Perug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2772" y="71414"/>
            <a:ext cx="4233364" cy="2857520"/>
          </a:xfrm>
          <a:prstGeom prst="rect">
            <a:avLst/>
          </a:prstGeom>
          <a:noFill/>
        </p:spPr>
      </p:pic>
      <p:pic>
        <p:nvPicPr>
          <p:cNvPr id="4" name="Obrázek 3" descr="IMG_5764.JPG"/>
          <p:cNvPicPr>
            <a:picLocks noChangeAspect="1"/>
          </p:cNvPicPr>
          <p:nvPr/>
        </p:nvPicPr>
        <p:blipFill>
          <a:blip r:embed="rId3" cstate="print"/>
          <a:srcRect l="17969" t="5859" r="8593" b="26171"/>
          <a:stretch>
            <a:fillRect/>
          </a:stretch>
        </p:blipFill>
        <p:spPr>
          <a:xfrm>
            <a:off x="4833120" y="3357562"/>
            <a:ext cx="4168036" cy="257176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farm2.static.flickr.com/1256/565776426_fe0c671b3c.jpg?v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3071834" cy="4095779"/>
          </a:xfrm>
          <a:prstGeom prst="rect">
            <a:avLst/>
          </a:prstGeom>
          <a:noFill/>
        </p:spPr>
      </p:pic>
      <p:pic>
        <p:nvPicPr>
          <p:cNvPr id="56324" name="Picture 4" descr="https://s-media-cache-ak0.pinimg.com/736x/34/a9/9b/34a99bfde1ae722f19cd9addf8aaef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142984"/>
            <a:ext cx="3071834" cy="4076461"/>
          </a:xfrm>
          <a:prstGeom prst="rect">
            <a:avLst/>
          </a:prstGeom>
          <a:noFill/>
        </p:spPr>
      </p:pic>
      <p:pic>
        <p:nvPicPr>
          <p:cNvPr id="56326" name="Picture 6" descr="http://cdn.ipernity.com/134/02/75/24820275.78b5c134.640.jpg?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3637" y="1142984"/>
            <a:ext cx="2750363" cy="407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Podzemná hrobka </a:t>
            </a:r>
            <a:r>
              <a:rPr lang="sk-SK" b="1" dirty="0" err="1" smtClean="0"/>
              <a:t>Volumniovcov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nekropola </a:t>
            </a:r>
            <a:r>
              <a:rPr lang="sk-SK" dirty="0" err="1" smtClean="0"/>
              <a:t>Il</a:t>
            </a:r>
            <a:r>
              <a:rPr lang="sk-SK" dirty="0" smtClean="0"/>
              <a:t> </a:t>
            </a:r>
            <a:r>
              <a:rPr lang="sk-SK" dirty="0" err="1" smtClean="0"/>
              <a:t>Palazzone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helenistické obdobie – 3. stor. BC</a:t>
            </a:r>
          </a:p>
          <a:p>
            <a:pPr>
              <a:buFontTx/>
              <a:buChar char="-"/>
            </a:pPr>
            <a:r>
              <a:rPr lang="sk-SK" dirty="0" smtClean="0"/>
              <a:t> kopíruje pôdorys etruského domu, 10 miestností</a:t>
            </a:r>
          </a:p>
          <a:p>
            <a:pPr>
              <a:buFontTx/>
              <a:buChar char="-"/>
            </a:pPr>
            <a:r>
              <a:rPr lang="sk-SK" dirty="0" smtClean="0"/>
              <a:t> vytesaná do terénu, </a:t>
            </a:r>
            <a:r>
              <a:rPr lang="sk-SK" dirty="0" err="1" smtClean="0"/>
              <a:t>dromos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zárubni nad vstupom – trojriadkový nápis v </a:t>
            </a:r>
            <a:r>
              <a:rPr lang="sk-SK" dirty="0" err="1" smtClean="0"/>
              <a:t>etruštine</a:t>
            </a:r>
            <a:r>
              <a:rPr lang="sk-SK" dirty="0" smtClean="0"/>
              <a:t> o stavbe hrobky</a:t>
            </a:r>
          </a:p>
          <a:p>
            <a:pPr>
              <a:buFontTx/>
              <a:buChar char="-"/>
            </a:pPr>
            <a:r>
              <a:rPr lang="sk-SK" dirty="0" smtClean="0"/>
              <a:t> pri vstupe obdĺžnikové átrium so stropom imitujúcim sedlovú strechu, z átria do dvoch </a:t>
            </a:r>
            <a:r>
              <a:rPr lang="sk-SK" dirty="0" err="1" smtClean="0"/>
              <a:t>kubikúl</a:t>
            </a:r>
            <a:r>
              <a:rPr lang="sk-SK" dirty="0" smtClean="0"/>
              <a:t>, na konci </a:t>
            </a:r>
            <a:r>
              <a:rPr lang="sk-SK" dirty="0" err="1" smtClean="0"/>
              <a:t>tablinum</a:t>
            </a:r>
            <a:r>
              <a:rPr lang="sk-SK" dirty="0" smtClean="0"/>
              <a:t>, dve </a:t>
            </a:r>
            <a:r>
              <a:rPr lang="sk-SK" dirty="0" err="1" smtClean="0"/>
              <a:t>alae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tablinum</a:t>
            </a:r>
            <a:r>
              <a:rPr lang="sk-SK" dirty="0" smtClean="0"/>
              <a:t> – sedem pohrebných urien (6 etruských - travertín, 1 rímska - mramor)</a:t>
            </a:r>
          </a:p>
          <a:p>
            <a:pPr>
              <a:buFontTx/>
              <a:buChar char="-"/>
            </a:pPr>
            <a:r>
              <a:rPr lang="sk-SK" dirty="0" err="1" smtClean="0"/>
              <a:t>Arnth</a:t>
            </a:r>
            <a:r>
              <a:rPr lang="sk-SK" dirty="0" smtClean="0"/>
              <a:t> </a:t>
            </a:r>
            <a:r>
              <a:rPr lang="sk-SK" dirty="0" err="1" smtClean="0"/>
              <a:t>Velimnas</a:t>
            </a:r>
            <a:r>
              <a:rPr lang="sk-SK" dirty="0" smtClean="0"/>
              <a:t> </a:t>
            </a:r>
            <a:r>
              <a:rPr lang="sk-SK" dirty="0" err="1" smtClean="0"/>
              <a:t>Aules</a:t>
            </a:r>
            <a:r>
              <a:rPr lang="sk-SK" dirty="0" smtClean="0"/>
              <a:t> – na </a:t>
            </a:r>
            <a:r>
              <a:rPr lang="sk-SK" dirty="0" err="1" smtClean="0"/>
              <a:t>kliné</a:t>
            </a:r>
            <a:r>
              <a:rPr lang="sk-SK" dirty="0" smtClean="0"/>
              <a:t> v </a:t>
            </a:r>
            <a:r>
              <a:rPr lang="sk-SK" dirty="0" err="1" smtClean="0"/>
              <a:t>polosede</a:t>
            </a:r>
            <a:r>
              <a:rPr lang="sk-SK" dirty="0" smtClean="0"/>
              <a:t>, na urne namaľovaná brána do podsvetia a po jej stranách stoja dve </a:t>
            </a:r>
            <a:r>
              <a:rPr lang="sk-SK" dirty="0" err="1" smtClean="0"/>
              <a:t>Lasy</a:t>
            </a:r>
            <a:r>
              <a:rPr lang="sk-SK" dirty="0" smtClean="0"/>
              <a:t> – okrídlené ženské božstvá</a:t>
            </a:r>
          </a:p>
          <a:p>
            <a:pPr>
              <a:buFontTx/>
              <a:buChar char="-"/>
            </a:pPr>
            <a:r>
              <a:rPr lang="sk-SK" dirty="0" smtClean="0"/>
              <a:t> napravo štyri urny z travertínu – dedo, otec, syn+1</a:t>
            </a:r>
          </a:p>
          <a:p>
            <a:pPr>
              <a:buFontTx/>
              <a:buChar char="-"/>
            </a:pPr>
            <a:r>
              <a:rPr lang="sk-SK" dirty="0" smtClean="0"/>
              <a:t> naľavo – dcéra </a:t>
            </a:r>
            <a:r>
              <a:rPr lang="sk-SK" dirty="0" err="1" smtClean="0"/>
              <a:t>Veilia</a:t>
            </a:r>
            <a:r>
              <a:rPr lang="sk-SK" dirty="0" smtClean="0"/>
              <a:t> – na urne v sede, zobrazená počas hodovania+1</a:t>
            </a:r>
          </a:p>
          <a:p>
            <a:pPr>
              <a:buFontTx/>
              <a:buChar char="-"/>
            </a:pPr>
            <a:r>
              <a:rPr lang="sk-SK" dirty="0" smtClean="0"/>
              <a:t> mramorová urna – posledný zosnulý – rímska stavba zdobená girlandami, 1. stor. BC</a:t>
            </a:r>
          </a:p>
          <a:p>
            <a:pPr>
              <a:buFontTx/>
              <a:buChar char="-"/>
            </a:pPr>
            <a:endParaRPr lang="sk-SK" dirty="0" smtClean="0"/>
          </a:p>
        </p:txBody>
      </p:sp>
      <p:pic>
        <p:nvPicPr>
          <p:cNvPr id="49154" name="Picture 2" descr="http://www.canino.info/inserti/monografie/etruschi/vari/ipogeo_volumni/images/thumb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3" y="0"/>
            <a:ext cx="3286165" cy="2245546"/>
          </a:xfrm>
          <a:prstGeom prst="rect">
            <a:avLst/>
          </a:prstGeom>
          <a:noFill/>
        </p:spPr>
      </p:pic>
      <p:pic>
        <p:nvPicPr>
          <p:cNvPr id="49156" name="Picture 4" descr="https://upload.wikimedia.org/wikipedia/commons/0/04/Hypogeum_cyark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670632"/>
            <a:ext cx="4286248" cy="2187367"/>
          </a:xfrm>
          <a:prstGeom prst="rect">
            <a:avLst/>
          </a:prstGeom>
          <a:noFill/>
        </p:spPr>
      </p:pic>
      <p:pic>
        <p:nvPicPr>
          <p:cNvPr id="49158" name="Picture 6" descr="http://www.unife.it/centri/diaprem/archivio-progetti/Ipogeo_dei_Volumni/ipogeo-i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335999"/>
            <a:ext cx="3286148" cy="2300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visitperugia.com/wp-content/uploads/ipogeo_volumni_perug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0628" cy="3324117"/>
          </a:xfrm>
          <a:prstGeom prst="rect">
            <a:avLst/>
          </a:prstGeom>
          <a:noFill/>
        </p:spPr>
      </p:pic>
      <p:pic>
        <p:nvPicPr>
          <p:cNvPr id="61444" name="Picture 4" descr="http://turismo.comune.perugia.it/MC-API/Risorse/StreamImmagineOttimizzata.aspx?guid=39A488F0-7939-487C-9627-09A76D6C98FA&amp;w=820&amp;h=450&amp;outside=false&amp;bgcolor=%2300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12" y="3357562"/>
            <a:ext cx="6248387" cy="3428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Ďalšie hrobky:</a:t>
            </a:r>
          </a:p>
          <a:p>
            <a:endParaRPr lang="sk-SK" dirty="0" smtClean="0"/>
          </a:p>
          <a:p>
            <a:r>
              <a:rPr lang="sk-SK" dirty="0" smtClean="0"/>
              <a:t>Hrobka </a:t>
            </a:r>
            <a:r>
              <a:rPr lang="sk-SK" dirty="0" err="1" smtClean="0"/>
              <a:t>Cai</a:t>
            </a:r>
            <a:r>
              <a:rPr lang="sk-SK" dirty="0" smtClean="0"/>
              <a:t> </a:t>
            </a:r>
            <a:r>
              <a:rPr lang="sk-SK" dirty="0" err="1" smtClean="0"/>
              <a:t>Cutu</a:t>
            </a:r>
            <a:r>
              <a:rPr lang="sk-SK" dirty="0" smtClean="0"/>
              <a:t> – 1983, 50 urien</a:t>
            </a:r>
          </a:p>
          <a:p>
            <a:r>
              <a:rPr lang="sk-SK" dirty="0" smtClean="0"/>
              <a:t>Hrobka </a:t>
            </a:r>
            <a:r>
              <a:rPr lang="sk-SK" dirty="0" err="1" smtClean="0"/>
              <a:t>Satna</a:t>
            </a:r>
            <a:r>
              <a:rPr lang="sk-SK" dirty="0" smtClean="0"/>
              <a:t> – 1968, 8 urien</a:t>
            </a:r>
          </a:p>
          <a:p>
            <a:r>
              <a:rPr lang="sk-SK" dirty="0" smtClean="0"/>
              <a:t>Hrobka </a:t>
            </a:r>
            <a:r>
              <a:rPr lang="sk-SK" dirty="0" err="1" smtClean="0"/>
              <a:t>Cai</a:t>
            </a:r>
            <a:r>
              <a:rPr lang="sk-SK" dirty="0" smtClean="0"/>
              <a:t> </a:t>
            </a:r>
            <a:r>
              <a:rPr lang="sk-SK" dirty="0" err="1" smtClean="0"/>
              <a:t>Carcu</a:t>
            </a:r>
            <a:r>
              <a:rPr lang="sk-SK" dirty="0" smtClean="0"/>
              <a:t> – 1968, 26 urien</a:t>
            </a:r>
          </a:p>
          <a:p>
            <a:r>
              <a:rPr lang="sk-SK" dirty="0" smtClean="0"/>
              <a:t>Hrobka </a:t>
            </a:r>
            <a:r>
              <a:rPr lang="sk-SK" i="1" dirty="0" err="1" smtClean="0"/>
              <a:t>Anei</a:t>
            </a:r>
            <a:r>
              <a:rPr lang="sk-SK" i="1" dirty="0" smtClean="0"/>
              <a:t> </a:t>
            </a:r>
            <a:r>
              <a:rPr lang="sk-SK" i="1" dirty="0" err="1" smtClean="0"/>
              <a:t>Marcna</a:t>
            </a:r>
            <a:r>
              <a:rPr lang="sk-SK" i="1" dirty="0" smtClean="0"/>
              <a:t> </a:t>
            </a:r>
            <a:r>
              <a:rPr lang="sk-SK" dirty="0" smtClean="0"/>
              <a:t>– 2008, 8 urien</a:t>
            </a:r>
          </a:p>
          <a:p>
            <a:r>
              <a:rPr lang="sk-SK" dirty="0" smtClean="0"/>
              <a:t>Hrobka </a:t>
            </a:r>
            <a:r>
              <a:rPr lang="sk-SK" dirty="0" err="1" smtClean="0"/>
              <a:t>Cacni</a:t>
            </a:r>
            <a:r>
              <a:rPr lang="sk-SK" dirty="0" smtClean="0"/>
              <a:t> – 2003, 22 urien</a:t>
            </a:r>
          </a:p>
          <a:p>
            <a:r>
              <a:rPr lang="sk-SK" dirty="0" smtClean="0"/>
              <a:t>Hrobka </a:t>
            </a:r>
            <a:r>
              <a:rPr lang="sk-SK" dirty="0" err="1" smtClean="0"/>
              <a:t>Elce</a:t>
            </a:r>
            <a:r>
              <a:rPr lang="sk-SK" dirty="0" smtClean="0"/>
              <a:t> 1 – 6 urien</a:t>
            </a:r>
          </a:p>
          <a:p>
            <a:r>
              <a:rPr lang="sk-SK" dirty="0" smtClean="0"/>
              <a:t>Hrobka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Solatia</a:t>
            </a:r>
            <a:r>
              <a:rPr lang="sk-SK" dirty="0" smtClean="0"/>
              <a:t> – 1993, 1 pohreb</a:t>
            </a:r>
          </a:p>
          <a:p>
            <a:r>
              <a:rPr lang="sk-SK" dirty="0" smtClean="0"/>
              <a:t>Lokalita </a:t>
            </a:r>
            <a:r>
              <a:rPr lang="sk-SK" dirty="0" err="1" smtClean="0"/>
              <a:t>Casaglia</a:t>
            </a:r>
            <a:r>
              <a:rPr lang="sk-SK" dirty="0" smtClean="0"/>
              <a:t> – 1985, 4 urny z helenistického obdobia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0418" name="Picture 2" descr="https://upload.wikimedia.org/wikipedia/commons/b/b3/Perugia,_Museo_Archeologico_Nazionale_dell%27Umbria,_tomba_Cut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00438"/>
            <a:ext cx="4357718" cy="3098338"/>
          </a:xfrm>
          <a:prstGeom prst="rect">
            <a:avLst/>
          </a:prstGeom>
          <a:noFill/>
        </p:spPr>
      </p:pic>
      <p:pic>
        <p:nvPicPr>
          <p:cNvPr id="60420" name="Picture 4" descr="http://www.archeopg.arti.beniculturali.it/wp-content/uploads/2014/10/tomba-cutu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42852"/>
            <a:ext cx="4714876" cy="3130678"/>
          </a:xfrm>
          <a:prstGeom prst="rect">
            <a:avLst/>
          </a:prstGeom>
          <a:noFill/>
        </p:spPr>
      </p:pic>
      <p:pic>
        <p:nvPicPr>
          <p:cNvPr id="60422" name="Picture 6" descr="https://s-media-cache-ak0.pinimg.com/564x/4e/1c/36/4e1c36c983727c892e15604ae00874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340511"/>
            <a:ext cx="2766895" cy="3517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14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Hrobka pri </a:t>
            </a:r>
            <a:r>
              <a:rPr lang="sk-SK" b="1" dirty="0" err="1" smtClean="0"/>
              <a:t>Citt</a:t>
            </a:r>
            <a:r>
              <a:rPr lang="it-IT" b="1" dirty="0" smtClean="0"/>
              <a:t>à</a:t>
            </a:r>
            <a:r>
              <a:rPr lang="sk-SK" b="1" dirty="0" smtClean="0"/>
              <a:t> </a:t>
            </a:r>
            <a:r>
              <a:rPr lang="sk-SK" b="1" dirty="0" err="1" smtClean="0"/>
              <a:t>della</a:t>
            </a:r>
            <a:r>
              <a:rPr lang="sk-SK" b="1" dirty="0" smtClean="0"/>
              <a:t> </a:t>
            </a:r>
            <a:r>
              <a:rPr lang="sk-SK" b="1" dirty="0" err="1" smtClean="0"/>
              <a:t>Pieve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2015, 20 km JZ od Perugie, nájdená náhodne</a:t>
            </a:r>
          </a:p>
          <a:p>
            <a:pPr>
              <a:buFontTx/>
              <a:buChar char="-"/>
            </a:pPr>
            <a:r>
              <a:rPr lang="sk-SK" dirty="0" smtClean="0"/>
              <a:t> 4. stor. BC</a:t>
            </a:r>
          </a:p>
          <a:p>
            <a:pPr>
              <a:buFontTx/>
              <a:buChar char="-"/>
            </a:pPr>
            <a:r>
              <a:rPr lang="sk-SK" dirty="0" smtClean="0"/>
              <a:t> nedotknutá hrobka so sarkofágmi, pohrebnou výbavou a mramorovou hlavou</a:t>
            </a:r>
          </a:p>
          <a:p>
            <a:pPr>
              <a:buFontTx/>
              <a:buChar char="-"/>
            </a:pPr>
            <a:r>
              <a:rPr lang="sk-SK" dirty="0" smtClean="0"/>
              <a:t> vstup zapečatený ťažkou kamennou doskou</a:t>
            </a:r>
          </a:p>
          <a:p>
            <a:pPr>
              <a:buFontTx/>
              <a:buChar char="-"/>
            </a:pPr>
            <a:r>
              <a:rPr lang="sk-SK" dirty="0" smtClean="0"/>
              <a:t> 2 mramorové urny, 2 sarkofágy a pohrebná výbava</a:t>
            </a:r>
          </a:p>
          <a:p>
            <a:pPr>
              <a:buFontTx/>
              <a:buChar char="-"/>
            </a:pPr>
            <a:r>
              <a:rPr lang="sk-SK" dirty="0" smtClean="0"/>
              <a:t> kamenná urna – etruský nápis – meno </a:t>
            </a:r>
            <a:r>
              <a:rPr lang="sk-SK" dirty="0" err="1" smtClean="0"/>
              <a:t>Lars</a:t>
            </a:r>
            <a:r>
              <a:rPr lang="sk-SK" dirty="0" smtClean="0"/>
              <a:t> – kostrové pozostatky</a:t>
            </a:r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48130" name="Picture 2" descr="http://static.ddmcdn.com/gif/9.stone-ta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71414"/>
            <a:ext cx="4568783" cy="3000396"/>
          </a:xfrm>
          <a:prstGeom prst="rect">
            <a:avLst/>
          </a:prstGeom>
          <a:noFill/>
        </p:spPr>
      </p:pic>
      <p:pic>
        <p:nvPicPr>
          <p:cNvPr id="48132" name="Picture 4" descr="http://static.ddmcdn.com/gif/10.hanging-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79953"/>
            <a:ext cx="4429124" cy="2908680"/>
          </a:xfrm>
          <a:prstGeom prst="rect">
            <a:avLst/>
          </a:prstGeom>
          <a:noFill/>
        </p:spPr>
      </p:pic>
      <p:pic>
        <p:nvPicPr>
          <p:cNvPr id="48134" name="Picture 6" descr="http://static.ddmcdn.com/gif/11.grave-goo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466499" cy="2933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static.ddmcdn.com/gif/8.bas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52"/>
            <a:ext cx="4429156" cy="2908700"/>
          </a:xfrm>
          <a:prstGeom prst="rect">
            <a:avLst/>
          </a:prstGeom>
          <a:noFill/>
        </p:spPr>
      </p:pic>
      <p:pic>
        <p:nvPicPr>
          <p:cNvPr id="53252" name="Picture 4" descr="http://static.ddmcdn.com/gif/6.skelet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460003" cy="2928958"/>
          </a:xfrm>
          <a:prstGeom prst="rect">
            <a:avLst/>
          </a:prstGeom>
          <a:noFill/>
        </p:spPr>
      </p:pic>
      <p:pic>
        <p:nvPicPr>
          <p:cNvPr id="53254" name="Picture 6" descr="http://tuttoggi.info/wp-content/uploads/2015/10/tomb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214686"/>
            <a:ext cx="5286380" cy="3526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montesubasio.it/img/foro-romano-assi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16792" cy="3214686"/>
          </a:xfrm>
          <a:prstGeom prst="rect">
            <a:avLst/>
          </a:prstGeom>
          <a:noFill/>
        </p:spPr>
      </p:pic>
      <p:pic>
        <p:nvPicPr>
          <p:cNvPr id="19460" name="Picture 4" descr="Roman Amphitheatre Assi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4514" y="3286124"/>
            <a:ext cx="536948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Domus</a:t>
            </a:r>
            <a:r>
              <a:rPr lang="sk-SK" b="1" dirty="0" smtClean="0"/>
              <a:t> </a:t>
            </a:r>
            <a:r>
              <a:rPr lang="sk-SK" b="1" dirty="0" err="1" smtClean="0"/>
              <a:t>Propertii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1. stor. AD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pod kostolom </a:t>
            </a:r>
            <a:r>
              <a:rPr lang="sk-SK" dirty="0" err="1" smtClean="0"/>
              <a:t>Santa</a:t>
            </a:r>
            <a:r>
              <a:rPr lang="sk-SK" dirty="0" smtClean="0"/>
              <a:t> Maria </a:t>
            </a:r>
            <a:r>
              <a:rPr lang="sk-SK" dirty="0" err="1" smtClean="0"/>
              <a:t>Maggiore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miestnosti s freskami, mozaiková podlaha, </a:t>
            </a:r>
            <a:r>
              <a:rPr lang="sk-SK" dirty="0" err="1" smtClean="0"/>
              <a:t>porticus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freska: jemné vetvičky a farebné vtáky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jeden z mála dokladov pompejských maliarskych štýlov severne od Ríma</a:t>
            </a:r>
          </a:p>
        </p:txBody>
      </p:sp>
      <p:pic>
        <p:nvPicPr>
          <p:cNvPr id="18434" name="Picture 2" descr="http://www.hotelmomassisi.it/files_eventi/84/scheda/365_foto_domus_assisi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85925"/>
            <a:ext cx="3714776" cy="4953035"/>
          </a:xfrm>
          <a:prstGeom prst="rect">
            <a:avLst/>
          </a:prstGeom>
          <a:noFill/>
        </p:spPr>
      </p:pic>
      <p:pic>
        <p:nvPicPr>
          <p:cNvPr id="18436" name="Picture 4" descr="http://www.italiannotebook.com/new/wp-content/uploads/assisivilla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428868"/>
            <a:ext cx="5059349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Dom </a:t>
            </a:r>
            <a:r>
              <a:rPr lang="sk-SK" b="1" dirty="0" err="1" smtClean="0"/>
              <a:t>larária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1. stor. AD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500 štvorcových metrov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objavený 2001 (zemetrasenie v roku 1997), 7 metrov pod dnešným povrchom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zrekonštruovaný 2011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prvý odkrytý </a:t>
            </a:r>
            <a:r>
              <a:rPr lang="sk-SK" dirty="0" err="1" smtClean="0"/>
              <a:t>peristyl</a:t>
            </a:r>
            <a:r>
              <a:rPr lang="sk-SK" dirty="0" smtClean="0"/>
              <a:t> – okolo neho sústredené ďalšie miestnosti: </a:t>
            </a:r>
            <a:r>
              <a:rPr lang="sk-SK" dirty="0" err="1" smtClean="0"/>
              <a:t>diaeta</a:t>
            </a:r>
            <a:r>
              <a:rPr lang="sk-SK" dirty="0" smtClean="0"/>
              <a:t>, </a:t>
            </a:r>
            <a:r>
              <a:rPr lang="sk-SK" dirty="0" err="1" smtClean="0"/>
              <a:t>triclinium</a:t>
            </a:r>
            <a:r>
              <a:rPr lang="sk-SK" dirty="0" smtClean="0"/>
              <a:t>, </a:t>
            </a:r>
            <a:r>
              <a:rPr lang="sk-SK" dirty="0" err="1" smtClean="0"/>
              <a:t>cubiclum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výborne zachované fresky a mozaiky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 l="25781" t="35000" r="43359" b="31875"/>
          <a:stretch>
            <a:fillRect/>
          </a:stretch>
        </p:blipFill>
        <p:spPr bwMode="auto">
          <a:xfrm>
            <a:off x="214282" y="2357430"/>
            <a:ext cx="596305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33203" t="20000" r="51953" b="41875"/>
          <a:stretch>
            <a:fillRect/>
          </a:stretch>
        </p:blipFill>
        <p:spPr bwMode="auto">
          <a:xfrm>
            <a:off x="6286512" y="2143116"/>
            <a:ext cx="271464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hotelmomassisi.it/files_eventi/84/scheda/364_foto_domus_assis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4500563" cy="3375421"/>
          </a:xfrm>
          <a:prstGeom prst="rect">
            <a:avLst/>
          </a:prstGeom>
          <a:noFill/>
        </p:spPr>
      </p:pic>
      <p:pic>
        <p:nvPicPr>
          <p:cNvPr id="23556" name="Picture 4" descr="http://www.hotelmomassisi.it/files_eventi/84/scheda/366_foto_domus_assisi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141" y="500042"/>
            <a:ext cx="4339859" cy="5786478"/>
          </a:xfrm>
          <a:prstGeom prst="rect">
            <a:avLst/>
          </a:prstGeom>
          <a:noFill/>
        </p:spPr>
      </p:pic>
      <p:pic>
        <p:nvPicPr>
          <p:cNvPr id="23558" name="Picture 6" descr="http://www.hotelmomassisi.it/files_eventi/84/scheda/363_foto_domus_assisi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82578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italiannotebook.com/new/wp-content/uploads/assisivilla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9937" cy="6858000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25781" t="28750" r="43359" b="61250"/>
          <a:stretch>
            <a:fillRect/>
          </a:stretch>
        </p:blipFill>
        <p:spPr bwMode="auto">
          <a:xfrm>
            <a:off x="3500398" y="0"/>
            <a:ext cx="564360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 l="25781" t="16250" r="43359" b="46250"/>
          <a:stretch>
            <a:fillRect/>
          </a:stretch>
        </p:blipFill>
        <p:spPr bwMode="auto">
          <a:xfrm>
            <a:off x="5429256" y="1214422"/>
            <a:ext cx="3500462" cy="265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 l="32422" t="16250" r="50000" b="46250"/>
          <a:stretch>
            <a:fillRect/>
          </a:stretch>
        </p:blipFill>
        <p:spPr bwMode="auto">
          <a:xfrm>
            <a:off x="6143636" y="3905230"/>
            <a:ext cx="2214578" cy="295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2444</Words>
  <Application>Microsoft Office PowerPoint</Application>
  <PresentationFormat>Předvádění na obrazovce (4:3)</PresentationFormat>
  <Paragraphs>329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9" baseType="lpstr">
      <vt:lpstr>Arial</vt:lpstr>
      <vt:lpstr>Calibri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Topografie starověké Itálie</dc:title>
  <dc:creator>Monika</dc:creator>
  <cp:lastModifiedBy>Koronqa</cp:lastModifiedBy>
  <cp:revision>36</cp:revision>
  <dcterms:created xsi:type="dcterms:W3CDTF">2016-05-06T17:26:02Z</dcterms:created>
  <dcterms:modified xsi:type="dcterms:W3CDTF">2021-05-12T15:59:07Z</dcterms:modified>
</cp:coreProperties>
</file>