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58" r:id="rId5"/>
    <p:sldId id="259" r:id="rId6"/>
    <p:sldId id="263" r:id="rId7"/>
    <p:sldId id="264" r:id="rId8"/>
    <p:sldId id="260" r:id="rId9"/>
    <p:sldId id="261" r:id="rId10"/>
    <p:sldId id="262" r:id="rId11"/>
    <p:sldId id="265" r:id="rId12"/>
    <p:sldId id="283" r:id="rId13"/>
    <p:sldId id="284" r:id="rId14"/>
    <p:sldId id="275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5" r:id="rId23"/>
    <p:sldId id="266" r:id="rId24"/>
    <p:sldId id="268" r:id="rId25"/>
    <p:sldId id="269" r:id="rId26"/>
    <p:sldId id="271" r:id="rId27"/>
    <p:sldId id="270" r:id="rId28"/>
    <p:sldId id="273" r:id="rId29"/>
    <p:sldId id="272" r:id="rId30"/>
    <p:sldId id="287" r:id="rId31"/>
    <p:sldId id="286" r:id="rId32"/>
    <p:sldId id="293" r:id="rId33"/>
    <p:sldId id="292" r:id="rId34"/>
    <p:sldId id="294" r:id="rId35"/>
    <p:sldId id="295" r:id="rId36"/>
    <p:sldId id="296" r:id="rId37"/>
    <p:sldId id="297" r:id="rId38"/>
    <p:sldId id="298" r:id="rId39"/>
    <p:sldId id="288" r:id="rId40"/>
    <p:sldId id="290" r:id="rId41"/>
    <p:sldId id="289" r:id="rId42"/>
    <p:sldId id="299" r:id="rId43"/>
    <p:sldId id="300" r:id="rId44"/>
    <p:sldId id="301" r:id="rId45"/>
    <p:sldId id="304" r:id="rId46"/>
    <p:sldId id="302" r:id="rId47"/>
    <p:sldId id="303" r:id="rId48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3200" autoAdjust="0"/>
  </p:normalViewPr>
  <p:slideViewPr>
    <p:cSldViewPr>
      <p:cViewPr varScale="1">
        <p:scale>
          <a:sx n="74" d="100"/>
          <a:sy n="74" d="100"/>
        </p:scale>
        <p:origin x="437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4D62-3576-4E9F-A913-F1FBFD4CBFF3}" type="datetimeFigureOut">
              <a:rPr lang="cs-CZ" smtClean="0"/>
              <a:pPr/>
              <a:t>17.05.2023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099EE-B1C6-43A4-A0CC-257ACB4F9F4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866527"/>
          </a:xfrm>
        </p:spPr>
        <p:txBody>
          <a:bodyPr/>
          <a:lstStyle/>
          <a:p>
            <a:r>
              <a:rPr lang="cs-CZ" b="1" dirty="0" smtClean="0"/>
              <a:t>Topografie starověké Itálie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704728"/>
            <a:ext cx="9144000" cy="1126976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Regio</a:t>
            </a:r>
            <a:r>
              <a:rPr lang="cs-CZ" dirty="0" smtClean="0"/>
              <a:t> VIII: </a:t>
            </a:r>
            <a:r>
              <a:rPr lang="en-US" dirty="0" smtClean="0"/>
              <a:t>Gallia </a:t>
            </a:r>
            <a:r>
              <a:rPr lang="en-US" dirty="0" err="1" smtClean="0"/>
              <a:t>Cispadana</a:t>
            </a:r>
            <a:r>
              <a:rPr lang="en-US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Aemilia</a:t>
            </a:r>
            <a:r>
              <a:rPr lang="sk-SK" dirty="0" smtClean="0"/>
              <a:t>)</a:t>
            </a:r>
            <a:r>
              <a:rPr lang="cs-CZ" dirty="0" smtClean="0"/>
              <a:t>, </a:t>
            </a:r>
            <a:r>
              <a:rPr lang="cs-CZ" dirty="0" err="1" smtClean="0"/>
              <a:t>Regio</a:t>
            </a:r>
            <a:r>
              <a:rPr lang="cs-CZ" dirty="0" smtClean="0"/>
              <a:t> IX: </a:t>
            </a:r>
            <a:r>
              <a:rPr lang="cs-CZ" dirty="0" err="1" smtClean="0"/>
              <a:t>Liguria</a:t>
            </a:r>
            <a:r>
              <a:rPr lang="cs-CZ" dirty="0" smtClean="0"/>
              <a:t>, </a:t>
            </a:r>
            <a:r>
              <a:rPr lang="cs-CZ" dirty="0" err="1" smtClean="0"/>
              <a:t>Regio</a:t>
            </a:r>
            <a:r>
              <a:rPr lang="cs-CZ" dirty="0" smtClean="0"/>
              <a:t> X: </a:t>
            </a:r>
            <a:r>
              <a:rPr lang="cs-CZ" dirty="0" err="1" smtClean="0"/>
              <a:t>Venetia</a:t>
            </a:r>
            <a:r>
              <a:rPr lang="cs-CZ" dirty="0" smtClean="0"/>
              <a:t> et </a:t>
            </a:r>
            <a:r>
              <a:rPr lang="cs-CZ" dirty="0" err="1" smtClean="0"/>
              <a:t>Histria</a:t>
            </a:r>
            <a:r>
              <a:rPr lang="cs-CZ" dirty="0" smtClean="0"/>
              <a:t>, </a:t>
            </a:r>
            <a:r>
              <a:rPr lang="cs-CZ" dirty="0" err="1" smtClean="0"/>
              <a:t>Regio</a:t>
            </a:r>
            <a:r>
              <a:rPr lang="cs-CZ" dirty="0" smtClean="0"/>
              <a:t> XI: Gallia </a:t>
            </a:r>
            <a:r>
              <a:rPr lang="cs-CZ" dirty="0" err="1" smtClean="0"/>
              <a:t>Transpadana</a:t>
            </a:r>
            <a:endParaRPr lang="cs-CZ" dirty="0"/>
          </a:p>
        </p:txBody>
      </p:sp>
      <p:pic>
        <p:nvPicPr>
          <p:cNvPr id="4" name="Picture 2" descr="http://www.emersonkent.com/images/maps/ancient_italy_north.jpg"/>
          <p:cNvPicPr>
            <a:picLocks noChangeAspect="1" noChangeArrowheads="1"/>
          </p:cNvPicPr>
          <p:nvPr/>
        </p:nvPicPr>
        <p:blipFill rotWithShape="1">
          <a:blip r:embed="rId2"/>
          <a:srcRect l="8822" t="7141" r="10605" b="40056"/>
          <a:stretch/>
        </p:blipFill>
        <p:spPr bwMode="auto">
          <a:xfrm>
            <a:off x="107504" y="866527"/>
            <a:ext cx="8781345" cy="46761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mpio urbano dedicato a Tinia, somma divinità degli Etrusch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025140"/>
          </a:xfrm>
          <a:prstGeom prst="rect">
            <a:avLst/>
          </a:prstGeom>
          <a:noFill/>
        </p:spPr>
      </p:pic>
      <p:pic>
        <p:nvPicPr>
          <p:cNvPr id="1028" name="Picture 4" descr="Disegno ricostruttivo del tempio di Tinia (Paolo Baronio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630166"/>
            <a:ext cx="4572000" cy="3227833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0" y="0"/>
            <a:ext cx="464343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Chrám </a:t>
            </a:r>
            <a:r>
              <a:rPr lang="sk-SK" b="1" dirty="0" err="1" smtClean="0"/>
              <a:t>Tinia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etruské božstvo (Zeus)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 križovatke ciest A </a:t>
            </a:r>
            <a:r>
              <a:rPr lang="sk-SK" dirty="0" err="1" smtClean="0"/>
              <a:t>a</a:t>
            </a:r>
            <a:r>
              <a:rPr lang="sk-SK" dirty="0" smtClean="0"/>
              <a:t> B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strategické miesto – spojenie s mestom, ale aj akropolou</a:t>
            </a:r>
            <a:endParaRPr lang="sk-SK" dirty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svätyňa obohnaná múrom – </a:t>
            </a:r>
            <a:r>
              <a:rPr lang="sk-SK" dirty="0" err="1" smtClean="0"/>
              <a:t>temenos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 juhu monumentálny vstup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 pravej strane: miestnosti pre kňaza a nádrž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chrám: </a:t>
            </a:r>
            <a:r>
              <a:rPr lang="sk-SK" dirty="0" err="1" smtClean="0"/>
              <a:t>peripteros</a:t>
            </a:r>
            <a:r>
              <a:rPr lang="sk-SK" dirty="0" smtClean="0"/>
              <a:t>. 22 stĺpov na pódiu, </a:t>
            </a:r>
            <a:r>
              <a:rPr lang="sk-SK" dirty="0" err="1" smtClean="0"/>
              <a:t>pronaos</a:t>
            </a:r>
            <a:r>
              <a:rPr lang="sk-SK" dirty="0" smtClean="0"/>
              <a:t>, </a:t>
            </a:r>
            <a:r>
              <a:rPr lang="sk-SK" dirty="0" err="1" smtClean="0"/>
              <a:t>cella</a:t>
            </a:r>
            <a:r>
              <a:rPr lang="sk-SK" dirty="0" smtClean="0"/>
              <a:t>, </a:t>
            </a:r>
            <a:r>
              <a:rPr lang="sk-SK" dirty="0" err="1" smtClean="0"/>
              <a:t>adyton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centrálne schodisko – zachovanie </a:t>
            </a:r>
            <a:r>
              <a:rPr lang="sk-SK" dirty="0" err="1" smtClean="0"/>
              <a:t>axiality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zachovali sa len základy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dekorácia: terakotové dosky s nízkym reliéfom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drevo a travertín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Ravenna</a:t>
            </a:r>
            <a:endParaRPr lang="cs-CZ" b="1" dirty="0"/>
          </a:p>
          <a:p>
            <a:pPr lvl="0"/>
            <a:endParaRPr lang="sk-SK" dirty="0" smtClean="0"/>
          </a:p>
          <a:p>
            <a:pPr lvl="0"/>
            <a:r>
              <a:rPr lang="sk-SK" dirty="0" smtClean="0"/>
              <a:t>- rímske </a:t>
            </a:r>
            <a:r>
              <a:rPr lang="sk-SK" dirty="0"/>
              <a:t>mesto – nálezy množstva sarkofágov – 2.stor.AD – produkcia sarkofágov z miestneho mramoru</a:t>
            </a:r>
            <a:endParaRPr lang="cs-CZ" dirty="0"/>
          </a:p>
          <a:p>
            <a:endParaRPr lang="sk-SK" b="1" dirty="0" smtClean="0"/>
          </a:p>
          <a:p>
            <a:r>
              <a:rPr lang="sk-SK" b="1" dirty="0" smtClean="0"/>
              <a:t>Kostol  </a:t>
            </a:r>
            <a:r>
              <a:rPr lang="sk-SK" b="1" dirty="0"/>
              <a:t>S. </a:t>
            </a:r>
            <a:r>
              <a:rPr lang="sk-SK" b="1" dirty="0" err="1"/>
              <a:t>Vitale</a:t>
            </a:r>
            <a:endParaRPr lang="cs-CZ" b="1" dirty="0"/>
          </a:p>
          <a:p>
            <a:pPr lvl="0"/>
            <a:r>
              <a:rPr lang="sk-SK" dirty="0" smtClean="0"/>
              <a:t>- postavený: </a:t>
            </a:r>
            <a:r>
              <a:rPr lang="sk-SK" dirty="0" err="1"/>
              <a:t>Giulian</a:t>
            </a:r>
            <a:r>
              <a:rPr lang="sk-SK" dirty="0"/>
              <a:t> </a:t>
            </a:r>
            <a:r>
              <a:rPr lang="sk-SK" dirty="0" err="1"/>
              <a:t>l´Arentario</a:t>
            </a:r>
            <a:r>
              <a:rPr lang="sk-SK" dirty="0"/>
              <a:t> na mieste svätyne z 5.stor. AD</a:t>
            </a:r>
            <a:endParaRPr lang="cs-CZ" dirty="0"/>
          </a:p>
          <a:p>
            <a:pPr lvl="0">
              <a:buFontTx/>
              <a:buChar char="-"/>
            </a:pPr>
            <a:r>
              <a:rPr lang="sk-SK" dirty="0" smtClean="0"/>
              <a:t> osemuholníkový </a:t>
            </a:r>
            <a:r>
              <a:rPr lang="sk-SK" dirty="0"/>
              <a:t>tvar – vstup, </a:t>
            </a:r>
            <a:r>
              <a:rPr lang="sk-SK" dirty="0" smtClean="0"/>
              <a:t>presbytérium, </a:t>
            </a:r>
            <a:r>
              <a:rPr lang="sk-SK" dirty="0"/>
              <a:t>po stranách s dvomi okrúhlymi </a:t>
            </a:r>
            <a:r>
              <a:rPr lang="sk-SK" dirty="0" smtClean="0"/>
              <a:t>miestnosťami</a:t>
            </a:r>
            <a:r>
              <a:rPr lang="sk-SK" dirty="0"/>
              <a:t>. 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pri </a:t>
            </a:r>
            <a:r>
              <a:rPr lang="sk-SK" dirty="0"/>
              <a:t>vstupe do presbytéria je umiestnený reliéf z </a:t>
            </a:r>
            <a:r>
              <a:rPr lang="sk-SK" dirty="0" smtClean="0"/>
              <a:t>obdobia </a:t>
            </a:r>
            <a:r>
              <a:rPr lang="sk-SK" dirty="0"/>
              <a:t>vlády </a:t>
            </a:r>
            <a:r>
              <a:rPr lang="sk-SK" dirty="0" err="1"/>
              <a:t>Trajána</a:t>
            </a:r>
            <a:endParaRPr lang="cs-CZ" dirty="0"/>
          </a:p>
          <a:p>
            <a:pPr lvl="0"/>
            <a:r>
              <a:rPr lang="sk-SK" dirty="0" smtClean="0"/>
              <a:t>- mozaiky </a:t>
            </a:r>
            <a:r>
              <a:rPr lang="sk-SK" dirty="0"/>
              <a:t>– </a:t>
            </a:r>
            <a:r>
              <a:rPr lang="sk-SK" dirty="0" err="1"/>
              <a:t>Justinián</a:t>
            </a:r>
            <a:r>
              <a:rPr lang="sk-SK" dirty="0"/>
              <a:t> a Teodora medzi dvornými dámami a </a:t>
            </a:r>
            <a:r>
              <a:rPr lang="sk-SK" dirty="0" smtClean="0"/>
              <a:t>hodnostármi</a:t>
            </a:r>
            <a:endParaRPr lang="cs-CZ" dirty="0"/>
          </a:p>
        </p:txBody>
      </p:sp>
      <p:pic>
        <p:nvPicPr>
          <p:cNvPr id="12290" name="Picture 2" descr="https://upload.wikimedia.org/wikipedia/commons/5/53/Byggnadskonsten,_San_Vitale_i_Ravenna,_Nordisk_familjebo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928934"/>
            <a:ext cx="3227489" cy="3716843"/>
          </a:xfrm>
          <a:prstGeom prst="rect">
            <a:avLst/>
          </a:prstGeom>
          <a:noFill/>
        </p:spPr>
      </p:pic>
      <p:pic>
        <p:nvPicPr>
          <p:cNvPr id="12292" name="Picture 4" descr="http://www.turismo.ra.it/upload/gallery/scopri_territorio/arte_Cultura/unesco/basilica-di-san-vitale/basilica_di_san_vitale_nottur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4168" y="3214686"/>
            <a:ext cx="5739832" cy="31432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ancient.eu/uploads/images/4461.jpg?v=14535423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66"/>
            <a:ext cx="9144000" cy="60557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oneonta.edu/faculty/farberas/arth/images/109images/early_christian/san_vitale/justin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42" cy="3437584"/>
          </a:xfrm>
          <a:prstGeom prst="rect">
            <a:avLst/>
          </a:prstGeom>
          <a:noFill/>
        </p:spPr>
      </p:pic>
      <p:pic>
        <p:nvPicPr>
          <p:cNvPr id="40964" name="Picture 4" descr="https://upload.wikimedia.org/wikipedia/commons/5/59/Ravenna,_san_vitale,_teodora_e_il_suo_seguito_%28prima_met%C3%A0_del_VI_secolo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8269" y="3388650"/>
            <a:ext cx="6365731" cy="3469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c2.staticflickr.com/4/3605/5835752451_017524cb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051029" y="-193300"/>
            <a:ext cx="3737773" cy="4267204"/>
          </a:xfrm>
          <a:prstGeom prst="rect">
            <a:avLst/>
          </a:prstGeom>
          <a:noFill/>
        </p:spPr>
      </p:pic>
      <p:pic>
        <p:nvPicPr>
          <p:cNvPr id="32772" name="Picture 4" descr="https://c1.staticflickr.com/3/2160/2495043702_8630349cd6_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969040"/>
            <a:ext cx="4286280" cy="2791943"/>
          </a:xfrm>
          <a:prstGeom prst="rect">
            <a:avLst/>
          </a:prstGeom>
          <a:noFill/>
        </p:spPr>
      </p:pic>
      <p:pic>
        <p:nvPicPr>
          <p:cNvPr id="32774" name="Picture 6" descr="http://pretapartirconchiara.com/wp-content/uploads/2016/03/05-Basilica-di-SantApollinare-in-Clas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4286989" cy="285327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46434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S. </a:t>
            </a:r>
            <a:r>
              <a:rPr lang="sk-SK" b="1" dirty="0" err="1" smtClean="0"/>
              <a:t>Apollinare</a:t>
            </a:r>
            <a:r>
              <a:rPr lang="sk-SK" b="1" dirty="0" smtClean="0"/>
              <a:t> in </a:t>
            </a:r>
            <a:r>
              <a:rPr lang="sk-SK" b="1" dirty="0" err="1" smtClean="0"/>
              <a:t>Classe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stavba: zač. 6. stor. AD</a:t>
            </a:r>
          </a:p>
          <a:p>
            <a:pPr>
              <a:buFontTx/>
              <a:buChar char="-"/>
            </a:pPr>
            <a:r>
              <a:rPr lang="sk-SK" dirty="0" smtClean="0"/>
              <a:t> biskup </a:t>
            </a:r>
            <a:r>
              <a:rPr lang="sk-SK" dirty="0" err="1" smtClean="0"/>
              <a:t>Ursicinus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 bývalom pohanskom okrsku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konsekrácia</a:t>
            </a:r>
            <a:r>
              <a:rPr lang="sk-SK" dirty="0" smtClean="0"/>
              <a:t> 549 AD</a:t>
            </a:r>
          </a:p>
          <a:p>
            <a:pPr>
              <a:buFontTx/>
              <a:buChar char="-"/>
            </a:pPr>
            <a:r>
              <a:rPr lang="sk-SK" dirty="0" smtClean="0"/>
              <a:t> 1 loď s postrannými uličkami s apsidou na konci (po stranách dve malé kaplnky s </a:t>
            </a:r>
            <a:r>
              <a:rPr lang="sk-SK" dirty="0" err="1" smtClean="0"/>
              <a:t>apsidovýcm</a:t>
            </a:r>
            <a:r>
              <a:rPr lang="sk-SK" dirty="0" smtClean="0"/>
              <a:t> ukončením)</a:t>
            </a:r>
          </a:p>
          <a:p>
            <a:pPr>
              <a:buFontTx/>
              <a:buChar char="-"/>
            </a:pPr>
            <a:r>
              <a:rPr lang="sk-SK" dirty="0" smtClean="0"/>
              <a:t> 2</a:t>
            </a:r>
            <a:r>
              <a:rPr lang="cs-CZ" dirty="0" smtClean="0"/>
              <a:t>4 </a:t>
            </a:r>
            <a:r>
              <a:rPr lang="cs-CZ" dirty="0" err="1" smtClean="0"/>
              <a:t>stĺpov</a:t>
            </a:r>
            <a:r>
              <a:rPr lang="cs-CZ" dirty="0" smtClean="0"/>
              <a:t> z </a:t>
            </a:r>
            <a:r>
              <a:rPr lang="cs-CZ" dirty="0" err="1" smtClean="0"/>
              <a:t>gréckeho</a:t>
            </a:r>
            <a:r>
              <a:rPr lang="cs-CZ" dirty="0" smtClean="0"/>
              <a:t> mramoru</a:t>
            </a:r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s3.amazonaws.com/test.classconnection/341/flashcards/69341/jpg/transfiguration.jpg"/>
          <p:cNvPicPr>
            <a:picLocks noChangeAspect="1" noChangeArrowheads="1"/>
          </p:cNvPicPr>
          <p:nvPr/>
        </p:nvPicPr>
        <p:blipFill>
          <a:blip r:embed="rId2"/>
          <a:srcRect l="23534" r="23204"/>
          <a:stretch>
            <a:fillRect/>
          </a:stretch>
        </p:blipFill>
        <p:spPr bwMode="auto">
          <a:xfrm>
            <a:off x="4272370" y="0"/>
            <a:ext cx="4871630" cy="6858000"/>
          </a:xfrm>
          <a:prstGeom prst="rect">
            <a:avLst/>
          </a:prstGeom>
          <a:noFill/>
        </p:spPr>
      </p:pic>
      <p:pic>
        <p:nvPicPr>
          <p:cNvPr id="31748" name="Picture 4" descr="https://upload.wikimedia.org/wikipedia/commons/c/c2/Sant%27Apollinare_in_Classe_%28mosaico_del_catino,_part.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192182" cy="3143272"/>
          </a:xfrm>
          <a:prstGeom prst="rect">
            <a:avLst/>
          </a:prstGeom>
          <a:noFill/>
        </p:spPr>
      </p:pic>
      <p:pic>
        <p:nvPicPr>
          <p:cNvPr id="31750" name="Picture 6" descr="http://static.sacred-destinations.com/img/980/gohistoric_29089_z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57628"/>
            <a:ext cx="4189560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christianiconography.info/Edited%20in%202013/Italy/DSC_0995.oneThirdSiz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2393599"/>
          </a:xfrm>
          <a:prstGeom prst="rect">
            <a:avLst/>
          </a:prstGeom>
          <a:noFill/>
        </p:spPr>
      </p:pic>
      <p:pic>
        <p:nvPicPr>
          <p:cNvPr id="33798" name="Picture 6" descr="https://i.ytimg.com/vi/HjwELgIh_qc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559509"/>
            <a:ext cx="7643866" cy="4298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ubens.anu.edu.au/htdocs/surveys/charlotte/0002/0002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38892"/>
            <a:ext cx="4038333" cy="3019108"/>
          </a:xfrm>
          <a:prstGeom prst="rect">
            <a:avLst/>
          </a:prstGeom>
          <a:noFill/>
        </p:spPr>
      </p:pic>
      <p:pic>
        <p:nvPicPr>
          <p:cNvPr id="1028" name="Picture 4" descr="http://www.museumsyndicate.com/images/4/367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011572"/>
            <a:ext cx="4643438" cy="2846428"/>
          </a:xfrm>
          <a:prstGeom prst="rect">
            <a:avLst/>
          </a:prstGeom>
          <a:noFill/>
        </p:spPr>
      </p:pic>
      <p:pic>
        <p:nvPicPr>
          <p:cNvPr id="1030" name="Picture 6" descr="http://www.viviravenna.it/archivio/monumenti/46/f_dsc_0142_o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0"/>
            <a:ext cx="3233451" cy="383925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0"/>
            <a:ext cx="5286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S. </a:t>
            </a:r>
            <a:r>
              <a:rPr lang="cs-CZ" b="1" dirty="0" err="1" smtClean="0"/>
              <a:t>Apollinare</a:t>
            </a:r>
            <a:r>
              <a:rPr lang="cs-CZ" b="1" dirty="0" smtClean="0"/>
              <a:t> </a:t>
            </a:r>
            <a:r>
              <a:rPr lang="cs-CZ" b="1" dirty="0" err="1" smtClean="0"/>
              <a:t>Nuovo</a:t>
            </a:r>
            <a:endParaRPr lang="cs-CZ" b="1" dirty="0" smtClean="0"/>
          </a:p>
          <a:p>
            <a:endParaRPr lang="cs-CZ" b="1" dirty="0" smtClean="0"/>
          </a:p>
          <a:p>
            <a:pPr>
              <a:buFontTx/>
              <a:buChar char="-"/>
            </a:pPr>
            <a:r>
              <a:rPr lang="cs-CZ" dirty="0" smtClean="0"/>
              <a:t> 1. </a:t>
            </a:r>
            <a:r>
              <a:rPr lang="cs-CZ" dirty="0" err="1" smtClean="0"/>
              <a:t>štvrtina</a:t>
            </a:r>
            <a:r>
              <a:rPr lang="cs-CZ" dirty="0" smtClean="0"/>
              <a:t> 6.stor. AD – </a:t>
            </a:r>
            <a:r>
              <a:rPr lang="cs-CZ" dirty="0" err="1" smtClean="0"/>
              <a:t>Teodoric</a:t>
            </a:r>
            <a:r>
              <a:rPr lang="cs-CZ" dirty="0" smtClean="0"/>
              <a:t> </a:t>
            </a:r>
            <a:r>
              <a:rPr lang="cs-CZ" dirty="0" err="1" smtClean="0"/>
              <a:t>Veľký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dedikovaný 504 AD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rekonštrukcia</a:t>
            </a:r>
            <a:r>
              <a:rPr lang="cs-CZ" dirty="0" smtClean="0"/>
              <a:t> – Justinián I, 561 AD</a:t>
            </a:r>
          </a:p>
          <a:p>
            <a:pPr>
              <a:buFontTx/>
              <a:buChar char="-"/>
            </a:pPr>
            <a:r>
              <a:rPr lang="cs-CZ" dirty="0" smtClean="0"/>
              <a:t> 856 AD </a:t>
            </a:r>
            <a:r>
              <a:rPr lang="cs-CZ" dirty="0" err="1" smtClean="0"/>
              <a:t>premenovaný</a:t>
            </a:r>
            <a:r>
              <a:rPr lang="cs-CZ" dirty="0" smtClean="0"/>
              <a:t> na S. </a:t>
            </a:r>
            <a:r>
              <a:rPr lang="cs-CZ" dirty="0" err="1" smtClean="0"/>
              <a:t>Apollinare</a:t>
            </a:r>
            <a:r>
              <a:rPr lang="cs-CZ" dirty="0" smtClean="0"/>
              <a:t> – </a:t>
            </a:r>
            <a:r>
              <a:rPr lang="cs-CZ" dirty="0" err="1" smtClean="0"/>
              <a:t>prenesené</a:t>
            </a:r>
            <a:r>
              <a:rPr lang="cs-CZ" dirty="0" smtClean="0"/>
              <a:t> relikvie </a:t>
            </a:r>
            <a:r>
              <a:rPr lang="cs-CZ" dirty="0" err="1" smtClean="0"/>
              <a:t>sv</a:t>
            </a:r>
            <a:r>
              <a:rPr lang="sk-SK" dirty="0" err="1" smtClean="0"/>
              <a:t>ätého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hlavná loď s uličkami po stranách, na konci </a:t>
            </a:r>
            <a:r>
              <a:rPr lang="sk-SK" dirty="0" err="1" smtClean="0"/>
              <a:t>apsidovito</a:t>
            </a:r>
            <a:r>
              <a:rPr lang="sk-SK" dirty="0" smtClean="0"/>
              <a:t> zakončená kaplnka</a:t>
            </a:r>
          </a:p>
          <a:p>
            <a:pPr>
              <a:buFontTx/>
              <a:buChar char="-"/>
            </a:pPr>
            <a:r>
              <a:rPr lang="sk-SK" dirty="0" smtClean="0"/>
              <a:t> fúzia medzi západným a východným štýlom umenia a architektúry</a:t>
            </a:r>
          </a:p>
          <a:p>
            <a:pPr>
              <a:buFontTx/>
              <a:buChar char="-"/>
            </a:pPr>
            <a:r>
              <a:rPr lang="sk-SK" dirty="0" smtClean="0"/>
              <a:t> vstup – mramorové </a:t>
            </a:r>
            <a:r>
              <a:rPr lang="sk-SK" dirty="0" err="1" smtClean="0"/>
              <a:t>portiko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napravo – kruhová zvonica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http://catholicmom.com/wp-content/uploads/2015/07/Archbishops_Chapel_Raven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4286256"/>
            <a:ext cx="3428993" cy="2571745"/>
          </a:xfrm>
          <a:prstGeom prst="rect">
            <a:avLst/>
          </a:prstGeom>
          <a:noFill/>
        </p:spPr>
      </p:pic>
      <p:pic>
        <p:nvPicPr>
          <p:cNvPr id="34822" name="Picture 6" descr="https://05varvara.files.wordpress.com/2011/09/01-unknown-artist-the-miracuous-catch-basilica-di-santapollinare-nuovo-ravenna-italy-6th-centu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286233"/>
            <a:ext cx="3214710" cy="2571767"/>
          </a:xfrm>
          <a:prstGeom prst="rect">
            <a:avLst/>
          </a:prstGeom>
          <a:noFill/>
        </p:spPr>
      </p:pic>
      <p:pic>
        <p:nvPicPr>
          <p:cNvPr id="34824" name="Picture 8" descr="https://upload.wikimedia.org/wikipedia/commons/0/0b/S._Apollinare_Nuovo_Resurr_Lazza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9479" y="3857628"/>
            <a:ext cx="2184521" cy="3000372"/>
          </a:xfrm>
          <a:prstGeom prst="rect">
            <a:avLst/>
          </a:prstGeom>
          <a:noFill/>
        </p:spPr>
      </p:pic>
      <p:pic>
        <p:nvPicPr>
          <p:cNvPr id="34826" name="Picture 10" descr="http://tvblogs.nationalgeographic.com/files/2016/05/Basilica-Sant%E2%80%99Apollina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28802"/>
            <a:ext cx="2786050" cy="2070610"/>
          </a:xfrm>
          <a:prstGeom prst="rect">
            <a:avLst/>
          </a:prstGeom>
          <a:noFill/>
        </p:spPr>
      </p:pic>
      <p:pic>
        <p:nvPicPr>
          <p:cNvPr id="34818" name="Picture 2" descr="https://upload.wikimedia.org/wikipedia/commons/4/4b/Emilia_Ravenna2_tango717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54" y="0"/>
            <a:ext cx="6572246" cy="3286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static.sacred-destinations.com/img/964/gohistoric_16469_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3429000"/>
            <a:ext cx="4438276" cy="2897209"/>
          </a:xfrm>
          <a:prstGeom prst="rect">
            <a:avLst/>
          </a:prstGeom>
          <a:noFill/>
        </p:spPr>
      </p:pic>
      <p:pic>
        <p:nvPicPr>
          <p:cNvPr id="35844" name="Picture 4" descr="https://c3.staticflickr.com/7/6089/6125340002_7b278a4626_b.jpg"/>
          <p:cNvPicPr>
            <a:picLocks noChangeAspect="1" noChangeArrowheads="1"/>
          </p:cNvPicPr>
          <p:nvPr/>
        </p:nvPicPr>
        <p:blipFill>
          <a:blip r:embed="rId3"/>
          <a:srcRect t="4348" b="13043"/>
          <a:stretch>
            <a:fillRect/>
          </a:stretch>
        </p:blipFill>
        <p:spPr bwMode="auto">
          <a:xfrm>
            <a:off x="3639393" y="3143248"/>
            <a:ext cx="5504607" cy="3286148"/>
          </a:xfrm>
          <a:prstGeom prst="rect">
            <a:avLst/>
          </a:prstGeom>
          <a:noFill/>
        </p:spPr>
      </p:pic>
      <p:pic>
        <p:nvPicPr>
          <p:cNvPr id="35846" name="Picture 6" descr="http://www.cancelloedarnonenews.com/wp-content/uploads/2011/02/Meister_von_San_Apollinare_Nuovo_in_Ravenna_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52"/>
            <a:ext cx="4143372" cy="2685836"/>
          </a:xfrm>
          <a:prstGeom prst="rect">
            <a:avLst/>
          </a:prstGeom>
          <a:noFill/>
        </p:spPr>
      </p:pic>
      <p:pic>
        <p:nvPicPr>
          <p:cNvPr id="35848" name="Picture 8" descr="https://3.bp.blogspot.com/-driYVYhm5lE/UeZ9yOWYpyI/AAAAAAAADXI/He53djAGSk4/s640/International+Blog+Tour+Cesenatico+24-27.05.13+++Ravenna+647.JPG"/>
          <p:cNvPicPr>
            <a:picLocks noChangeAspect="1" noChangeArrowheads="1"/>
          </p:cNvPicPr>
          <p:nvPr/>
        </p:nvPicPr>
        <p:blipFill>
          <a:blip r:embed="rId5"/>
          <a:srcRect t="26562" r="21484" b="37500"/>
          <a:stretch>
            <a:fillRect/>
          </a:stretch>
        </p:blipFill>
        <p:spPr bwMode="auto">
          <a:xfrm>
            <a:off x="0" y="571480"/>
            <a:ext cx="4994415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754943" y="3805604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</a:t>
            </a:r>
            <a:endParaRPr lang="cs-CZ" sz="2400" b="1" dirty="0"/>
          </a:p>
        </p:txBody>
      </p:sp>
      <p:pic>
        <p:nvPicPr>
          <p:cNvPr id="5" name="Picture 2" descr="http://www.brindisiweb.it/storia/foto/bronz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239"/>
            <a:ext cx="2733627" cy="4214842"/>
          </a:xfrm>
          <a:prstGeom prst="rect">
            <a:avLst/>
          </a:prstGeom>
          <a:noFill/>
        </p:spPr>
      </p:pic>
      <p:pic>
        <p:nvPicPr>
          <p:cNvPr id="6" name="Picture 2" descr="http://www.brindisiweb.it/storia/images/disegno_relit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627" y="35884"/>
            <a:ext cx="3808115" cy="2520280"/>
          </a:xfrm>
          <a:prstGeom prst="rect">
            <a:avLst/>
          </a:prstGeom>
          <a:noFill/>
        </p:spPr>
      </p:pic>
      <p:pic>
        <p:nvPicPr>
          <p:cNvPr id="8" name="Picture 4" descr="http://2.bp.blogspot.com/-G5lmR0Hz3lY/VqDDWManBcI/AAAAAAAADwY/SH4KizFfY_Q/s1600/Alba_Fucens_Map.jpg"/>
          <p:cNvPicPr>
            <a:picLocks noChangeAspect="1" noChangeArrowheads="1"/>
          </p:cNvPicPr>
          <p:nvPr/>
        </p:nvPicPr>
        <p:blipFill>
          <a:blip r:embed="rId4"/>
          <a:srcRect l="3114"/>
          <a:stretch>
            <a:fillRect/>
          </a:stretch>
        </p:blipFill>
        <p:spPr bwMode="auto">
          <a:xfrm>
            <a:off x="5451521" y="4448884"/>
            <a:ext cx="3692479" cy="2417709"/>
          </a:xfrm>
          <a:prstGeom prst="rect">
            <a:avLst/>
          </a:prstGeom>
          <a:noFill/>
        </p:spPr>
      </p:pic>
      <p:pic>
        <p:nvPicPr>
          <p:cNvPr id="9" name="Picture 4" descr="http://www.madeinsouthitalytoday.com/assets/uploads/SouthernItaly/Tabbedimages/At_Glance/Abruzzo/AlbaFucens915b.jpg"/>
          <p:cNvPicPr>
            <a:picLocks noChangeAspect="1" noChangeArrowheads="1"/>
          </p:cNvPicPr>
          <p:nvPr/>
        </p:nvPicPr>
        <p:blipFill>
          <a:blip r:embed="rId5"/>
          <a:srcRect t="7731"/>
          <a:stretch>
            <a:fillRect/>
          </a:stretch>
        </p:blipFill>
        <p:spPr bwMode="auto">
          <a:xfrm>
            <a:off x="5659195" y="2692749"/>
            <a:ext cx="3484658" cy="1844824"/>
          </a:xfrm>
          <a:prstGeom prst="rect">
            <a:avLst/>
          </a:prstGeom>
          <a:noFill/>
        </p:spPr>
      </p:pic>
      <p:pic>
        <p:nvPicPr>
          <p:cNvPr id="10" name="Picture 2" descr="http://www.summitpost.org/images/original/2921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39773" y="4852020"/>
            <a:ext cx="4304077" cy="1997433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5075460" y="4390355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arsartisticadventureofmankind.files.wordpress.com/2014/10/3-san-apolinar-nuevo-south-wall.jpg?w=863&amp;h=485"/>
          <p:cNvPicPr>
            <a:picLocks noChangeAspect="1" noChangeArrowheads="1"/>
          </p:cNvPicPr>
          <p:nvPr/>
        </p:nvPicPr>
        <p:blipFill>
          <a:blip r:embed="rId2"/>
          <a:srcRect b="24227"/>
          <a:stretch>
            <a:fillRect/>
          </a:stretch>
        </p:blipFill>
        <p:spPr bwMode="auto">
          <a:xfrm>
            <a:off x="571472" y="0"/>
            <a:ext cx="8220075" cy="3500438"/>
          </a:xfrm>
          <a:prstGeom prst="rect">
            <a:avLst/>
          </a:prstGeom>
          <a:noFill/>
        </p:spPr>
      </p:pic>
      <p:pic>
        <p:nvPicPr>
          <p:cNvPr id="36868" name="Picture 4" descr="http://www.christianiconography.info/Edited%20in%202013/Italy/DSC_0799.oneThirdSiz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28"/>
            <a:ext cx="4757493" cy="2786082"/>
          </a:xfrm>
          <a:prstGeom prst="rect">
            <a:avLst/>
          </a:prstGeom>
          <a:noFill/>
        </p:spPr>
      </p:pic>
      <p:pic>
        <p:nvPicPr>
          <p:cNvPr id="36870" name="Picture 6" descr="https://s-media-cache-ak0.pinimg.com/736x/cc/7b/29/cc7b29dbc0ca10d79fd5f13624f68fa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857628"/>
            <a:ext cx="4357686" cy="2778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http://3.bp.blogspot.com/-8uXvt-LjWgo/TlK1x9v-wPI/AAAAAAAABKU/-Ro6vzLju1c/s1600/IMG_3936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7095" y="3071810"/>
            <a:ext cx="4096906" cy="3071834"/>
          </a:xfrm>
          <a:prstGeom prst="rect">
            <a:avLst/>
          </a:prstGeom>
          <a:noFill/>
        </p:spPr>
      </p:pic>
      <p:pic>
        <p:nvPicPr>
          <p:cNvPr id="37890" name="Picture 2" descr="https://s-media-cache-ak0.pinimg.com/736x/25/f2/53/25f253e175838fb6bccfb373778c93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84057" y="0"/>
            <a:ext cx="5659942" cy="2714620"/>
          </a:xfrm>
          <a:prstGeom prst="rect">
            <a:avLst/>
          </a:prstGeom>
          <a:noFill/>
        </p:spPr>
      </p:pic>
      <p:pic>
        <p:nvPicPr>
          <p:cNvPr id="37892" name="Picture 4" descr="https://farm7.staticflickr.com/6074/6125352390_9dc48e9367_o.jpg"/>
          <p:cNvPicPr>
            <a:picLocks noChangeAspect="1" noChangeArrowheads="1"/>
          </p:cNvPicPr>
          <p:nvPr/>
        </p:nvPicPr>
        <p:blipFill>
          <a:blip r:embed="rId4" cstate="print"/>
          <a:srcRect l="9577" t="993" b="20759"/>
          <a:stretch>
            <a:fillRect/>
          </a:stretch>
        </p:blipFill>
        <p:spPr bwMode="auto">
          <a:xfrm>
            <a:off x="-71470" y="3071810"/>
            <a:ext cx="5357850" cy="3089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828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Teodorikovo</a:t>
            </a:r>
            <a:r>
              <a:rPr lang="sk-SK" b="1" dirty="0" smtClean="0"/>
              <a:t> mauzóleum</a:t>
            </a:r>
            <a:endParaRPr lang="cs-CZ" b="1" dirty="0"/>
          </a:p>
        </p:txBody>
      </p:sp>
      <p:pic>
        <p:nvPicPr>
          <p:cNvPr id="41986" name="Picture 2" descr="https://upload.wikimedia.org/wikipedia/commons/e/e7/Teodorico_Mausoleum_-_Ravenna,_Ita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57166"/>
            <a:ext cx="3484875" cy="4645001"/>
          </a:xfrm>
          <a:prstGeom prst="rect">
            <a:avLst/>
          </a:prstGeom>
          <a:noFill/>
        </p:spPr>
      </p:pic>
      <p:pic>
        <p:nvPicPr>
          <p:cNvPr id="41988" name="Picture 4" descr="http://mullincollectibles.com/EBAY/ITALY-2/palace-theodoric-raven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357166"/>
            <a:ext cx="4000496" cy="6375292"/>
          </a:xfrm>
          <a:prstGeom prst="rect">
            <a:avLst/>
          </a:prstGeom>
          <a:noFill/>
        </p:spPr>
      </p:pic>
      <p:pic>
        <p:nvPicPr>
          <p:cNvPr id="41990" name="Picture 6" descr="http://historyofarchitecture.weebly.com/uploads/4/1/8/6/4186116/670796.jpg?428"/>
          <p:cNvPicPr>
            <a:picLocks noChangeAspect="1" noChangeArrowheads="1"/>
          </p:cNvPicPr>
          <p:nvPr/>
        </p:nvPicPr>
        <p:blipFill>
          <a:blip r:embed="rId4"/>
          <a:srcRect t="25781" r="19013"/>
          <a:stretch>
            <a:fillRect/>
          </a:stretch>
        </p:blipFill>
        <p:spPr bwMode="auto">
          <a:xfrm>
            <a:off x="1500166" y="4554382"/>
            <a:ext cx="3346339" cy="2303618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3643306" y="42860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- 520 AD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42912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/>
              <a:t>Rimini</a:t>
            </a:r>
            <a:endParaRPr lang="cs-CZ" b="1" dirty="0"/>
          </a:p>
          <a:p>
            <a:pPr lvl="0"/>
            <a:endParaRPr lang="sk-SK" dirty="0"/>
          </a:p>
          <a:p>
            <a:pPr lvl="0">
              <a:buFontTx/>
              <a:buChar char="-"/>
            </a:pPr>
            <a:r>
              <a:rPr lang="sk-SK" dirty="0" smtClean="0"/>
              <a:t> pôvodne </a:t>
            </a:r>
            <a:r>
              <a:rPr lang="sk-SK" dirty="0" err="1"/>
              <a:t>umbro-etruské</a:t>
            </a:r>
            <a:r>
              <a:rPr lang="sk-SK" dirty="0"/>
              <a:t> </a:t>
            </a:r>
            <a:r>
              <a:rPr lang="sk-SK" dirty="0" smtClean="0"/>
              <a:t>obyvateľstvo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/>
              <a:t>5. </a:t>
            </a:r>
            <a:r>
              <a:rPr lang="sk-SK" dirty="0" smtClean="0"/>
              <a:t>stor</a:t>
            </a:r>
            <a:r>
              <a:rPr lang="sk-SK" dirty="0"/>
              <a:t>. BC</a:t>
            </a:r>
            <a:endParaRPr lang="cs-CZ" dirty="0"/>
          </a:p>
          <a:p>
            <a:pPr lvl="0"/>
            <a:r>
              <a:rPr lang="sk-SK" dirty="0" smtClean="0"/>
              <a:t>- podrobené </a:t>
            </a:r>
            <a:r>
              <a:rPr lang="sk-SK" dirty="0"/>
              <a:t>Galmi a potom Rimanmi (kolónia v pol. 3.stor. BC)</a:t>
            </a:r>
            <a:endParaRPr lang="cs-CZ" dirty="0"/>
          </a:p>
          <a:p>
            <a:pPr lvl="0">
              <a:buFontTx/>
              <a:buChar char="-"/>
            </a:pPr>
            <a:r>
              <a:rPr lang="sk-SK" dirty="0" smtClean="0"/>
              <a:t> strategické </a:t>
            </a:r>
            <a:r>
              <a:rPr lang="sk-SK" dirty="0"/>
              <a:t>miesto na križovatke ciest </a:t>
            </a:r>
            <a:r>
              <a:rPr lang="sk-SK" dirty="0" err="1"/>
              <a:t>Flaminia</a:t>
            </a:r>
            <a:r>
              <a:rPr lang="sk-SK" dirty="0"/>
              <a:t>, </a:t>
            </a:r>
            <a:r>
              <a:rPr lang="sk-SK" dirty="0" err="1"/>
              <a:t>Aemilia</a:t>
            </a:r>
            <a:r>
              <a:rPr lang="sk-SK" dirty="0"/>
              <a:t> a </a:t>
            </a:r>
            <a:r>
              <a:rPr lang="sk-SK" dirty="0" err="1" smtClean="0"/>
              <a:t>Popilia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kolónia </a:t>
            </a:r>
            <a:r>
              <a:rPr lang="sk-SK" dirty="0" err="1" smtClean="0"/>
              <a:t>Ariminium</a:t>
            </a:r>
            <a:r>
              <a:rPr lang="sk-SK" dirty="0" smtClean="0"/>
              <a:t> – 268 BC</a:t>
            </a:r>
            <a:endParaRPr lang="cs-CZ" dirty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municipium</a:t>
            </a:r>
            <a:r>
              <a:rPr lang="sk-SK" dirty="0" smtClean="0"/>
              <a:t> </a:t>
            </a:r>
            <a:r>
              <a:rPr lang="sk-SK" dirty="0"/>
              <a:t>v 1. </a:t>
            </a:r>
            <a:r>
              <a:rPr lang="sk-SK" dirty="0" smtClean="0"/>
              <a:t>stor</a:t>
            </a:r>
            <a:r>
              <a:rPr lang="sk-SK" dirty="0"/>
              <a:t>. BC</a:t>
            </a:r>
            <a:endParaRPr lang="cs-CZ" dirty="0"/>
          </a:p>
          <a:p>
            <a:pPr lvl="0"/>
            <a:endParaRPr lang="sk-SK" dirty="0" smtClean="0"/>
          </a:p>
          <a:p>
            <a:pPr lvl="0"/>
            <a:r>
              <a:rPr lang="sk-SK" b="1" dirty="0" smtClean="0"/>
              <a:t>Augustov </a:t>
            </a:r>
            <a:r>
              <a:rPr lang="sk-SK" b="1" dirty="0"/>
              <a:t>oblúk </a:t>
            </a:r>
            <a:endParaRPr lang="sk-SK" b="1" dirty="0" smtClean="0"/>
          </a:p>
          <a:p>
            <a:pPr lvl="0"/>
            <a:endParaRPr lang="sk-SK" b="1" dirty="0" smtClean="0"/>
          </a:p>
          <a:p>
            <a:pPr lvl="0">
              <a:buFontTx/>
              <a:buChar char="-"/>
            </a:pPr>
            <a:r>
              <a:rPr lang="sk-SK" dirty="0" smtClean="0"/>
              <a:t> 27 </a:t>
            </a:r>
            <a:r>
              <a:rPr lang="sk-SK" dirty="0"/>
              <a:t>BC – </a:t>
            </a:r>
            <a:r>
              <a:rPr lang="sk-SK" dirty="0" smtClean="0"/>
              <a:t>opravenie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/>
              <a:t>Flaminia</a:t>
            </a:r>
            <a:r>
              <a:rPr lang="sk-SK" dirty="0"/>
              <a:t> </a:t>
            </a:r>
            <a:endParaRPr lang="sk-SK" dirty="0" smtClean="0"/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/>
              <a:t>travertín, jednoprechodový s </a:t>
            </a:r>
            <a:r>
              <a:rPr lang="sk-SK" dirty="0" err="1" smtClean="0"/>
              <a:t>polostĺpmi</a:t>
            </a:r>
            <a:r>
              <a:rPr lang="sk-SK" dirty="0" smtClean="0"/>
              <a:t> na malom podstavci </a:t>
            </a:r>
            <a:r>
              <a:rPr lang="sk-SK" dirty="0"/>
              <a:t>po </a:t>
            </a:r>
            <a:r>
              <a:rPr lang="sk-SK" dirty="0" smtClean="0"/>
              <a:t>stranách</a:t>
            </a:r>
            <a:endParaRPr lang="sk-SK" dirty="0"/>
          </a:p>
          <a:p>
            <a:pPr lvl="0">
              <a:buFontTx/>
              <a:buChar char="-"/>
            </a:pPr>
            <a:r>
              <a:rPr lang="sk-SK" dirty="0" smtClean="0"/>
              <a:t> rastlinné </a:t>
            </a:r>
            <a:r>
              <a:rPr lang="sk-SK" dirty="0"/>
              <a:t>motívy a časti </a:t>
            </a:r>
            <a:r>
              <a:rPr lang="sk-SK" dirty="0" smtClean="0"/>
              <a:t>výzbroje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/>
              <a:t>po stranách dve </a:t>
            </a:r>
            <a:r>
              <a:rPr lang="sk-SK" dirty="0" err="1"/>
              <a:t>clipea</a:t>
            </a:r>
            <a:r>
              <a:rPr lang="sk-SK" dirty="0"/>
              <a:t> s hlavami božstiev – Jupiter s bleskom, Apolón s lýrou a havranom, Neptún s </a:t>
            </a:r>
            <a:r>
              <a:rPr lang="sk-SK" dirty="0" err="1"/>
              <a:t>trojzubcom</a:t>
            </a:r>
            <a:r>
              <a:rPr lang="sk-SK" dirty="0"/>
              <a:t> a delfínom, </a:t>
            </a:r>
            <a:r>
              <a:rPr lang="sk-SK" dirty="0" err="1"/>
              <a:t>Roma</a:t>
            </a:r>
            <a:r>
              <a:rPr lang="sk-SK" dirty="0"/>
              <a:t> s </a:t>
            </a:r>
            <a:r>
              <a:rPr lang="sk-SK" dirty="0" err="1"/>
              <a:t>gladiom</a:t>
            </a:r>
            <a:r>
              <a:rPr lang="sk-SK" dirty="0"/>
              <a:t> a </a:t>
            </a:r>
            <a:r>
              <a:rPr lang="sk-SK" dirty="0" smtClean="0"/>
              <a:t>pancierom</a:t>
            </a:r>
            <a:endParaRPr lang="cs-CZ" dirty="0"/>
          </a:p>
        </p:txBody>
      </p:sp>
      <p:pic>
        <p:nvPicPr>
          <p:cNvPr id="23554" name="Picture 2" descr="https://upload.wikimedia.org/wikipedia/commons/0/0e/Rimini,_Arco_di_Augusto_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14"/>
            <a:ext cx="4429124" cy="3320929"/>
          </a:xfrm>
          <a:prstGeom prst="rect">
            <a:avLst/>
          </a:prstGeom>
          <a:noFill/>
        </p:spPr>
      </p:pic>
      <p:pic>
        <p:nvPicPr>
          <p:cNvPr id="23556" name="Picture 4" descr="https://upload.wikimedia.org/wikipedia/commons/c/c2/Arco_di_augusto,_rimini,_esterno_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18312"/>
            <a:ext cx="4385334" cy="3288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upiter&#10;Landseite, linker Bogenzwick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00108"/>
            <a:ext cx="2361086" cy="2143140"/>
          </a:xfrm>
          <a:prstGeom prst="rect">
            <a:avLst/>
          </a:prstGeom>
          <a:noFill/>
        </p:spPr>
      </p:pic>
      <p:pic>
        <p:nvPicPr>
          <p:cNvPr id="25604" name="Picture 4" descr="Apollo&#10;Landseite, rechter Bogenzwick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000108"/>
            <a:ext cx="2303873" cy="2143140"/>
          </a:xfrm>
          <a:prstGeom prst="rect">
            <a:avLst/>
          </a:prstGeom>
          <a:noFill/>
        </p:spPr>
      </p:pic>
      <p:pic>
        <p:nvPicPr>
          <p:cNvPr id="25606" name="Picture 6" descr="Neptun&#10;Stadtseite, linker Bogenzwick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2341243" cy="2143140"/>
          </a:xfrm>
          <a:prstGeom prst="rect">
            <a:avLst/>
          </a:prstGeom>
          <a:noFill/>
        </p:spPr>
      </p:pic>
      <p:pic>
        <p:nvPicPr>
          <p:cNvPr id="25608" name="Picture 8" descr="Roma&#10;Stadtseite, rechter Bogenzwicke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50" y="3357562"/>
            <a:ext cx="2214578" cy="2160566"/>
          </a:xfrm>
          <a:prstGeom prst="rect">
            <a:avLst/>
          </a:prstGeom>
          <a:noFill/>
        </p:spPr>
      </p:pic>
      <p:pic>
        <p:nvPicPr>
          <p:cNvPr id="25610" name="Picture 10" descr="Korinthisches Kapitell des Augustusbogen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1071546"/>
            <a:ext cx="3602663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rcheobo.arti.beniculturali.it/rimini/domus_chirurgo/images/complessi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214290"/>
            <a:ext cx="4770816" cy="457203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40719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Dom chirurga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námestie </a:t>
            </a:r>
            <a:r>
              <a:rPr lang="sk-SK" dirty="0" err="1" smtClean="0"/>
              <a:t>Ferrari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700 m2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2. pol. 2. stor. AD</a:t>
            </a:r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 zničený požiarom v pol. 3. stor. AD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vstup do domu z </a:t>
            </a:r>
            <a:r>
              <a:rPr lang="sk-SK" dirty="0" err="1" smtClean="0"/>
              <a:t>cardo</a:t>
            </a:r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 chodba – po stranách záhrada a niekoľko miestností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rezidenčná časť – </a:t>
            </a:r>
            <a:r>
              <a:rPr lang="sk-SK" dirty="0" err="1" smtClean="0"/>
              <a:t>polychrómne</a:t>
            </a:r>
            <a:r>
              <a:rPr lang="sk-SK" dirty="0" smtClean="0"/>
              <a:t> mozaiky a fresky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err="1" smtClean="0"/>
              <a:t>triclinium</a:t>
            </a:r>
            <a:r>
              <a:rPr lang="sk-SK" dirty="0" smtClean="0"/>
              <a:t>, </a:t>
            </a:r>
            <a:r>
              <a:rPr lang="sk-SK" dirty="0" err="1" smtClean="0"/>
              <a:t>tablinum</a:t>
            </a:r>
            <a:r>
              <a:rPr lang="sk-SK" dirty="0" smtClean="0"/>
              <a:t>, </a:t>
            </a:r>
            <a:r>
              <a:rPr lang="sk-SK" dirty="0" err="1" smtClean="0"/>
              <a:t>cubicula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niekoľko miestností pre služobníctvo, kuchyňa, </a:t>
            </a:r>
            <a:r>
              <a:rPr lang="sk-SK" dirty="0" err="1" smtClean="0"/>
              <a:t>kúpelňa</a:t>
            </a:r>
            <a:r>
              <a:rPr lang="sk-SK" dirty="0" smtClean="0"/>
              <a:t>, latrína, komora</a:t>
            </a:r>
          </a:p>
        </p:txBody>
      </p:sp>
      <p:pic>
        <p:nvPicPr>
          <p:cNvPr id="26628" name="Picture 4" descr="https://fffcomenius.files.wordpress.com/2014/02/20140219_1017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43314"/>
            <a:ext cx="4287427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static.riviera.rimini.it/tl_files/gallerie/pop/40-img_9499-a_bass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4500562" cy="3003381"/>
          </a:xfrm>
          <a:prstGeom prst="rect">
            <a:avLst/>
          </a:prstGeom>
          <a:noFill/>
        </p:spPr>
      </p:pic>
      <p:pic>
        <p:nvPicPr>
          <p:cNvPr id="28676" name="Picture 4" descr="http://static.riviera.rimini.it/tl_files/gallerie/web/domus-1_jpeg_al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0"/>
            <a:ext cx="4500562" cy="3000375"/>
          </a:xfrm>
          <a:prstGeom prst="rect">
            <a:avLst/>
          </a:prstGeom>
          <a:noFill/>
        </p:spPr>
      </p:pic>
      <p:pic>
        <p:nvPicPr>
          <p:cNvPr id="28678" name="Picture 6" descr="http://www.domusrimini.com/eng/images/casa-chirur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9161515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visit-rimini.com/wp-content/uploads/2014/05/Domus_logo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42852"/>
            <a:ext cx="3929070" cy="3654036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0"/>
            <a:ext cx="46434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Nálezy</a:t>
            </a:r>
          </a:p>
          <a:p>
            <a:endParaRPr lang="cs-CZ" sz="800" b="1" dirty="0" smtClean="0"/>
          </a:p>
          <a:p>
            <a:pPr>
              <a:buFontTx/>
              <a:buChar char="-"/>
            </a:pPr>
            <a:r>
              <a:rPr lang="cs-CZ" dirty="0" smtClean="0"/>
              <a:t> fresky, mozaiky, </a:t>
            </a:r>
            <a:r>
              <a:rPr lang="cs-CZ" dirty="0" err="1" smtClean="0"/>
              <a:t>sklenené</a:t>
            </a:r>
            <a:r>
              <a:rPr lang="cs-CZ" dirty="0" smtClean="0"/>
              <a:t> </a:t>
            </a:r>
            <a:r>
              <a:rPr lang="cs-CZ" dirty="0" err="1" smtClean="0"/>
              <a:t>dekorácie</a:t>
            </a:r>
            <a:r>
              <a:rPr lang="cs-CZ" dirty="0" smtClean="0"/>
              <a:t> stropu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triclinium</a:t>
            </a:r>
            <a:r>
              <a:rPr lang="cs-CZ" dirty="0" smtClean="0"/>
              <a:t>: </a:t>
            </a:r>
            <a:r>
              <a:rPr lang="cs-CZ" dirty="0" err="1" smtClean="0"/>
              <a:t>morský</a:t>
            </a:r>
            <a:r>
              <a:rPr lang="cs-CZ" dirty="0" smtClean="0"/>
              <a:t> obraz – tri </a:t>
            </a:r>
            <a:r>
              <a:rPr lang="cs-CZ" dirty="0" err="1" smtClean="0"/>
              <a:t>farebné</a:t>
            </a:r>
            <a:r>
              <a:rPr lang="cs-CZ" dirty="0" smtClean="0"/>
              <a:t> ryby, importované z východu</a:t>
            </a:r>
          </a:p>
          <a:p>
            <a:pPr>
              <a:buFontTx/>
              <a:buChar char="-"/>
            </a:pPr>
            <a:r>
              <a:rPr lang="cs-CZ" dirty="0" smtClean="0"/>
              <a:t> kuchyňské </a:t>
            </a:r>
            <a:r>
              <a:rPr lang="cs-CZ" dirty="0" err="1" smtClean="0"/>
              <a:t>potreby</a:t>
            </a:r>
            <a:r>
              <a:rPr lang="cs-CZ" dirty="0" smtClean="0"/>
              <a:t>: </a:t>
            </a:r>
            <a:r>
              <a:rPr lang="cs-CZ" dirty="0" err="1" smtClean="0"/>
              <a:t>riad</a:t>
            </a:r>
            <a:r>
              <a:rPr lang="cs-CZ" dirty="0" smtClean="0"/>
              <a:t>, lampy</a:t>
            </a:r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lekárske</a:t>
            </a:r>
            <a:r>
              <a:rPr lang="cs-CZ" dirty="0" smtClean="0"/>
              <a:t> nástroje – 150 </a:t>
            </a:r>
            <a:r>
              <a:rPr lang="cs-CZ" dirty="0" err="1" smtClean="0"/>
              <a:t>kusov</a:t>
            </a:r>
            <a:r>
              <a:rPr lang="cs-CZ" dirty="0" smtClean="0"/>
              <a:t>, nádobky na </a:t>
            </a:r>
            <a:r>
              <a:rPr lang="cs-CZ" dirty="0" err="1" smtClean="0"/>
              <a:t>skladovanie</a:t>
            </a:r>
            <a:r>
              <a:rPr lang="cs-CZ" dirty="0" smtClean="0"/>
              <a:t> </a:t>
            </a:r>
            <a:r>
              <a:rPr lang="cs-CZ" dirty="0" err="1" smtClean="0"/>
              <a:t>liečiv</a:t>
            </a:r>
            <a:r>
              <a:rPr lang="cs-CZ" dirty="0" smtClean="0"/>
              <a:t>, </a:t>
            </a:r>
            <a:r>
              <a:rPr lang="cs-CZ" dirty="0" err="1" smtClean="0"/>
              <a:t>hlinená</a:t>
            </a:r>
            <a:r>
              <a:rPr lang="cs-CZ" dirty="0" smtClean="0"/>
              <a:t> forma nohy na </a:t>
            </a:r>
            <a:r>
              <a:rPr lang="cs-CZ" dirty="0" err="1" smtClean="0"/>
              <a:t>termoliečbu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</a:t>
            </a:r>
            <a:r>
              <a:rPr lang="cs-CZ" dirty="0" err="1" smtClean="0"/>
              <a:t>zrekonštruovaná</a:t>
            </a:r>
            <a:r>
              <a:rPr lang="cs-CZ" dirty="0" smtClean="0"/>
              <a:t> (po </a:t>
            </a:r>
            <a:r>
              <a:rPr lang="cs-CZ" dirty="0" err="1" smtClean="0"/>
              <a:t>výskume</a:t>
            </a:r>
            <a:r>
              <a:rPr lang="cs-CZ" dirty="0" smtClean="0"/>
              <a:t>) celá rozloha </a:t>
            </a:r>
            <a:r>
              <a:rPr lang="cs-CZ" dirty="0" err="1" smtClean="0"/>
              <a:t>ordinácie</a:t>
            </a:r>
            <a:r>
              <a:rPr lang="cs-CZ" dirty="0" smtClean="0"/>
              <a:t> – taberna </a:t>
            </a:r>
            <a:r>
              <a:rPr lang="cs-CZ" dirty="0" err="1" smtClean="0"/>
              <a:t>medica</a:t>
            </a:r>
            <a:r>
              <a:rPr lang="cs-CZ" dirty="0" smtClean="0"/>
              <a:t> </a:t>
            </a:r>
            <a:r>
              <a:rPr lang="cs-CZ" dirty="0" err="1" smtClean="0"/>
              <a:t>domestica</a:t>
            </a:r>
            <a:r>
              <a:rPr lang="cs-CZ" dirty="0" smtClean="0"/>
              <a:t>: </a:t>
            </a:r>
            <a:r>
              <a:rPr lang="cs-CZ" dirty="0" err="1" smtClean="0"/>
              <a:t>miestnosť</a:t>
            </a:r>
            <a:r>
              <a:rPr lang="cs-CZ" dirty="0" smtClean="0"/>
              <a:t> s mozaikou s </a:t>
            </a:r>
            <a:r>
              <a:rPr lang="cs-CZ" dirty="0" err="1" smtClean="0"/>
              <a:t>Orfeom</a:t>
            </a:r>
            <a:r>
              <a:rPr lang="cs-CZ" dirty="0" smtClean="0"/>
              <a:t> a </a:t>
            </a:r>
            <a:r>
              <a:rPr lang="cs-CZ" dirty="0" err="1" smtClean="0"/>
              <a:t>pri</a:t>
            </a:r>
            <a:r>
              <a:rPr lang="sk-SK" dirty="0" err="1" smtClean="0"/>
              <a:t>ľahlé</a:t>
            </a:r>
            <a:r>
              <a:rPr lang="sk-SK" dirty="0" smtClean="0"/>
              <a:t> </a:t>
            </a:r>
            <a:r>
              <a:rPr lang="sk-SK" dirty="0" err="1" smtClean="0"/>
              <a:t>cubilucum</a:t>
            </a:r>
            <a:r>
              <a:rPr lang="sk-SK" dirty="0" smtClean="0"/>
              <a:t>, kde pravdepodobne ležali operovaní pacienti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depot</a:t>
            </a:r>
            <a:r>
              <a:rPr lang="sk-SK" dirty="0" smtClean="0"/>
              <a:t> 80 mincí – 260 AD (moment opustenia domu)</a:t>
            </a:r>
          </a:p>
          <a:p>
            <a:pPr>
              <a:buFontTx/>
              <a:buChar char="-"/>
            </a:pPr>
            <a:r>
              <a:rPr lang="sk-SK" dirty="0" smtClean="0"/>
              <a:t> hroty oštepov a </a:t>
            </a:r>
            <a:r>
              <a:rPr lang="sk-SK" dirty="0" err="1" smtClean="0"/>
              <a:t>kopií</a:t>
            </a:r>
            <a:endParaRPr lang="cs-CZ" dirty="0" smtClean="0"/>
          </a:p>
        </p:txBody>
      </p:sp>
      <p:pic>
        <p:nvPicPr>
          <p:cNvPr id="2052" name="Picture 4" descr="http://www.archeobo.arti.beniculturali.it/rimini/domus_chirurgo/images/domus%20del%20chirurgo%2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4000504"/>
            <a:ext cx="3928429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static.riviera.rimini.it/tl_files/gallerie/pop/40-img_9499-a_bassa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1021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rcheobo.arti.beniculturali.it/rimini/domus_chirurgo/images/vasi_contenitori_x_erbe_medicina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142852"/>
            <a:ext cx="4429156" cy="2996194"/>
          </a:xfrm>
          <a:prstGeom prst="rect">
            <a:avLst/>
          </a:prstGeom>
          <a:noFill/>
        </p:spPr>
      </p:pic>
      <p:pic>
        <p:nvPicPr>
          <p:cNvPr id="29700" name="Picture 4" descr="http://www.museicomunalirimini.it/binary/musei_rimini/scavi_domus/Il_Chirurgo.12399591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9919" y="4286232"/>
            <a:ext cx="4434081" cy="2571768"/>
          </a:xfrm>
          <a:prstGeom prst="rect">
            <a:avLst/>
          </a:prstGeom>
          <a:noFill/>
        </p:spPr>
      </p:pic>
      <p:pic>
        <p:nvPicPr>
          <p:cNvPr id="29702" name="Picture 6" descr="http://i.telegraph.co.uk/multimedia/archive/00653/news-graphics-2007-_653486a.jpg"/>
          <p:cNvPicPr>
            <a:picLocks noChangeAspect="1" noChangeArrowheads="1"/>
          </p:cNvPicPr>
          <p:nvPr/>
        </p:nvPicPr>
        <p:blipFill>
          <a:blip r:embed="rId4"/>
          <a:srcRect l="3000" t="2641" r="3999" b="44542"/>
          <a:stretch>
            <a:fillRect/>
          </a:stretch>
        </p:blipFill>
        <p:spPr bwMode="auto">
          <a:xfrm>
            <a:off x="4714876" y="214290"/>
            <a:ext cx="4318390" cy="2786058"/>
          </a:xfrm>
          <a:prstGeom prst="rect">
            <a:avLst/>
          </a:prstGeom>
          <a:noFill/>
        </p:spPr>
      </p:pic>
      <p:pic>
        <p:nvPicPr>
          <p:cNvPr id="29704" name="Picture 8" descr="http://www.museicomunalirimini.it/binary/musei_rimini/catalogo_mappa_museo_citta/La_vita_nella_domus_e_l_attivit_del_chirurgo.12393621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3357562"/>
            <a:ext cx="4926756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mersonkent.com/images/maps/ancient_italy_north.jpg"/>
          <p:cNvPicPr>
            <a:picLocks noChangeAspect="1" noChangeArrowheads="1"/>
          </p:cNvPicPr>
          <p:nvPr/>
        </p:nvPicPr>
        <p:blipFill>
          <a:blip r:embed="rId2"/>
          <a:srcRect l="34908" t="34604" r="29333" b="40899"/>
          <a:stretch>
            <a:fillRect/>
          </a:stretch>
        </p:blipFill>
        <p:spPr bwMode="auto">
          <a:xfrm>
            <a:off x="0" y="214290"/>
            <a:ext cx="9144000" cy="508995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5500702"/>
            <a:ext cx="8286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Regio</a:t>
            </a:r>
            <a:r>
              <a:rPr lang="cs-CZ" b="1" dirty="0" smtClean="0"/>
              <a:t> VIII – </a:t>
            </a:r>
            <a:r>
              <a:rPr lang="cs-CZ" b="1" dirty="0" err="1" smtClean="0"/>
              <a:t>Aemilia</a:t>
            </a:r>
            <a:r>
              <a:rPr lang="cs-CZ" b="1" dirty="0" smtClean="0"/>
              <a:t> (</a:t>
            </a:r>
            <a:r>
              <a:rPr lang="cs-CZ" b="1" dirty="0" err="1" smtClean="0"/>
              <a:t>Gallia</a:t>
            </a:r>
            <a:r>
              <a:rPr lang="cs-CZ" b="1" dirty="0" smtClean="0"/>
              <a:t> </a:t>
            </a:r>
            <a:r>
              <a:rPr lang="cs-CZ" b="1" dirty="0" err="1" smtClean="0"/>
              <a:t>Cispadana</a:t>
            </a:r>
            <a:r>
              <a:rPr lang="sk-SK" b="1" dirty="0" smtClean="0"/>
              <a:t>)</a:t>
            </a:r>
            <a:endParaRPr lang="cs-CZ" b="1" dirty="0"/>
          </a:p>
        </p:txBody>
      </p:sp>
      <p:sp>
        <p:nvSpPr>
          <p:cNvPr id="4" name="Obdélník 3"/>
          <p:cNvSpPr/>
          <p:nvPr/>
        </p:nvSpPr>
        <p:spPr>
          <a:xfrm>
            <a:off x="857224" y="1571612"/>
            <a:ext cx="57150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928662" y="642918"/>
            <a:ext cx="785818" cy="347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2571736" y="1500174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143372" y="2428868"/>
            <a:ext cx="1285884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072330" y="2714620"/>
            <a:ext cx="107157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001024" y="4071942"/>
            <a:ext cx="114297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mersonkent.com/images/maps/ancient_italy_north.jpg"/>
          <p:cNvPicPr>
            <a:picLocks noChangeAspect="1" noChangeArrowheads="1"/>
          </p:cNvPicPr>
          <p:nvPr/>
        </p:nvPicPr>
        <p:blipFill>
          <a:blip r:embed="rId2"/>
          <a:srcRect l="8717" t="10107" r="50949" b="39611"/>
          <a:stretch>
            <a:fillRect/>
          </a:stretch>
        </p:blipFill>
        <p:spPr bwMode="auto">
          <a:xfrm>
            <a:off x="1142976" y="0"/>
            <a:ext cx="6770075" cy="68580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428992" y="3786190"/>
            <a:ext cx="500066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572264" y="5857892"/>
            <a:ext cx="57150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 rot="-2580000">
            <a:off x="4625033" y="5121035"/>
            <a:ext cx="550030" cy="3396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4786314" y="3929066"/>
            <a:ext cx="57150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000364" y="3429000"/>
            <a:ext cx="1214446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285984" y="1785926"/>
            <a:ext cx="1071570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4929190" y="2643182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571500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IX: </a:t>
            </a:r>
            <a:r>
              <a:rPr lang="sk-SK" b="1" dirty="0" err="1" smtClean="0"/>
              <a:t>Liguria</a:t>
            </a:r>
            <a:r>
              <a:rPr lang="sk-SK" b="1" dirty="0" smtClean="0"/>
              <a:t> </a:t>
            </a:r>
            <a:r>
              <a:rPr lang="sk-SK" b="1" dirty="0" err="1" smtClean="0"/>
              <a:t>et</a:t>
            </a:r>
            <a:r>
              <a:rPr lang="sk-SK" b="1" dirty="0" smtClean="0"/>
              <a:t> </a:t>
            </a:r>
            <a:r>
              <a:rPr lang="sk-SK" b="1" dirty="0" err="1" smtClean="0"/>
              <a:t>Regio</a:t>
            </a:r>
            <a:r>
              <a:rPr lang="sk-SK" b="1" dirty="0" smtClean="0"/>
              <a:t> XI: </a:t>
            </a:r>
            <a:r>
              <a:rPr lang="sk-SK" b="1" dirty="0" err="1" smtClean="0"/>
              <a:t>Gallia</a:t>
            </a:r>
            <a:r>
              <a:rPr lang="sk-SK" b="1" dirty="0" smtClean="0"/>
              <a:t> </a:t>
            </a:r>
            <a:r>
              <a:rPr lang="sk-SK" b="1" dirty="0" err="1" smtClean="0"/>
              <a:t>Transpadana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dnešné </a:t>
            </a:r>
            <a:r>
              <a:rPr lang="sk-SK" dirty="0" err="1" smtClean="0"/>
              <a:t>Valle</a:t>
            </a:r>
            <a:r>
              <a:rPr lang="sk-SK" dirty="0" smtClean="0"/>
              <a:t> </a:t>
            </a:r>
            <a:r>
              <a:rPr lang="sk-SK" dirty="0" err="1" smtClean="0"/>
              <a:t>d´Aosta</a:t>
            </a:r>
            <a:r>
              <a:rPr lang="sk-SK" dirty="0" smtClean="0"/>
              <a:t>, </a:t>
            </a:r>
            <a:r>
              <a:rPr lang="sk-SK" dirty="0" err="1" smtClean="0"/>
              <a:t>Piemonte</a:t>
            </a:r>
            <a:r>
              <a:rPr lang="sk-SK" dirty="0" smtClean="0"/>
              <a:t>, </a:t>
            </a:r>
            <a:r>
              <a:rPr lang="sk-SK" dirty="0" err="1" smtClean="0"/>
              <a:t>Liguria</a:t>
            </a:r>
            <a:r>
              <a:rPr lang="sk-SK" dirty="0" smtClean="0"/>
              <a:t> a </a:t>
            </a:r>
            <a:r>
              <a:rPr lang="sk-SK" dirty="0" err="1" smtClean="0"/>
              <a:t>Lombardia</a:t>
            </a:r>
            <a:endParaRPr lang="sk-SK" dirty="0" smtClean="0"/>
          </a:p>
          <a:p>
            <a:endParaRPr lang="sk-SK" dirty="0" smtClean="0"/>
          </a:p>
          <a:p>
            <a:r>
              <a:rPr lang="sk-SK" b="1" dirty="0" err="1" smtClean="0"/>
              <a:t>Gallia</a:t>
            </a:r>
            <a:r>
              <a:rPr lang="sk-SK" b="1" dirty="0" smtClean="0"/>
              <a:t> </a:t>
            </a:r>
            <a:r>
              <a:rPr lang="sk-SK" b="1" dirty="0" err="1" smtClean="0"/>
              <a:t>Transpadana</a:t>
            </a:r>
            <a:r>
              <a:rPr lang="sk-SK" b="1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sever: ťažká dokumentácia prehistorického osídlenia</a:t>
            </a:r>
          </a:p>
          <a:p>
            <a:pPr>
              <a:buFontTx/>
              <a:buChar char="-"/>
            </a:pPr>
            <a:r>
              <a:rPr lang="sk-SK" dirty="0" smtClean="0"/>
              <a:t> 3. tis. BC – </a:t>
            </a:r>
            <a:r>
              <a:rPr lang="sk-SK" dirty="0" err="1" smtClean="0"/>
              <a:t>megalitické</a:t>
            </a:r>
            <a:r>
              <a:rPr lang="sk-SK" dirty="0" smtClean="0"/>
              <a:t> stavby: </a:t>
            </a:r>
            <a:r>
              <a:rPr lang="sk-SK" dirty="0" err="1" smtClean="0"/>
              <a:t>menhiry</a:t>
            </a:r>
            <a:r>
              <a:rPr lang="sk-SK" dirty="0" smtClean="0"/>
              <a:t> a </a:t>
            </a:r>
            <a:r>
              <a:rPr lang="sk-SK" dirty="0" err="1" smtClean="0"/>
              <a:t>dolmeny</a:t>
            </a:r>
            <a:r>
              <a:rPr lang="sk-SK" dirty="0" smtClean="0"/>
              <a:t>, </a:t>
            </a:r>
            <a:r>
              <a:rPr lang="sk-SK" dirty="0" err="1" smtClean="0"/>
              <a:t>stély</a:t>
            </a:r>
            <a:r>
              <a:rPr lang="sk-SK" dirty="0" smtClean="0"/>
              <a:t> označujúce posvätné miesta</a:t>
            </a:r>
          </a:p>
          <a:p>
            <a:pPr>
              <a:buFontTx/>
              <a:buChar char="-"/>
            </a:pPr>
            <a:r>
              <a:rPr lang="sk-SK" dirty="0" smtClean="0"/>
              <a:t> zač. doby bronzovej – </a:t>
            </a:r>
            <a:r>
              <a:rPr lang="sk-SK" dirty="0" err="1" smtClean="0"/>
              <a:t>Pollada</a:t>
            </a:r>
            <a:r>
              <a:rPr lang="sk-SK" dirty="0" smtClean="0"/>
              <a:t>, </a:t>
            </a:r>
            <a:r>
              <a:rPr lang="sk-SK" dirty="0" err="1" smtClean="0"/>
              <a:t>Terramare</a:t>
            </a:r>
            <a:r>
              <a:rPr lang="sk-SK" dirty="0" smtClean="0"/>
              <a:t>, </a:t>
            </a:r>
            <a:r>
              <a:rPr lang="sk-SK" dirty="0" err="1" smtClean="0"/>
              <a:t>Golaseca</a:t>
            </a:r>
            <a:r>
              <a:rPr lang="sk-SK" dirty="0" smtClean="0"/>
              <a:t> (doba bronzová/železná, obchod medzi strednou Európou a Apeninským polostrovom)</a:t>
            </a:r>
          </a:p>
          <a:p>
            <a:pPr>
              <a:buFontTx/>
              <a:buChar char="-"/>
            </a:pPr>
            <a:r>
              <a:rPr lang="sk-SK" dirty="0" smtClean="0"/>
              <a:t> 388 BC – invázia Keltov: </a:t>
            </a:r>
            <a:r>
              <a:rPr lang="sk-SK" dirty="0" err="1" smtClean="0"/>
              <a:t>Cenomani</a:t>
            </a:r>
            <a:r>
              <a:rPr lang="sk-SK" dirty="0" smtClean="0"/>
              <a:t>, </a:t>
            </a:r>
            <a:r>
              <a:rPr lang="sk-SK" dirty="0" err="1" smtClean="0"/>
              <a:t>Insubrovia</a:t>
            </a:r>
            <a:r>
              <a:rPr lang="sk-SK" dirty="0" smtClean="0"/>
              <a:t> – roztrúsené osídlenie + </a:t>
            </a:r>
            <a:r>
              <a:rPr lang="sk-SK" dirty="0" err="1" smtClean="0"/>
              <a:t>oppidá</a:t>
            </a:r>
            <a:r>
              <a:rPr lang="sk-SK" dirty="0" smtClean="0"/>
              <a:t> (neskôr najdôležitejšie centrá územia, počas </a:t>
            </a:r>
            <a:r>
              <a:rPr lang="sk-SK" dirty="0" err="1" smtClean="0"/>
              <a:t>romanizácie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množstvo kmeňov: </a:t>
            </a:r>
            <a:r>
              <a:rPr lang="sk-SK" dirty="0" err="1" smtClean="0"/>
              <a:t>Taurini</a:t>
            </a:r>
            <a:r>
              <a:rPr lang="sk-SK" dirty="0" smtClean="0"/>
              <a:t>, </a:t>
            </a:r>
            <a:r>
              <a:rPr lang="sk-SK" dirty="0" err="1" smtClean="0"/>
              <a:t>Salassi</a:t>
            </a:r>
            <a:r>
              <a:rPr lang="sk-SK" dirty="0" smtClean="0"/>
              <a:t>, </a:t>
            </a:r>
            <a:r>
              <a:rPr lang="sk-SK" dirty="0" err="1" smtClean="0"/>
              <a:t>Libici</a:t>
            </a:r>
            <a:r>
              <a:rPr lang="sk-SK" dirty="0" smtClean="0"/>
              <a:t>, </a:t>
            </a:r>
            <a:r>
              <a:rPr lang="sk-SK" dirty="0" err="1" smtClean="0"/>
              <a:t>Vertamacori</a:t>
            </a:r>
            <a:r>
              <a:rPr lang="sk-SK" dirty="0" smtClean="0"/>
              <a:t>, </a:t>
            </a:r>
            <a:r>
              <a:rPr lang="sk-SK" dirty="0" err="1" smtClean="0"/>
              <a:t>Leponti</a:t>
            </a:r>
            <a:r>
              <a:rPr lang="sk-SK" dirty="0" smtClean="0"/>
              <a:t>, Kelti</a:t>
            </a:r>
          </a:p>
          <a:p>
            <a:pPr>
              <a:buFontTx/>
              <a:buChar char="-"/>
            </a:pPr>
            <a:r>
              <a:rPr lang="sk-SK" dirty="0" smtClean="0"/>
              <a:t> 252 – 222 BC – boje Rimanov s </a:t>
            </a:r>
            <a:r>
              <a:rPr lang="sk-SK" dirty="0" err="1" smtClean="0"/>
              <a:t>Keltami</a:t>
            </a:r>
            <a:r>
              <a:rPr lang="sk-SK" dirty="0" smtClean="0"/>
              <a:t> (</a:t>
            </a:r>
            <a:r>
              <a:rPr lang="sk-SK" dirty="0" err="1" smtClean="0"/>
              <a:t>Cenomani</a:t>
            </a:r>
            <a:r>
              <a:rPr lang="sk-SK" dirty="0" smtClean="0"/>
              <a:t> sa nakoniec pridali k Rímu), porazení pri </a:t>
            </a:r>
            <a:r>
              <a:rPr lang="sk-SK" dirty="0" err="1" smtClean="0"/>
              <a:t>Miláne</a:t>
            </a:r>
            <a:r>
              <a:rPr lang="sk-SK" dirty="0" smtClean="0"/>
              <a:t> (</a:t>
            </a:r>
            <a:r>
              <a:rPr lang="sk-SK" dirty="0" err="1" smtClean="0"/>
              <a:t>Mediolanum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počas 2. stor. BC – boje Rimanov s </a:t>
            </a:r>
            <a:r>
              <a:rPr lang="sk-SK" dirty="0" err="1" smtClean="0"/>
              <a:t>Gallmi</a:t>
            </a:r>
            <a:r>
              <a:rPr lang="sk-SK" dirty="0" smtClean="0"/>
              <a:t>, </a:t>
            </a:r>
            <a:r>
              <a:rPr lang="sk-SK" dirty="0" err="1" smtClean="0"/>
              <a:t>Keltami</a:t>
            </a:r>
            <a:r>
              <a:rPr lang="sk-SK" dirty="0" smtClean="0"/>
              <a:t> a </a:t>
            </a:r>
            <a:r>
              <a:rPr lang="sk-SK" dirty="0" err="1" smtClean="0"/>
              <a:t>Ligúrami</a:t>
            </a:r>
            <a:r>
              <a:rPr lang="sk-SK" dirty="0" smtClean="0"/>
              <a:t> – postupná </a:t>
            </a:r>
            <a:r>
              <a:rPr lang="sk-SK" dirty="0" err="1" smtClean="0"/>
              <a:t>romanizácia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prvé kolónie: Augusta </a:t>
            </a:r>
            <a:r>
              <a:rPr lang="sk-SK" dirty="0" err="1" smtClean="0"/>
              <a:t>Praetoria</a:t>
            </a:r>
            <a:r>
              <a:rPr lang="sk-SK" dirty="0" smtClean="0"/>
              <a:t>, Augusta </a:t>
            </a:r>
            <a:r>
              <a:rPr lang="sk-SK" dirty="0" err="1" smtClean="0"/>
              <a:t>Taurinorum</a:t>
            </a:r>
            <a:r>
              <a:rPr lang="sk-SK" dirty="0" smtClean="0"/>
              <a:t> (Turín), </a:t>
            </a:r>
            <a:r>
              <a:rPr lang="sk-SK" dirty="0" err="1" smtClean="0"/>
              <a:t>Mediolanum</a:t>
            </a:r>
            <a:r>
              <a:rPr lang="sk-SK" dirty="0" smtClean="0"/>
              <a:t> (Miláno)</a:t>
            </a:r>
          </a:p>
          <a:p>
            <a:pPr>
              <a:buFontTx/>
              <a:buChar char="-"/>
            </a:pPr>
            <a:r>
              <a:rPr lang="sk-SK" dirty="0" smtClean="0"/>
              <a:t> územie: dôležitá križovatka ciest medzi Janovom a </a:t>
            </a:r>
            <a:r>
              <a:rPr lang="sk-SK" dirty="0" err="1" smtClean="0"/>
              <a:t>Aquileou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barbarské invázie: Longobardi, Frankovia </a:t>
            </a:r>
            <a:endParaRPr lang="cs-CZ" dirty="0"/>
          </a:p>
        </p:txBody>
      </p:sp>
      <p:pic>
        <p:nvPicPr>
          <p:cNvPr id="44034" name="Picture 2" descr="http://www.saliceto.net/misteri/menhir/images/22042011368.jpg"/>
          <p:cNvPicPr>
            <a:picLocks noChangeAspect="1" noChangeArrowheads="1"/>
          </p:cNvPicPr>
          <p:nvPr/>
        </p:nvPicPr>
        <p:blipFill>
          <a:blip r:embed="rId2"/>
          <a:srcRect l="6250" r="15624"/>
          <a:stretch>
            <a:fillRect/>
          </a:stretch>
        </p:blipFill>
        <p:spPr bwMode="auto">
          <a:xfrm>
            <a:off x="5627886" y="428605"/>
            <a:ext cx="3516113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5/58/ORL_61_Tabula_Peutingeria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719"/>
            <a:ext cx="8572528" cy="684528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8215338" y="2357430"/>
            <a:ext cx="571504" cy="5000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357158" y="2285992"/>
            <a:ext cx="785818" cy="4286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6715140" y="2000240"/>
            <a:ext cx="571504" cy="4286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Miláno</a:t>
            </a:r>
            <a:endParaRPr lang="cs-CZ" b="1" dirty="0" smtClean="0"/>
          </a:p>
          <a:p>
            <a:endParaRPr lang="cs-CZ" b="1" dirty="0" smtClean="0"/>
          </a:p>
          <a:p>
            <a:r>
              <a:rPr lang="sk-SK" dirty="0" smtClean="0"/>
              <a:t>- strategická poloha na križovatke ciest, úrodná pôda (obilie, víno), chov oviec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 založené </a:t>
            </a:r>
            <a:r>
              <a:rPr lang="cs-CZ" b="1" dirty="0" smtClean="0"/>
              <a:t>600 BC </a:t>
            </a:r>
            <a:r>
              <a:rPr lang="cs-CZ" dirty="0" smtClean="0"/>
              <a:t>– </a:t>
            </a:r>
            <a:r>
              <a:rPr lang="cs-CZ" b="1" dirty="0" err="1" smtClean="0"/>
              <a:t>Insubrovia</a:t>
            </a:r>
            <a:r>
              <a:rPr lang="cs-CZ" dirty="0" smtClean="0"/>
              <a:t> (región </a:t>
            </a:r>
            <a:r>
              <a:rPr lang="cs-CZ" dirty="0" err="1" smtClean="0"/>
              <a:t>Insubria</a:t>
            </a:r>
            <a:r>
              <a:rPr lang="cs-CZ" dirty="0" smtClean="0"/>
              <a:t>)</a:t>
            </a:r>
            <a:r>
              <a:rPr lang="sk-SK" dirty="0" smtClean="0"/>
              <a:t> – v čase vlády </a:t>
            </a:r>
            <a:r>
              <a:rPr lang="sk-SK" dirty="0" err="1" smtClean="0"/>
              <a:t>Tarquinia</a:t>
            </a:r>
            <a:r>
              <a:rPr lang="sk-SK" dirty="0" smtClean="0"/>
              <a:t> </a:t>
            </a:r>
            <a:r>
              <a:rPr lang="sk-SK" dirty="0" err="1" smtClean="0"/>
              <a:t>Superba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222 BC – Rimania </a:t>
            </a:r>
            <a:r>
              <a:rPr lang="sk-SK" dirty="0" err="1" smtClean="0"/>
              <a:t>Insubrov</a:t>
            </a:r>
            <a:r>
              <a:rPr lang="sk-SK" dirty="0" smtClean="0"/>
              <a:t> porazili (</a:t>
            </a:r>
            <a:r>
              <a:rPr lang="sk-SK" dirty="0" err="1" smtClean="0"/>
              <a:t>Gnaeus</a:t>
            </a:r>
            <a:r>
              <a:rPr lang="sk-SK" dirty="0" smtClean="0"/>
              <a:t> </a:t>
            </a:r>
            <a:r>
              <a:rPr lang="sk-SK" dirty="0" err="1" smtClean="0"/>
              <a:t>Cornelius</a:t>
            </a:r>
            <a:r>
              <a:rPr lang="sk-SK" dirty="0" smtClean="0"/>
              <a:t> </a:t>
            </a:r>
            <a:r>
              <a:rPr lang="sk-SK" dirty="0" err="1" smtClean="0"/>
              <a:t>Scipio</a:t>
            </a:r>
            <a:r>
              <a:rPr lang="sk-SK" dirty="0" smtClean="0"/>
              <a:t> </a:t>
            </a:r>
            <a:r>
              <a:rPr lang="sk-SK" dirty="0" err="1" smtClean="0"/>
              <a:t>Calvus</a:t>
            </a:r>
            <a:r>
              <a:rPr lang="sk-SK" dirty="0" smtClean="0"/>
              <a:t>)</a:t>
            </a:r>
          </a:p>
          <a:p>
            <a:pPr>
              <a:buFontTx/>
              <a:buChar char="-"/>
            </a:pPr>
            <a:r>
              <a:rPr lang="sk-SK" dirty="0" smtClean="0"/>
              <a:t> Rimania postupne ovládli celý región – </a:t>
            </a:r>
            <a:r>
              <a:rPr lang="sk-SK" b="1" dirty="0" err="1" smtClean="0"/>
              <a:t>Gallia</a:t>
            </a:r>
            <a:r>
              <a:rPr lang="sk-SK" b="1" dirty="0" smtClean="0"/>
              <a:t> </a:t>
            </a:r>
            <a:r>
              <a:rPr lang="sk-SK" b="1" dirty="0" err="1" smtClean="0"/>
              <a:t>Cisalpina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augustovské</a:t>
            </a:r>
            <a:r>
              <a:rPr lang="sk-SK" dirty="0" smtClean="0"/>
              <a:t> obdobie: divadlo, amfiteáter, opevnenie (od Caesara)</a:t>
            </a:r>
          </a:p>
          <a:p>
            <a:pPr>
              <a:buFontTx/>
              <a:buChar char="-"/>
            </a:pPr>
            <a:r>
              <a:rPr lang="sk-SK" dirty="0" smtClean="0"/>
              <a:t> sídlo </a:t>
            </a:r>
            <a:r>
              <a:rPr lang="sk-SK" i="1" dirty="0" err="1" smtClean="0"/>
              <a:t>Praefectus</a:t>
            </a:r>
            <a:r>
              <a:rPr lang="sk-SK" i="1" dirty="0" smtClean="0"/>
              <a:t> </a:t>
            </a:r>
            <a:r>
              <a:rPr lang="sk-SK" i="1" dirty="0" err="1" smtClean="0"/>
              <a:t>Liguriae</a:t>
            </a:r>
            <a:r>
              <a:rPr lang="sk-SK" i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Hadrián</a:t>
            </a:r>
            <a:r>
              <a:rPr lang="sk-SK" dirty="0" smtClean="0"/>
              <a:t>), </a:t>
            </a:r>
            <a:r>
              <a:rPr lang="sk-SK" i="1" dirty="0" err="1" smtClean="0"/>
              <a:t>Vicarius</a:t>
            </a:r>
            <a:r>
              <a:rPr lang="sk-SK" i="1" dirty="0" smtClean="0"/>
              <a:t> </a:t>
            </a:r>
            <a:r>
              <a:rPr lang="sk-SK" i="1" dirty="0" err="1" smtClean="0"/>
              <a:t>Italiae</a:t>
            </a:r>
            <a:r>
              <a:rPr lang="sk-SK" dirty="0" smtClean="0"/>
              <a:t> (Konštantín)</a:t>
            </a:r>
          </a:p>
          <a:p>
            <a:pPr>
              <a:buFontTx/>
              <a:buChar char="-"/>
            </a:pPr>
            <a:r>
              <a:rPr lang="sk-SK" dirty="0" smtClean="0"/>
              <a:t> 259 AD – porážka </a:t>
            </a:r>
            <a:r>
              <a:rPr lang="sk-SK" dirty="0" err="1" smtClean="0"/>
              <a:t>Alemanov</a:t>
            </a:r>
            <a:r>
              <a:rPr lang="sk-SK" dirty="0" smtClean="0"/>
              <a:t> 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b="1" dirty="0" smtClean="0"/>
              <a:t>286 AD </a:t>
            </a:r>
            <a:r>
              <a:rPr lang="sk-SK" dirty="0" smtClean="0"/>
              <a:t>– </a:t>
            </a:r>
            <a:r>
              <a:rPr lang="sk-SK" dirty="0" err="1" smtClean="0"/>
              <a:t>Maximián</a:t>
            </a:r>
            <a:r>
              <a:rPr lang="sk-SK" dirty="0" smtClean="0"/>
              <a:t> – </a:t>
            </a:r>
            <a:r>
              <a:rPr lang="sk-SK" b="1" dirty="0" smtClean="0"/>
              <a:t>hlavné mesto </a:t>
            </a:r>
            <a:r>
              <a:rPr lang="sk-SK" b="1" dirty="0" err="1" smtClean="0"/>
              <a:t>Západorímskej</a:t>
            </a:r>
            <a:r>
              <a:rPr lang="sk-SK" b="1" dirty="0" smtClean="0"/>
              <a:t> ríše </a:t>
            </a:r>
            <a:r>
              <a:rPr lang="sk-SK" dirty="0" smtClean="0"/>
              <a:t>(</a:t>
            </a:r>
            <a:r>
              <a:rPr lang="sk-SK" dirty="0" err="1" smtClean="0"/>
              <a:t>Dioklecián</a:t>
            </a:r>
            <a:r>
              <a:rPr lang="sk-SK" dirty="0" smtClean="0"/>
              <a:t> v </a:t>
            </a:r>
            <a:r>
              <a:rPr lang="sk-SK" dirty="0" err="1" smtClean="0"/>
              <a:t>Nikomédii</a:t>
            </a:r>
            <a:r>
              <a:rPr lang="sk-SK" dirty="0" smtClean="0"/>
              <a:t>): </a:t>
            </a:r>
            <a:r>
              <a:rPr lang="sk-SK" dirty="0" err="1" smtClean="0"/>
              <a:t>circus</a:t>
            </a:r>
            <a:r>
              <a:rPr lang="sk-SK" dirty="0" smtClean="0"/>
              <a:t>, </a:t>
            </a:r>
            <a:r>
              <a:rPr lang="sk-SK" dirty="0" err="1" smtClean="0"/>
              <a:t>thermae</a:t>
            </a:r>
            <a:r>
              <a:rPr lang="sk-SK" dirty="0" smtClean="0"/>
              <a:t> (</a:t>
            </a:r>
            <a:r>
              <a:rPr lang="sk-SK" dirty="0" err="1" smtClean="0"/>
              <a:t>Herkulove</a:t>
            </a:r>
            <a:r>
              <a:rPr lang="sk-SK" dirty="0" smtClean="0"/>
              <a:t> kúpele), rozšírenie mestských hradieb</a:t>
            </a:r>
          </a:p>
          <a:p>
            <a:pPr>
              <a:buFontTx/>
              <a:buChar char="-"/>
            </a:pPr>
            <a:r>
              <a:rPr lang="sk-SK" dirty="0" smtClean="0"/>
              <a:t> 313 AD – </a:t>
            </a:r>
            <a:r>
              <a:rPr lang="sk-SK" u="sng" dirty="0" smtClean="0"/>
              <a:t>Milánsky edikt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i="1" dirty="0" smtClean="0"/>
              <a:t>najväčší rozkvet</a:t>
            </a:r>
            <a:r>
              <a:rPr lang="sk-SK" dirty="0" smtClean="0"/>
              <a:t>: sv. Ambróz (biskup), </a:t>
            </a:r>
            <a:r>
              <a:rPr lang="sk-SK" dirty="0" err="1" smtClean="0"/>
              <a:t>Theodosius</a:t>
            </a:r>
            <a:r>
              <a:rPr lang="sk-SK" dirty="0" smtClean="0"/>
              <a:t> I: baziliky San </a:t>
            </a:r>
            <a:r>
              <a:rPr lang="sk-SK" dirty="0" err="1" smtClean="0"/>
              <a:t>Simpliciano</a:t>
            </a:r>
            <a:r>
              <a:rPr lang="sk-SK" dirty="0" smtClean="0"/>
              <a:t>, San </a:t>
            </a:r>
            <a:r>
              <a:rPr lang="sk-SK" dirty="0" err="1" smtClean="0"/>
              <a:t>Nazaro</a:t>
            </a:r>
            <a:r>
              <a:rPr lang="sk-SK" dirty="0" smtClean="0"/>
              <a:t>, San </a:t>
            </a:r>
            <a:r>
              <a:rPr lang="sk-SK" dirty="0" err="1" smtClean="0"/>
              <a:t>Lorenzo</a:t>
            </a:r>
            <a:r>
              <a:rPr lang="sk-SK" dirty="0" smtClean="0"/>
              <a:t>, kaplnka San </a:t>
            </a:r>
            <a:r>
              <a:rPr lang="sk-SK" dirty="0" err="1" smtClean="0"/>
              <a:t>Vittore</a:t>
            </a:r>
            <a:r>
              <a:rPr lang="sk-SK" dirty="0" smtClean="0"/>
              <a:t> v bazilike </a:t>
            </a:r>
            <a:r>
              <a:rPr lang="sk-SK" dirty="0" err="1" smtClean="0"/>
              <a:t>Sant´Ambrogio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prekvitalo umelecké remeslo: spracovanie slonoviny a striebra</a:t>
            </a:r>
          </a:p>
          <a:p>
            <a:pPr>
              <a:buFontTx/>
              <a:buChar char="-"/>
            </a:pPr>
            <a:r>
              <a:rPr lang="sk-SK" dirty="0" smtClean="0"/>
              <a:t> zač. 5. stor. AD – útoky a úpadok: </a:t>
            </a:r>
            <a:r>
              <a:rPr lang="sk-SK" dirty="0" err="1" smtClean="0"/>
              <a:t>Góti</a:t>
            </a:r>
            <a:r>
              <a:rPr lang="sk-SK" dirty="0" smtClean="0"/>
              <a:t>, </a:t>
            </a:r>
            <a:r>
              <a:rPr lang="sk-SK" dirty="0" err="1" smtClean="0"/>
              <a:t>Attila</a:t>
            </a:r>
            <a:r>
              <a:rPr lang="sk-SK" dirty="0" smtClean="0"/>
              <a:t>, </a:t>
            </a:r>
            <a:r>
              <a:rPr lang="sk-SK" dirty="0" err="1" smtClean="0"/>
              <a:t>Lombardi</a:t>
            </a:r>
            <a:r>
              <a:rPr lang="sk-SK" dirty="0" smtClean="0"/>
              <a:t> (sídlo ríše premiestnené do </a:t>
            </a:r>
            <a:r>
              <a:rPr lang="sk-SK" dirty="0" err="1" smtClean="0"/>
              <a:t>Ravenny</a:t>
            </a:r>
            <a:r>
              <a:rPr lang="sk-SK" dirty="0" smtClean="0"/>
              <a:t>)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serenoeditore.com/archeo/mediolanum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785794"/>
            <a:ext cx="5750759" cy="4929222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5786446" y="1285860"/>
            <a:ext cx="33575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dirty="0" smtClean="0"/>
              <a:t>Bazilika sv. Ambróza (kaplnka sv. Viktora – mozaiky, hrobka, pozostatky sv. Ambróza, </a:t>
            </a:r>
            <a:r>
              <a:rPr lang="sk-SK" dirty="0" err="1" smtClean="0"/>
              <a:t>Gervázia</a:t>
            </a:r>
            <a:r>
              <a:rPr lang="sk-SK" dirty="0" smtClean="0"/>
              <a:t>, </a:t>
            </a:r>
            <a:r>
              <a:rPr lang="sk-SK" dirty="0" err="1" smtClean="0"/>
              <a:t>Protasia</a:t>
            </a:r>
            <a:r>
              <a:rPr lang="sk-SK" dirty="0" smtClean="0"/>
              <a:t>)</a:t>
            </a:r>
          </a:p>
          <a:p>
            <a:pPr marL="342900" indent="-342900">
              <a:buAutoNum type="arabicPeriod"/>
            </a:pPr>
            <a:r>
              <a:rPr lang="sk-SK" dirty="0" smtClean="0"/>
              <a:t>Kostol sv. </a:t>
            </a:r>
            <a:r>
              <a:rPr lang="sk-SK" dirty="0" err="1" smtClean="0"/>
              <a:t>Lorenza</a:t>
            </a:r>
            <a:r>
              <a:rPr lang="sk-SK" dirty="0" smtClean="0"/>
              <a:t> + kolonáda</a:t>
            </a:r>
          </a:p>
          <a:p>
            <a:pPr marL="342900" indent="-342900">
              <a:buAutoNum type="arabicPeriod"/>
            </a:pPr>
            <a:r>
              <a:rPr lang="sk-SK" dirty="0" smtClean="0"/>
              <a:t>Amfiteáter (v </a:t>
            </a:r>
            <a:r>
              <a:rPr lang="sk-SK" dirty="0" err="1" smtClean="0"/>
              <a:t>archeoparku</a:t>
            </a:r>
            <a:r>
              <a:rPr lang="sk-SK" dirty="0" smtClean="0"/>
              <a:t>)</a:t>
            </a:r>
          </a:p>
          <a:p>
            <a:pPr marL="342900" indent="-342900">
              <a:buAutoNum type="arabicPeriod"/>
            </a:pPr>
            <a:r>
              <a:rPr lang="sk-SK" dirty="0" err="1" smtClean="0"/>
              <a:t>Circus</a:t>
            </a:r>
            <a:r>
              <a:rPr lang="sk-SK" dirty="0" smtClean="0"/>
              <a:t> – veža v konvente sv. </a:t>
            </a:r>
            <a:r>
              <a:rPr lang="sk-SK" dirty="0" err="1" smtClean="0"/>
              <a:t>Maurizia</a:t>
            </a:r>
            <a:r>
              <a:rPr lang="sk-SK" dirty="0" smtClean="0"/>
              <a:t> </a:t>
            </a:r>
            <a:r>
              <a:rPr lang="sk-SK" dirty="0" err="1" smtClean="0"/>
              <a:t>Maggiore</a:t>
            </a: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err="1" smtClean="0"/>
              <a:t>Herkulove</a:t>
            </a:r>
            <a:r>
              <a:rPr lang="sk-SK" dirty="0" smtClean="0"/>
              <a:t> kúpele</a:t>
            </a:r>
          </a:p>
          <a:p>
            <a:pPr marL="342900" indent="-342900">
              <a:buAutoNum type="arabicPeriod"/>
            </a:pPr>
            <a:r>
              <a:rPr lang="sk-SK" dirty="0" smtClean="0"/>
              <a:t>Krypta sv. </a:t>
            </a:r>
            <a:r>
              <a:rPr lang="sk-SK" dirty="0" err="1" smtClean="0"/>
              <a:t>Giovanni</a:t>
            </a:r>
            <a:r>
              <a:rPr lang="sk-SK" dirty="0" smtClean="0"/>
              <a:t> in </a:t>
            </a:r>
            <a:r>
              <a:rPr lang="sk-SK" dirty="0" err="1" smtClean="0"/>
              <a:t>Conca</a:t>
            </a: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Divadlo</a:t>
            </a:r>
          </a:p>
          <a:p>
            <a:pPr marL="342900" indent="-342900">
              <a:buAutoNum type="arabicPeriod"/>
            </a:pPr>
            <a:r>
              <a:rPr lang="sk-SK" dirty="0" smtClean="0"/>
              <a:t>Cisársky palác</a:t>
            </a:r>
          </a:p>
          <a:p>
            <a:pPr marL="342900" indent="-342900">
              <a:buAutoNum type="arabicPeriod"/>
            </a:pPr>
            <a:r>
              <a:rPr lang="sk-SK" dirty="0" smtClean="0"/>
              <a:t>Fórum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Amfiteáter</a:t>
            </a:r>
          </a:p>
          <a:p>
            <a:pPr>
              <a:buFontTx/>
              <a:buChar char="-"/>
            </a:pPr>
            <a:r>
              <a:rPr lang="sk-SK" dirty="0" smtClean="0"/>
              <a:t> 1. stor. AD</a:t>
            </a:r>
          </a:p>
          <a:p>
            <a:pPr>
              <a:buFontTx/>
              <a:buChar char="-"/>
            </a:pPr>
            <a:r>
              <a:rPr lang="sk-SK" dirty="0" smtClean="0"/>
              <a:t> 3. najväčší v Rímskej ríši (Rím, </a:t>
            </a:r>
            <a:r>
              <a:rPr lang="sk-SK" dirty="0" err="1" smtClean="0"/>
              <a:t>Capua</a:t>
            </a:r>
            <a:r>
              <a:rPr lang="sk-SK" dirty="0" smtClean="0"/>
              <a:t>)</a:t>
            </a:r>
          </a:p>
        </p:txBody>
      </p:sp>
      <p:pic>
        <p:nvPicPr>
          <p:cNvPr id="49154" name="Picture 2" descr="http://upload.wikimedia.org/wikipedia/commons/5/59/4194_-_Milano_-_Ruderi_dell%27Arena_romana_-_Foto_Giovanni_Dall%27Orto_14-July.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928670"/>
            <a:ext cx="3550842" cy="2357454"/>
          </a:xfrm>
          <a:prstGeom prst="rect">
            <a:avLst/>
          </a:prstGeom>
          <a:noFill/>
        </p:spPr>
      </p:pic>
      <p:pic>
        <p:nvPicPr>
          <p:cNvPr id="49156" name="Picture 4" descr="https://kaitlinfender.files.wordpress.com/2015/05/milan-amphitheater.jpg"/>
          <p:cNvPicPr>
            <a:picLocks noChangeAspect="1" noChangeArrowheads="1"/>
          </p:cNvPicPr>
          <p:nvPr/>
        </p:nvPicPr>
        <p:blipFill>
          <a:blip r:embed="rId3" cstate="print"/>
          <a:srcRect l="1128" r="4115" b="8642"/>
          <a:stretch>
            <a:fillRect/>
          </a:stretch>
        </p:blipFill>
        <p:spPr bwMode="auto">
          <a:xfrm>
            <a:off x="4214810" y="71414"/>
            <a:ext cx="4643470" cy="319409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3429000"/>
            <a:ext cx="8786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Herkulove</a:t>
            </a:r>
            <a:r>
              <a:rPr lang="sk-SK" b="1" dirty="0" smtClean="0"/>
              <a:t> kúpele</a:t>
            </a:r>
            <a:endParaRPr lang="cs-CZ" b="1" dirty="0"/>
          </a:p>
        </p:txBody>
      </p:sp>
      <p:pic>
        <p:nvPicPr>
          <p:cNvPr id="49158" name="Picture 6" descr="http://www.serenoeditore.com/milano/archeo/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91970"/>
            <a:ext cx="4500594" cy="3066030"/>
          </a:xfrm>
          <a:prstGeom prst="rect">
            <a:avLst/>
          </a:prstGeom>
          <a:noFill/>
        </p:spPr>
      </p:pic>
      <p:pic>
        <p:nvPicPr>
          <p:cNvPr id="49160" name="Picture 8" descr="http://www.serenoeditore.com/milano/archeo/ercol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3500438"/>
            <a:ext cx="2518171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Cisársky palác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Maxentius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3. stor. AD</a:t>
            </a:r>
          </a:p>
          <a:p>
            <a:pPr>
              <a:buFontTx/>
              <a:buChar char="-"/>
            </a:pPr>
            <a:r>
              <a:rPr lang="sk-SK" dirty="0" smtClean="0"/>
              <a:t> objavené po 2. sv. vojne (pôvodne – kúpeľný komplex)</a:t>
            </a:r>
          </a:p>
          <a:p>
            <a:pPr>
              <a:buFontTx/>
              <a:buChar char="-"/>
            </a:pPr>
            <a:r>
              <a:rPr lang="sk-SK" dirty="0" smtClean="0"/>
              <a:t> centrálna časť: séria troch miestností s apsidou otvorených do veľkej haly obkolesenej </a:t>
            </a:r>
            <a:r>
              <a:rPr lang="sk-SK" dirty="0" err="1" smtClean="0"/>
              <a:t>stĺpami</a:t>
            </a:r>
            <a:r>
              <a:rPr lang="sk-SK" dirty="0" smtClean="0"/>
              <a:t>, do ktorej sa vstupovalo z obdĺžnikového átria</a:t>
            </a:r>
            <a:endParaRPr lang="cs-CZ" dirty="0"/>
          </a:p>
        </p:txBody>
      </p:sp>
      <p:pic>
        <p:nvPicPr>
          <p:cNvPr id="52226" name="Picture 2" descr="http://img.groundspeak.com/waymarking/large/6137cedf-1767-4747-bb04-56cac8ddad4f.JPG"/>
          <p:cNvPicPr>
            <a:picLocks noChangeAspect="1" noChangeArrowheads="1"/>
          </p:cNvPicPr>
          <p:nvPr/>
        </p:nvPicPr>
        <p:blipFill>
          <a:blip r:embed="rId2"/>
          <a:srcRect l="19922" t="10938" r="28515" b="20312"/>
          <a:stretch>
            <a:fillRect/>
          </a:stretch>
        </p:blipFill>
        <p:spPr bwMode="auto">
          <a:xfrm>
            <a:off x="71406" y="1714488"/>
            <a:ext cx="4000528" cy="4000528"/>
          </a:xfrm>
          <a:prstGeom prst="rect">
            <a:avLst/>
          </a:prstGeom>
          <a:noFill/>
        </p:spPr>
      </p:pic>
      <p:pic>
        <p:nvPicPr>
          <p:cNvPr id="52230" name="Picture 6" descr="http://www.serenoeditore.com/milano/archeo/circ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4471448"/>
            <a:ext cx="3833818" cy="2386552"/>
          </a:xfrm>
          <a:prstGeom prst="rect">
            <a:avLst/>
          </a:prstGeom>
          <a:noFill/>
        </p:spPr>
      </p:pic>
      <p:pic>
        <p:nvPicPr>
          <p:cNvPr id="52228" name="Picture 4" descr="http://www.serenoeditore.com/milano/archeo/circ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1500174"/>
            <a:ext cx="2302725" cy="3071834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>
            <a:endCxn id="52228" idx="1"/>
          </p:cNvCxnSpPr>
          <p:nvPr/>
        </p:nvCxnSpPr>
        <p:spPr>
          <a:xfrm flipV="1">
            <a:off x="1785918" y="3036091"/>
            <a:ext cx="4857784" cy="1250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>
            <a:endCxn id="52230" idx="1"/>
          </p:cNvCxnSpPr>
          <p:nvPr/>
        </p:nvCxnSpPr>
        <p:spPr>
          <a:xfrm>
            <a:off x="1785918" y="4286256"/>
            <a:ext cx="1857388" cy="13784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857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Circus</a:t>
            </a:r>
            <a:endParaRPr lang="sk-SK" b="1" dirty="0" smtClean="0"/>
          </a:p>
          <a:p>
            <a:r>
              <a:rPr lang="sk-SK" dirty="0" smtClean="0"/>
              <a:t>- sčasti včlenený do opevnenia</a:t>
            </a:r>
          </a:p>
          <a:p>
            <a:r>
              <a:rPr lang="sk-SK" dirty="0" smtClean="0"/>
              <a:t>- zvonica San </a:t>
            </a:r>
            <a:r>
              <a:rPr lang="sk-SK" dirty="0" err="1" smtClean="0"/>
              <a:t>Maurzio</a:t>
            </a:r>
            <a:r>
              <a:rPr lang="sk-SK" dirty="0" smtClean="0"/>
              <a:t> (jedna z dvoch monumentálnych veží v </a:t>
            </a:r>
            <a:r>
              <a:rPr lang="sk-SK" dirty="0" err="1" smtClean="0"/>
              <a:t>cirku</a:t>
            </a:r>
            <a:r>
              <a:rPr lang="sk-SK" dirty="0" smtClean="0"/>
              <a:t>)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cs-CZ" dirty="0"/>
          </a:p>
        </p:txBody>
      </p:sp>
      <p:pic>
        <p:nvPicPr>
          <p:cNvPr id="54274" name="Picture 2" descr="http://www.serenoeditore.com/archeo/circu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071546"/>
            <a:ext cx="2457450" cy="4591051"/>
          </a:xfrm>
          <a:prstGeom prst="rect">
            <a:avLst/>
          </a:prstGeom>
          <a:noFill/>
        </p:spPr>
      </p:pic>
      <p:pic>
        <p:nvPicPr>
          <p:cNvPr id="54276" name="Picture 4" descr="http://www.serenoeditore.com/milano/archeo/torrecirc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14"/>
            <a:ext cx="4036606" cy="6609942"/>
          </a:xfrm>
          <a:prstGeom prst="rect">
            <a:avLst/>
          </a:prstGeom>
          <a:noFill/>
        </p:spPr>
      </p:pic>
      <p:pic>
        <p:nvPicPr>
          <p:cNvPr id="54278" name="Picture 6" descr="http://www.museumsandtheweb.com/mw2007/papers/caporusso/caporusso.fig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7"/>
            <a:ext cx="3214678" cy="2571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Lokalita </a:t>
            </a:r>
            <a:r>
              <a:rPr lang="sk-SK" b="1" dirty="0" err="1" smtClean="0"/>
              <a:t>Duomo</a:t>
            </a:r>
            <a:endParaRPr lang="sk-SK" b="1" dirty="0" smtClean="0"/>
          </a:p>
          <a:p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v období sv. Ambróza (374 – 397 AD) – 4 baziliky na tomto území (4 svetové strany)</a:t>
            </a:r>
          </a:p>
          <a:p>
            <a:pPr>
              <a:buFontTx/>
              <a:buChar char="-"/>
            </a:pPr>
            <a:r>
              <a:rPr lang="sk-SK" dirty="0" smtClean="0"/>
              <a:t> ochrana pred zlom (alebo útokom?)</a:t>
            </a:r>
          </a:p>
          <a:p>
            <a:pPr>
              <a:buFontTx/>
              <a:buChar char="-"/>
            </a:pPr>
            <a:r>
              <a:rPr lang="sk-SK" dirty="0" smtClean="0"/>
              <a:t> postavené koncom 4. stor. AD: Bazilika </a:t>
            </a:r>
            <a:r>
              <a:rPr lang="sk-SK" dirty="0" err="1" smtClean="0"/>
              <a:t>martyrium</a:t>
            </a:r>
            <a:r>
              <a:rPr lang="sk-SK" dirty="0" smtClean="0"/>
              <a:t> (bazilika sv. Ambrózia), bazilika sv. </a:t>
            </a:r>
            <a:r>
              <a:rPr lang="sk-SK" dirty="0" err="1" smtClean="0"/>
              <a:t>Nazara</a:t>
            </a:r>
            <a:r>
              <a:rPr lang="sk-SK" dirty="0" smtClean="0"/>
              <a:t>, bazilika sv. </a:t>
            </a:r>
            <a:r>
              <a:rPr lang="sk-SK" dirty="0" err="1" smtClean="0"/>
              <a:t>Simliciana</a:t>
            </a:r>
            <a:r>
              <a:rPr lang="sk-SK" dirty="0" smtClean="0"/>
              <a:t>, bazilika sv. Dionýza</a:t>
            </a:r>
          </a:p>
        </p:txBody>
      </p:sp>
      <p:pic>
        <p:nvPicPr>
          <p:cNvPr id="53252" name="Picture 4" descr="http://www.serenoeditore.com/milano/velabru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42852"/>
            <a:ext cx="4214810" cy="2156623"/>
          </a:xfrm>
          <a:prstGeom prst="rect">
            <a:avLst/>
          </a:prstGeom>
          <a:noFill/>
        </p:spPr>
      </p:pic>
      <p:pic>
        <p:nvPicPr>
          <p:cNvPr id="53254" name="Picture 6" descr="http://www.serenoeditore.com/milano/archeo/battistero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71876"/>
            <a:ext cx="4214810" cy="2273530"/>
          </a:xfrm>
          <a:prstGeom prst="rect">
            <a:avLst/>
          </a:prstGeom>
          <a:noFill/>
        </p:spPr>
      </p:pic>
      <p:pic>
        <p:nvPicPr>
          <p:cNvPr id="53256" name="Picture 8" descr="http://www.milanoize.com/wp-content/uploads/2015/09/Milano-Basilica-di-Sant-Ambrogio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571876"/>
            <a:ext cx="4141293" cy="2746044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4786314" y="2285992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porfýrová</a:t>
            </a:r>
            <a:r>
              <a:rPr lang="sk-SK" dirty="0" smtClean="0"/>
              <a:t> vaňa pre </a:t>
            </a:r>
            <a:r>
              <a:rPr lang="sk-SK" dirty="0" err="1" smtClean="0"/>
              <a:t>Maximiána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dnes slúži ako krstiteľnica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786314" y="5929330"/>
            <a:ext cx="421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dirty="0" smtClean="0"/>
              <a:t> pod Dómom – staršia krstiteľnica</a:t>
            </a:r>
          </a:p>
          <a:p>
            <a:pPr>
              <a:buFontTx/>
              <a:buChar char="-"/>
            </a:pPr>
            <a:r>
              <a:rPr lang="sk-SK" dirty="0" smtClean="0"/>
              <a:t> 4. stor. AD – pokrstený sv. Augustín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6434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IX: </a:t>
            </a:r>
            <a:r>
              <a:rPr lang="sk-SK" b="1" dirty="0" err="1" smtClean="0"/>
              <a:t>Liguria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prehistória – jaskyne: </a:t>
            </a:r>
            <a:r>
              <a:rPr lang="sk-SK" dirty="0" err="1" smtClean="0"/>
              <a:t>Balzi</a:t>
            </a:r>
            <a:r>
              <a:rPr lang="sk-SK" dirty="0" smtClean="0"/>
              <a:t> </a:t>
            </a:r>
            <a:r>
              <a:rPr lang="sk-SK" dirty="0" err="1" smtClean="0"/>
              <a:t>Rossi</a:t>
            </a:r>
            <a:r>
              <a:rPr lang="sk-SK" dirty="0" smtClean="0"/>
              <a:t>, </a:t>
            </a:r>
            <a:r>
              <a:rPr lang="sk-SK" dirty="0" err="1" smtClean="0"/>
              <a:t>Finalese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pobrežie – útesy a hory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eneolit</a:t>
            </a:r>
            <a:r>
              <a:rPr lang="sk-SK" dirty="0" smtClean="0"/>
              <a:t>: mužské a ženské </a:t>
            </a:r>
            <a:r>
              <a:rPr lang="sk-SK" dirty="0" err="1" smtClean="0"/>
              <a:t>stély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doba bronzová: </a:t>
            </a:r>
            <a:r>
              <a:rPr lang="sk-SK" dirty="0" err="1" smtClean="0"/>
              <a:t>Pollada</a:t>
            </a:r>
            <a:r>
              <a:rPr lang="sk-SK" dirty="0" smtClean="0"/>
              <a:t>, </a:t>
            </a:r>
            <a:r>
              <a:rPr lang="sk-SK" dirty="0" err="1" smtClean="0"/>
              <a:t>Fiavé</a:t>
            </a:r>
            <a:r>
              <a:rPr lang="sk-SK" dirty="0" smtClean="0"/>
              <a:t>, </a:t>
            </a:r>
            <a:r>
              <a:rPr lang="sk-SK" dirty="0" err="1" smtClean="0"/>
              <a:t>Terramare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doba železná: roztrúsené osídlenie, prevažne poľnohospodárstvo a chov dobytka, jediné </a:t>
            </a:r>
            <a:r>
              <a:rPr lang="sk-SK" dirty="0" err="1" smtClean="0"/>
              <a:t>urbánne</a:t>
            </a:r>
            <a:r>
              <a:rPr lang="sk-SK" dirty="0" smtClean="0"/>
              <a:t> znaky osídlenia – vrch </a:t>
            </a:r>
            <a:r>
              <a:rPr lang="sk-SK" dirty="0" err="1" smtClean="0"/>
              <a:t>Castelo</a:t>
            </a:r>
            <a:r>
              <a:rPr lang="sk-SK" dirty="0" smtClean="0"/>
              <a:t> (pri Janove)</a:t>
            </a:r>
          </a:p>
          <a:p>
            <a:pPr>
              <a:buFontTx/>
              <a:buChar char="-"/>
            </a:pPr>
            <a:r>
              <a:rPr lang="sk-SK" dirty="0" smtClean="0"/>
              <a:t> podobný ráz až do </a:t>
            </a:r>
            <a:r>
              <a:rPr lang="sk-SK" dirty="0" err="1" smtClean="0"/>
              <a:t>augustovského</a:t>
            </a:r>
            <a:r>
              <a:rPr lang="sk-SK" dirty="0" smtClean="0"/>
              <a:t> obdobia</a:t>
            </a:r>
          </a:p>
          <a:p>
            <a:pPr>
              <a:buFontTx/>
              <a:buChar char="-"/>
            </a:pPr>
            <a:endParaRPr lang="sk-SK" dirty="0" smtClean="0"/>
          </a:p>
          <a:p>
            <a:r>
              <a:rPr lang="sk-SK" b="1" dirty="0" smtClean="0"/>
              <a:t>Janov </a:t>
            </a:r>
          </a:p>
          <a:p>
            <a:pPr>
              <a:buFontTx/>
              <a:buChar char="-"/>
            </a:pPr>
            <a:r>
              <a:rPr lang="sk-SK" dirty="0" smtClean="0"/>
              <a:t> spojenectvo s Rimanmi</a:t>
            </a:r>
          </a:p>
          <a:p>
            <a:pPr>
              <a:buFontTx/>
              <a:buChar char="-"/>
            </a:pPr>
            <a:r>
              <a:rPr lang="sk-SK" dirty="0" smtClean="0"/>
              <a:t> 205 BC zničené </a:t>
            </a:r>
            <a:r>
              <a:rPr lang="sk-SK" dirty="0" err="1" smtClean="0"/>
              <a:t>Hannibalovým</a:t>
            </a:r>
            <a:r>
              <a:rPr lang="sk-SK" dirty="0" smtClean="0"/>
              <a:t> bratom, krátko potom mesto zrekonštruované,</a:t>
            </a:r>
          </a:p>
          <a:p>
            <a:pPr>
              <a:buFontTx/>
              <a:buChar char="-"/>
            </a:pPr>
            <a:r>
              <a:rPr lang="sk-SK" dirty="0" smtClean="0"/>
              <a:t> 107 BC – sídlo armády </a:t>
            </a:r>
            <a:r>
              <a:rPr lang="sk-SK" dirty="0" err="1" smtClean="0"/>
              <a:t>Municipia</a:t>
            </a:r>
            <a:r>
              <a:rPr lang="sk-SK" dirty="0" smtClean="0"/>
              <a:t> </a:t>
            </a:r>
            <a:r>
              <a:rPr lang="sk-SK" dirty="0" err="1" smtClean="0"/>
              <a:t>Rufa</a:t>
            </a:r>
            <a:r>
              <a:rPr lang="sk-SK" dirty="0" smtClean="0"/>
              <a:t> proti </a:t>
            </a:r>
            <a:r>
              <a:rPr lang="sk-SK" dirty="0" err="1" smtClean="0"/>
              <a:t>Ligúrom</a:t>
            </a:r>
            <a:endParaRPr lang="sk-SK" dirty="0" smtClean="0"/>
          </a:p>
          <a:p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177 BC - Luna</a:t>
            </a:r>
          </a:p>
          <a:p>
            <a:pPr>
              <a:buFontTx/>
              <a:buChar char="-"/>
            </a:pPr>
            <a:r>
              <a:rPr lang="sk-SK" dirty="0" smtClean="0"/>
              <a:t> v priebehu 1. stor. BC – prvé </a:t>
            </a:r>
            <a:r>
              <a:rPr lang="sk-SK" dirty="0" err="1" smtClean="0"/>
              <a:t>municípiá</a:t>
            </a:r>
            <a:r>
              <a:rPr lang="sk-SK" dirty="0" smtClean="0"/>
              <a:t>: </a:t>
            </a:r>
            <a:r>
              <a:rPr lang="sk-SK" dirty="0" err="1" smtClean="0"/>
              <a:t>Dertona</a:t>
            </a:r>
            <a:r>
              <a:rPr lang="sk-SK" dirty="0" smtClean="0"/>
              <a:t> </a:t>
            </a:r>
            <a:endParaRPr lang="cs-CZ" dirty="0"/>
          </a:p>
        </p:txBody>
      </p:sp>
      <p:pic>
        <p:nvPicPr>
          <p:cNvPr id="45058" name="Picture 2" descr="https://www.seaandcountryvillas.com/wp-content/uploads/2016/02/8-le-statue-stele-di-groppoli-800x450.jpg"/>
          <p:cNvPicPr>
            <a:picLocks noChangeAspect="1" noChangeArrowheads="1"/>
          </p:cNvPicPr>
          <p:nvPr/>
        </p:nvPicPr>
        <p:blipFill>
          <a:blip r:embed="rId2"/>
          <a:srcRect l="5625" t="5000" r="19374" b="21666"/>
          <a:stretch>
            <a:fillRect/>
          </a:stretch>
        </p:blipFill>
        <p:spPr bwMode="auto">
          <a:xfrm>
            <a:off x="4286248" y="4264801"/>
            <a:ext cx="4714907" cy="2593199"/>
          </a:xfrm>
          <a:prstGeom prst="rect">
            <a:avLst/>
          </a:prstGeom>
          <a:noFill/>
        </p:spPr>
      </p:pic>
      <p:pic>
        <p:nvPicPr>
          <p:cNvPr id="45060" name="Picture 4" descr="http://www.italianways.com/wp-content/uploads/2013/12/IW_statue-stele-lunigiane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71414"/>
            <a:ext cx="2143140" cy="4077098"/>
          </a:xfrm>
          <a:prstGeom prst="rect">
            <a:avLst/>
          </a:prstGeom>
          <a:noFill/>
        </p:spPr>
      </p:pic>
      <p:pic>
        <p:nvPicPr>
          <p:cNvPr id="45062" name="Picture 6" descr="https://longoio2.files.wordpress.com/2014/07/07092014-274.jpg?w=317&amp;h=422&amp;crop=1"/>
          <p:cNvPicPr>
            <a:picLocks noChangeAspect="1" noChangeArrowheads="1"/>
          </p:cNvPicPr>
          <p:nvPr/>
        </p:nvPicPr>
        <p:blipFill>
          <a:blip r:embed="rId4"/>
          <a:srcRect l="11830" r="26656"/>
          <a:stretch>
            <a:fillRect/>
          </a:stretch>
        </p:blipFill>
        <p:spPr bwMode="auto">
          <a:xfrm>
            <a:off x="4762093" y="71414"/>
            <a:ext cx="1881609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Aemilia</a:t>
            </a:r>
            <a:r>
              <a:rPr lang="sk-SK" b="1" dirty="0" smtClean="0"/>
              <a:t> (</a:t>
            </a:r>
            <a:r>
              <a:rPr lang="sk-SK" b="1" dirty="0" err="1" smtClean="0"/>
              <a:t>Gallia</a:t>
            </a:r>
            <a:r>
              <a:rPr lang="sk-SK" b="1" dirty="0" smtClean="0"/>
              <a:t> </a:t>
            </a:r>
            <a:r>
              <a:rPr lang="sk-SK" b="1" dirty="0" err="1" smtClean="0"/>
              <a:t>Cispadana</a:t>
            </a:r>
            <a:r>
              <a:rPr lang="sk-SK" b="1" dirty="0"/>
              <a:t>)</a:t>
            </a:r>
            <a:endParaRPr lang="sk-SK" b="1" dirty="0" smtClean="0"/>
          </a:p>
          <a:p>
            <a:endParaRPr lang="sk-SK" sz="1200" dirty="0"/>
          </a:p>
          <a:p>
            <a:r>
              <a:rPr lang="cs-CZ" dirty="0" smtClean="0"/>
              <a:t>- dne</a:t>
            </a:r>
            <a:r>
              <a:rPr lang="sk-SK" dirty="0" err="1"/>
              <a:t>šná</a:t>
            </a:r>
            <a:r>
              <a:rPr lang="sk-SK" dirty="0"/>
              <a:t> </a:t>
            </a:r>
            <a:r>
              <a:rPr lang="sk-SK" dirty="0" err="1"/>
              <a:t>Emilia-Romagna</a:t>
            </a:r>
            <a:endParaRPr lang="cs-CZ" dirty="0"/>
          </a:p>
          <a:p>
            <a:pPr lvl="0"/>
            <a:r>
              <a:rPr lang="sk-SK" dirty="0" smtClean="0"/>
              <a:t>- osídlenie </a:t>
            </a:r>
            <a:r>
              <a:rPr lang="sk-SK" dirty="0"/>
              <a:t>doložené už od </a:t>
            </a:r>
            <a:r>
              <a:rPr lang="sk-SK" b="1" dirty="0"/>
              <a:t>paleolitu</a:t>
            </a:r>
            <a:r>
              <a:rPr lang="sk-SK" dirty="0"/>
              <a:t> – dve Venuše (</a:t>
            </a:r>
            <a:r>
              <a:rPr lang="sk-SK" dirty="0" err="1"/>
              <a:t>Savignano</a:t>
            </a:r>
            <a:r>
              <a:rPr lang="sk-SK" dirty="0"/>
              <a:t> </a:t>
            </a:r>
            <a:r>
              <a:rPr lang="sk-SK" dirty="0" err="1"/>
              <a:t>sul</a:t>
            </a:r>
            <a:r>
              <a:rPr lang="sk-SK" dirty="0"/>
              <a:t> </a:t>
            </a:r>
            <a:r>
              <a:rPr lang="sk-SK" dirty="0" err="1"/>
              <a:t>Panaro</a:t>
            </a:r>
            <a:r>
              <a:rPr lang="sk-SK" dirty="0"/>
              <a:t>, </a:t>
            </a:r>
            <a:r>
              <a:rPr lang="sk-SK" dirty="0" err="1"/>
              <a:t>Chiozza</a:t>
            </a:r>
            <a:r>
              <a:rPr lang="sk-SK" dirty="0"/>
              <a:t> </a:t>
            </a:r>
            <a:r>
              <a:rPr lang="sk-SK" dirty="0" err="1"/>
              <a:t>di</a:t>
            </a:r>
            <a:r>
              <a:rPr lang="sk-SK" dirty="0"/>
              <a:t> </a:t>
            </a:r>
            <a:r>
              <a:rPr lang="sk-SK" dirty="0" err="1"/>
              <a:t>Scandiano</a:t>
            </a:r>
            <a:endParaRPr lang="cs-CZ" dirty="0"/>
          </a:p>
          <a:p>
            <a:pPr lvl="0"/>
            <a:r>
              <a:rPr lang="sk-SK" dirty="0" smtClean="0"/>
              <a:t>- </a:t>
            </a:r>
            <a:r>
              <a:rPr lang="sk-SK" b="1" dirty="0" err="1" smtClean="0"/>
              <a:t>eneolit</a:t>
            </a:r>
            <a:r>
              <a:rPr lang="sk-SK" dirty="0" smtClean="0"/>
              <a:t> </a:t>
            </a:r>
            <a:r>
              <a:rPr lang="sk-SK" dirty="0"/>
              <a:t>– kultúra </a:t>
            </a:r>
            <a:r>
              <a:rPr lang="sk-SK" u="sng" dirty="0" err="1"/>
              <a:t>Remedello</a:t>
            </a:r>
            <a:r>
              <a:rPr lang="sk-SK" dirty="0"/>
              <a:t> – 2500-1800 </a:t>
            </a:r>
            <a:r>
              <a:rPr lang="sk-SK" dirty="0" smtClean="0"/>
              <a:t>BC – spájaná s prvou vlnou indoeurópskych kmeňov usadených na území Talianska</a:t>
            </a:r>
            <a:endParaRPr lang="cs-CZ" dirty="0"/>
          </a:p>
          <a:p>
            <a:pPr lvl="0"/>
            <a:r>
              <a:rPr lang="sk-SK" dirty="0" smtClean="0"/>
              <a:t>- </a:t>
            </a:r>
            <a:r>
              <a:rPr lang="sk-SK" b="1" dirty="0" smtClean="0"/>
              <a:t>doba </a:t>
            </a:r>
            <a:r>
              <a:rPr lang="sk-SK" b="1" dirty="0"/>
              <a:t>bronzová </a:t>
            </a:r>
            <a:r>
              <a:rPr lang="sk-SK" dirty="0"/>
              <a:t>– </a:t>
            </a:r>
            <a:r>
              <a:rPr lang="sk-SK" u="sng" dirty="0" err="1" smtClean="0"/>
              <a:t>Terramare</a:t>
            </a:r>
            <a:r>
              <a:rPr lang="sk-SK" dirty="0" smtClean="0"/>
              <a:t> </a:t>
            </a:r>
            <a:r>
              <a:rPr lang="sk-SK" dirty="0"/>
              <a:t>– poľnohospodárstvo, spracovanie kovov, na východe – </a:t>
            </a:r>
            <a:r>
              <a:rPr lang="sk-SK" u="sng" dirty="0" smtClean="0"/>
              <a:t>Apeninská </a:t>
            </a:r>
            <a:r>
              <a:rPr lang="sk-SK" u="sng" dirty="0"/>
              <a:t>kultúra </a:t>
            </a:r>
            <a:r>
              <a:rPr lang="sk-SK" dirty="0"/>
              <a:t>– chov </a:t>
            </a:r>
            <a:r>
              <a:rPr lang="sk-SK" dirty="0" smtClean="0"/>
              <a:t>dobytka, sťahovanie stád</a:t>
            </a:r>
            <a:endParaRPr lang="cs-CZ" dirty="0"/>
          </a:p>
          <a:p>
            <a:pPr lvl="0">
              <a:buFontTx/>
              <a:buChar char="-"/>
            </a:pPr>
            <a:r>
              <a:rPr lang="sk-SK" b="1" dirty="0" smtClean="0"/>
              <a:t> doba železná </a:t>
            </a:r>
            <a:r>
              <a:rPr lang="sk-SK" dirty="0"/>
              <a:t>– zač. 9. – pol. 6. stor. BC – </a:t>
            </a:r>
            <a:r>
              <a:rPr lang="sk-SK" u="sng" dirty="0" err="1" smtClean="0"/>
              <a:t>Villanovská</a:t>
            </a:r>
            <a:r>
              <a:rPr lang="sk-SK" u="sng" dirty="0" smtClean="0"/>
              <a:t> </a:t>
            </a:r>
            <a:r>
              <a:rPr lang="sk-SK" u="sng" dirty="0"/>
              <a:t>kultúra </a:t>
            </a:r>
            <a:r>
              <a:rPr lang="sk-SK" dirty="0"/>
              <a:t>– pri Bologni – </a:t>
            </a:r>
            <a:r>
              <a:rPr lang="sk-SK" i="1" dirty="0" err="1"/>
              <a:t>Villanova</a:t>
            </a:r>
            <a:r>
              <a:rPr lang="sk-SK" dirty="0"/>
              <a:t> – osídlenie s chatrčami, </a:t>
            </a:r>
            <a:r>
              <a:rPr lang="sk-SK" dirty="0" smtClean="0"/>
              <a:t>spracovanie bronzu a železa, </a:t>
            </a:r>
            <a:r>
              <a:rPr lang="sk-SK" dirty="0"/>
              <a:t>bohaté kremačné pohreby (podobné ako v </a:t>
            </a:r>
            <a:r>
              <a:rPr lang="sk-SK" dirty="0" err="1"/>
              <a:t>Cerveteri</a:t>
            </a:r>
            <a:r>
              <a:rPr lang="sk-SK" dirty="0"/>
              <a:t> a </a:t>
            </a:r>
            <a:r>
              <a:rPr lang="sk-SK" dirty="0" err="1" smtClean="0"/>
              <a:t>Tarquinii</a:t>
            </a:r>
            <a:r>
              <a:rPr lang="sk-SK" dirty="0" smtClean="0"/>
              <a:t>)</a:t>
            </a:r>
          </a:p>
          <a:p>
            <a:pPr lvl="0"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rozvoj </a:t>
            </a:r>
            <a:r>
              <a:rPr lang="sk-SK" dirty="0"/>
              <a:t>v 8. – 7. </a:t>
            </a:r>
            <a:r>
              <a:rPr lang="sk-SK" dirty="0" smtClean="0"/>
              <a:t>stor</a:t>
            </a:r>
            <a:r>
              <a:rPr lang="sk-SK" dirty="0"/>
              <a:t>. BC – kontrola obchodu medzi </a:t>
            </a:r>
            <a:r>
              <a:rPr lang="sk-SK" dirty="0" err="1" smtClean="0"/>
              <a:t>Etrúriou</a:t>
            </a:r>
            <a:r>
              <a:rPr lang="sk-SK" dirty="0" smtClean="0"/>
              <a:t> </a:t>
            </a:r>
            <a:r>
              <a:rPr lang="sk-SK" dirty="0"/>
              <a:t>a </a:t>
            </a:r>
            <a:r>
              <a:rPr lang="sk-SK" dirty="0" err="1"/>
              <a:t>Picenom</a:t>
            </a:r>
            <a:r>
              <a:rPr lang="sk-SK" dirty="0"/>
              <a:t>, okolo Bologne spracovanie bronzu</a:t>
            </a:r>
            <a:endParaRPr lang="cs-CZ" dirty="0"/>
          </a:p>
          <a:p>
            <a:pPr lvl="0"/>
            <a:r>
              <a:rPr lang="sk-SK" dirty="0" smtClean="0"/>
              <a:t>- pol</a:t>
            </a:r>
            <a:r>
              <a:rPr lang="sk-SK" dirty="0"/>
              <a:t>. 6. </a:t>
            </a:r>
            <a:r>
              <a:rPr lang="sk-SK" dirty="0" smtClean="0"/>
              <a:t>stor</a:t>
            </a:r>
            <a:r>
              <a:rPr lang="sk-SK" dirty="0"/>
              <a:t>. BC – urbanizmus – zakladanie miest so silnou etruskou kultúrou – prvé mesto etruského spolku – </a:t>
            </a:r>
            <a:r>
              <a:rPr lang="sk-SK" i="1" dirty="0" err="1"/>
              <a:t>Felsina</a:t>
            </a:r>
            <a:endParaRPr lang="cs-CZ" i="1" dirty="0"/>
          </a:p>
          <a:p>
            <a:pPr lvl="0"/>
            <a:r>
              <a:rPr lang="sk-SK" i="1" dirty="0" err="1"/>
              <a:t>Marzabotto</a:t>
            </a:r>
            <a:r>
              <a:rPr lang="sk-SK" dirty="0"/>
              <a:t> – založené v priebehu 5. </a:t>
            </a:r>
            <a:r>
              <a:rPr lang="sk-SK" dirty="0" smtClean="0"/>
              <a:t>stor. BC</a:t>
            </a:r>
            <a:endParaRPr lang="cs-CZ" dirty="0"/>
          </a:p>
        </p:txBody>
      </p:sp>
      <p:pic>
        <p:nvPicPr>
          <p:cNvPr id="5122" name="Picture 2" descr="http://www.lamiasardegna.it/images/storia-paleolitico/veneri_4.jpg"/>
          <p:cNvPicPr>
            <a:picLocks noChangeAspect="1" noChangeArrowheads="1"/>
          </p:cNvPicPr>
          <p:nvPr/>
        </p:nvPicPr>
        <p:blipFill>
          <a:blip r:embed="rId2"/>
          <a:srcRect l="22727" r="39773"/>
          <a:stretch>
            <a:fillRect/>
          </a:stretch>
        </p:blipFill>
        <p:spPr bwMode="auto">
          <a:xfrm>
            <a:off x="5500694" y="0"/>
            <a:ext cx="2643206" cy="4229129"/>
          </a:xfrm>
          <a:prstGeom prst="rect">
            <a:avLst/>
          </a:prstGeom>
          <a:noFill/>
        </p:spPr>
      </p:pic>
      <p:pic>
        <p:nvPicPr>
          <p:cNvPr id="5124" name="Picture 4" descr="https://ancienthumans.files.wordpress.com/2015/09/27_55_bso_f1_1191_b_resize_597_3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4357694"/>
            <a:ext cx="4454139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emersonkent.com/images/maps/ancient_italy_north.jpg"/>
          <p:cNvPicPr>
            <a:picLocks noChangeAspect="1" noChangeArrowheads="1"/>
          </p:cNvPicPr>
          <p:nvPr/>
        </p:nvPicPr>
        <p:blipFill>
          <a:blip r:embed="rId2"/>
          <a:srcRect l="38935" t="6441" r="16375" b="56895"/>
          <a:stretch>
            <a:fillRect/>
          </a:stretch>
        </p:blipFill>
        <p:spPr bwMode="auto">
          <a:xfrm>
            <a:off x="1" y="357166"/>
            <a:ext cx="9144000" cy="6096026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2643174" y="2428868"/>
            <a:ext cx="1285884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2357422" y="4143380"/>
            <a:ext cx="642942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571868" y="4214818"/>
            <a:ext cx="785818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715272" y="5715016"/>
            <a:ext cx="57150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00034" y="4929198"/>
            <a:ext cx="714380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000100" y="3929066"/>
            <a:ext cx="642942" cy="2143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572264" y="3071810"/>
            <a:ext cx="71438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Regio</a:t>
            </a:r>
            <a:r>
              <a:rPr lang="sk-SK" b="1" dirty="0" smtClean="0"/>
              <a:t> X: </a:t>
            </a:r>
            <a:r>
              <a:rPr lang="sk-SK" b="1" dirty="0" err="1" smtClean="0"/>
              <a:t>Venetia</a:t>
            </a:r>
            <a:r>
              <a:rPr lang="sk-SK" b="1" dirty="0" smtClean="0"/>
              <a:t> </a:t>
            </a:r>
            <a:r>
              <a:rPr lang="sk-SK" b="1" dirty="0" err="1" smtClean="0"/>
              <a:t>et</a:t>
            </a:r>
            <a:r>
              <a:rPr lang="sk-SK" b="1" dirty="0" smtClean="0"/>
              <a:t> </a:t>
            </a:r>
            <a:r>
              <a:rPr lang="sk-SK" b="1" dirty="0" err="1" smtClean="0"/>
              <a:t>Histria</a:t>
            </a:r>
            <a:endParaRPr lang="sk-SK" b="1" dirty="0" smtClean="0"/>
          </a:p>
          <a:p>
            <a:endParaRPr lang="sk-SK" b="1" dirty="0" smtClean="0"/>
          </a:p>
          <a:p>
            <a:r>
              <a:rPr lang="sk-SK" dirty="0" smtClean="0"/>
              <a:t>- dnešné </a:t>
            </a:r>
            <a:r>
              <a:rPr lang="sk-SK" dirty="0" err="1" smtClean="0"/>
              <a:t>Veneto</a:t>
            </a:r>
            <a:r>
              <a:rPr lang="sk-SK" dirty="0" smtClean="0"/>
              <a:t>, </a:t>
            </a:r>
            <a:r>
              <a:rPr lang="sk-SK" dirty="0" err="1" smtClean="0"/>
              <a:t>Trentino-Alto</a:t>
            </a:r>
            <a:r>
              <a:rPr lang="sk-SK" dirty="0" smtClean="0"/>
              <a:t> </a:t>
            </a:r>
            <a:r>
              <a:rPr lang="sk-SK" dirty="0" err="1" smtClean="0"/>
              <a:t>Adige</a:t>
            </a:r>
            <a:r>
              <a:rPr lang="sk-SK" dirty="0" smtClean="0"/>
              <a:t>, </a:t>
            </a:r>
            <a:r>
              <a:rPr lang="sk-SK" dirty="0" err="1" smtClean="0"/>
              <a:t>Friuli-Venezia</a:t>
            </a:r>
            <a:r>
              <a:rPr lang="sk-SK" dirty="0" smtClean="0"/>
              <a:t> </a:t>
            </a:r>
            <a:r>
              <a:rPr lang="sk-SK" dirty="0" err="1" smtClean="0"/>
              <a:t>Giulia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eneolit</a:t>
            </a:r>
            <a:r>
              <a:rPr lang="sk-SK" dirty="0" smtClean="0"/>
              <a:t> – spojenie strednej Európy, Apeninského a Balkánskeho polostrova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kon</a:t>
            </a:r>
            <a:r>
              <a:rPr lang="sk-SK" dirty="0" smtClean="0"/>
              <a:t>. doby bronzovej – </a:t>
            </a:r>
            <a:r>
              <a:rPr lang="sk-SK" dirty="0" err="1" smtClean="0"/>
              <a:t>protovillanovské</a:t>
            </a:r>
            <a:r>
              <a:rPr lang="sk-SK" dirty="0" smtClean="0"/>
              <a:t> osídlenie – </a:t>
            </a:r>
            <a:r>
              <a:rPr lang="sk-SK" dirty="0" err="1" smtClean="0"/>
              <a:t>Frattesina</a:t>
            </a:r>
            <a:r>
              <a:rPr lang="sk-SK" dirty="0" smtClean="0"/>
              <a:t> (štvrte rozdelené podľa remeselnej činnosti – spracovanie bronzu, kostí, skla, jantáru...), </a:t>
            </a:r>
            <a:r>
              <a:rPr lang="sk-SK" dirty="0" err="1" smtClean="0"/>
              <a:t>bikonické</a:t>
            </a:r>
            <a:r>
              <a:rPr lang="sk-SK" dirty="0" smtClean="0"/>
              <a:t> urny, kremačný pohrebný rítus, ďalšia kultúra – </a:t>
            </a:r>
            <a:r>
              <a:rPr lang="sk-SK" dirty="0" err="1" smtClean="0"/>
              <a:t>Pollada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zač. doby železnej - kultúra </a:t>
            </a:r>
            <a:r>
              <a:rPr lang="sk-SK" dirty="0" err="1" smtClean="0"/>
              <a:t>Paleoveneta</a:t>
            </a:r>
            <a:r>
              <a:rPr lang="sk-SK" dirty="0" smtClean="0"/>
              <a:t> – materiál ovplyvnený </a:t>
            </a:r>
            <a:r>
              <a:rPr lang="sk-SK" dirty="0" err="1" smtClean="0"/>
              <a:t>protovillanovskou</a:t>
            </a:r>
            <a:r>
              <a:rPr lang="sk-SK" dirty="0" smtClean="0"/>
              <a:t> kultúrou, ale aj kultúrou popolnicových poli – </a:t>
            </a:r>
            <a:r>
              <a:rPr lang="sk-SK" dirty="0" err="1" smtClean="0"/>
              <a:t>Este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polozemnice</a:t>
            </a:r>
            <a:r>
              <a:rPr lang="sk-SK" dirty="0" smtClean="0"/>
              <a:t> rozdelené do niekoľkých miestností</a:t>
            </a:r>
          </a:p>
          <a:p>
            <a:pPr>
              <a:buFontTx/>
              <a:buChar char="-"/>
            </a:pPr>
            <a:r>
              <a:rPr lang="sk-SK" dirty="0" smtClean="0"/>
              <a:t> 6. stor. BC – </a:t>
            </a:r>
            <a:r>
              <a:rPr lang="sk-SK" dirty="0" err="1" smtClean="0"/>
              <a:t>epigrafické</a:t>
            </a:r>
            <a:r>
              <a:rPr lang="sk-SK" dirty="0" smtClean="0"/>
              <a:t> nápisy: etruské písmo, ale </a:t>
            </a:r>
            <a:r>
              <a:rPr lang="sk-SK" dirty="0" err="1" smtClean="0"/>
              <a:t>venétsky</a:t>
            </a:r>
            <a:r>
              <a:rPr lang="sk-SK" dirty="0" smtClean="0"/>
              <a:t> jazyk</a:t>
            </a:r>
          </a:p>
          <a:p>
            <a:pPr>
              <a:buFontTx/>
              <a:buChar char="-"/>
            </a:pPr>
            <a:r>
              <a:rPr lang="sk-SK" dirty="0" smtClean="0"/>
              <a:t> centrá: Benátky, </a:t>
            </a:r>
            <a:r>
              <a:rPr lang="sk-SK" dirty="0" err="1" smtClean="0"/>
              <a:t>Trentino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zač. 6. stor. BC – príchod </a:t>
            </a:r>
            <a:r>
              <a:rPr lang="sk-SK" dirty="0" err="1" smtClean="0"/>
              <a:t>Cenomanov</a:t>
            </a:r>
            <a:r>
              <a:rPr lang="sk-SK" dirty="0" smtClean="0"/>
              <a:t> a neskôr Keltov – koniec kultúry </a:t>
            </a:r>
          </a:p>
          <a:p>
            <a:pPr>
              <a:buFontTx/>
              <a:buChar char="-"/>
            </a:pPr>
            <a:r>
              <a:rPr lang="sk-SK" dirty="0" smtClean="0"/>
              <a:t> strach z ďalšej invázie – spojenectvo s Rímom – počas 2. stor. BC</a:t>
            </a:r>
          </a:p>
          <a:p>
            <a:pPr>
              <a:buFontTx/>
              <a:buChar char="-"/>
            </a:pPr>
            <a:r>
              <a:rPr lang="sk-SK" dirty="0" smtClean="0"/>
              <a:t> 181 BC - </a:t>
            </a:r>
            <a:r>
              <a:rPr lang="sk-SK" dirty="0" err="1" smtClean="0"/>
              <a:t>Aquileia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89 BC – latinské kolónie</a:t>
            </a:r>
          </a:p>
          <a:p>
            <a:pPr>
              <a:buFontTx/>
              <a:buChar char="-"/>
            </a:pPr>
            <a:r>
              <a:rPr lang="sk-SK" dirty="0" smtClean="0"/>
              <a:t> 49 BC – </a:t>
            </a:r>
            <a:r>
              <a:rPr lang="sk-SK" dirty="0" err="1" smtClean="0"/>
              <a:t>Lex</a:t>
            </a:r>
            <a:r>
              <a:rPr lang="sk-SK" dirty="0" smtClean="0"/>
              <a:t> </a:t>
            </a:r>
            <a:r>
              <a:rPr lang="sk-SK" dirty="0" err="1" smtClean="0"/>
              <a:t>Iulia</a:t>
            </a:r>
            <a:r>
              <a:rPr lang="sk-SK" dirty="0" smtClean="0"/>
              <a:t> – priama súčasť Ríma, rímske občianstvo, začína urbanizácia: </a:t>
            </a:r>
            <a:r>
              <a:rPr lang="sk-SK" dirty="0" err="1" smtClean="0"/>
              <a:t>Padova</a:t>
            </a:r>
            <a:r>
              <a:rPr lang="sk-SK" dirty="0" smtClean="0"/>
              <a:t>, </a:t>
            </a:r>
            <a:r>
              <a:rPr lang="sk-SK" dirty="0" err="1" smtClean="0"/>
              <a:t>Adria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budovanie dôležitých ciest</a:t>
            </a:r>
          </a:p>
          <a:p>
            <a:pPr>
              <a:buFontTx/>
              <a:buChar char="-"/>
            </a:pPr>
            <a:r>
              <a:rPr lang="sk-SK" dirty="0" smtClean="0"/>
              <a:t> neskorá antika: príchod </a:t>
            </a:r>
            <a:r>
              <a:rPr lang="sk-SK" dirty="0" err="1" smtClean="0"/>
              <a:t>Gótov</a:t>
            </a:r>
            <a:r>
              <a:rPr lang="sk-SK" dirty="0" smtClean="0"/>
              <a:t>, Frankov a Longobardov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Verona</a:t>
            </a:r>
            <a:endParaRPr lang="sk-SK" b="1" dirty="0" smtClean="0"/>
          </a:p>
          <a:p>
            <a:r>
              <a:rPr lang="sk-SK" dirty="0" smtClean="0"/>
              <a:t>- amfiteáter: 30 AD</a:t>
            </a:r>
            <a:endParaRPr lang="cs-CZ" dirty="0"/>
          </a:p>
        </p:txBody>
      </p:sp>
      <p:pic>
        <p:nvPicPr>
          <p:cNvPr id="55298" name="Picture 2" descr="https://upload.wikimedia.org/wikipedia/commons/1/19/Verona_arena_2009.JPG"/>
          <p:cNvPicPr>
            <a:picLocks noChangeAspect="1" noChangeArrowheads="1"/>
          </p:cNvPicPr>
          <p:nvPr/>
        </p:nvPicPr>
        <p:blipFill>
          <a:blip r:embed="rId2" cstate="print"/>
          <a:srcRect t="10026" b="23133"/>
          <a:stretch>
            <a:fillRect/>
          </a:stretch>
        </p:blipFill>
        <p:spPr bwMode="auto">
          <a:xfrm>
            <a:off x="2428860" y="142852"/>
            <a:ext cx="6383683" cy="2857520"/>
          </a:xfrm>
          <a:prstGeom prst="rect">
            <a:avLst/>
          </a:prstGeom>
          <a:noFill/>
        </p:spPr>
      </p:pic>
      <p:pic>
        <p:nvPicPr>
          <p:cNvPr id="55300" name="Picture 4" descr="http://www.verona-tourism.com/web/images/verona/are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86058"/>
            <a:ext cx="3524250" cy="3152775"/>
          </a:xfrm>
          <a:prstGeom prst="rect">
            <a:avLst/>
          </a:prstGeom>
          <a:noFill/>
        </p:spPr>
      </p:pic>
      <p:pic>
        <p:nvPicPr>
          <p:cNvPr id="55302" name="Picture 6" descr="http://mycornerofitaly.com/wp-content/uploads/2015/03/Arena.jpg"/>
          <p:cNvPicPr>
            <a:picLocks noChangeAspect="1" noChangeArrowheads="1"/>
          </p:cNvPicPr>
          <p:nvPr/>
        </p:nvPicPr>
        <p:blipFill>
          <a:blip r:embed="rId4"/>
          <a:srcRect t="15152"/>
          <a:stretch>
            <a:fillRect/>
          </a:stretch>
        </p:blipFill>
        <p:spPr bwMode="auto">
          <a:xfrm>
            <a:off x="3755562" y="3429000"/>
            <a:ext cx="5388437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Aquilea</a:t>
            </a:r>
            <a:endParaRPr lang="sk-SK" b="1" dirty="0" smtClean="0"/>
          </a:p>
          <a:p>
            <a:pPr>
              <a:buFontTx/>
              <a:buChar char="-"/>
            </a:pPr>
            <a:r>
              <a:rPr lang="sk-SK" dirty="0" smtClean="0"/>
              <a:t> 181 BC – latinská kolónia</a:t>
            </a:r>
          </a:p>
          <a:p>
            <a:pPr>
              <a:buFontTx/>
              <a:buChar char="-"/>
            </a:pPr>
            <a:r>
              <a:rPr lang="sk-SK" dirty="0" smtClean="0"/>
              <a:t> 90 BC – </a:t>
            </a:r>
            <a:r>
              <a:rPr lang="sk-SK" dirty="0" err="1" smtClean="0"/>
              <a:t>municípium</a:t>
            </a:r>
            <a:endParaRPr lang="sk-SK" dirty="0" smtClean="0"/>
          </a:p>
          <a:p>
            <a:pPr>
              <a:buFontTx/>
              <a:buChar char="-"/>
            </a:pPr>
            <a:r>
              <a:rPr lang="sk-SK" dirty="0" smtClean="0"/>
              <a:t> osídlenie: doba bronzová (osada, skúmaná 2013 - 2015, 1500 – 1200 BC), Kelti</a:t>
            </a:r>
            <a:endParaRPr lang="cs-CZ" dirty="0"/>
          </a:p>
        </p:txBody>
      </p:sp>
      <p:pic>
        <p:nvPicPr>
          <p:cNvPr id="56322" name="Picture 2" descr="Bronze Age village found near Roman city of Aquile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3" y="1285860"/>
            <a:ext cx="4027377" cy="3000396"/>
          </a:xfrm>
          <a:prstGeom prst="rect">
            <a:avLst/>
          </a:prstGeom>
          <a:noFill/>
        </p:spPr>
      </p:pic>
      <p:pic>
        <p:nvPicPr>
          <p:cNvPr id="56324" name="Picture 4" descr="Bronze Age village found near Roman city of Aquile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698" y="1285860"/>
            <a:ext cx="4563338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2.rgzm.de/Navis/Musea/Monfalcone/507F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15140" cy="4319650"/>
          </a:xfrm>
          <a:prstGeom prst="rect">
            <a:avLst/>
          </a:prstGeom>
          <a:noFill/>
        </p:spPr>
      </p:pic>
      <p:pic>
        <p:nvPicPr>
          <p:cNvPr id="57348" name="Picture 4" descr="http://4.bp.blogspot.com/-18c8BDNCtlY/U4Rcx-534hI/AAAAAAAAE7Y/Y0JraVWJdq8/s1600/Lubiana,+Aquileia,+Idrija,+Skocjan,+Trieste,+Palmanova+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143380"/>
            <a:ext cx="3525244" cy="2643206"/>
          </a:xfrm>
          <a:prstGeom prst="rect">
            <a:avLst/>
          </a:prstGeom>
          <a:noFill/>
        </p:spPr>
      </p:pic>
      <p:pic>
        <p:nvPicPr>
          <p:cNvPr id="57352" name="Picture 8" descr="Diaries of an 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339702"/>
            <a:ext cx="4572000" cy="3429001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>
            <a:endCxn id="57348" idx="0"/>
          </p:cNvCxnSpPr>
          <p:nvPr/>
        </p:nvCxnSpPr>
        <p:spPr>
          <a:xfrm rot="5400000">
            <a:off x="1238469" y="2952989"/>
            <a:ext cx="1928826" cy="451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>
            <a:endCxn id="57352" idx="1"/>
          </p:cNvCxnSpPr>
          <p:nvPr/>
        </p:nvCxnSpPr>
        <p:spPr>
          <a:xfrm rot="16200000" flipH="1">
            <a:off x="3080738" y="3705816"/>
            <a:ext cx="1982393" cy="7143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7000892" y="292893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2. stor. BC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16016" t="40000" r="16796" b="12288"/>
          <a:stretch>
            <a:fillRect/>
          </a:stretch>
        </p:blipFill>
        <p:spPr bwMode="auto">
          <a:xfrm>
            <a:off x="0" y="285728"/>
            <a:ext cx="9144000" cy="405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2.rgzm.de/Navis/Musea/Monfalcone/507F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15140" cy="4319650"/>
          </a:xfrm>
          <a:prstGeom prst="rect">
            <a:avLst/>
          </a:prstGeom>
          <a:noFill/>
        </p:spPr>
      </p:pic>
      <p:pic>
        <p:nvPicPr>
          <p:cNvPr id="2" name="Picture 6" descr="Diaries of an explo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6929454" y="307181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2. stor. AD</a:t>
            </a:r>
            <a:endParaRPr lang="cs-CZ" dirty="0"/>
          </a:p>
        </p:txBody>
      </p:sp>
      <p:cxnSp>
        <p:nvCxnSpPr>
          <p:cNvPr id="6" name="Přímá spojovací šipka 5"/>
          <p:cNvCxnSpPr>
            <a:endCxn id="2" idx="0"/>
          </p:cNvCxnSpPr>
          <p:nvPr/>
        </p:nvCxnSpPr>
        <p:spPr>
          <a:xfrm>
            <a:off x="3286116" y="2143116"/>
            <a:ext cx="3571884" cy="12858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58370" name="Picture 2" descr="Diaries of an 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57628"/>
            <a:ext cx="4000496" cy="3000372"/>
          </a:xfrm>
          <a:prstGeom prst="rect">
            <a:avLst/>
          </a:prstGeom>
          <a:noFill/>
        </p:spPr>
      </p:pic>
      <p:cxnSp>
        <p:nvCxnSpPr>
          <p:cNvPr id="10" name="Přímá spojovací šipka 9"/>
          <p:cNvCxnSpPr>
            <a:endCxn id="58370" idx="0"/>
          </p:cNvCxnSpPr>
          <p:nvPr/>
        </p:nvCxnSpPr>
        <p:spPr>
          <a:xfrm rot="16200000" flipH="1">
            <a:off x="1678769" y="3536149"/>
            <a:ext cx="428628" cy="2143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357422" y="350043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4. stor. AD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iaries of an explor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3268265"/>
          </a:xfrm>
          <a:prstGeom prst="rect">
            <a:avLst/>
          </a:prstGeom>
          <a:noFill/>
        </p:spPr>
      </p:pic>
      <p:pic>
        <p:nvPicPr>
          <p:cNvPr id="59396" name="Picture 4" descr="Diaries of an explor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0"/>
            <a:ext cx="4357686" cy="3268265"/>
          </a:xfrm>
          <a:prstGeom prst="rect">
            <a:avLst/>
          </a:prstGeom>
          <a:noFill/>
        </p:spPr>
      </p:pic>
      <p:pic>
        <p:nvPicPr>
          <p:cNvPr id="59398" name="Picture 6" descr="Diaries of an explo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876"/>
            <a:ext cx="4381499" cy="3286124"/>
          </a:xfrm>
          <a:prstGeom prst="rect">
            <a:avLst/>
          </a:prstGeom>
          <a:noFill/>
        </p:spPr>
      </p:pic>
      <p:pic>
        <p:nvPicPr>
          <p:cNvPr id="59400" name="Picture 8" descr="Diaries of an explor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0" y="3571876"/>
            <a:ext cx="4381499" cy="3286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Tx/>
              <a:buChar char="-"/>
            </a:pPr>
            <a:r>
              <a:rPr lang="sk-SK" dirty="0" smtClean="0"/>
              <a:t> invázia </a:t>
            </a:r>
            <a:r>
              <a:rPr lang="sk-SK" dirty="0" err="1" smtClean="0"/>
              <a:t>Gallov</a:t>
            </a:r>
            <a:r>
              <a:rPr lang="sk-SK" dirty="0" smtClean="0"/>
              <a:t> – zničenie etruskej konfederácie</a:t>
            </a:r>
          </a:p>
          <a:p>
            <a:pPr lvl="0"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Felsina</a:t>
            </a:r>
            <a:r>
              <a:rPr lang="sk-SK" dirty="0" smtClean="0"/>
              <a:t> - </a:t>
            </a:r>
            <a:r>
              <a:rPr lang="sk-SK" dirty="0" err="1" smtClean="0"/>
              <a:t>Bononia</a:t>
            </a:r>
            <a:r>
              <a:rPr lang="sk-SK" dirty="0" smtClean="0"/>
              <a:t> („mesto“)</a:t>
            </a:r>
            <a:endParaRPr lang="cs-CZ" dirty="0" smtClean="0"/>
          </a:p>
          <a:p>
            <a:pPr lvl="0"/>
            <a:r>
              <a:rPr lang="sk-SK" dirty="0" smtClean="0"/>
              <a:t>- 295 BC – bitka pri </a:t>
            </a:r>
            <a:r>
              <a:rPr lang="sk-SK" dirty="0" err="1" smtClean="0"/>
              <a:t>Sentine</a:t>
            </a:r>
            <a:r>
              <a:rPr lang="sk-SK" dirty="0" smtClean="0"/>
              <a:t> – Rimania porazili koalíciu </a:t>
            </a:r>
            <a:r>
              <a:rPr lang="sk-SK" dirty="0" err="1" smtClean="0"/>
              <a:t>Samnitov</a:t>
            </a:r>
            <a:r>
              <a:rPr lang="sk-SK" dirty="0" smtClean="0"/>
              <a:t>, Etruskov, </a:t>
            </a:r>
            <a:r>
              <a:rPr lang="sk-SK" dirty="0" err="1" smtClean="0"/>
              <a:t>Umbrov</a:t>
            </a:r>
            <a:r>
              <a:rPr lang="sk-SK" dirty="0" smtClean="0"/>
              <a:t> a </a:t>
            </a:r>
            <a:r>
              <a:rPr lang="sk-SK" dirty="0" err="1" smtClean="0"/>
              <a:t>Gallov</a:t>
            </a:r>
            <a:endParaRPr lang="cs-CZ" dirty="0" smtClean="0"/>
          </a:p>
          <a:p>
            <a:pPr lvl="0"/>
            <a:r>
              <a:rPr lang="sk-SK" dirty="0" smtClean="0"/>
              <a:t>- 268 BC – latinská kolónia </a:t>
            </a:r>
            <a:r>
              <a:rPr lang="sk-SK" dirty="0" err="1" smtClean="0"/>
              <a:t>Ariminum</a:t>
            </a:r>
            <a:endParaRPr lang="cs-CZ" dirty="0" smtClean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Aemilia</a:t>
            </a:r>
            <a:r>
              <a:rPr lang="sk-SK" dirty="0" smtClean="0"/>
              <a:t> – 187 BC</a:t>
            </a:r>
            <a:endParaRPr lang="cs-CZ" dirty="0" smtClean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via</a:t>
            </a:r>
            <a:r>
              <a:rPr lang="sk-SK" dirty="0" smtClean="0"/>
              <a:t> </a:t>
            </a:r>
            <a:r>
              <a:rPr lang="sk-SK" dirty="0" err="1" smtClean="0"/>
              <a:t>Popilia</a:t>
            </a:r>
            <a:r>
              <a:rPr lang="sk-SK" dirty="0" smtClean="0"/>
              <a:t> – k </a:t>
            </a:r>
            <a:r>
              <a:rPr lang="sk-SK" dirty="0" err="1" smtClean="0"/>
              <a:t>Ravenne</a:t>
            </a:r>
            <a:r>
              <a:rPr lang="sk-SK" dirty="0" smtClean="0"/>
              <a:t> a </a:t>
            </a:r>
            <a:r>
              <a:rPr lang="sk-SK" dirty="0" err="1" smtClean="0"/>
              <a:t>Aquilei</a:t>
            </a:r>
            <a:endParaRPr lang="cs-CZ" dirty="0" smtClean="0"/>
          </a:p>
          <a:p>
            <a:pPr lvl="0"/>
            <a:r>
              <a:rPr lang="sk-SK" dirty="0" smtClean="0"/>
              <a:t>- </a:t>
            </a:r>
            <a:r>
              <a:rPr lang="sk-SK" dirty="0" err="1" smtClean="0"/>
              <a:t>augustovské</a:t>
            </a:r>
            <a:r>
              <a:rPr lang="sk-SK" dirty="0" smtClean="0"/>
              <a:t> obdobie – </a:t>
            </a:r>
            <a:r>
              <a:rPr lang="sk-SK" dirty="0" err="1" smtClean="0"/>
              <a:t>Regio</a:t>
            </a:r>
            <a:r>
              <a:rPr lang="sk-SK" dirty="0" smtClean="0"/>
              <a:t> VIII, </a:t>
            </a:r>
            <a:r>
              <a:rPr lang="sk-SK" dirty="0" err="1" smtClean="0"/>
              <a:t>villa</a:t>
            </a:r>
            <a:r>
              <a:rPr lang="sk-SK" dirty="0" smtClean="0"/>
              <a:t> </a:t>
            </a:r>
            <a:r>
              <a:rPr lang="sk-SK" dirty="0" err="1" smtClean="0"/>
              <a:t>Russi</a:t>
            </a:r>
            <a:endParaRPr lang="cs-CZ" dirty="0" smtClean="0"/>
          </a:p>
          <a:p>
            <a:pPr lvl="0"/>
            <a:r>
              <a:rPr lang="sk-SK" dirty="0" smtClean="0"/>
              <a:t>- 3. stor. AD – rozdelenie na dve časti – východná (</a:t>
            </a:r>
            <a:r>
              <a:rPr lang="sk-SK" dirty="0" err="1" smtClean="0"/>
              <a:t>Flaminia</a:t>
            </a:r>
            <a:r>
              <a:rPr lang="sk-SK" dirty="0" smtClean="0"/>
              <a:t>), západná (</a:t>
            </a:r>
            <a:r>
              <a:rPr lang="sk-SK" dirty="0" err="1" smtClean="0"/>
              <a:t>Aemilia</a:t>
            </a:r>
            <a:r>
              <a:rPr lang="sk-SK" dirty="0" smtClean="0"/>
              <a:t>), východná časť – centrum </a:t>
            </a:r>
            <a:r>
              <a:rPr lang="sk-SK" dirty="0" err="1" smtClean="0"/>
              <a:t>Ravenna</a:t>
            </a:r>
            <a:r>
              <a:rPr lang="sk-SK" dirty="0" smtClean="0"/>
              <a:t> (prístav, sídlo </a:t>
            </a:r>
            <a:r>
              <a:rPr lang="sk-SK" dirty="0" err="1" smtClean="0"/>
              <a:t>Honoria</a:t>
            </a:r>
            <a:r>
              <a:rPr lang="sk-SK" dirty="0" smtClean="0"/>
              <a:t> v 402 a </a:t>
            </a:r>
            <a:r>
              <a:rPr lang="sk-SK" dirty="0" err="1" smtClean="0"/>
              <a:t>Teodorica</a:t>
            </a:r>
            <a:r>
              <a:rPr lang="sk-SK" dirty="0" smtClean="0"/>
              <a:t>, dôležité cirkevné stavby) – zvyšok regiónu chátra</a:t>
            </a:r>
            <a:endParaRPr lang="cs-CZ" dirty="0" smtClean="0"/>
          </a:p>
        </p:txBody>
      </p:sp>
      <p:pic>
        <p:nvPicPr>
          <p:cNvPr id="13314" name="Picture 2" descr="http://www.mimaclubhotel.it/cms/wp-content/uploads/2016/04/collage2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89" y="3286124"/>
            <a:ext cx="9152989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Bologna (</a:t>
            </a:r>
            <a:r>
              <a:rPr lang="sk-SK" b="1" dirty="0" err="1" smtClean="0"/>
              <a:t>Bonona</a:t>
            </a:r>
            <a:r>
              <a:rPr lang="sk-SK" b="1" dirty="0" smtClean="0"/>
              <a:t>, </a:t>
            </a:r>
            <a:r>
              <a:rPr lang="sk-SK" b="1" dirty="0" err="1" smtClean="0"/>
              <a:t>Bononia</a:t>
            </a:r>
            <a:r>
              <a:rPr lang="sk-SK" b="1" dirty="0" smtClean="0"/>
              <a:t>, </a:t>
            </a:r>
            <a:r>
              <a:rPr lang="sk-SK" b="1" dirty="0" err="1" smtClean="0"/>
              <a:t>Felsina</a:t>
            </a:r>
            <a:r>
              <a:rPr lang="sk-SK" b="1" dirty="0" smtClean="0"/>
              <a:t>)</a:t>
            </a:r>
          </a:p>
          <a:p>
            <a:r>
              <a:rPr lang="sk-SK" dirty="0" smtClean="0"/>
              <a:t> </a:t>
            </a:r>
            <a:endParaRPr lang="cs-CZ" dirty="0"/>
          </a:p>
        </p:txBody>
      </p:sp>
      <p:pic>
        <p:nvPicPr>
          <p:cNvPr id="20482" name="Picture 2" descr="ricostruzione periodo villanovian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500042"/>
            <a:ext cx="4143404" cy="2925881"/>
          </a:xfrm>
          <a:prstGeom prst="rect">
            <a:avLst/>
          </a:prstGeom>
          <a:noFill/>
        </p:spPr>
      </p:pic>
      <p:pic>
        <p:nvPicPr>
          <p:cNvPr id="20484" name="Picture 4" descr="area scavi con palizzat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625351"/>
            <a:ext cx="4143404" cy="3089797"/>
          </a:xfrm>
          <a:prstGeom prst="rect">
            <a:avLst/>
          </a:prstGeom>
          <a:noFill/>
        </p:spPr>
      </p:pic>
      <p:pic>
        <p:nvPicPr>
          <p:cNvPr id="20486" name="Picture 6" descr="http://www.archeobologna.beniculturali.it/bologna/fiera_2006-07/necropol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1" y="500042"/>
            <a:ext cx="3976675" cy="2982507"/>
          </a:xfrm>
          <a:prstGeom prst="rect">
            <a:avLst/>
          </a:prstGeom>
          <a:noFill/>
        </p:spPr>
      </p:pic>
      <p:pic>
        <p:nvPicPr>
          <p:cNvPr id="20488" name="Picture 8" descr="veduta generale dell'area di necropol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3643314"/>
            <a:ext cx="4095739" cy="3071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 cura di Renata Curi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4997252" cy="3929090"/>
          </a:xfrm>
          <a:prstGeom prst="rect">
            <a:avLst/>
          </a:prstGeom>
          <a:noFill/>
        </p:spPr>
      </p:pic>
      <p:pic>
        <p:nvPicPr>
          <p:cNvPr id="21508" name="Picture 4" descr="http://www.archeobologna.beniculturali.it/bologna/Via_dazeglio/mosaico_roman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143380"/>
            <a:ext cx="3429024" cy="2575156"/>
          </a:xfrm>
          <a:prstGeom prst="rect">
            <a:avLst/>
          </a:prstGeom>
          <a:noFill/>
        </p:spPr>
      </p:pic>
      <p:pic>
        <p:nvPicPr>
          <p:cNvPr id="21510" name="Picture 6" descr="http://www.archeobologna.beniculturali.it/bologna/necropoli_stazioneFS/images/Area%20C%20fornaci%201-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4143863"/>
            <a:ext cx="3429024" cy="2580792"/>
          </a:xfrm>
          <a:prstGeom prst="rect">
            <a:avLst/>
          </a:prstGeom>
          <a:noFill/>
        </p:spPr>
      </p:pic>
      <p:pic>
        <p:nvPicPr>
          <p:cNvPr id="21512" name="Picture 8" descr="http://www.archeobologna.beniculturali.it/bologna/necropoli_stazioneFS/images/Area%20E%20calca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142852"/>
            <a:ext cx="3619500" cy="2724151"/>
          </a:xfrm>
          <a:prstGeom prst="rect">
            <a:avLst/>
          </a:prstGeom>
          <a:noFill/>
        </p:spPr>
      </p:pic>
      <p:pic>
        <p:nvPicPr>
          <p:cNvPr id="21514" name="Picture 10" descr="http://www.archeobologna.beniculturali.it/bologna/necropoli_stazioneFS/images/sarc_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0826" y="3357562"/>
            <a:ext cx="2643174" cy="1996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0"/>
            <a:ext cx="45005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/>
              <a:t>Marzabotto</a:t>
            </a:r>
            <a:endParaRPr lang="sk-SK" b="1" dirty="0" smtClean="0"/>
          </a:p>
          <a:p>
            <a:r>
              <a:rPr lang="sk-SK" dirty="0" smtClean="0"/>
              <a:t>- blízko </a:t>
            </a:r>
            <a:r>
              <a:rPr lang="sk-SK" dirty="0" err="1" smtClean="0"/>
              <a:t>Ravenny</a:t>
            </a:r>
            <a:endParaRPr lang="cs-CZ" dirty="0"/>
          </a:p>
          <a:p>
            <a:pPr lvl="0">
              <a:buFontTx/>
              <a:buChar char="-"/>
            </a:pPr>
            <a:r>
              <a:rPr lang="sk-SK" dirty="0" smtClean="0"/>
              <a:t> etruské </a:t>
            </a:r>
            <a:r>
              <a:rPr lang="sk-SK" dirty="0"/>
              <a:t>mesto, </a:t>
            </a:r>
            <a:r>
              <a:rPr lang="sk-SK" dirty="0" err="1"/>
              <a:t>kon</a:t>
            </a:r>
            <a:r>
              <a:rPr lang="sk-SK" dirty="0"/>
              <a:t>. 6. </a:t>
            </a:r>
            <a:r>
              <a:rPr lang="sk-SK" dirty="0" smtClean="0"/>
              <a:t>stor</a:t>
            </a:r>
            <a:r>
              <a:rPr lang="sk-SK" dirty="0"/>
              <a:t>. </a:t>
            </a:r>
            <a:r>
              <a:rPr lang="sk-SK" dirty="0" smtClean="0"/>
              <a:t>BC</a:t>
            </a:r>
          </a:p>
          <a:p>
            <a:pPr lvl="0"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prekvitá </a:t>
            </a:r>
            <a:r>
              <a:rPr lang="sk-SK" dirty="0"/>
              <a:t>počas 5. </a:t>
            </a:r>
            <a:r>
              <a:rPr lang="sk-SK" dirty="0" smtClean="0"/>
              <a:t>stor</a:t>
            </a:r>
            <a:r>
              <a:rPr lang="sk-SK" dirty="0"/>
              <a:t>. BC až do pol. 4. </a:t>
            </a:r>
            <a:r>
              <a:rPr lang="sk-SK" dirty="0" smtClean="0"/>
              <a:t>stor</a:t>
            </a:r>
            <a:r>
              <a:rPr lang="sk-SK" dirty="0"/>
              <a:t>. BC (galská invázia)</a:t>
            </a:r>
            <a:endParaRPr lang="cs-CZ" dirty="0"/>
          </a:p>
          <a:p>
            <a:pPr lvl="0"/>
            <a:r>
              <a:rPr lang="sk-SK" dirty="0" smtClean="0"/>
              <a:t>- sčasti </a:t>
            </a:r>
            <a:r>
              <a:rPr lang="sk-SK" dirty="0"/>
              <a:t>osídlené aj malou skupinou Keltov, v období republiky – malé poľnohospodárske osídlenie</a:t>
            </a:r>
            <a:endParaRPr lang="cs-CZ" dirty="0"/>
          </a:p>
          <a:p>
            <a:pPr lvl="0"/>
            <a:r>
              <a:rPr lang="sk-SK" dirty="0" err="1"/>
              <a:t>Santuario</a:t>
            </a:r>
            <a:r>
              <a:rPr lang="sk-SK" dirty="0"/>
              <a:t> </a:t>
            </a:r>
            <a:r>
              <a:rPr lang="sk-SK" dirty="0" err="1"/>
              <a:t>della</a:t>
            </a:r>
            <a:r>
              <a:rPr lang="sk-SK" dirty="0"/>
              <a:t> fonte – </a:t>
            </a:r>
            <a:r>
              <a:rPr lang="sk-SK" dirty="0" err="1"/>
              <a:t>kon</a:t>
            </a:r>
            <a:r>
              <a:rPr lang="sk-SK" dirty="0"/>
              <a:t>. 6. </a:t>
            </a:r>
            <a:r>
              <a:rPr lang="sk-SK" dirty="0" smtClean="0"/>
              <a:t>a</a:t>
            </a:r>
            <a:r>
              <a:rPr lang="sk-SK" dirty="0"/>
              <a:t> zač. 5. Stor. BC – veľké štvorcové bloky kameňov, kult spojený s liečiteľstvom – liečivé pramene – ex </a:t>
            </a:r>
            <a:r>
              <a:rPr lang="sk-SK" dirty="0" err="1"/>
              <a:t>voto</a:t>
            </a:r>
            <a:endParaRPr lang="cs-CZ" dirty="0"/>
          </a:p>
          <a:p>
            <a:pPr lvl="0"/>
            <a:r>
              <a:rPr lang="sk-SK" dirty="0"/>
              <a:t>Pravidelná sieť ulíc – jedna </a:t>
            </a:r>
            <a:r>
              <a:rPr lang="sk-SK" dirty="0" smtClean="0"/>
              <a:t>vertikálna, </a:t>
            </a:r>
            <a:r>
              <a:rPr lang="sk-SK" dirty="0"/>
              <a:t>tri </a:t>
            </a:r>
            <a:r>
              <a:rPr lang="sk-SK" dirty="0" err="1" smtClean="0"/>
              <a:t>horizonátlne</a:t>
            </a:r>
            <a:r>
              <a:rPr lang="sk-SK" dirty="0" smtClean="0"/>
              <a:t>, </a:t>
            </a:r>
            <a:r>
              <a:rPr lang="sk-SK" dirty="0"/>
              <a:t>pravidelné rozdelenie územia mesta</a:t>
            </a:r>
            <a:endParaRPr lang="cs-CZ" dirty="0"/>
          </a:p>
          <a:p>
            <a:pPr lvl="0"/>
            <a:r>
              <a:rPr lang="sk-SK" dirty="0" smtClean="0"/>
              <a:t>Pece </a:t>
            </a:r>
            <a:r>
              <a:rPr lang="sk-SK" dirty="0"/>
              <a:t>na keramiku, dielne na spracovanie kovov</a:t>
            </a:r>
            <a:endParaRPr lang="cs-CZ" dirty="0"/>
          </a:p>
          <a:p>
            <a:pPr lvl="0"/>
            <a:r>
              <a:rPr lang="sk-SK" dirty="0"/>
              <a:t>Južná </a:t>
            </a:r>
            <a:r>
              <a:rPr lang="sk-SK" dirty="0" smtClean="0"/>
              <a:t>časť: </a:t>
            </a:r>
            <a:r>
              <a:rPr lang="sk-SK" dirty="0" err="1"/>
              <a:t>villa</a:t>
            </a:r>
            <a:r>
              <a:rPr lang="sk-SK" dirty="0"/>
              <a:t> </a:t>
            </a:r>
            <a:r>
              <a:rPr lang="sk-SK" dirty="0" err="1"/>
              <a:t>Aria</a:t>
            </a:r>
            <a:r>
              <a:rPr lang="sk-SK" dirty="0"/>
              <a:t> a akropola s chrámom (zachovali sa len dva múry), </a:t>
            </a:r>
            <a:r>
              <a:rPr lang="sk-SK" dirty="0" smtClean="0"/>
              <a:t>oltár, </a:t>
            </a:r>
            <a:r>
              <a:rPr lang="sk-SK" dirty="0"/>
              <a:t>ďalší chrám – perfektne etruský chrám (rozmery) – podľa popisu </a:t>
            </a:r>
            <a:r>
              <a:rPr lang="sk-SK" dirty="0" err="1"/>
              <a:t>Vitruvia</a:t>
            </a:r>
            <a:r>
              <a:rPr lang="sk-SK" dirty="0"/>
              <a:t>, ako </a:t>
            </a:r>
            <a:r>
              <a:rPr lang="sk-SK" dirty="0" smtClean="0"/>
              <a:t>má </a:t>
            </a:r>
            <a:r>
              <a:rPr lang="sk-SK" dirty="0"/>
              <a:t>vyzerať etruský chrám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 descr="https://s3.amazonaws.com/classconnection/307/flashcards/2848307/png/marzabotto_city_plan-14B667047302F71DD1A.png"/>
          <p:cNvPicPr>
            <a:picLocks noChangeAspect="1" noChangeArrowheads="1"/>
          </p:cNvPicPr>
          <p:nvPr/>
        </p:nvPicPr>
        <p:blipFill>
          <a:blip r:embed="rId2"/>
          <a:srcRect r="22769"/>
          <a:stretch>
            <a:fillRect/>
          </a:stretch>
        </p:blipFill>
        <p:spPr bwMode="auto">
          <a:xfrm>
            <a:off x="4429124" y="571480"/>
            <a:ext cx="455754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rcheobologna.beniculturali.it/marzabotto/images/abitato_foto_aer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7610" y="1"/>
            <a:ext cx="3166390" cy="4214818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0" y="0"/>
            <a:ext cx="5929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Domy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dôležitý doklad vývoja domu na Apeninskom polostrove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kamenné základy, hlinené škridle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rozloženie domu: okolo otvoreného dvora rozmiestnené miestnosti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na dvore niekedy studňa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miestnosti spojené s remeselnou činnosťou alebo obchodom – smerom do ulice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spracovanie kovu a hliny – pece</a:t>
            </a:r>
          </a:p>
          <a:p>
            <a:pPr>
              <a:buFontTx/>
              <a:buChar char="-"/>
            </a:pPr>
            <a:endParaRPr lang="sk-SK" dirty="0"/>
          </a:p>
          <a:p>
            <a:pPr>
              <a:buFontTx/>
              <a:buChar char="-"/>
            </a:pPr>
            <a:r>
              <a:rPr lang="sk-SK" dirty="0" smtClean="0"/>
              <a:t> 2 pohrebiská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hrobky z travertínu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označené: kameňom, malým stĺpikom, kameňmi v tvare cibule, </a:t>
            </a:r>
            <a:r>
              <a:rPr lang="sk-SK" dirty="0" err="1" smtClean="0"/>
              <a:t>stély</a:t>
            </a:r>
            <a:endParaRPr lang="sk-SK" dirty="0" smtClean="0"/>
          </a:p>
        </p:txBody>
      </p:sp>
      <p:pic>
        <p:nvPicPr>
          <p:cNvPr id="2052" name="Picture 4" descr="http://www.archeobologna.beniculturali.it/marzabotto/images/etruschi%20a%20marzabotto%200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3696868"/>
            <a:ext cx="4214842" cy="3161132"/>
          </a:xfrm>
          <a:prstGeom prst="rect">
            <a:avLst/>
          </a:prstGeom>
          <a:noFill/>
        </p:spPr>
      </p:pic>
      <p:pic>
        <p:nvPicPr>
          <p:cNvPr id="2054" name="Picture 6" descr="http://www.archeobologna.beniculturali.it/marzabotto/images/etruschi%20a%20marzabotto%200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1504" y="4429132"/>
            <a:ext cx="3142496" cy="2338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3176</TotalTime>
  <Words>2078</Words>
  <Application>Microsoft Office PowerPoint</Application>
  <PresentationFormat>Předvádění na obrazovce (4:3)</PresentationFormat>
  <Paragraphs>220</Paragraphs>
  <Slides>47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0" baseType="lpstr">
      <vt:lpstr>Arial</vt:lpstr>
      <vt:lpstr>Calibri</vt:lpstr>
      <vt:lpstr>Motiv sady Office</vt:lpstr>
      <vt:lpstr>Topografie starověké Itálie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Monika</dc:creator>
  <cp:lastModifiedBy>Koroniova Monika</cp:lastModifiedBy>
  <cp:revision>41</cp:revision>
  <dcterms:created xsi:type="dcterms:W3CDTF">2016-05-12T12:30:41Z</dcterms:created>
  <dcterms:modified xsi:type="dcterms:W3CDTF">2023-05-17T09:13:08Z</dcterms:modified>
</cp:coreProperties>
</file>