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6" r:id="rId12"/>
    <p:sldId id="277" r:id="rId13"/>
    <p:sldId id="278" r:id="rId14"/>
    <p:sldId id="279" r:id="rId15"/>
    <p:sldId id="280" r:id="rId16"/>
    <p:sldId id="265" r:id="rId17"/>
    <p:sldId id="281" r:id="rId18"/>
    <p:sldId id="282" r:id="rId19"/>
    <p:sldId id="283" r:id="rId20"/>
    <p:sldId id="284" r:id="rId21"/>
    <p:sldId id="285" r:id="rId22"/>
    <p:sldId id="266" r:id="rId23"/>
    <p:sldId id="286" r:id="rId24"/>
    <p:sldId id="267" r:id="rId25"/>
    <p:sldId id="288" r:id="rId26"/>
    <p:sldId id="287" r:id="rId27"/>
    <p:sldId id="289" r:id="rId28"/>
    <p:sldId id="268" r:id="rId29"/>
    <p:sldId id="290" r:id="rId30"/>
    <p:sldId id="269" r:id="rId31"/>
    <p:sldId id="291" r:id="rId32"/>
    <p:sldId id="270" r:id="rId33"/>
    <p:sldId id="292" r:id="rId34"/>
    <p:sldId id="271" r:id="rId35"/>
    <p:sldId id="293" r:id="rId36"/>
    <p:sldId id="294" r:id="rId37"/>
    <p:sldId id="295" r:id="rId38"/>
    <p:sldId id="296" r:id="rId39"/>
    <p:sldId id="272" r:id="rId40"/>
    <p:sldId id="297" r:id="rId41"/>
    <p:sldId id="273" r:id="rId42"/>
    <p:sldId id="298" r:id="rId43"/>
    <p:sldId id="274" r:id="rId44"/>
    <p:sldId id="299" r:id="rId45"/>
    <p:sldId id="275" r:id="rId46"/>
    <p:sldId id="300" r:id="rId47"/>
    <p:sldId id="302" r:id="rId48"/>
    <p:sldId id="303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D6ABD-3797-4C70-B900-55015DD1F7D5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44AB8-FE38-4AAF-BF58-1C6271DF20D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1"/>
            <a:ext cx="7558086" cy="1214422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676880"/>
            <a:ext cx="9144000" cy="1181120"/>
          </a:xfrm>
        </p:spPr>
        <p:txBody>
          <a:bodyPr/>
          <a:lstStyle/>
          <a:p>
            <a:r>
              <a:rPr lang="cs-CZ" dirty="0" smtClean="0"/>
              <a:t>1. Úvod, </a:t>
            </a:r>
            <a:r>
              <a:rPr lang="cs-CZ" dirty="0" err="1" smtClean="0"/>
              <a:t>prírodné</a:t>
            </a:r>
            <a:r>
              <a:rPr lang="cs-CZ" dirty="0" smtClean="0"/>
              <a:t> </a:t>
            </a:r>
            <a:r>
              <a:rPr lang="cs-CZ" dirty="0" err="1" smtClean="0"/>
              <a:t>podmienky</a:t>
            </a:r>
            <a:r>
              <a:rPr lang="cs-CZ" dirty="0" smtClean="0"/>
              <a:t>, regióny, typy </a:t>
            </a:r>
            <a:r>
              <a:rPr lang="cs-CZ" dirty="0" err="1" smtClean="0"/>
              <a:t>muriva</a:t>
            </a:r>
            <a:r>
              <a:rPr lang="cs-CZ" dirty="0" smtClean="0"/>
              <a:t>, </a:t>
            </a:r>
            <a:r>
              <a:rPr lang="cs-CZ" dirty="0" err="1" smtClean="0"/>
              <a:t>rímske</a:t>
            </a:r>
            <a:r>
              <a:rPr lang="cs-CZ" dirty="0" smtClean="0"/>
              <a:t> </a:t>
            </a:r>
            <a:r>
              <a:rPr lang="cs-CZ" dirty="0" err="1" smtClean="0"/>
              <a:t>mesto</a:t>
            </a:r>
            <a:endParaRPr lang="cs-CZ" dirty="0"/>
          </a:p>
        </p:txBody>
      </p:sp>
      <p:pic>
        <p:nvPicPr>
          <p:cNvPr id="14338" name="Picture 2" descr="http://etc.usf.edu/maps/pages/6300/6352/6352.jpg"/>
          <p:cNvPicPr>
            <a:picLocks noChangeAspect="1" noChangeArrowheads="1"/>
          </p:cNvPicPr>
          <p:nvPr/>
        </p:nvPicPr>
        <p:blipFill>
          <a:blip r:embed="rId2"/>
          <a:srcRect l="1513" t="1538" r="1637"/>
          <a:stretch>
            <a:fillRect/>
          </a:stretch>
        </p:blipFill>
        <p:spPr bwMode="auto">
          <a:xfrm>
            <a:off x="2357422" y="1071546"/>
            <a:ext cx="457203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48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</a:t>
            </a:r>
          </a:p>
          <a:p>
            <a:endParaRPr lang="cs-CZ" b="1" dirty="0" smtClean="0"/>
          </a:p>
          <a:p>
            <a:r>
              <a:rPr lang="sk-SK" u="sng" dirty="0" err="1" smtClean="0"/>
              <a:t>Latium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pôvodne len oblasť na ľavom brehu rieky Tiber, - územie dnes známe nížina </a:t>
            </a:r>
            <a:r>
              <a:rPr lang="sk-SK" dirty="0" err="1" smtClean="0"/>
              <a:t>Campagna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tvorená pôsobením dvoch činiteľov: voda a sopečná činnosť </a:t>
            </a:r>
          </a:p>
          <a:p>
            <a:pPr>
              <a:buFontTx/>
              <a:buChar char="-"/>
            </a:pPr>
            <a:r>
              <a:rPr lang="sk-SK" dirty="0" smtClean="0"/>
              <a:t> pobrežie - vlhké a močiarovité </a:t>
            </a:r>
          </a:p>
          <a:p>
            <a:pPr>
              <a:buFontTx/>
              <a:buChar char="-"/>
            </a:pPr>
            <a:r>
              <a:rPr lang="sk-SK" dirty="0" smtClean="0"/>
              <a:t> rozsiahla melioračná činnosť obyvateľstva</a:t>
            </a:r>
          </a:p>
          <a:p>
            <a:pPr>
              <a:buFontTx/>
              <a:buChar char="-"/>
            </a:pPr>
            <a:r>
              <a:rPr lang="sk-SK" dirty="0" smtClean="0"/>
              <a:t> osady zakladané na pahorkoch –  napr. Rím </a:t>
            </a:r>
          </a:p>
          <a:p>
            <a:pPr>
              <a:buFontTx/>
              <a:buChar char="-"/>
            </a:pPr>
            <a:r>
              <a:rPr lang="sk-SK" dirty="0" smtClean="0"/>
              <a:t> pahorky porastené listnatými stromami: brečtan, vavrín, myrta</a:t>
            </a:r>
          </a:p>
          <a:p>
            <a:pPr>
              <a:buFontTx/>
              <a:buChar char="-"/>
            </a:pPr>
            <a:r>
              <a:rPr lang="sk-SK" dirty="0" smtClean="0"/>
              <a:t> na sever – pohorie </a:t>
            </a:r>
            <a:r>
              <a:rPr lang="sk-SK" dirty="0" err="1" smtClean="0"/>
              <a:t>Alba</a:t>
            </a:r>
            <a:r>
              <a:rPr lang="sk-SK" dirty="0" smtClean="0"/>
              <a:t>, západ – Apeniny</a:t>
            </a:r>
          </a:p>
          <a:p>
            <a:pPr>
              <a:buFontTx/>
              <a:buChar char="-"/>
            </a:pPr>
            <a:r>
              <a:rPr lang="sk-SK" dirty="0" smtClean="0"/>
              <a:t> Apeniny – stavebný materiál – tuf, travertín, čadič</a:t>
            </a:r>
          </a:p>
          <a:p>
            <a:pPr>
              <a:buFontTx/>
              <a:buChar char="-"/>
            </a:pPr>
            <a:r>
              <a:rPr lang="sk-SK" dirty="0" smtClean="0"/>
              <a:t> pôda úrodná – obilie, vínna </a:t>
            </a:r>
            <a:r>
              <a:rPr lang="sk-SK" dirty="0" err="1" smtClean="0"/>
              <a:t>réva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horské oblasti – pastierstvo</a:t>
            </a:r>
          </a:p>
          <a:p>
            <a:pPr>
              <a:buFontTx/>
              <a:buChar char="-"/>
            </a:pPr>
            <a:r>
              <a:rPr lang="sk-SK" dirty="0" smtClean="0"/>
              <a:t> kmene: </a:t>
            </a:r>
            <a:r>
              <a:rPr lang="sk-SK" dirty="0" err="1" smtClean="0"/>
              <a:t>Latinovia</a:t>
            </a:r>
            <a:r>
              <a:rPr lang="sk-SK" dirty="0" smtClean="0"/>
              <a:t>, </a:t>
            </a:r>
            <a:r>
              <a:rPr lang="sk-SK" dirty="0" err="1" smtClean="0"/>
              <a:t>sabellské</a:t>
            </a:r>
            <a:r>
              <a:rPr lang="sk-SK" dirty="0" smtClean="0"/>
              <a:t> kmene – asi </a:t>
            </a:r>
            <a:r>
              <a:rPr lang="sk-SK" dirty="0" err="1" smtClean="0"/>
              <a:t>Sabinovia</a:t>
            </a:r>
            <a:r>
              <a:rPr lang="sk-SK" dirty="0" smtClean="0"/>
              <a:t>, v horách a JV </a:t>
            </a:r>
            <a:r>
              <a:rPr lang="sk-SK" dirty="0" err="1" smtClean="0"/>
              <a:t>Hernikovia</a:t>
            </a:r>
            <a:r>
              <a:rPr lang="sk-SK" dirty="0" smtClean="0"/>
              <a:t>, </a:t>
            </a:r>
            <a:r>
              <a:rPr lang="sk-SK" dirty="0" err="1" smtClean="0"/>
              <a:t>Aeuguovia</a:t>
            </a:r>
            <a:r>
              <a:rPr lang="sk-SK" dirty="0" smtClean="0"/>
              <a:t>, </a:t>
            </a:r>
            <a:r>
              <a:rPr lang="sk-SK" dirty="0" err="1" smtClean="0"/>
              <a:t>Volskovia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od 41 BC – </a:t>
            </a:r>
            <a:r>
              <a:rPr lang="sk-SK" dirty="0" err="1" smtClean="0"/>
              <a:t>Regio</a:t>
            </a:r>
            <a:r>
              <a:rPr lang="sk-SK" dirty="0" smtClean="0"/>
              <a:t> I spolu s </a:t>
            </a:r>
            <a:r>
              <a:rPr lang="sk-SK" dirty="0" err="1" smtClean="0"/>
              <a:t>Kampániou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  <a:p>
            <a:endParaRPr lang="cs-CZ" dirty="0"/>
          </a:p>
        </p:txBody>
      </p:sp>
      <p:pic>
        <p:nvPicPr>
          <p:cNvPr id="3" name="Obrázek 2" descr="Taliansko13.jpg"/>
          <p:cNvPicPr>
            <a:picLocks noChangeAspect="1"/>
          </p:cNvPicPr>
          <p:nvPr/>
        </p:nvPicPr>
        <p:blipFill>
          <a:blip r:embed="rId2"/>
          <a:srcRect t="9302" b="6976"/>
          <a:stretch>
            <a:fillRect/>
          </a:stretch>
        </p:blipFill>
        <p:spPr>
          <a:xfrm>
            <a:off x="4643438" y="785794"/>
            <a:ext cx="4341018" cy="51435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86314" y="5143512"/>
            <a:ext cx="171451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357950" y="2928934"/>
            <a:ext cx="1000132" cy="100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liansko13a.jpg"/>
          <p:cNvPicPr>
            <a:picLocks noChangeAspect="1"/>
          </p:cNvPicPr>
          <p:nvPr/>
        </p:nvPicPr>
        <p:blipFill>
          <a:blip r:embed="rId2"/>
          <a:srcRect l="38206" t="45833" r="38206" b="39583"/>
          <a:stretch>
            <a:fillRect/>
          </a:stretch>
        </p:blipFill>
        <p:spPr>
          <a:xfrm>
            <a:off x="214282" y="642918"/>
            <a:ext cx="2428893" cy="2125281"/>
          </a:xfrm>
          <a:prstGeom prst="rect">
            <a:avLst/>
          </a:prstGeom>
        </p:spPr>
      </p:pic>
      <p:sp>
        <p:nvSpPr>
          <p:cNvPr id="3" name="Vývojový diagram: spojka 2"/>
          <p:cNvSpPr/>
          <p:nvPr/>
        </p:nvSpPr>
        <p:spPr>
          <a:xfrm>
            <a:off x="1214414" y="1357298"/>
            <a:ext cx="71438" cy="7143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285852" y="1285860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/>
              <a:t>Rím</a:t>
            </a:r>
            <a:endParaRPr lang="cs-CZ" sz="1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14612" y="214290"/>
            <a:ext cx="61436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územie osídlenie najneskôr v 10. stor. BC – prevažujúci vplyv kultúry </a:t>
            </a:r>
            <a:r>
              <a:rPr lang="sk-SK" dirty="0" err="1" smtClean="0"/>
              <a:t>Villanova</a:t>
            </a:r>
            <a:r>
              <a:rPr lang="sk-SK" dirty="0" smtClean="0"/>
              <a:t> a </a:t>
            </a:r>
            <a:r>
              <a:rPr lang="sk-SK" dirty="0" err="1" smtClean="0"/>
              <a:t>Terramare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latinské kmene – rodová spoločnosť</a:t>
            </a:r>
          </a:p>
          <a:p>
            <a:pPr>
              <a:buFontTx/>
              <a:buChar char="-"/>
            </a:pPr>
            <a:r>
              <a:rPr lang="sk-SK" dirty="0" smtClean="0"/>
              <a:t> opevnené sídliská – podľa tradície 30</a:t>
            </a:r>
          </a:p>
          <a:p>
            <a:pPr>
              <a:buFontTx/>
              <a:buChar char="-"/>
            </a:pPr>
            <a:r>
              <a:rPr lang="sk-SK" dirty="0" smtClean="0"/>
              <a:t> na čele </a:t>
            </a:r>
            <a:r>
              <a:rPr lang="sk-SK" dirty="0" err="1" smtClean="0"/>
              <a:t>Alba</a:t>
            </a:r>
            <a:r>
              <a:rPr lang="sk-SK" dirty="0" smtClean="0"/>
              <a:t> </a:t>
            </a:r>
            <a:r>
              <a:rPr lang="sk-SK" dirty="0" err="1" smtClean="0"/>
              <a:t>Longa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Tullus</a:t>
            </a:r>
            <a:r>
              <a:rPr lang="sk-SK" dirty="0" smtClean="0"/>
              <a:t> </a:t>
            </a:r>
            <a:r>
              <a:rPr lang="sk-SK" dirty="0" err="1" smtClean="0"/>
              <a:t>Hostilius</a:t>
            </a:r>
            <a:r>
              <a:rPr lang="sk-SK" dirty="0" smtClean="0"/>
              <a:t>  - pripojil </a:t>
            </a:r>
            <a:r>
              <a:rPr lang="sk-SK" dirty="0" err="1" smtClean="0"/>
              <a:t>Albu</a:t>
            </a:r>
            <a:r>
              <a:rPr lang="sk-SK" dirty="0" smtClean="0"/>
              <a:t> </a:t>
            </a:r>
            <a:r>
              <a:rPr lang="sk-SK" dirty="0" err="1" smtClean="0"/>
              <a:t>Longu</a:t>
            </a:r>
            <a:r>
              <a:rPr lang="sk-SK" dirty="0" smtClean="0"/>
              <a:t> k Rímu</a:t>
            </a:r>
          </a:p>
          <a:p>
            <a:pPr>
              <a:buFontTx/>
              <a:buChar char="-"/>
            </a:pPr>
            <a:r>
              <a:rPr lang="sk-SK" dirty="0" smtClean="0"/>
              <a:t> etruská dynastia kráľov v Ríme – Rím vládol </a:t>
            </a:r>
            <a:r>
              <a:rPr lang="sk-SK" dirty="0" err="1" smtClean="0"/>
              <a:t>Latiu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republika – boje medzi Rímom a Latinskou ligou</a:t>
            </a:r>
          </a:p>
          <a:p>
            <a:pPr>
              <a:buFontTx/>
              <a:buChar char="-"/>
            </a:pPr>
            <a:r>
              <a:rPr lang="sk-SK" dirty="0" smtClean="0"/>
              <a:t> porazenie Latinskej ligy – 340 – 338 BC</a:t>
            </a:r>
          </a:p>
          <a:p>
            <a:pPr>
              <a:buFontTx/>
              <a:buChar char="-"/>
            </a:pPr>
            <a:r>
              <a:rPr lang="sk-SK" dirty="0" smtClean="0"/>
              <a:t> lokality: </a:t>
            </a:r>
            <a:r>
              <a:rPr lang="sk-SK" dirty="0" err="1" smtClean="0"/>
              <a:t>Aricia</a:t>
            </a:r>
            <a:r>
              <a:rPr lang="sk-SK" dirty="0" smtClean="0"/>
              <a:t>, </a:t>
            </a:r>
            <a:r>
              <a:rPr lang="sk-SK" b="1" dirty="0" err="1" smtClean="0"/>
              <a:t>Tusculum</a:t>
            </a:r>
            <a:r>
              <a:rPr lang="sk-SK" dirty="0" smtClean="0"/>
              <a:t>, </a:t>
            </a:r>
            <a:r>
              <a:rPr lang="sk-SK" dirty="0" err="1" smtClean="0"/>
              <a:t>Lanuvium</a:t>
            </a:r>
            <a:r>
              <a:rPr lang="sk-SK" dirty="0" smtClean="0"/>
              <a:t>, </a:t>
            </a:r>
            <a:r>
              <a:rPr lang="sk-SK" dirty="0" err="1" smtClean="0"/>
              <a:t>Lavinium</a:t>
            </a:r>
            <a:r>
              <a:rPr lang="sk-SK" dirty="0" smtClean="0"/>
              <a:t>, </a:t>
            </a:r>
            <a:r>
              <a:rPr lang="sk-SK" dirty="0" err="1" smtClean="0"/>
              <a:t>Cora</a:t>
            </a:r>
            <a:r>
              <a:rPr lang="sk-SK" dirty="0" smtClean="0"/>
              <a:t>, </a:t>
            </a:r>
            <a:r>
              <a:rPr lang="sk-SK" dirty="0" err="1" smtClean="0"/>
              <a:t>Tibur</a:t>
            </a:r>
            <a:r>
              <a:rPr lang="sk-SK" dirty="0" smtClean="0"/>
              <a:t>, Pomeria, </a:t>
            </a:r>
            <a:r>
              <a:rPr lang="sk-SK" dirty="0" err="1" smtClean="0"/>
              <a:t>Ardea</a:t>
            </a:r>
            <a:r>
              <a:rPr lang="sk-SK" dirty="0" smtClean="0"/>
              <a:t>, </a:t>
            </a:r>
            <a:r>
              <a:rPr lang="sk-SK" dirty="0" err="1" smtClean="0"/>
              <a:t>Praeneste</a:t>
            </a:r>
            <a:r>
              <a:rPr lang="sk-SK" dirty="0" smtClean="0"/>
              <a:t>, </a:t>
            </a:r>
            <a:r>
              <a:rPr lang="sk-SK" dirty="0" err="1" smtClean="0"/>
              <a:t>Segni</a:t>
            </a:r>
            <a:endParaRPr lang="cs-CZ" dirty="0"/>
          </a:p>
        </p:txBody>
      </p:sp>
      <p:pic>
        <p:nvPicPr>
          <p:cNvPr id="2050" name="Picture 2" descr="http://www.the-romans.eu/maps/map-lati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357562"/>
            <a:ext cx="5295900" cy="335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mpey.cch.kcl.ac.uk/Italian%20Theatres_files/Tusculum_files/tusculum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71415"/>
            <a:ext cx="3810026" cy="2857520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b/b8/C%C3%A9sar_%2813667960455%29.jpg/220px-C%C3%A9sar_%2813667960455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28"/>
            <a:ext cx="1580668" cy="2500330"/>
          </a:xfrm>
          <a:prstGeom prst="rect">
            <a:avLst/>
          </a:prstGeom>
          <a:noFill/>
        </p:spPr>
      </p:pic>
      <p:pic>
        <p:nvPicPr>
          <p:cNvPr id="1030" name="Picture 6" descr="http://spazioinwind.libero.it/popoli_antichi/altro/tusculum.jpg"/>
          <p:cNvPicPr>
            <a:picLocks noChangeAspect="1" noChangeArrowheads="1"/>
          </p:cNvPicPr>
          <p:nvPr/>
        </p:nvPicPr>
        <p:blipFill>
          <a:blip r:embed="rId4"/>
          <a:srcRect l="2435" t="2659" b="6915"/>
          <a:stretch>
            <a:fillRect/>
          </a:stretch>
        </p:blipFill>
        <p:spPr bwMode="auto">
          <a:xfrm>
            <a:off x="5786446" y="214290"/>
            <a:ext cx="3114815" cy="2643206"/>
          </a:xfrm>
          <a:prstGeom prst="rect">
            <a:avLst/>
          </a:prstGeom>
          <a:noFill/>
        </p:spPr>
      </p:pic>
      <p:pic>
        <p:nvPicPr>
          <p:cNvPr id="1032" name="Picture 8" descr="File:The portico of the Sanctuary of Juno Sospita at Lanuvium, Lanuvio, Italy (147380614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429000"/>
            <a:ext cx="4500594" cy="2981644"/>
          </a:xfrm>
          <a:prstGeom prst="rect">
            <a:avLst/>
          </a:prstGeom>
          <a:noFill/>
        </p:spPr>
      </p:pic>
      <p:pic>
        <p:nvPicPr>
          <p:cNvPr id="1034" name="Picture 10" descr="http://www.sas.upenn.edu/%7Edpd/italica/twlanuvium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429000"/>
            <a:ext cx="3214710" cy="2970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aterculturepower.files.wordpress.com/2012/03/scala_archives_10310474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14"/>
            <a:ext cx="4643438" cy="3319333"/>
          </a:xfrm>
          <a:prstGeom prst="rect">
            <a:avLst/>
          </a:prstGeom>
          <a:noFill/>
        </p:spPr>
      </p:pic>
      <p:pic>
        <p:nvPicPr>
          <p:cNvPr id="36868" name="Picture 4" descr="https://waterculturepower.files.wordpress.com/2012/03/scala_archives_1031084105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3" y="71414"/>
            <a:ext cx="4143404" cy="3317961"/>
          </a:xfrm>
          <a:prstGeom prst="rect">
            <a:avLst/>
          </a:prstGeom>
          <a:noFill/>
        </p:spPr>
      </p:pic>
      <p:pic>
        <p:nvPicPr>
          <p:cNvPr id="36870" name="Picture 6" descr="http://www.bsr.ac.uk/site2014/wp-content/uploads/temple-e13848713763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643314"/>
            <a:ext cx="4095779" cy="3071834"/>
          </a:xfrm>
          <a:prstGeom prst="rect">
            <a:avLst/>
          </a:prstGeom>
          <a:noFill/>
        </p:spPr>
      </p:pic>
      <p:pic>
        <p:nvPicPr>
          <p:cNvPr id="36872" name="Picture 8" descr="Ardea: ancient fortifications"/>
          <p:cNvPicPr>
            <a:picLocks noChangeAspect="1" noChangeArrowheads="1"/>
          </p:cNvPicPr>
          <p:nvPr/>
        </p:nvPicPr>
        <p:blipFill>
          <a:blip r:embed="rId5"/>
          <a:srcRect t="15000"/>
          <a:stretch>
            <a:fillRect/>
          </a:stretch>
        </p:blipFill>
        <p:spPr bwMode="auto">
          <a:xfrm>
            <a:off x="357158" y="3571876"/>
            <a:ext cx="4075985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home.earthlink.net/%7Edanielsage17/images/altar8.gif"/>
          <p:cNvPicPr>
            <a:picLocks noChangeAspect="1" noChangeArrowheads="1"/>
          </p:cNvPicPr>
          <p:nvPr/>
        </p:nvPicPr>
        <p:blipFill>
          <a:blip r:embed="rId2"/>
          <a:srcRect b="11458"/>
          <a:stretch>
            <a:fillRect/>
          </a:stretch>
        </p:blipFill>
        <p:spPr bwMode="auto">
          <a:xfrm>
            <a:off x="2428860" y="1428736"/>
            <a:ext cx="6607405" cy="3500462"/>
          </a:xfrm>
          <a:prstGeom prst="rect">
            <a:avLst/>
          </a:prstGeom>
          <a:noFill/>
        </p:spPr>
      </p:pic>
      <p:pic>
        <p:nvPicPr>
          <p:cNvPr id="3" name="Picture 2" descr="Tritonia Minerva statue in clay, from the site of Lavinium-Pratica di Mare, Lazio, Italy. Latin Civilization, 5th Century BC."/>
          <p:cNvPicPr>
            <a:picLocks noChangeAspect="1" noChangeArrowheads="1"/>
          </p:cNvPicPr>
          <p:nvPr/>
        </p:nvPicPr>
        <p:blipFill>
          <a:blip r:embed="rId3"/>
          <a:srcRect l="34927" t="2315" r="16646"/>
          <a:stretch>
            <a:fillRect/>
          </a:stretch>
        </p:blipFill>
        <p:spPr bwMode="auto">
          <a:xfrm>
            <a:off x="142844" y="214290"/>
            <a:ext cx="2214578" cy="6547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bsr.ac.uk/site2014/wp-content/uploads/Segni-page-ba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52"/>
            <a:ext cx="7715304" cy="3710695"/>
          </a:xfrm>
          <a:prstGeom prst="rect">
            <a:avLst/>
          </a:prstGeom>
          <a:noFill/>
        </p:spPr>
      </p:pic>
      <p:pic>
        <p:nvPicPr>
          <p:cNvPr id="37892" name="Picture 4" descr="http://en.tesorintornoroma.it/var/plain_site/storage/images/media/images/segni-porta-saracena/2049-1-ita-IT/Segni-Porta-Sarace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87502"/>
            <a:ext cx="4286280" cy="2870498"/>
          </a:xfrm>
          <a:prstGeom prst="rect">
            <a:avLst/>
          </a:prstGeom>
          <a:noFill/>
        </p:spPr>
      </p:pic>
      <p:pic>
        <p:nvPicPr>
          <p:cNvPr id="37894" name="Picture 6" descr="ninf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8617" y="4071942"/>
            <a:ext cx="4705383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</a:t>
            </a:r>
          </a:p>
          <a:p>
            <a:endParaRPr lang="sk-SK" dirty="0" smtClean="0"/>
          </a:p>
          <a:p>
            <a:r>
              <a:rPr lang="sk-SK" u="sng" dirty="0" err="1" smtClean="0"/>
              <a:t>Campania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južné Taliansko, južne od </a:t>
            </a:r>
            <a:r>
              <a:rPr lang="sk-SK" dirty="0" err="1" smtClean="0"/>
              <a:t>Látia</a:t>
            </a:r>
            <a:r>
              <a:rPr lang="sk-SK" dirty="0" smtClean="0"/>
              <a:t>, </a:t>
            </a:r>
            <a:r>
              <a:rPr lang="sk-SK" dirty="0" err="1" smtClean="0"/>
              <a:t>Samnum</a:t>
            </a:r>
            <a:r>
              <a:rPr lang="sk-SK" dirty="0" smtClean="0"/>
              <a:t> na východe a </a:t>
            </a:r>
            <a:r>
              <a:rPr lang="sk-SK" dirty="0" err="1" smtClean="0"/>
              <a:t>Tyrhénskym</a:t>
            </a:r>
            <a:r>
              <a:rPr lang="sk-SK" dirty="0" smtClean="0"/>
              <a:t> morom</a:t>
            </a:r>
          </a:p>
          <a:p>
            <a:pPr>
              <a:buFontTx/>
              <a:buChar char="-"/>
            </a:pPr>
            <a:r>
              <a:rPr lang="sk-SK" dirty="0" smtClean="0"/>
              <a:t> vo vnútrozemí - vápencový masív Apenín,</a:t>
            </a:r>
          </a:p>
          <a:p>
            <a:pPr>
              <a:buFontTx/>
              <a:buChar char="-"/>
            </a:pPr>
            <a:r>
              <a:rPr lang="sk-SK" dirty="0" smtClean="0"/>
              <a:t> na pobreží úrodná nížina </a:t>
            </a:r>
          </a:p>
          <a:p>
            <a:pPr>
              <a:buFontTx/>
              <a:buChar char="-"/>
            </a:pPr>
            <a:r>
              <a:rPr lang="sk-SK" dirty="0" smtClean="0"/>
              <a:t> pohorie sopečného pôvodu (Vezuv)</a:t>
            </a:r>
          </a:p>
          <a:p>
            <a:pPr>
              <a:buFontTx/>
              <a:buChar char="-"/>
            </a:pPr>
            <a:r>
              <a:rPr lang="sk-SK" dirty="0" smtClean="0"/>
              <a:t> poľnohospodárstvo: pestovanie obilia, ovocia a zeleniny (vínna </a:t>
            </a:r>
            <a:r>
              <a:rPr lang="sk-SK" dirty="0" err="1" smtClean="0"/>
              <a:t>réva</a:t>
            </a:r>
            <a:r>
              <a:rPr lang="sk-SK" dirty="0" smtClean="0"/>
              <a:t>, olivy, ruže)</a:t>
            </a:r>
          </a:p>
          <a:p>
            <a:pPr>
              <a:buFontTx/>
              <a:buChar char="-"/>
            </a:pPr>
            <a:r>
              <a:rPr lang="sk-SK" dirty="0" smtClean="0"/>
              <a:t> remeselná výroba: poľnohospodárske náradie (vedrá, nádoby na olivový olej, medené nádoby, lisy), lampy, zrkadlá, kovové nádoby, sklenené predmety, reliéfna keramika, voňavky z ruží</a:t>
            </a:r>
          </a:p>
          <a:p>
            <a:pPr>
              <a:buFontTx/>
              <a:buChar char="-"/>
            </a:pPr>
            <a:r>
              <a:rPr lang="sk-SK" dirty="0" smtClean="0"/>
              <a:t> prístavy: </a:t>
            </a:r>
            <a:r>
              <a:rPr lang="sk-SK" dirty="0" err="1" smtClean="0"/>
              <a:t>Puteoli</a:t>
            </a:r>
            <a:r>
              <a:rPr lang="sk-SK" dirty="0" smtClean="0"/>
              <a:t>, </a:t>
            </a:r>
            <a:r>
              <a:rPr lang="sk-SK" dirty="0" err="1" smtClean="0"/>
              <a:t>Neapolis</a:t>
            </a:r>
            <a:r>
              <a:rPr lang="sk-SK" dirty="0" smtClean="0"/>
              <a:t>, </a:t>
            </a:r>
            <a:r>
              <a:rPr lang="sk-SK" dirty="0" err="1" smtClean="0"/>
              <a:t>Misenum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kúpeľné mestá: </a:t>
            </a:r>
            <a:r>
              <a:rPr lang="sk-SK" dirty="0" err="1" smtClean="0"/>
              <a:t>Stabia</a:t>
            </a:r>
            <a:r>
              <a:rPr lang="sk-SK" dirty="0" smtClean="0"/>
              <a:t>, </a:t>
            </a:r>
            <a:r>
              <a:rPr lang="sk-SK" dirty="0" err="1" smtClean="0"/>
              <a:t>Baiae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ďalšie lokality: </a:t>
            </a:r>
            <a:r>
              <a:rPr lang="sk-SK" dirty="0" err="1" smtClean="0"/>
              <a:t>Nola</a:t>
            </a:r>
            <a:r>
              <a:rPr lang="sk-SK" dirty="0" smtClean="0"/>
              <a:t>, </a:t>
            </a:r>
            <a:r>
              <a:rPr lang="sk-SK" dirty="0" err="1" smtClean="0"/>
              <a:t>Herculaneum</a:t>
            </a:r>
            <a:r>
              <a:rPr lang="sk-SK" dirty="0" smtClean="0"/>
              <a:t>, Pompeje, </a:t>
            </a:r>
            <a:r>
              <a:rPr lang="sk-SK" dirty="0" err="1" smtClean="0"/>
              <a:t>Salerno</a:t>
            </a:r>
            <a:r>
              <a:rPr lang="sk-SK" dirty="0" smtClean="0"/>
              <a:t>, </a:t>
            </a:r>
            <a:r>
              <a:rPr lang="sk-SK" dirty="0" err="1" smtClean="0"/>
              <a:t>Oplontis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osídlenie: </a:t>
            </a:r>
            <a:r>
              <a:rPr lang="sk-SK" dirty="0" err="1" smtClean="0"/>
              <a:t>Oskovia</a:t>
            </a:r>
            <a:r>
              <a:rPr lang="sk-SK" dirty="0" smtClean="0"/>
              <a:t>, Gréci, </a:t>
            </a:r>
            <a:r>
              <a:rPr lang="sk-SK" dirty="0" err="1" smtClean="0"/>
              <a:t>Lukánci</a:t>
            </a:r>
            <a:endParaRPr lang="sk-SK" dirty="0" smtClean="0"/>
          </a:p>
        </p:txBody>
      </p:sp>
      <p:pic>
        <p:nvPicPr>
          <p:cNvPr id="3" name="Obrázek 2" descr="Taliansko14.jpg"/>
          <p:cNvPicPr>
            <a:picLocks noChangeAspect="1"/>
          </p:cNvPicPr>
          <p:nvPr/>
        </p:nvPicPr>
        <p:blipFill>
          <a:blip r:embed="rId2"/>
          <a:srcRect t="9375" b="6250"/>
          <a:stretch>
            <a:fillRect/>
          </a:stretch>
        </p:blipFill>
        <p:spPr>
          <a:xfrm>
            <a:off x="4597349" y="714356"/>
            <a:ext cx="4546651" cy="542928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14876" y="5357826"/>
            <a:ext cx="1785950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072330" y="3429000"/>
            <a:ext cx="642942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71802" y="142852"/>
            <a:ext cx="6072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územie postupne osídlili </a:t>
            </a:r>
            <a:r>
              <a:rPr lang="sk-SK" dirty="0" err="1" smtClean="0"/>
              <a:t>Oskovia</a:t>
            </a:r>
            <a:r>
              <a:rPr lang="sk-SK" dirty="0" smtClean="0"/>
              <a:t>, Gréci, </a:t>
            </a:r>
            <a:r>
              <a:rPr lang="sk-SK" dirty="0" err="1" smtClean="0"/>
              <a:t>Lukánci</a:t>
            </a:r>
            <a:r>
              <a:rPr lang="sk-SK" dirty="0" smtClean="0"/>
              <a:t>, Etruskovia, </a:t>
            </a:r>
            <a:r>
              <a:rPr lang="sk-SK" dirty="0" err="1" smtClean="0"/>
              <a:t>Samniti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kultúra silne ovplyvnená gréckymi vplyvmi</a:t>
            </a:r>
          </a:p>
          <a:p>
            <a:pPr>
              <a:buFontTx/>
              <a:buChar char="-"/>
            </a:pPr>
            <a:r>
              <a:rPr lang="sk-SK" dirty="0" smtClean="0"/>
              <a:t> od 8. stor. BC - Gréci zakladali kolónie (</a:t>
            </a:r>
            <a:r>
              <a:rPr lang="sk-SK" dirty="0" err="1" smtClean="0"/>
              <a:t>Pithekoussai</a:t>
            </a:r>
            <a:r>
              <a:rPr lang="sk-SK" dirty="0" smtClean="0"/>
              <a:t>, </a:t>
            </a:r>
            <a:r>
              <a:rPr lang="sk-SK" dirty="0" err="1" smtClean="0"/>
              <a:t>Cumae</a:t>
            </a:r>
            <a:r>
              <a:rPr lang="sk-SK" dirty="0" smtClean="0"/>
              <a:t>, </a:t>
            </a:r>
            <a:r>
              <a:rPr lang="sk-SK" dirty="0" err="1" smtClean="0"/>
              <a:t>Puteoli</a:t>
            </a:r>
            <a:r>
              <a:rPr lang="sk-SK" dirty="0" smtClean="0"/>
              <a:t>, </a:t>
            </a:r>
            <a:r>
              <a:rPr lang="sk-SK" dirty="0" err="1" smtClean="0"/>
              <a:t>Neapolis</a:t>
            </a:r>
            <a:r>
              <a:rPr lang="sk-SK" dirty="0" smtClean="0"/>
              <a:t>...). - 6. stor. BC pod vládou Etruskov</a:t>
            </a:r>
          </a:p>
          <a:p>
            <a:pPr>
              <a:buFontTx/>
              <a:buChar char="-"/>
            </a:pPr>
            <a:r>
              <a:rPr lang="sk-SK" dirty="0" smtClean="0"/>
              <a:t> 5. stor. BC pod vládou </a:t>
            </a:r>
            <a:r>
              <a:rPr lang="sk-SK" dirty="0" err="1" smtClean="0"/>
              <a:t>Samnitov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vzťah s Rímom sa začal rozvíjať od 2.pol. 4. stor. BC (312 BC vybudovaná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r>
              <a:rPr lang="sk-SK" dirty="0" smtClean="0"/>
              <a:t> do </a:t>
            </a:r>
            <a:r>
              <a:rPr lang="sk-SK" dirty="0" err="1" smtClean="0"/>
              <a:t>Capuy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po </a:t>
            </a:r>
            <a:r>
              <a:rPr lang="sk-SK" dirty="0" err="1" smtClean="0"/>
              <a:t>Púnskych</a:t>
            </a:r>
            <a:r>
              <a:rPr lang="sk-SK" dirty="0" smtClean="0"/>
              <a:t> vojnách – </a:t>
            </a:r>
            <a:r>
              <a:rPr lang="sk-SK" dirty="0" err="1" smtClean="0"/>
              <a:t>Kampánska</a:t>
            </a:r>
            <a:r>
              <a:rPr lang="sk-SK" dirty="0" smtClean="0"/>
              <a:t> nížina majetkom Ríma</a:t>
            </a:r>
            <a:endParaRPr lang="cs-CZ" dirty="0"/>
          </a:p>
        </p:txBody>
      </p:sp>
      <p:pic>
        <p:nvPicPr>
          <p:cNvPr id="3" name="Obrázek 2" descr="Taliansko14a.jpg"/>
          <p:cNvPicPr>
            <a:picLocks noChangeAspect="1"/>
          </p:cNvPicPr>
          <p:nvPr/>
        </p:nvPicPr>
        <p:blipFill>
          <a:blip r:embed="rId2"/>
          <a:srcRect l="50698" t="51042" r="27964" b="37500"/>
          <a:stretch>
            <a:fillRect/>
          </a:stretch>
        </p:blipFill>
        <p:spPr>
          <a:xfrm>
            <a:off x="357158" y="500042"/>
            <a:ext cx="2500330" cy="1900251"/>
          </a:xfrm>
          <a:prstGeom prst="rect">
            <a:avLst/>
          </a:prstGeom>
        </p:spPr>
      </p:pic>
      <p:pic>
        <p:nvPicPr>
          <p:cNvPr id="38914" name="Picture 2" descr="http://www.hotels-europe.com/italy/maps/images/campan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857496"/>
            <a:ext cx="4572032" cy="3847358"/>
          </a:xfrm>
          <a:prstGeom prst="rect">
            <a:avLst/>
          </a:prstGeom>
          <a:noFill/>
        </p:spPr>
      </p:pic>
      <p:sp>
        <p:nvSpPr>
          <p:cNvPr id="5" name="Vývojový diagram: spojka 4"/>
          <p:cNvSpPr/>
          <p:nvPr/>
        </p:nvSpPr>
        <p:spPr>
          <a:xfrm>
            <a:off x="1428728" y="1357298"/>
            <a:ext cx="71438" cy="7143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428728" y="1285860"/>
            <a:ext cx="857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b="1" dirty="0" smtClean="0"/>
              <a:t>Pompeje</a:t>
            </a:r>
            <a:endParaRPr lang="cs-CZ" sz="105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footage.framepool.com/shotimg/qf/222818147-reggia-di-portici-palazzo-reale-herculaneum-drivew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5214974" cy="2933424"/>
          </a:xfrm>
          <a:prstGeom prst="rect">
            <a:avLst/>
          </a:prstGeom>
          <a:noFill/>
        </p:spPr>
      </p:pic>
      <p:pic>
        <p:nvPicPr>
          <p:cNvPr id="41990" name="Picture 6" descr="https://s-media-cache-ak0.pinimg.com/736x/e3/db/58/e3db58c642d9cde57244a10b1b8a06a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42851"/>
            <a:ext cx="2143108" cy="2655179"/>
          </a:xfrm>
          <a:prstGeom prst="rect">
            <a:avLst/>
          </a:prstGeom>
          <a:noFill/>
        </p:spPr>
      </p:pic>
      <p:pic>
        <p:nvPicPr>
          <p:cNvPr id="41988" name="Picture 4" descr="https://upload.wikimedia.org/wikipedia/commons/thumb/2/2d/Pan_goat_MAN_Napoli_Inv27709_n01.jpg/260px-Pan_goat_MAN_Napoli_Inv27709_n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2476500" cy="222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mabbs.co.uk/italy/oplontis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85728"/>
            <a:ext cx="5000661" cy="2205081"/>
          </a:xfrm>
          <a:prstGeom prst="rect">
            <a:avLst/>
          </a:prstGeom>
          <a:noFill/>
        </p:spPr>
      </p:pic>
      <p:pic>
        <p:nvPicPr>
          <p:cNvPr id="40964" name="Picture 4" descr="http://blogs.iesabroad.org/wp-content/uploads/2014/03/DSC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1414"/>
            <a:ext cx="3929058" cy="2631269"/>
          </a:xfrm>
          <a:prstGeom prst="rect">
            <a:avLst/>
          </a:prstGeom>
          <a:noFill/>
        </p:spPr>
      </p:pic>
      <p:pic>
        <p:nvPicPr>
          <p:cNvPr id="40966" name="Picture 6" descr="http://www.touring-italy.net/images/tours/2012/29-pozzuoli-6.jpg"/>
          <p:cNvPicPr>
            <a:picLocks noChangeAspect="1" noChangeArrowheads="1"/>
          </p:cNvPicPr>
          <p:nvPr/>
        </p:nvPicPr>
        <p:blipFill>
          <a:blip r:embed="rId4"/>
          <a:srcRect l="5859" r="9765"/>
          <a:stretch>
            <a:fillRect/>
          </a:stretch>
        </p:blipFill>
        <p:spPr bwMode="auto">
          <a:xfrm>
            <a:off x="4929190" y="4442336"/>
            <a:ext cx="4076459" cy="2415663"/>
          </a:xfrm>
          <a:prstGeom prst="rect">
            <a:avLst/>
          </a:prstGeom>
          <a:noFill/>
        </p:spPr>
      </p:pic>
      <p:pic>
        <p:nvPicPr>
          <p:cNvPr id="40970" name="Picture 10" descr="https://upload.wikimedia.org/wikipedia/commons/thumb/f/f5/Ancient_Roman_market_place_and_Serapis_temple_panorama_-_Pozzuoli_-_Campania_-_Italy_-_July_11th_2013.jpg/1920px-Ancient_Roman_market_place_and_Serapis_temple_panorama_-_Pozzuoli_-_Campania_-_Italy_-_July_11th_2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7496"/>
            <a:ext cx="5929322" cy="2358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16632"/>
            <a:ext cx="9324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Podmienky ukončenia</a:t>
            </a:r>
          </a:p>
          <a:p>
            <a:endParaRPr lang="sk-SK" sz="2800" dirty="0" smtClean="0"/>
          </a:p>
          <a:p>
            <a:pPr marL="285750" indent="-285750">
              <a:buFontTx/>
              <a:buChar char="-"/>
            </a:pPr>
            <a:r>
              <a:rPr lang="sk-SK" sz="2800" u="sng" dirty="0" smtClean="0"/>
              <a:t>Aktívna </a:t>
            </a:r>
            <a:r>
              <a:rPr lang="sk-SK" sz="2800" u="sng" dirty="0" smtClean="0"/>
              <a:t>účasť (</a:t>
            </a:r>
            <a:r>
              <a:rPr lang="sk-SK" sz="2800" u="sng" dirty="0" err="1" smtClean="0"/>
              <a:t>docházka</a:t>
            </a:r>
            <a:r>
              <a:rPr lang="sk-SK" sz="2800" u="sng" dirty="0" smtClean="0"/>
              <a:t> nutná!!)</a:t>
            </a:r>
            <a:endParaRPr lang="sk-SK" sz="2800" u="sng" dirty="0" smtClean="0"/>
          </a:p>
          <a:p>
            <a:endParaRPr lang="sk-SK" sz="2800" dirty="0"/>
          </a:p>
          <a:p>
            <a:pPr marL="285750" indent="-285750">
              <a:buFontTx/>
              <a:buChar char="-"/>
            </a:pPr>
            <a:r>
              <a:rPr lang="sk-SK" sz="2800" u="sng" dirty="0" smtClean="0"/>
              <a:t>Záverečný test </a:t>
            </a:r>
            <a:r>
              <a:rPr lang="sk-SK" sz="2800" dirty="0" smtClean="0"/>
              <a:t>–  splnenie: </a:t>
            </a:r>
            <a:r>
              <a:rPr lang="sk-SK" sz="2800" dirty="0" smtClean="0"/>
              <a:t>70 </a:t>
            </a:r>
            <a:r>
              <a:rPr lang="sk-SK" sz="2800" dirty="0" smtClean="0"/>
              <a:t>%</a:t>
            </a:r>
          </a:p>
          <a:p>
            <a:endParaRPr lang="sk-SK" sz="2800" dirty="0"/>
          </a:p>
          <a:p>
            <a:pPr marL="457200" indent="-457200">
              <a:buFontTx/>
              <a:buChar char="-"/>
            </a:pPr>
            <a:r>
              <a:rPr lang="sk-SK" sz="2800" u="sng" dirty="0" smtClean="0"/>
              <a:t>V priebehu semestra</a:t>
            </a:r>
            <a:r>
              <a:rPr lang="sk-SK" sz="2800" dirty="0" smtClean="0"/>
              <a:t>-</a:t>
            </a:r>
            <a:r>
              <a:rPr lang="sk-SK" sz="2800" dirty="0" smtClean="0"/>
              <a:t>5</a:t>
            </a:r>
            <a:r>
              <a:rPr lang="sk-SK" sz="2800" dirty="0" smtClean="0"/>
              <a:t>x </a:t>
            </a:r>
            <a:r>
              <a:rPr lang="sk-SK" sz="2800" dirty="0" smtClean="0"/>
              <a:t>testy počas semestra (slepá mapa, </a:t>
            </a:r>
            <a:r>
              <a:rPr lang="sk-SK" sz="2800" dirty="0"/>
              <a:t> </a:t>
            </a:r>
            <a:r>
              <a:rPr lang="sk-SK" sz="2800" dirty="0" smtClean="0"/>
              <a:t>lokality</a:t>
            </a:r>
            <a:r>
              <a:rPr lang="sk-SK" sz="2800" dirty="0" smtClean="0"/>
              <a:t>, obrázky</a:t>
            </a:r>
            <a:r>
              <a:rPr lang="sk-SK" sz="2800" dirty="0" smtClean="0"/>
              <a:t>)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2607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liansko16.jpg"/>
          <p:cNvPicPr>
            <a:picLocks noChangeAspect="1"/>
          </p:cNvPicPr>
          <p:nvPr/>
        </p:nvPicPr>
        <p:blipFill>
          <a:blip r:embed="rId2"/>
          <a:srcRect t="9375" b="6250"/>
          <a:stretch>
            <a:fillRect/>
          </a:stretch>
        </p:blipFill>
        <p:spPr>
          <a:xfrm>
            <a:off x="4714876" y="714356"/>
            <a:ext cx="4187704" cy="500066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57752" y="4929198"/>
            <a:ext cx="164307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0" y="142852"/>
            <a:ext cx="49291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Regio</a:t>
            </a:r>
            <a:r>
              <a:rPr lang="cs-CZ" b="1" dirty="0" smtClean="0"/>
              <a:t> II</a:t>
            </a:r>
          </a:p>
          <a:p>
            <a:endParaRPr lang="cs-CZ" dirty="0" smtClean="0"/>
          </a:p>
          <a:p>
            <a:r>
              <a:rPr lang="cs-CZ" u="sng" dirty="0" err="1" smtClean="0"/>
              <a:t>Apulia</a:t>
            </a:r>
            <a:endParaRPr lang="cs-CZ" u="sng" dirty="0" smtClean="0"/>
          </a:p>
          <a:p>
            <a:endParaRPr lang="cs-CZ" u="sng" dirty="0" smtClean="0"/>
          </a:p>
          <a:p>
            <a:pPr>
              <a:buFontTx/>
              <a:buChar char="-"/>
            </a:pPr>
            <a:r>
              <a:rPr lang="sk-SK" dirty="0" smtClean="0"/>
              <a:t> východné pobrežie južného Talianska</a:t>
            </a:r>
          </a:p>
          <a:p>
            <a:pPr>
              <a:buFontTx/>
              <a:buChar char="-"/>
            </a:pPr>
            <a:r>
              <a:rPr lang="sk-SK" dirty="0" smtClean="0"/>
              <a:t> vnútrozemie hornaté: pastierstvo, chov koní a oviec</a:t>
            </a:r>
          </a:p>
          <a:p>
            <a:pPr>
              <a:buFontTx/>
              <a:buChar char="-"/>
            </a:pPr>
            <a:r>
              <a:rPr lang="sk-SK" dirty="0" smtClean="0"/>
              <a:t> početné jazerá</a:t>
            </a:r>
          </a:p>
          <a:p>
            <a:pPr>
              <a:buFontTx/>
              <a:buChar char="-"/>
            </a:pPr>
            <a:r>
              <a:rPr lang="sk-SK" dirty="0" smtClean="0"/>
              <a:t> pobrežie: úrodná nížina - rozsiahle sady</a:t>
            </a:r>
          </a:p>
          <a:p>
            <a:pPr>
              <a:buFontTx/>
              <a:buChar char="-"/>
            </a:pPr>
            <a:r>
              <a:rPr lang="sk-SK" dirty="0" smtClean="0"/>
              <a:t> významné lokality: </a:t>
            </a:r>
            <a:r>
              <a:rPr lang="sk-SK" dirty="0" err="1" smtClean="0"/>
              <a:t>Venusia</a:t>
            </a:r>
            <a:r>
              <a:rPr lang="sk-SK" dirty="0" smtClean="0"/>
              <a:t> (</a:t>
            </a:r>
            <a:r>
              <a:rPr lang="sk-SK" dirty="0" err="1" smtClean="0"/>
              <a:t>Venosa</a:t>
            </a:r>
            <a:r>
              <a:rPr lang="sk-SK" dirty="0" smtClean="0"/>
              <a:t>), </a:t>
            </a:r>
            <a:r>
              <a:rPr lang="sk-SK" dirty="0" err="1" smtClean="0"/>
              <a:t>Lucera</a:t>
            </a:r>
            <a:r>
              <a:rPr lang="sk-SK" dirty="0" smtClean="0"/>
              <a:t>  vojenská pevnosť, </a:t>
            </a:r>
            <a:r>
              <a:rPr lang="sk-SK" dirty="0" err="1" smtClean="0"/>
              <a:t>Canusium</a:t>
            </a:r>
            <a:r>
              <a:rPr lang="sk-SK" dirty="0" smtClean="0"/>
              <a:t> (</a:t>
            </a:r>
            <a:r>
              <a:rPr lang="sk-SK" dirty="0" err="1" smtClean="0"/>
              <a:t>Canosa</a:t>
            </a:r>
            <a:r>
              <a:rPr lang="sk-SK" dirty="0" smtClean="0"/>
              <a:t>) spracovávanie a vývoz vlny, </a:t>
            </a:r>
            <a:r>
              <a:rPr lang="sk-SK" dirty="0" err="1" smtClean="0"/>
              <a:t>Cannae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kmene: </a:t>
            </a:r>
            <a:r>
              <a:rPr lang="sk-SK" dirty="0" err="1" smtClean="0"/>
              <a:t>Oskovia</a:t>
            </a:r>
            <a:r>
              <a:rPr lang="sk-SK" dirty="0" smtClean="0"/>
              <a:t>, </a:t>
            </a:r>
            <a:r>
              <a:rPr lang="sk-SK" dirty="0" err="1" smtClean="0"/>
              <a:t>Ausonovia</a:t>
            </a:r>
            <a:r>
              <a:rPr lang="sk-SK" dirty="0" smtClean="0"/>
              <a:t>, </a:t>
            </a:r>
            <a:r>
              <a:rPr lang="sk-SK" dirty="0" err="1" smtClean="0"/>
              <a:t>Yapigovia</a:t>
            </a:r>
            <a:r>
              <a:rPr lang="sk-SK" dirty="0" smtClean="0"/>
              <a:t> (</a:t>
            </a:r>
            <a:r>
              <a:rPr lang="sk-SK" dirty="0" err="1" smtClean="0"/>
              <a:t>Dauniovia</a:t>
            </a:r>
            <a:r>
              <a:rPr lang="sk-SK" dirty="0" smtClean="0"/>
              <a:t>, </a:t>
            </a:r>
            <a:r>
              <a:rPr lang="cs-CZ" dirty="0" err="1" smtClean="0"/>
              <a:t>Peucetiovia</a:t>
            </a:r>
            <a:r>
              <a:rPr lang="cs-CZ" dirty="0" smtClean="0"/>
              <a:t>, </a:t>
            </a:r>
            <a:r>
              <a:rPr lang="cs-CZ" dirty="0" err="1" smtClean="0"/>
              <a:t>Messapíni</a:t>
            </a:r>
            <a:r>
              <a:rPr lang="cs-CZ" dirty="0" smtClean="0"/>
              <a:t>)</a:t>
            </a:r>
            <a:r>
              <a:rPr lang="sk-SK" dirty="0" smtClean="0"/>
              <a:t>, Gréci</a:t>
            </a:r>
          </a:p>
          <a:p>
            <a:endParaRPr lang="cs-CZ" dirty="0" smtClean="0"/>
          </a:p>
          <a:p>
            <a:endParaRPr lang="cs-CZ" u="sng" dirty="0" smtClean="0"/>
          </a:p>
          <a:p>
            <a:endParaRPr lang="cs-CZ" u="sng" dirty="0" smtClean="0"/>
          </a:p>
          <a:p>
            <a:endParaRPr lang="cs-CZ" u="sng" dirty="0" smtClean="0"/>
          </a:p>
          <a:p>
            <a:endParaRPr lang="cs-CZ" dirty="0"/>
          </a:p>
        </p:txBody>
      </p:sp>
      <p:pic>
        <p:nvPicPr>
          <p:cNvPr id="11266" name="Picture 2" descr="http://www.anticopedie.fr/mondes/pics-cartes/apul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179702"/>
            <a:ext cx="2947987" cy="267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liansko16a.jpg"/>
          <p:cNvPicPr>
            <a:picLocks noChangeAspect="1"/>
          </p:cNvPicPr>
          <p:nvPr/>
        </p:nvPicPr>
        <p:blipFill>
          <a:blip r:embed="rId2"/>
          <a:srcRect l="57371" t="45833" r="7247" b="38542"/>
          <a:stretch>
            <a:fillRect/>
          </a:stretch>
        </p:blipFill>
        <p:spPr>
          <a:xfrm>
            <a:off x="214282" y="142852"/>
            <a:ext cx="2743219" cy="1714512"/>
          </a:xfrm>
          <a:prstGeom prst="rect">
            <a:avLst/>
          </a:prstGeom>
        </p:spPr>
      </p:pic>
      <p:sp>
        <p:nvSpPr>
          <p:cNvPr id="3" name="Vývojový diagram: spojka 2"/>
          <p:cNvSpPr/>
          <p:nvPr/>
        </p:nvSpPr>
        <p:spPr>
          <a:xfrm flipH="1" flipV="1">
            <a:off x="2214546" y="1142984"/>
            <a:ext cx="71438" cy="714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214546" y="1000108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Bari</a:t>
            </a:r>
            <a:endParaRPr lang="cs-CZ" sz="1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71802" y="214290"/>
            <a:ext cx="62151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r</a:t>
            </a:r>
            <a:r>
              <a:rPr lang="sk-SK" dirty="0" err="1" smtClean="0"/>
              <a:t>ôznorodá</a:t>
            </a:r>
            <a:r>
              <a:rPr lang="sk-SK" dirty="0" smtClean="0"/>
              <a:t> materiálna kultúra: </a:t>
            </a:r>
            <a:r>
              <a:rPr lang="sk-SK" dirty="0" err="1" smtClean="0"/>
              <a:t>daunijská</a:t>
            </a:r>
            <a:r>
              <a:rPr lang="sk-SK" dirty="0" smtClean="0"/>
              <a:t> keramika (neolitické vzory), </a:t>
            </a:r>
            <a:r>
              <a:rPr lang="sk-SK" dirty="0" err="1" smtClean="0"/>
              <a:t>apúlska</a:t>
            </a:r>
            <a:r>
              <a:rPr lang="sk-SK" dirty="0" smtClean="0"/>
              <a:t> maľovaná (grécke vzory), terakotové sošky s </a:t>
            </a:r>
            <a:r>
              <a:rPr lang="sk-SK" dirty="0" err="1" smtClean="0"/>
              <a:t>hellenistickými</a:t>
            </a:r>
            <a:r>
              <a:rPr lang="sk-SK" dirty="0" smtClean="0"/>
              <a:t> vzormi</a:t>
            </a:r>
          </a:p>
          <a:p>
            <a:pPr>
              <a:buFontTx/>
              <a:buChar char="-"/>
            </a:pPr>
            <a:r>
              <a:rPr lang="sk-SK" dirty="0" smtClean="0"/>
              <a:t> prvé osídľovanie – </a:t>
            </a:r>
            <a:r>
              <a:rPr lang="sk-SK" dirty="0" err="1" smtClean="0"/>
              <a:t>Yapigovia</a:t>
            </a:r>
            <a:r>
              <a:rPr lang="sk-SK" dirty="0" smtClean="0"/>
              <a:t> okolo 1300 BC (predchádzali gréckej kolonizácii), možno spolu s nimi obyvatelia </a:t>
            </a:r>
            <a:r>
              <a:rPr lang="sk-SK" dirty="0" err="1" smtClean="0"/>
              <a:t>Mykén</a:t>
            </a:r>
            <a:r>
              <a:rPr lang="sk-SK" dirty="0" smtClean="0"/>
              <a:t>: organizované feudálne spoločenské zriadenie, opevnené mestá, urbanizmus</a:t>
            </a:r>
          </a:p>
          <a:p>
            <a:pPr>
              <a:buFontTx/>
              <a:buChar char="-"/>
            </a:pPr>
            <a:r>
              <a:rPr lang="sk-SK" dirty="0" smtClean="0"/>
              <a:t> grécki usadlíci – zložité vzťahy s </a:t>
            </a:r>
            <a:r>
              <a:rPr lang="sk-SK" dirty="0" err="1" smtClean="0"/>
              <a:t>Yapigami</a:t>
            </a:r>
            <a:r>
              <a:rPr lang="sk-SK" dirty="0" smtClean="0"/>
              <a:t> (napr. 473 BC – </a:t>
            </a:r>
            <a:r>
              <a:rPr lang="sk-SK" dirty="0" err="1" smtClean="0"/>
              <a:t>Tarentum</a:t>
            </a:r>
            <a:r>
              <a:rPr lang="sk-SK" dirty="0" smtClean="0"/>
              <a:t> porazené </a:t>
            </a:r>
            <a:r>
              <a:rPr lang="sk-SK" dirty="0" err="1" smtClean="0"/>
              <a:t>Messapinmi</a:t>
            </a:r>
            <a:r>
              <a:rPr lang="sk-SK" dirty="0" smtClean="0"/>
              <a:t> a </a:t>
            </a:r>
            <a:r>
              <a:rPr lang="sk-SK" dirty="0" err="1" smtClean="0"/>
              <a:t>Peucetinmi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aj napriek bojom – prenikanie gréckej kultúry od 5. stor. BC – budovanie keramických dielní po porážke Atén</a:t>
            </a:r>
          </a:p>
          <a:p>
            <a:pPr>
              <a:buFontTx/>
              <a:buChar char="-"/>
            </a:pPr>
            <a:r>
              <a:rPr lang="sk-SK" dirty="0" smtClean="0"/>
              <a:t> prejavy gréckeho vplyvu – materiálna kultúra, umenie (nie architektúra)</a:t>
            </a:r>
            <a:endParaRPr lang="cs-CZ" dirty="0"/>
          </a:p>
        </p:txBody>
      </p:sp>
      <p:pic>
        <p:nvPicPr>
          <p:cNvPr id="43010" name="Picture 2" descr="https://s-media-cache-ak0.pinimg.com/originals/8f/f5/0c/8ff50c2fcef657552d307a9aece4768b.jpg"/>
          <p:cNvPicPr>
            <a:picLocks noChangeAspect="1" noChangeArrowheads="1"/>
          </p:cNvPicPr>
          <p:nvPr/>
        </p:nvPicPr>
        <p:blipFill>
          <a:blip r:embed="rId3"/>
          <a:srcRect l="11199" t="5129" r="10408" b="7674"/>
          <a:stretch>
            <a:fillRect/>
          </a:stretch>
        </p:blipFill>
        <p:spPr bwMode="auto">
          <a:xfrm>
            <a:off x="71406" y="2643182"/>
            <a:ext cx="3000396" cy="3643338"/>
          </a:xfrm>
          <a:prstGeom prst="rect">
            <a:avLst/>
          </a:prstGeom>
          <a:noFill/>
        </p:spPr>
      </p:pic>
      <p:pic>
        <p:nvPicPr>
          <p:cNvPr id="43012" name="Picture 4" descr="san_giusto_complex"/>
          <p:cNvPicPr>
            <a:picLocks noChangeAspect="1" noChangeArrowheads="1"/>
          </p:cNvPicPr>
          <p:nvPr/>
        </p:nvPicPr>
        <p:blipFill>
          <a:blip r:embed="rId4"/>
          <a:srcRect t="2968"/>
          <a:stretch>
            <a:fillRect/>
          </a:stretch>
        </p:blipFill>
        <p:spPr bwMode="auto">
          <a:xfrm>
            <a:off x="3929058" y="4000504"/>
            <a:ext cx="4167190" cy="2335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3428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II</a:t>
            </a:r>
          </a:p>
          <a:p>
            <a:endParaRPr lang="sk-SK" dirty="0" smtClean="0"/>
          </a:p>
          <a:p>
            <a:r>
              <a:rPr lang="sk-SK" u="sng" dirty="0" err="1" smtClean="0"/>
              <a:t>Calabria</a:t>
            </a:r>
            <a:r>
              <a:rPr lang="sk-SK" dirty="0" smtClean="0"/>
              <a:t>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juhovýchodný výbežok južného Talianska</a:t>
            </a:r>
          </a:p>
          <a:p>
            <a:pPr>
              <a:buFontTx/>
              <a:buChar char="-"/>
            </a:pPr>
            <a:r>
              <a:rPr lang="sk-SK" dirty="0" smtClean="0"/>
              <a:t> mierne zvlnená krajina (500 m) </a:t>
            </a:r>
          </a:p>
          <a:p>
            <a:pPr>
              <a:buFontTx/>
              <a:buChar char="-"/>
            </a:pPr>
            <a:r>
              <a:rPr lang="sk-SK" dirty="0" smtClean="0"/>
              <a:t> pastviny (chov oviec, spracovanie vlny)</a:t>
            </a:r>
          </a:p>
          <a:p>
            <a:pPr>
              <a:buFontTx/>
              <a:buChar char="-"/>
            </a:pPr>
            <a:r>
              <a:rPr lang="sk-SK" dirty="0" smtClean="0"/>
              <a:t> ovocné sady a olivové háje </a:t>
            </a:r>
          </a:p>
          <a:p>
            <a:pPr>
              <a:buFontTx/>
              <a:buChar char="-"/>
            </a:pPr>
            <a:r>
              <a:rPr lang="sk-SK" dirty="0" smtClean="0"/>
              <a:t> včelárstvo</a:t>
            </a:r>
          </a:p>
          <a:p>
            <a:pPr>
              <a:buFontTx/>
              <a:buChar char="-"/>
            </a:pPr>
            <a:r>
              <a:rPr lang="sk-SK" dirty="0" smtClean="0"/>
              <a:t> lokality: </a:t>
            </a:r>
            <a:r>
              <a:rPr lang="sk-SK" dirty="0" err="1" smtClean="0"/>
              <a:t>Tarentum</a:t>
            </a:r>
            <a:r>
              <a:rPr lang="sk-SK" dirty="0" smtClean="0"/>
              <a:t>, </a:t>
            </a:r>
            <a:r>
              <a:rPr lang="sk-SK" dirty="0" err="1" smtClean="0"/>
              <a:t>Brundisium</a:t>
            </a:r>
            <a:r>
              <a:rPr lang="sk-SK" dirty="0" smtClean="0"/>
              <a:t>, </a:t>
            </a:r>
            <a:r>
              <a:rPr lang="sk-SK" dirty="0" err="1" smtClean="0"/>
              <a:t>Gnathia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Obrázek 2" descr="Taliansko17.jpg"/>
          <p:cNvPicPr>
            <a:picLocks noChangeAspect="1"/>
          </p:cNvPicPr>
          <p:nvPr/>
        </p:nvPicPr>
        <p:blipFill>
          <a:blip r:embed="rId2"/>
          <a:srcRect t="10416" b="6250"/>
          <a:stretch>
            <a:fillRect/>
          </a:stretch>
        </p:blipFill>
        <p:spPr>
          <a:xfrm>
            <a:off x="4286248" y="642918"/>
            <a:ext cx="4603483" cy="542928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00562" y="5286388"/>
            <a:ext cx="1643074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http://www.anticopedie.fr/mondes/pics-cartes/apul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000504"/>
            <a:ext cx="2947987" cy="267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3047" t="18125" r="23828" b="8750"/>
          <a:stretch>
            <a:fillRect/>
          </a:stretch>
        </p:blipFill>
        <p:spPr bwMode="auto">
          <a:xfrm>
            <a:off x="214282" y="142852"/>
            <a:ext cx="5679626" cy="48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 descr="http://www.uq.edu.au/antiquities/artefacts/greece/gnathia/88-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571480"/>
            <a:ext cx="2857500" cy="2152650"/>
          </a:xfrm>
          <a:prstGeom prst="rect">
            <a:avLst/>
          </a:prstGeom>
          <a:noFill/>
        </p:spPr>
      </p:pic>
      <p:pic>
        <p:nvPicPr>
          <p:cNvPr id="44038" name="Picture 6" descr="https://p2.liveauctioneers.com/1103/31501/12479763_1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714752"/>
            <a:ext cx="4762500" cy="3000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III</a:t>
            </a:r>
          </a:p>
          <a:p>
            <a:endParaRPr lang="sk-SK" dirty="0" smtClean="0"/>
          </a:p>
          <a:p>
            <a:r>
              <a:rPr lang="sk-SK" u="sng" dirty="0" err="1" smtClean="0"/>
              <a:t>Lukánia</a:t>
            </a:r>
            <a:r>
              <a:rPr lang="sk-SK" u="sng" dirty="0" smtClean="0"/>
              <a:t> a </a:t>
            </a:r>
            <a:r>
              <a:rPr lang="sk-SK" u="sng" dirty="0" err="1" smtClean="0"/>
              <a:t>Bruttium</a:t>
            </a:r>
            <a:endParaRPr lang="sk-SK" u="sng" dirty="0" smtClean="0"/>
          </a:p>
          <a:p>
            <a:endParaRPr lang="sk-SK" dirty="0" smtClean="0"/>
          </a:p>
          <a:p>
            <a:pPr marL="342900" indent="-342900"/>
            <a:r>
              <a:rPr lang="sk-SK" dirty="0" err="1" smtClean="0"/>
              <a:t>Lucania</a:t>
            </a:r>
            <a:endParaRPr lang="sk-SK" dirty="0" smtClean="0"/>
          </a:p>
          <a:p>
            <a:pPr marL="342900" indent="-342900"/>
            <a:r>
              <a:rPr lang="sk-SK" dirty="0" smtClean="0"/>
              <a:t>- </a:t>
            </a:r>
            <a:r>
              <a:rPr lang="sk-SK" dirty="0" err="1" smtClean="0"/>
              <a:t>dn</a:t>
            </a:r>
            <a:r>
              <a:rPr lang="sk-SK" dirty="0" smtClean="0"/>
              <a:t>. </a:t>
            </a:r>
            <a:r>
              <a:rPr lang="sk-SK" dirty="0" err="1" smtClean="0"/>
              <a:t>Basilicata</a:t>
            </a:r>
            <a:endParaRPr lang="sk-SK" dirty="0" smtClean="0"/>
          </a:p>
          <a:p>
            <a:pPr marL="342900" indent="-342900"/>
            <a:r>
              <a:rPr lang="sk-SK" dirty="0" smtClean="0"/>
              <a:t>- juhozápadné Taliansko</a:t>
            </a:r>
          </a:p>
          <a:p>
            <a:pPr marL="342900" indent="-342900"/>
            <a:r>
              <a:rPr lang="sk-SK" dirty="0" smtClean="0"/>
              <a:t>- hornaté vnútrozemie (chov dobytka)</a:t>
            </a:r>
          </a:p>
          <a:p>
            <a:pPr marL="342900" indent="-342900"/>
            <a:r>
              <a:rPr lang="sk-SK" dirty="0" smtClean="0"/>
              <a:t>- nížina na pobreží – ovocie, obilie, vínna </a:t>
            </a:r>
            <a:r>
              <a:rPr lang="sk-SK" dirty="0" err="1" smtClean="0"/>
              <a:t>réva</a:t>
            </a:r>
            <a:endParaRPr lang="sk-SK" dirty="0" smtClean="0"/>
          </a:p>
          <a:p>
            <a:pPr marL="342900" indent="-342900"/>
            <a:r>
              <a:rPr lang="sk-SK" dirty="0" smtClean="0"/>
              <a:t>- lokality: </a:t>
            </a:r>
            <a:r>
              <a:rPr lang="sk-SK" dirty="0" err="1" smtClean="0"/>
              <a:t>Metapontion</a:t>
            </a:r>
            <a:r>
              <a:rPr lang="sk-SK" dirty="0" smtClean="0"/>
              <a:t> (grécka kolónia), </a:t>
            </a:r>
            <a:r>
              <a:rPr lang="sk-SK" dirty="0" err="1" smtClean="0"/>
              <a:t>Herakleia</a:t>
            </a:r>
            <a:r>
              <a:rPr lang="sk-SK" dirty="0" smtClean="0"/>
              <a:t>, </a:t>
            </a:r>
            <a:r>
              <a:rPr lang="sk-SK" dirty="0" err="1" smtClean="0"/>
              <a:t>Paestum</a:t>
            </a:r>
            <a:r>
              <a:rPr lang="sk-SK" dirty="0" smtClean="0"/>
              <a:t>, Velia, </a:t>
            </a:r>
            <a:r>
              <a:rPr lang="sk-SK" dirty="0" err="1" smtClean="0"/>
              <a:t>Potentia</a:t>
            </a:r>
            <a:r>
              <a:rPr lang="sk-SK" dirty="0" smtClean="0"/>
              <a:t> (obchodné stredisko, cestný uzol)</a:t>
            </a:r>
          </a:p>
          <a:p>
            <a:pPr marL="342900" indent="-342900"/>
            <a:r>
              <a:rPr lang="sk-SK" dirty="0" smtClean="0"/>
              <a:t>- počas cisárskeho obdobia – celé územie v rukách veľkostatkárov, skoro vyľudnená</a:t>
            </a:r>
          </a:p>
        </p:txBody>
      </p:sp>
      <p:pic>
        <p:nvPicPr>
          <p:cNvPr id="3" name="Obrázek 2" descr="Taliansko18.jpg"/>
          <p:cNvPicPr>
            <a:picLocks noChangeAspect="1"/>
          </p:cNvPicPr>
          <p:nvPr/>
        </p:nvPicPr>
        <p:blipFill>
          <a:blip r:embed="rId2"/>
          <a:srcRect t="10416" b="6250"/>
          <a:stretch>
            <a:fillRect/>
          </a:stretch>
        </p:blipFill>
        <p:spPr>
          <a:xfrm>
            <a:off x="4446232" y="714356"/>
            <a:ext cx="4542911" cy="53578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643438" y="5286388"/>
            <a:ext cx="171451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18" name="Picture 2" descr="https://upload.wikimedia.org/wikipedia/commons/2/20/Lucania_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000504"/>
            <a:ext cx="4143404" cy="2762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l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9227" y="3286124"/>
            <a:ext cx="2404773" cy="3571876"/>
          </a:xfrm>
          <a:prstGeom prst="rect">
            <a:avLst/>
          </a:prstGeom>
          <a:noFill/>
        </p:spPr>
      </p:pic>
      <p:pic>
        <p:nvPicPr>
          <p:cNvPr id="3" name="Picture 10" descr="http://static.panoramio.com/photos/large/6361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14686"/>
            <a:ext cx="4673568" cy="3505176"/>
          </a:xfrm>
          <a:prstGeom prst="rect">
            <a:avLst/>
          </a:prstGeom>
          <a:noFill/>
        </p:spPr>
      </p:pic>
      <p:pic>
        <p:nvPicPr>
          <p:cNvPr id="4" name="Obrázek 3" descr="IMG_4813.JPG"/>
          <p:cNvPicPr>
            <a:picLocks noChangeAspect="1"/>
          </p:cNvPicPr>
          <p:nvPr/>
        </p:nvPicPr>
        <p:blipFill>
          <a:blip r:embed="rId4" cstate="print"/>
          <a:srcRect l="7937"/>
          <a:stretch>
            <a:fillRect/>
          </a:stretch>
        </p:blipFill>
        <p:spPr>
          <a:xfrm>
            <a:off x="4357686" y="3286124"/>
            <a:ext cx="2714644" cy="1965792"/>
          </a:xfrm>
          <a:prstGeom prst="rect">
            <a:avLst/>
          </a:prstGeom>
        </p:spPr>
      </p:pic>
      <p:pic>
        <p:nvPicPr>
          <p:cNvPr id="46082" name="Picture 2" descr="Slid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142852"/>
            <a:ext cx="5643602" cy="282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47148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u="sng" dirty="0" err="1" smtClean="0"/>
              <a:t>Bruttium</a:t>
            </a:r>
            <a:r>
              <a:rPr lang="sk-SK" u="sng" dirty="0" smtClean="0"/>
              <a:t> 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hornatá krajina v najjužnejšej časti Talianska </a:t>
            </a:r>
          </a:p>
          <a:p>
            <a:pPr>
              <a:buFontTx/>
              <a:buChar char="-"/>
            </a:pPr>
            <a:r>
              <a:rPr lang="sk-SK" dirty="0" smtClean="0"/>
              <a:t> rozsiahle lesy (stavebné drevo)</a:t>
            </a:r>
          </a:p>
          <a:p>
            <a:pPr>
              <a:buFontTx/>
              <a:buChar char="-"/>
            </a:pPr>
            <a:r>
              <a:rPr lang="sk-SK" dirty="0" smtClean="0"/>
              <a:t> názov podľa </a:t>
            </a:r>
            <a:r>
              <a:rPr lang="sk-SK" dirty="0" err="1" smtClean="0"/>
              <a:t>pôv</a:t>
            </a:r>
            <a:r>
              <a:rPr lang="sk-SK" dirty="0" smtClean="0"/>
              <a:t>. obyvateľov – </a:t>
            </a:r>
            <a:r>
              <a:rPr lang="sk-SK" dirty="0" err="1" smtClean="0"/>
              <a:t>Bruttiovia</a:t>
            </a:r>
            <a:r>
              <a:rPr lang="sk-SK" dirty="0" smtClean="0"/>
              <a:t> (príbuzní </a:t>
            </a:r>
            <a:r>
              <a:rPr lang="sk-SK" dirty="0" err="1" smtClean="0"/>
              <a:t>Lukáncom</a:t>
            </a:r>
            <a:r>
              <a:rPr lang="sk-SK" dirty="0" smtClean="0"/>
              <a:t>) </a:t>
            </a:r>
          </a:p>
          <a:p>
            <a:pPr>
              <a:buFontTx/>
              <a:buChar char="-"/>
            </a:pPr>
            <a:r>
              <a:rPr lang="sk-SK" dirty="0" smtClean="0"/>
              <a:t> pôda málo úrodná</a:t>
            </a:r>
          </a:p>
          <a:p>
            <a:pPr>
              <a:buFontTx/>
              <a:buChar char="-"/>
            </a:pPr>
            <a:r>
              <a:rPr lang="sk-SK" dirty="0" smtClean="0"/>
              <a:t> prevládal chov dobytka</a:t>
            </a:r>
          </a:p>
          <a:p>
            <a:pPr>
              <a:buFontTx/>
              <a:buChar char="-"/>
            </a:pPr>
            <a:r>
              <a:rPr lang="sk-SK" dirty="0" smtClean="0"/>
              <a:t> pobrežie od 8. stor. BC kolonizované Grékmi </a:t>
            </a:r>
          </a:p>
          <a:p>
            <a:pPr>
              <a:buFontTx/>
              <a:buChar char="-"/>
            </a:pPr>
            <a:r>
              <a:rPr lang="sk-SK" dirty="0" smtClean="0"/>
              <a:t> Gréci založili obchodné stanice: </a:t>
            </a:r>
            <a:r>
              <a:rPr lang="sk-SK" dirty="0" err="1" smtClean="0"/>
              <a:t>Sybaris</a:t>
            </a:r>
            <a:r>
              <a:rPr lang="sk-SK" dirty="0" smtClean="0"/>
              <a:t>, </a:t>
            </a:r>
            <a:r>
              <a:rPr lang="sk-SK" dirty="0" err="1" smtClean="0"/>
              <a:t>Thurioi</a:t>
            </a:r>
            <a:r>
              <a:rPr lang="sk-SK" dirty="0" smtClean="0"/>
              <a:t>, </a:t>
            </a:r>
            <a:r>
              <a:rPr lang="sk-SK" dirty="0" err="1" smtClean="0"/>
              <a:t>Krotón</a:t>
            </a:r>
            <a:r>
              <a:rPr lang="sk-SK" dirty="0" smtClean="0"/>
              <a:t>, </a:t>
            </a:r>
            <a:r>
              <a:rPr lang="sk-SK" dirty="0" err="1" smtClean="0"/>
              <a:t>Rhégion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272 BC ovládli krajinu Rimania, postavili cestu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Popilia</a:t>
            </a:r>
            <a:r>
              <a:rPr lang="sk-SK" dirty="0" smtClean="0"/>
              <a:t> – spojenie s </a:t>
            </a:r>
            <a:r>
              <a:rPr lang="sk-SK" dirty="0" err="1" smtClean="0"/>
              <a:t>Lukániou</a:t>
            </a:r>
            <a:endParaRPr lang="cs-CZ" dirty="0" smtClean="0"/>
          </a:p>
        </p:txBody>
      </p:sp>
      <p:pic>
        <p:nvPicPr>
          <p:cNvPr id="4" name="Obrázek 3" descr="Taliansko19.jpg"/>
          <p:cNvPicPr>
            <a:picLocks noChangeAspect="1"/>
          </p:cNvPicPr>
          <p:nvPr/>
        </p:nvPicPr>
        <p:blipFill>
          <a:blip r:embed="rId2"/>
          <a:srcRect t="10416" b="6250"/>
          <a:stretch>
            <a:fillRect/>
          </a:stretch>
        </p:blipFill>
        <p:spPr>
          <a:xfrm>
            <a:off x="4714876" y="714356"/>
            <a:ext cx="4361195" cy="514353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857752" y="5072074"/>
            <a:ext cx="171451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thumb/d/d0/Shepherd-c-030-031.jpg/1920px-Shepherd-c-030-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0"/>
            <a:ext cx="8929718" cy="6858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IV</a:t>
            </a:r>
          </a:p>
          <a:p>
            <a:endParaRPr lang="sk-SK" b="1" dirty="0" smtClean="0"/>
          </a:p>
          <a:p>
            <a:r>
              <a:rPr lang="sk-SK" u="sng" dirty="0" err="1" smtClean="0"/>
              <a:t>Samnium</a:t>
            </a:r>
            <a:endParaRPr lang="sk-SK" u="sng" dirty="0" smtClean="0"/>
          </a:p>
          <a:p>
            <a:endParaRPr lang="cs-CZ" u="sng" dirty="0" smtClean="0"/>
          </a:p>
          <a:p>
            <a:pPr>
              <a:buFontTx/>
              <a:buChar char="-"/>
            </a:pPr>
            <a:r>
              <a:rPr lang="sk-SK" dirty="0" smtClean="0"/>
              <a:t> hornaté územie na východ od </a:t>
            </a:r>
            <a:r>
              <a:rPr lang="sk-SK" dirty="0" err="1" smtClean="0"/>
              <a:t>Latia</a:t>
            </a:r>
            <a:r>
              <a:rPr lang="sk-SK" dirty="0" smtClean="0"/>
              <a:t>,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sabellské</a:t>
            </a:r>
            <a:r>
              <a:rPr lang="sk-SK" dirty="0" smtClean="0"/>
              <a:t> kmene – najpočetnejší </a:t>
            </a:r>
            <a:r>
              <a:rPr lang="sk-SK" dirty="0" err="1" smtClean="0"/>
              <a:t>Samniti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pastierstvo a včelárstvo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5. stor. BC – </a:t>
            </a:r>
            <a:r>
              <a:rPr lang="sk-SK" dirty="0" err="1" smtClean="0"/>
              <a:t>Samniti</a:t>
            </a:r>
            <a:r>
              <a:rPr lang="sk-SK" dirty="0" smtClean="0"/>
              <a:t> dobyli </a:t>
            </a:r>
            <a:r>
              <a:rPr lang="sk-SK" dirty="0" err="1" smtClean="0"/>
              <a:t>Kampániu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pol. 4. stor. BC – združenie </a:t>
            </a:r>
            <a:r>
              <a:rPr lang="sk-SK" dirty="0" err="1" smtClean="0"/>
              <a:t>Samnitov</a:t>
            </a:r>
            <a:r>
              <a:rPr lang="sk-SK" dirty="0" smtClean="0"/>
              <a:t> s okolitými kmeňmi</a:t>
            </a:r>
          </a:p>
          <a:p>
            <a:pPr>
              <a:buFontTx/>
              <a:buChar char="-"/>
            </a:pPr>
            <a:r>
              <a:rPr lang="sk-SK" dirty="0" smtClean="0"/>
              <a:t> centralizácii zabránilo silné rodové zriadenie</a:t>
            </a:r>
          </a:p>
          <a:p>
            <a:pPr>
              <a:buFontTx/>
              <a:buChar char="-"/>
            </a:pPr>
            <a:r>
              <a:rPr lang="sk-SK" dirty="0" smtClean="0"/>
              <a:t> ohrozovali Latinskú ligu – dohoda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Samnitské</a:t>
            </a:r>
            <a:r>
              <a:rPr lang="sk-SK" dirty="0" smtClean="0"/>
              <a:t> vojny – 343 – 341 BC, 327 – 304 BC, 298 – 290 BC – porážka </a:t>
            </a:r>
            <a:r>
              <a:rPr lang="sk-SK" dirty="0" err="1" smtClean="0"/>
              <a:t>Samnitov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spojenie s </a:t>
            </a:r>
            <a:r>
              <a:rPr lang="sk-SK" dirty="0" err="1" smtClean="0"/>
              <a:t>Hannibalom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odpor zlomil </a:t>
            </a:r>
            <a:r>
              <a:rPr lang="sk-SK" dirty="0" err="1" smtClean="0"/>
              <a:t>Sulla</a:t>
            </a:r>
            <a:r>
              <a:rPr lang="sk-SK" dirty="0" smtClean="0"/>
              <a:t> – spustošil celé územie, nechal popraviť niekoľko tisíc </a:t>
            </a:r>
            <a:r>
              <a:rPr lang="sk-SK" dirty="0" err="1" smtClean="0"/>
              <a:t>Samnitov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lokality: </a:t>
            </a:r>
            <a:r>
              <a:rPr lang="sk-SK" dirty="0" err="1" smtClean="0"/>
              <a:t>Bovianum</a:t>
            </a:r>
            <a:r>
              <a:rPr lang="sk-SK" dirty="0" smtClean="0"/>
              <a:t> (</a:t>
            </a:r>
            <a:r>
              <a:rPr lang="sk-SK" dirty="0" err="1" smtClean="0"/>
              <a:t>Pietrabondante</a:t>
            </a:r>
            <a:r>
              <a:rPr lang="sk-SK" dirty="0" smtClean="0"/>
              <a:t>), </a:t>
            </a:r>
            <a:r>
              <a:rPr lang="sk-SK" dirty="0" err="1" smtClean="0"/>
              <a:t>Beneventum</a:t>
            </a:r>
            <a:r>
              <a:rPr lang="sk-SK" dirty="0" smtClean="0"/>
              <a:t>, </a:t>
            </a:r>
            <a:r>
              <a:rPr lang="sk-SK" dirty="0" err="1" smtClean="0"/>
              <a:t>Caudium</a:t>
            </a:r>
            <a:endParaRPr lang="sk-SK" dirty="0" smtClean="0"/>
          </a:p>
        </p:txBody>
      </p:sp>
      <p:pic>
        <p:nvPicPr>
          <p:cNvPr id="5" name="Obrázek 4" descr="Taliansko15.jpg"/>
          <p:cNvPicPr>
            <a:picLocks noChangeAspect="1"/>
          </p:cNvPicPr>
          <p:nvPr/>
        </p:nvPicPr>
        <p:blipFill>
          <a:blip r:embed="rId2"/>
          <a:srcRect t="10416" b="6250"/>
          <a:stretch>
            <a:fillRect/>
          </a:stretch>
        </p:blipFill>
        <p:spPr>
          <a:xfrm>
            <a:off x="4572000" y="785794"/>
            <a:ext cx="4482339" cy="528641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786314" y="5286388"/>
            <a:ext cx="164307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uge historical map of Italy 326-264 BC"/>
          <p:cNvPicPr>
            <a:picLocks noChangeAspect="1" noChangeArrowheads="1"/>
          </p:cNvPicPr>
          <p:nvPr/>
        </p:nvPicPr>
        <p:blipFill>
          <a:blip r:embed="rId2"/>
          <a:srcRect l="18421" t="21785" r="23684" b="47715"/>
          <a:stretch>
            <a:fillRect/>
          </a:stretch>
        </p:blipFill>
        <p:spPr bwMode="auto">
          <a:xfrm>
            <a:off x="142844" y="285728"/>
            <a:ext cx="8868519" cy="564360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786314" y="2714620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357818" y="3571876"/>
            <a:ext cx="92869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Prírodné </a:t>
            </a:r>
            <a:r>
              <a:rPr lang="sk-SK" b="1" dirty="0" smtClean="0"/>
              <a:t>podmienky</a:t>
            </a:r>
          </a:p>
          <a:p>
            <a:endParaRPr lang="cs-CZ" sz="1200" b="1" dirty="0"/>
          </a:p>
          <a:p>
            <a:r>
              <a:rPr lang="sk-SK" u="sng" dirty="0" smtClean="0"/>
              <a:t>A moria:</a:t>
            </a:r>
            <a:r>
              <a:rPr lang="sk-SK" dirty="0" smtClean="0"/>
              <a:t> </a:t>
            </a:r>
            <a:r>
              <a:rPr lang="sk-SK" dirty="0" err="1" smtClean="0"/>
              <a:t>Tyrhénske</a:t>
            </a:r>
            <a:r>
              <a:rPr lang="sk-SK" dirty="0" smtClean="0"/>
              <a:t> </a:t>
            </a:r>
            <a:r>
              <a:rPr lang="sk-SK" dirty="0"/>
              <a:t>more (</a:t>
            </a:r>
            <a:r>
              <a:rPr lang="sk-SK" dirty="0" err="1"/>
              <a:t>Tuscum</a:t>
            </a:r>
            <a:r>
              <a:rPr lang="sk-SK" dirty="0"/>
              <a:t> </a:t>
            </a:r>
            <a:r>
              <a:rPr lang="sk-SK" dirty="0" err="1"/>
              <a:t>mare</a:t>
            </a:r>
            <a:r>
              <a:rPr lang="sk-SK" dirty="0"/>
              <a:t> – </a:t>
            </a:r>
            <a:r>
              <a:rPr lang="sk-SK" dirty="0" smtClean="0"/>
              <a:t>Etruské </a:t>
            </a:r>
            <a:r>
              <a:rPr lang="sk-SK" dirty="0"/>
              <a:t>more</a:t>
            </a:r>
            <a:r>
              <a:rPr lang="sk-SK" dirty="0" smtClean="0"/>
              <a:t>), </a:t>
            </a:r>
            <a:r>
              <a:rPr lang="sk-SK" dirty="0"/>
              <a:t>Jadranské more (</a:t>
            </a:r>
            <a:r>
              <a:rPr lang="sk-SK" dirty="0" err="1"/>
              <a:t>Adriaticum</a:t>
            </a:r>
            <a:r>
              <a:rPr lang="sk-SK" dirty="0"/>
              <a:t> </a:t>
            </a:r>
            <a:r>
              <a:rPr lang="sk-SK" dirty="0" err="1"/>
              <a:t>mare</a:t>
            </a:r>
            <a:r>
              <a:rPr lang="sk-SK" dirty="0" smtClean="0"/>
              <a:t>)</a:t>
            </a:r>
          </a:p>
          <a:p>
            <a:r>
              <a:rPr lang="sk-SK" dirty="0" smtClean="0"/>
              <a:t> </a:t>
            </a:r>
          </a:p>
          <a:p>
            <a:r>
              <a:rPr lang="sk-SK" u="sng" dirty="0" smtClean="0"/>
              <a:t>B pohoria:</a:t>
            </a:r>
            <a:r>
              <a:rPr lang="sk-SK" dirty="0" smtClean="0"/>
              <a:t> Alpy </a:t>
            </a:r>
            <a:r>
              <a:rPr lang="sk-SK" dirty="0"/>
              <a:t>(4807 </a:t>
            </a:r>
            <a:r>
              <a:rPr lang="sk-SK" dirty="0" err="1"/>
              <a:t>m.n.m</a:t>
            </a:r>
            <a:r>
              <a:rPr lang="sk-SK" dirty="0" smtClean="0"/>
              <a:t>.) – kryštalické, vápencové a flyšové pásy, Apeniny (2914 </a:t>
            </a:r>
            <a:r>
              <a:rPr lang="sk-SK" dirty="0" err="1" smtClean="0"/>
              <a:t>m.n.m</a:t>
            </a:r>
            <a:r>
              <a:rPr lang="sk-SK" dirty="0" smtClean="0"/>
              <a:t>.) – vápence a pieskovce, Vezuv (1186 </a:t>
            </a:r>
            <a:r>
              <a:rPr lang="sk-SK" dirty="0" err="1" smtClean="0"/>
              <a:t>m.n.m</a:t>
            </a:r>
            <a:r>
              <a:rPr lang="sk-SK" dirty="0" smtClean="0"/>
              <a:t>.) – sopečné pohorie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alpské priesmyky - obchodné </a:t>
            </a:r>
            <a:r>
              <a:rPr lang="sk-SK" dirty="0"/>
              <a:t>cesty do Galie, </a:t>
            </a:r>
            <a:r>
              <a:rPr lang="sk-SK" dirty="0" err="1" smtClean="0"/>
              <a:t>Germánie</a:t>
            </a:r>
            <a:r>
              <a:rPr lang="sk-SK" dirty="0" smtClean="0"/>
              <a:t> a </a:t>
            </a:r>
            <a:r>
              <a:rPr lang="sk-SK" dirty="0" err="1" smtClean="0"/>
              <a:t>Illýrie</a:t>
            </a:r>
            <a:endParaRPr lang="sk-SK" dirty="0" smtClean="0"/>
          </a:p>
          <a:p>
            <a:endParaRPr lang="sk-SK" dirty="0" smtClean="0"/>
          </a:p>
          <a:p>
            <a:r>
              <a:rPr lang="sk-SK" u="sng" dirty="0" smtClean="0"/>
              <a:t>C pobrežie:</a:t>
            </a:r>
            <a:r>
              <a:rPr lang="sk-SK" dirty="0" smtClean="0"/>
              <a:t> nie </a:t>
            </a:r>
            <a:r>
              <a:rPr lang="sk-SK" dirty="0"/>
              <a:t>je príliš členité 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Málo prístavov: </a:t>
            </a:r>
            <a:r>
              <a:rPr lang="sk-SK" dirty="0" err="1" smtClean="0"/>
              <a:t>Neapolis</a:t>
            </a:r>
            <a:r>
              <a:rPr lang="sk-SK" dirty="0"/>
              <a:t>, </a:t>
            </a:r>
            <a:r>
              <a:rPr lang="sk-SK" dirty="0" err="1"/>
              <a:t>Puteolo</a:t>
            </a:r>
            <a:r>
              <a:rPr lang="sk-SK" dirty="0"/>
              <a:t> (</a:t>
            </a:r>
            <a:r>
              <a:rPr lang="sk-SK" dirty="0" err="1"/>
              <a:t>Pozzuoli</a:t>
            </a:r>
            <a:r>
              <a:rPr lang="sk-SK" dirty="0"/>
              <a:t>), </a:t>
            </a:r>
            <a:r>
              <a:rPr lang="sk-SK" dirty="0" err="1"/>
              <a:t>Ostia</a:t>
            </a:r>
            <a:r>
              <a:rPr lang="sk-SK" dirty="0"/>
              <a:t>, na východnom pobreží </a:t>
            </a:r>
            <a:r>
              <a:rPr lang="sk-SK" dirty="0" err="1"/>
              <a:t>Brundisium</a:t>
            </a:r>
            <a:r>
              <a:rPr lang="sk-SK" dirty="0"/>
              <a:t> (</a:t>
            </a:r>
            <a:r>
              <a:rPr lang="sk-SK" dirty="0" err="1"/>
              <a:t>Brindisi</a:t>
            </a:r>
            <a:r>
              <a:rPr lang="sk-SK" dirty="0"/>
              <a:t>), </a:t>
            </a:r>
            <a:r>
              <a:rPr lang="sk-SK" dirty="0" err="1"/>
              <a:t>Tarentum</a:t>
            </a:r>
            <a:r>
              <a:rPr lang="sk-SK" dirty="0"/>
              <a:t>, </a:t>
            </a:r>
            <a:r>
              <a:rPr lang="sk-SK" dirty="0" err="1" smtClean="0"/>
              <a:t>Ravenna</a:t>
            </a:r>
            <a:r>
              <a:rPr lang="sk-SK" dirty="0" smtClean="0"/>
              <a:t> (severné </a:t>
            </a:r>
            <a:r>
              <a:rPr lang="sk-SK" dirty="0"/>
              <a:t>pobrežie – vojnový </a:t>
            </a:r>
            <a:r>
              <a:rPr lang="sk-SK" dirty="0" smtClean="0"/>
              <a:t>prístav) 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u="sng" dirty="0" smtClean="0"/>
              <a:t>Rieky:</a:t>
            </a:r>
            <a:r>
              <a:rPr lang="sk-SK" dirty="0" smtClean="0"/>
              <a:t> Pád </a:t>
            </a:r>
            <a:r>
              <a:rPr lang="sk-SK" dirty="0"/>
              <a:t>(</a:t>
            </a:r>
            <a:r>
              <a:rPr lang="sk-SK" dirty="0" err="1"/>
              <a:t>Padus</a:t>
            </a:r>
            <a:r>
              <a:rPr lang="sk-SK" dirty="0"/>
              <a:t>) a Tiber (</a:t>
            </a:r>
            <a:r>
              <a:rPr lang="sk-SK" dirty="0" err="1"/>
              <a:t>Tiberis</a:t>
            </a:r>
            <a:r>
              <a:rPr lang="sk-SK" dirty="0"/>
              <a:t>)</a:t>
            </a:r>
            <a:endParaRPr lang="cs-CZ" dirty="0"/>
          </a:p>
          <a:p>
            <a:endParaRPr lang="sk-SK" dirty="0" smtClean="0"/>
          </a:p>
          <a:p>
            <a:r>
              <a:rPr lang="sk-SK" u="sng" dirty="0" smtClean="0"/>
              <a:t>D podnebie</a:t>
            </a:r>
            <a:r>
              <a:rPr lang="sk-SK" u="sng" dirty="0"/>
              <a:t>:</a:t>
            </a:r>
            <a:r>
              <a:rPr lang="sk-SK" dirty="0"/>
              <a:t> stredomorský ráz, severné oblasti </a:t>
            </a:r>
            <a:r>
              <a:rPr lang="sk-SK" dirty="0" smtClean="0"/>
              <a:t>- chladnejšie</a:t>
            </a:r>
            <a:r>
              <a:rPr lang="sk-SK" dirty="0"/>
              <a:t>, južná časť </a:t>
            </a:r>
            <a:r>
              <a:rPr lang="sk-SK" dirty="0" smtClean="0"/>
              <a:t>polostrova -subtropické pásmo</a:t>
            </a:r>
            <a:endParaRPr lang="cs-CZ" dirty="0"/>
          </a:p>
        </p:txBody>
      </p:sp>
      <p:pic>
        <p:nvPicPr>
          <p:cNvPr id="3074" name="Picture 2" descr="Map/Still"/>
          <p:cNvPicPr>
            <a:picLocks noChangeAspect="1" noChangeArrowheads="1"/>
          </p:cNvPicPr>
          <p:nvPr/>
        </p:nvPicPr>
        <p:blipFill>
          <a:blip r:embed="rId2"/>
          <a:srcRect l="4528" r="3804"/>
          <a:stretch>
            <a:fillRect/>
          </a:stretch>
        </p:blipFill>
        <p:spPr bwMode="auto">
          <a:xfrm>
            <a:off x="4286216" y="285728"/>
            <a:ext cx="4857784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35718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V</a:t>
            </a:r>
          </a:p>
          <a:p>
            <a:endParaRPr lang="sk-SK" dirty="0" smtClean="0"/>
          </a:p>
          <a:p>
            <a:r>
              <a:rPr lang="sk-SK" u="sng" dirty="0" err="1" smtClean="0"/>
              <a:t>Picenum</a:t>
            </a:r>
            <a:endParaRPr lang="cs-CZ" u="sng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dn</a:t>
            </a:r>
            <a:r>
              <a:rPr lang="sk-SK" dirty="0" smtClean="0"/>
              <a:t>. </a:t>
            </a:r>
            <a:r>
              <a:rPr lang="sk-SK" dirty="0" err="1" smtClean="0"/>
              <a:t>Marche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stredná časť Talianska, na pobreží Jadranského mora</a:t>
            </a:r>
          </a:p>
          <a:p>
            <a:pPr>
              <a:buFontTx/>
              <a:buChar char="-"/>
            </a:pPr>
            <a:r>
              <a:rPr lang="sk-SK" dirty="0" smtClean="0"/>
              <a:t> povrch - mierna pahorkatina </a:t>
            </a:r>
          </a:p>
          <a:p>
            <a:pPr>
              <a:buFontTx/>
              <a:buChar char="-"/>
            </a:pPr>
            <a:r>
              <a:rPr lang="sk-SK" dirty="0" smtClean="0"/>
              <a:t> obyvateľstvo: </a:t>
            </a:r>
            <a:r>
              <a:rPr lang="sk-SK" dirty="0" err="1" smtClean="0"/>
              <a:t>Picenovia</a:t>
            </a:r>
            <a:r>
              <a:rPr lang="sk-SK" dirty="0" smtClean="0"/>
              <a:t> (</a:t>
            </a:r>
            <a:r>
              <a:rPr lang="sk-SK" dirty="0" err="1" smtClean="0"/>
              <a:t>Picentes</a:t>
            </a:r>
            <a:r>
              <a:rPr lang="sk-SK" dirty="0" smtClean="0"/>
              <a:t> – </a:t>
            </a:r>
            <a:r>
              <a:rPr lang="sk-SK" dirty="0" err="1" smtClean="0"/>
              <a:t>sabellské</a:t>
            </a:r>
            <a:r>
              <a:rPr lang="sk-SK" dirty="0" smtClean="0"/>
              <a:t> kmene)</a:t>
            </a:r>
          </a:p>
          <a:p>
            <a:pPr>
              <a:buFontTx/>
              <a:buChar char="-"/>
            </a:pPr>
            <a:r>
              <a:rPr lang="sk-SK" dirty="0" smtClean="0"/>
              <a:t> pestovanie ovocia: hrušky, hrozno, olivy</a:t>
            </a:r>
          </a:p>
          <a:p>
            <a:pPr>
              <a:buFontTx/>
              <a:buChar char="-"/>
            </a:pPr>
            <a:r>
              <a:rPr lang="sk-SK" dirty="0" smtClean="0"/>
              <a:t> vnútrozemie: chov hovädzieho dobytka a prasiat</a:t>
            </a:r>
          </a:p>
          <a:p>
            <a:pPr>
              <a:buFontTx/>
              <a:buChar char="-"/>
            </a:pPr>
            <a:r>
              <a:rPr lang="sk-SK" dirty="0" smtClean="0"/>
              <a:t> v 268 BC bolo územie podrobené Rimanmi</a:t>
            </a:r>
          </a:p>
          <a:p>
            <a:pPr>
              <a:buFontTx/>
              <a:buChar char="-"/>
            </a:pPr>
            <a:r>
              <a:rPr lang="sk-SK" dirty="0" smtClean="0"/>
              <a:t> lokality: </a:t>
            </a:r>
            <a:r>
              <a:rPr lang="sk-SK" dirty="0" err="1" smtClean="0"/>
              <a:t>Ancona</a:t>
            </a:r>
            <a:r>
              <a:rPr lang="sk-SK" dirty="0" smtClean="0"/>
              <a:t>, </a:t>
            </a:r>
            <a:r>
              <a:rPr lang="sk-SK" dirty="0" err="1" smtClean="0"/>
              <a:t>Potentia</a:t>
            </a:r>
            <a:r>
              <a:rPr lang="sk-SK" dirty="0" smtClean="0"/>
              <a:t> (</a:t>
            </a:r>
            <a:r>
              <a:rPr lang="sk-SK" dirty="0" err="1" smtClean="0"/>
              <a:t>Potenza</a:t>
            </a:r>
            <a:r>
              <a:rPr lang="sk-SK" dirty="0" smtClean="0"/>
              <a:t>) a </a:t>
            </a:r>
            <a:r>
              <a:rPr lang="sk-SK" dirty="0" err="1" smtClean="0"/>
              <a:t>Asculum</a:t>
            </a:r>
            <a:r>
              <a:rPr lang="sk-SK" dirty="0" smtClean="0"/>
              <a:t> (</a:t>
            </a:r>
            <a:r>
              <a:rPr lang="sk-SK" dirty="0" err="1" smtClean="0"/>
              <a:t>Ascoli</a:t>
            </a:r>
            <a:r>
              <a:rPr lang="sk-SK" dirty="0" smtClean="0"/>
              <a:t>).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Taliansko11.jpg"/>
          <p:cNvPicPr>
            <a:picLocks noChangeAspect="1"/>
          </p:cNvPicPr>
          <p:nvPr/>
        </p:nvPicPr>
        <p:blipFill>
          <a:blip r:embed="rId2"/>
          <a:srcRect t="9375" b="6249"/>
          <a:stretch>
            <a:fillRect/>
          </a:stretch>
        </p:blipFill>
        <p:spPr>
          <a:xfrm>
            <a:off x="4357686" y="500042"/>
            <a:ext cx="4631458" cy="553055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00562" y="5214950"/>
            <a:ext cx="178595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POTENT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786190"/>
            <a:ext cx="3833909" cy="2786082"/>
          </a:xfrm>
          <a:prstGeom prst="rect">
            <a:avLst/>
          </a:prstGeom>
          <a:noFill/>
        </p:spPr>
      </p:pic>
      <p:pic>
        <p:nvPicPr>
          <p:cNvPr id="49154" name="Picture 2" descr="Map of Ancient Italy, Northern Part"/>
          <p:cNvPicPr>
            <a:picLocks noChangeAspect="1" noChangeArrowheads="1"/>
          </p:cNvPicPr>
          <p:nvPr/>
        </p:nvPicPr>
        <p:blipFill>
          <a:blip r:embed="rId3"/>
          <a:srcRect l="68488" t="56863" r="13992" b="13725"/>
          <a:stretch>
            <a:fillRect/>
          </a:stretch>
        </p:blipFill>
        <p:spPr bwMode="auto">
          <a:xfrm>
            <a:off x="214282" y="214290"/>
            <a:ext cx="3214710" cy="438369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643042" y="714356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928794" y="1214422"/>
            <a:ext cx="57150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357290" y="2571744"/>
            <a:ext cx="71438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9156" name="Picture 4" descr="http://www.rivieradelconero.tv/Media/Attractions/41_anfiteatro-romano-ancona-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8518" y="142852"/>
            <a:ext cx="3655482" cy="250033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>
            <a:stCxn id="3" idx="3"/>
          </p:cNvCxnSpPr>
          <p:nvPr/>
        </p:nvCxnSpPr>
        <p:spPr>
          <a:xfrm>
            <a:off x="2285984" y="821513"/>
            <a:ext cx="3214710" cy="3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>
            <a:stCxn id="3" idx="3"/>
            <a:endCxn id="49158" idx="0"/>
          </p:cNvCxnSpPr>
          <p:nvPr/>
        </p:nvCxnSpPr>
        <p:spPr>
          <a:xfrm>
            <a:off x="2285984" y="821513"/>
            <a:ext cx="2654645" cy="4643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>
            <a:stCxn id="4" idx="3"/>
            <a:endCxn id="49160" idx="1"/>
          </p:cNvCxnSpPr>
          <p:nvPr/>
        </p:nvCxnSpPr>
        <p:spPr>
          <a:xfrm>
            <a:off x="2500298" y="1357298"/>
            <a:ext cx="2643206" cy="3821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9158" name="Picture 6" descr="http://www.understandingitaly.com/images/regions/marche/ancona-province/ancona-province-03.jpg"/>
          <p:cNvPicPr>
            <a:picLocks noChangeAspect="1" noChangeArrowheads="1"/>
          </p:cNvPicPr>
          <p:nvPr/>
        </p:nvPicPr>
        <p:blipFill>
          <a:blip r:embed="rId5"/>
          <a:srcRect l="15000" r="26499"/>
          <a:stretch>
            <a:fillRect/>
          </a:stretch>
        </p:blipFill>
        <p:spPr bwMode="auto">
          <a:xfrm>
            <a:off x="3714744" y="1285860"/>
            <a:ext cx="245176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79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VI</a:t>
            </a:r>
            <a:endParaRPr lang="sk-SK" b="1" dirty="0"/>
          </a:p>
          <a:p>
            <a:endParaRPr lang="sk-SK" dirty="0" smtClean="0"/>
          </a:p>
          <a:p>
            <a:r>
              <a:rPr lang="sk-SK" u="sng" dirty="0" err="1" smtClean="0"/>
              <a:t>Umbria</a:t>
            </a:r>
            <a:endParaRPr lang="sk-SK" u="sng" dirty="0" smtClean="0"/>
          </a:p>
          <a:p>
            <a:endParaRPr lang="cs-CZ" u="sng" dirty="0" smtClean="0"/>
          </a:p>
          <a:p>
            <a:r>
              <a:rPr lang="sk-SK" dirty="0" smtClean="0"/>
              <a:t>- východná časť stredného Talianska</a:t>
            </a:r>
          </a:p>
          <a:p>
            <a:r>
              <a:rPr lang="sk-SK" dirty="0" smtClean="0"/>
              <a:t>- vnútrozemie hornaté - chov dobytka</a:t>
            </a:r>
          </a:p>
          <a:p>
            <a:r>
              <a:rPr lang="sk-SK" dirty="0" smtClean="0"/>
              <a:t>- Pobrežie úrodné</a:t>
            </a:r>
            <a:r>
              <a:rPr lang="sk-SK" dirty="0"/>
              <a:t> </a:t>
            </a:r>
            <a:r>
              <a:rPr lang="sk-SK" dirty="0" smtClean="0"/>
              <a:t>- pestovanie ovocia 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Flaminia</a:t>
            </a:r>
            <a:r>
              <a:rPr lang="sk-SK" dirty="0" smtClean="0"/>
              <a:t> – zásobovanie, presun vojsk</a:t>
            </a:r>
          </a:p>
          <a:p>
            <a:r>
              <a:rPr lang="sk-SK" dirty="0" smtClean="0"/>
              <a:t>- kmeň: </a:t>
            </a:r>
            <a:r>
              <a:rPr lang="sk-SK" dirty="0" err="1" smtClean="0"/>
              <a:t>Umbrovia</a:t>
            </a:r>
            <a:endParaRPr lang="sk-SK" dirty="0" smtClean="0"/>
          </a:p>
          <a:p>
            <a:r>
              <a:rPr lang="sk-SK" dirty="0" smtClean="0"/>
              <a:t>- lokality: </a:t>
            </a:r>
            <a:r>
              <a:rPr lang="sk-SK" dirty="0" err="1" smtClean="0"/>
              <a:t>Ariminum</a:t>
            </a:r>
            <a:r>
              <a:rPr lang="sk-SK" dirty="0" smtClean="0"/>
              <a:t> (</a:t>
            </a:r>
            <a:r>
              <a:rPr lang="sk-SK" dirty="0" err="1" smtClean="0"/>
              <a:t>Rimini</a:t>
            </a:r>
            <a:r>
              <a:rPr lang="sk-SK" dirty="0" smtClean="0"/>
              <a:t>), </a:t>
            </a:r>
            <a:r>
              <a:rPr lang="sk-SK" dirty="0" err="1" smtClean="0"/>
              <a:t>Sentinum</a:t>
            </a:r>
            <a:r>
              <a:rPr lang="sk-SK" dirty="0" smtClean="0"/>
              <a:t> (La </a:t>
            </a:r>
            <a:r>
              <a:rPr lang="sk-SK" dirty="0" err="1" smtClean="0"/>
              <a:t>Cività</a:t>
            </a:r>
            <a:r>
              <a:rPr lang="sk-SK" dirty="0" smtClean="0"/>
              <a:t> u </a:t>
            </a:r>
            <a:r>
              <a:rPr lang="sk-SK" dirty="0" err="1" smtClean="0"/>
              <a:t>Sassoferrato</a:t>
            </a:r>
            <a:r>
              <a:rPr lang="sk-SK" dirty="0" smtClean="0"/>
              <a:t>), </a:t>
            </a:r>
            <a:r>
              <a:rPr lang="sk-SK" dirty="0" err="1" smtClean="0"/>
              <a:t>Iguvium</a:t>
            </a:r>
            <a:r>
              <a:rPr lang="sk-SK" dirty="0" smtClean="0"/>
              <a:t> (</a:t>
            </a:r>
            <a:r>
              <a:rPr lang="sk-SK" dirty="0" err="1" smtClean="0"/>
              <a:t>Gubio</a:t>
            </a:r>
            <a:r>
              <a:rPr lang="sk-SK" dirty="0" smtClean="0"/>
              <a:t>), </a:t>
            </a:r>
            <a:r>
              <a:rPr lang="sk-SK" dirty="0" err="1" smtClean="0"/>
              <a:t>Spoletium</a:t>
            </a:r>
            <a:r>
              <a:rPr lang="sk-SK" dirty="0" smtClean="0"/>
              <a:t> (</a:t>
            </a:r>
            <a:r>
              <a:rPr lang="sk-SK" dirty="0" err="1" smtClean="0"/>
              <a:t>Spoleto</a:t>
            </a:r>
            <a:r>
              <a:rPr lang="sk-SK" dirty="0" smtClean="0"/>
              <a:t>)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6275"/>
          <a:stretch/>
        </p:blipFill>
        <p:spPr>
          <a:xfrm>
            <a:off x="4572000" y="788028"/>
            <a:ext cx="4477739" cy="525658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16016" y="5301208"/>
            <a:ext cx="18002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56134" t="52946" r="10901" b="15286"/>
          <a:stretch/>
        </p:blipFill>
        <p:spPr bwMode="auto">
          <a:xfrm>
            <a:off x="179511" y="116632"/>
            <a:ext cx="5256585" cy="4114743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1835696" y="11663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054208" y="1409155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1979712" y="3068960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691680" y="3477986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http://www.sloweurope.com/images/travelguides/italyviaflaminia/via-flaminia-ponte-augusto-98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683568" y="4508363"/>
            <a:ext cx="3168352" cy="21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>
            <a:stCxn id="7" idx="2"/>
            <a:endCxn id="1028" idx="0"/>
          </p:cNvCxnSpPr>
          <p:nvPr/>
        </p:nvCxnSpPr>
        <p:spPr>
          <a:xfrm>
            <a:off x="1979712" y="3694010"/>
            <a:ext cx="288032" cy="814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34" name="Picture 10" descr="https://followinghadrian.files.wordpress.com/2016/01/19760798740_373d426e11_k.jpg?w=1200&amp;h=&amp;crop=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2635"/>
          <a:stretch/>
        </p:blipFill>
        <p:spPr bwMode="auto">
          <a:xfrm>
            <a:off x="6372200" y="93685"/>
            <a:ext cx="2448272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romeartlover.it/Rimini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26" y="3023932"/>
            <a:ext cx="4190277" cy="25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>
            <a:stCxn id="2" idx="3"/>
            <a:endCxn id="1036" idx="1"/>
          </p:cNvCxnSpPr>
          <p:nvPr/>
        </p:nvCxnSpPr>
        <p:spPr>
          <a:xfrm>
            <a:off x="2555776" y="224644"/>
            <a:ext cx="1263527" cy="918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2195736" y="326137"/>
            <a:ext cx="2657390" cy="2697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36" name="Picture 12" descr="https://followinghadrian.files.wordpress.com/2016/01/19407612926_ec6728d54e_k.jpg?w=1200&amp;h=&amp;crop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03" y="326137"/>
            <a:ext cx="2470768" cy="163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Přímá spojnice se šipkou 18"/>
          <p:cNvCxnSpPr/>
          <p:nvPr/>
        </p:nvCxnSpPr>
        <p:spPr>
          <a:xfrm>
            <a:off x="2555776" y="179191"/>
            <a:ext cx="3816424" cy="139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9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71601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VII</a:t>
            </a:r>
          </a:p>
          <a:p>
            <a:endParaRPr lang="sk-SK" sz="1400" dirty="0" smtClean="0"/>
          </a:p>
          <a:p>
            <a:r>
              <a:rPr lang="sk-SK" u="sng" dirty="0" err="1" smtClean="0"/>
              <a:t>Etruria</a:t>
            </a:r>
            <a:r>
              <a:rPr lang="sk-SK" u="sng" dirty="0" smtClean="0"/>
              <a:t> (</a:t>
            </a:r>
            <a:r>
              <a:rPr lang="sk-SK" u="sng" dirty="0" err="1" smtClean="0"/>
              <a:t>Tuscana</a:t>
            </a:r>
            <a:r>
              <a:rPr lang="sk-SK" u="sng" dirty="0" smtClean="0"/>
              <a:t>, dnešná </a:t>
            </a:r>
            <a:r>
              <a:rPr lang="sk-SK" u="sng" dirty="0" err="1" smtClean="0"/>
              <a:t>Toscana</a:t>
            </a:r>
            <a:r>
              <a:rPr lang="sk-SK" u="sng" dirty="0" smtClean="0"/>
              <a:t>, Toskánsko)</a:t>
            </a:r>
          </a:p>
          <a:p>
            <a:endParaRPr lang="cs-CZ" sz="1400" u="sng" dirty="0" smtClean="0"/>
          </a:p>
          <a:p>
            <a:r>
              <a:rPr lang="sk-SK" dirty="0" smtClean="0"/>
              <a:t>- hranice: východná a južná –Tiber, západná </a:t>
            </a:r>
            <a:r>
              <a:rPr lang="sk-SK" dirty="0" err="1" smtClean="0"/>
              <a:t>Tyrhénske</a:t>
            </a:r>
            <a:r>
              <a:rPr lang="sk-SK" dirty="0" smtClean="0"/>
              <a:t> more, severná Apeniny</a:t>
            </a:r>
          </a:p>
          <a:p>
            <a:r>
              <a:rPr lang="sk-SK" dirty="0" smtClean="0"/>
              <a:t>- vnútrozemie hornaté, pokryté rozsiahlymi lesmi a pastvinami</a:t>
            </a:r>
          </a:p>
          <a:p>
            <a:r>
              <a:rPr lang="sk-SK" dirty="0" smtClean="0"/>
              <a:t>- morské pobrežie a údolia riek </a:t>
            </a:r>
            <a:r>
              <a:rPr lang="sk-SK" dirty="0"/>
              <a:t>-</a:t>
            </a:r>
            <a:r>
              <a:rPr lang="sk-SK" dirty="0" smtClean="0"/>
              <a:t> veľmi úrodné </a:t>
            </a:r>
          </a:p>
          <a:p>
            <a:r>
              <a:rPr lang="sk-SK" dirty="0" smtClean="0"/>
              <a:t>- rozvinuté hospodárstvo </a:t>
            </a:r>
          </a:p>
          <a:p>
            <a:r>
              <a:rPr lang="sk-SK" dirty="0" smtClean="0"/>
              <a:t>- poľnohospodárstvo: melioračné úpravy (močiarovité územie)</a:t>
            </a:r>
          </a:p>
          <a:p>
            <a:r>
              <a:rPr lang="sk-SK" dirty="0" smtClean="0"/>
              <a:t>- remeselná výroba – vysoká úroveň (grécke vplyvy) </a:t>
            </a:r>
          </a:p>
          <a:p>
            <a:r>
              <a:rPr lang="sk-SK" dirty="0" smtClean="0"/>
              <a:t>- metalurgia: domáce surovinové zdroje </a:t>
            </a:r>
          </a:p>
          <a:p>
            <a:r>
              <a:rPr lang="sk-SK" dirty="0" smtClean="0"/>
              <a:t>meď: </a:t>
            </a:r>
            <a:r>
              <a:rPr lang="sk-SK" dirty="0" err="1" smtClean="0"/>
              <a:t>Populonia</a:t>
            </a:r>
            <a:r>
              <a:rPr lang="sk-SK" dirty="0" smtClean="0"/>
              <a:t>, </a:t>
            </a:r>
            <a:r>
              <a:rPr lang="sk-SK" dirty="0" err="1" smtClean="0"/>
              <a:t>Volater</a:t>
            </a:r>
            <a:r>
              <a:rPr lang="sk-SK" dirty="0" smtClean="0"/>
              <a:t>, </a:t>
            </a:r>
            <a:r>
              <a:rPr lang="sk-SK" dirty="0" err="1" smtClean="0"/>
              <a:t>Vetulonia</a:t>
            </a:r>
            <a:r>
              <a:rPr lang="sk-SK" dirty="0" smtClean="0"/>
              <a:t> a </a:t>
            </a:r>
            <a:r>
              <a:rPr lang="sk-SK" dirty="0" err="1" smtClean="0"/>
              <a:t>Rusel</a:t>
            </a:r>
            <a:endParaRPr lang="sk-SK" dirty="0"/>
          </a:p>
          <a:p>
            <a:r>
              <a:rPr lang="sk-SK" dirty="0"/>
              <a:t>c</a:t>
            </a:r>
            <a:r>
              <a:rPr lang="sk-SK" dirty="0" smtClean="0"/>
              <a:t>ín a striebro: neďaleko </a:t>
            </a:r>
            <a:r>
              <a:rPr lang="sk-SK" dirty="0" err="1" smtClean="0"/>
              <a:t>Populonie</a:t>
            </a:r>
            <a:r>
              <a:rPr lang="sk-SK" dirty="0" smtClean="0"/>
              <a:t> </a:t>
            </a:r>
          </a:p>
          <a:p>
            <a:r>
              <a:rPr lang="sk-SK" dirty="0" smtClean="0"/>
              <a:t>železná ruda: na </a:t>
            </a:r>
            <a:r>
              <a:rPr lang="sk-SK" dirty="0" err="1" smtClean="0"/>
              <a:t>ostvore</a:t>
            </a:r>
            <a:r>
              <a:rPr lang="sk-SK" dirty="0" smtClean="0"/>
              <a:t> </a:t>
            </a:r>
            <a:r>
              <a:rPr lang="sk-SK" dirty="0" err="1" smtClean="0"/>
              <a:t>Ilva</a:t>
            </a:r>
            <a:r>
              <a:rPr lang="sk-SK" dirty="0" smtClean="0"/>
              <a:t> (Elba) a v hornatom pásme medzi </a:t>
            </a:r>
            <a:r>
              <a:rPr lang="sk-SK" dirty="0" err="1" smtClean="0"/>
              <a:t>Populonií</a:t>
            </a:r>
            <a:r>
              <a:rPr lang="sk-SK" dirty="0" smtClean="0"/>
              <a:t> a </a:t>
            </a:r>
            <a:r>
              <a:rPr lang="sk-SK" dirty="0" err="1" smtClean="0"/>
              <a:t>Rusellami</a:t>
            </a:r>
            <a:endParaRPr lang="sk-SK" dirty="0" smtClean="0"/>
          </a:p>
          <a:p>
            <a:r>
              <a:rPr lang="sk-SK" dirty="0"/>
              <a:t>a</a:t>
            </a:r>
            <a:r>
              <a:rPr lang="sk-SK" dirty="0" smtClean="0"/>
              <a:t>labaster: </a:t>
            </a:r>
            <a:r>
              <a:rPr lang="sk-SK" dirty="0" err="1" smtClean="0"/>
              <a:t>Volater</a:t>
            </a:r>
            <a:endParaRPr lang="sk-SK" dirty="0"/>
          </a:p>
          <a:p>
            <a:r>
              <a:rPr lang="sk-SK" dirty="0"/>
              <a:t>m</a:t>
            </a:r>
            <a:r>
              <a:rPr lang="sk-SK" dirty="0" smtClean="0"/>
              <a:t>ramor: Luna</a:t>
            </a:r>
          </a:p>
          <a:p>
            <a:r>
              <a:rPr lang="sk-SK" dirty="0" smtClean="0"/>
              <a:t>- obyvatelia: Etruskovia </a:t>
            </a:r>
          </a:p>
          <a:p>
            <a:r>
              <a:rPr lang="sk-SK" dirty="0" smtClean="0"/>
              <a:t>- Obchodné kontakty: Grécko, Kartágo, </a:t>
            </a:r>
          </a:p>
          <a:p>
            <a:r>
              <a:rPr lang="sk-SK" dirty="0" smtClean="0"/>
              <a:t>- export: meď, železo, umelecké predmety</a:t>
            </a:r>
          </a:p>
          <a:p>
            <a:r>
              <a:rPr lang="sk-SK" dirty="0" smtClean="0"/>
              <a:t>- import: slonovina, </a:t>
            </a:r>
            <a:r>
              <a:rPr lang="sk-SK" dirty="0" err="1" smtClean="0"/>
              <a:t>vónne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9448" r="-524" b="6552"/>
          <a:stretch/>
        </p:blipFill>
        <p:spPr>
          <a:xfrm>
            <a:off x="4716016" y="844357"/>
            <a:ext cx="4482339" cy="53285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860032" y="5373216"/>
            <a:ext cx="165618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36579" t="43364" r="24985" b="6613"/>
          <a:stretch/>
        </p:blipFill>
        <p:spPr bwMode="auto">
          <a:xfrm>
            <a:off x="251520" y="188640"/>
            <a:ext cx="5256584" cy="555696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8104" y="26064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Lokality: </a:t>
            </a:r>
            <a:r>
              <a:rPr lang="cs-CZ" dirty="0" err="1" smtClean="0"/>
              <a:t>Caere</a:t>
            </a:r>
            <a:r>
              <a:rPr lang="cs-CZ" dirty="0" smtClean="0"/>
              <a:t>, </a:t>
            </a:r>
            <a:r>
              <a:rPr lang="cs-CZ" dirty="0" err="1" smtClean="0"/>
              <a:t>Volsínie</a:t>
            </a:r>
            <a:r>
              <a:rPr lang="cs-CZ" dirty="0" smtClean="0"/>
              <a:t>, </a:t>
            </a:r>
            <a:r>
              <a:rPr lang="cs-CZ" dirty="0" err="1" smtClean="0"/>
              <a:t>Vetulonia</a:t>
            </a:r>
            <a:r>
              <a:rPr lang="cs-CZ" dirty="0" smtClean="0"/>
              <a:t>, </a:t>
            </a:r>
            <a:r>
              <a:rPr lang="cs-CZ" dirty="0" err="1" smtClean="0"/>
              <a:t>Arretium</a:t>
            </a:r>
            <a:r>
              <a:rPr lang="cs-CZ" dirty="0" smtClean="0"/>
              <a:t>, Perugia, </a:t>
            </a:r>
            <a:r>
              <a:rPr lang="cs-CZ" dirty="0" err="1" smtClean="0"/>
              <a:t>Volterra</a:t>
            </a:r>
            <a:r>
              <a:rPr lang="cs-CZ" dirty="0" smtClean="0"/>
              <a:t>, </a:t>
            </a:r>
            <a:r>
              <a:rPr lang="cs-CZ" dirty="0" err="1" smtClean="0"/>
              <a:t>Orvieto</a:t>
            </a:r>
            <a:r>
              <a:rPr lang="cs-CZ" dirty="0" smtClean="0"/>
              <a:t>, Luna, </a:t>
            </a:r>
            <a:r>
              <a:rPr lang="cs-CZ" dirty="0" err="1" smtClean="0"/>
              <a:t>Veje</a:t>
            </a:r>
            <a:r>
              <a:rPr lang="cs-CZ" dirty="0" smtClean="0"/>
              <a:t>, </a:t>
            </a:r>
            <a:r>
              <a:rPr lang="cs-CZ" dirty="0" err="1" smtClean="0"/>
              <a:t>Pyrgi</a:t>
            </a:r>
            <a:r>
              <a:rPr lang="cs-CZ" dirty="0" smtClean="0"/>
              <a:t>, </a:t>
            </a:r>
            <a:r>
              <a:rPr lang="cs-CZ" dirty="0" err="1" smtClean="0"/>
              <a:t>Tarquinia</a:t>
            </a:r>
            <a:r>
              <a:rPr lang="cs-CZ" dirty="0" smtClean="0"/>
              <a:t>, </a:t>
            </a:r>
            <a:r>
              <a:rPr lang="cs-CZ" dirty="0" err="1" smtClean="0"/>
              <a:t>Banditaccia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839616" y="4633342"/>
            <a:ext cx="584448" cy="203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051720" y="3356992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99592" y="1244953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500264" y="5021559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284240" y="3714820"/>
            <a:ext cx="495672" cy="2182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208040" y="2410293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7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ocities.ws/jackiesixx/caerepages/caere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9"/>
            <a:ext cx="5472608" cy="25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hc.unesco.org/uploads/thumbs/site_1158_0001-750-0-20130912132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85" y="4328133"/>
            <a:ext cx="3363660" cy="22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alhistoryww.com/world_history/ancient/Misc/Med/Etruscan_tomb/Tarquinia_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 bwMode="auto">
          <a:xfrm>
            <a:off x="5832799" y="116632"/>
            <a:ext cx="3216317" cy="239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ivitavecchiatourscab.com/wp-content/uploads/2015/07/tarquinia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76728"/>
            <a:ext cx="3456383" cy="230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fresco in the Etruscan Tomb of the Leopard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28977"/>
            <a:ext cx="285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erraetrusca.eu/wp-content/uploads/2014/02/banditaccia_pal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mb of the Reliefs, Necropolis of Banditaccia (Cerveteri), It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00" y="112870"/>
            <a:ext cx="4461140" cy="297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1.staticflickr.com/3/2095/2183079967_d3b6117efa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progettotraiano.com/_include/img/work/full/Pyrgi-0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r="12581" b="50725"/>
          <a:stretch/>
        </p:blipFill>
        <p:spPr bwMode="auto">
          <a:xfrm>
            <a:off x="109363" y="4005064"/>
            <a:ext cx="5036854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mpio di ve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1" y="188640"/>
            <a:ext cx="402319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-media-cache-ak0.pinimg.com/564x/4d/6d/19/4d6d199539e1e450b85673b8cdc8ac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56992"/>
            <a:ext cx="53721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pulu (Apollo of Veii), from the roof of the Portonaccio Temple, Veii, Italy, c. 510-500 B.C.E., painted terra-cotta, 5 feet 11inches high (Museo Nazionale di Villa Giulia, Rom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09154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16632"/>
            <a:ext cx="442798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Regio</a:t>
            </a:r>
            <a:r>
              <a:rPr lang="cs-CZ" b="1" dirty="0" smtClean="0"/>
              <a:t> VIII</a:t>
            </a:r>
          </a:p>
          <a:p>
            <a:endParaRPr lang="cs-CZ" dirty="0"/>
          </a:p>
          <a:p>
            <a:r>
              <a:rPr lang="cs-CZ" u="sng" dirty="0" err="1" smtClean="0"/>
              <a:t>Aemilia</a:t>
            </a:r>
            <a:endParaRPr lang="cs-CZ" u="sng" dirty="0" smtClean="0"/>
          </a:p>
          <a:p>
            <a:endParaRPr lang="cs-CZ" u="sng" dirty="0"/>
          </a:p>
          <a:p>
            <a:r>
              <a:rPr lang="cs-CZ" dirty="0" smtClean="0"/>
              <a:t>- </a:t>
            </a:r>
            <a:r>
              <a:rPr lang="cs-CZ" dirty="0" err="1" smtClean="0"/>
              <a:t>dn</a:t>
            </a:r>
            <a:r>
              <a:rPr lang="cs-CZ" dirty="0" smtClean="0"/>
              <a:t>. Emilia-</a:t>
            </a:r>
            <a:r>
              <a:rPr lang="cs-CZ" dirty="0" err="1" smtClean="0"/>
              <a:t>Romagna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názov</a:t>
            </a:r>
            <a:r>
              <a:rPr lang="cs-CZ" dirty="0" smtClean="0"/>
              <a:t> </a:t>
            </a:r>
            <a:r>
              <a:rPr lang="cs-CZ" dirty="0" err="1" smtClean="0"/>
              <a:t>podľa</a:t>
            </a:r>
            <a:r>
              <a:rPr lang="cs-CZ" dirty="0" smtClean="0"/>
              <a:t> Via </a:t>
            </a:r>
            <a:r>
              <a:rPr lang="cs-CZ" dirty="0" err="1" smtClean="0"/>
              <a:t>Aemilia</a:t>
            </a:r>
            <a:r>
              <a:rPr lang="cs-CZ" dirty="0" smtClean="0"/>
              <a:t> – </a:t>
            </a:r>
            <a:r>
              <a:rPr lang="cs-CZ" dirty="0" err="1" smtClean="0"/>
              <a:t>spájala</a:t>
            </a:r>
            <a:r>
              <a:rPr lang="cs-CZ" dirty="0" smtClean="0"/>
              <a:t> </a:t>
            </a:r>
            <a:r>
              <a:rPr lang="cs-CZ" dirty="0" err="1" smtClean="0"/>
              <a:t>Rimini</a:t>
            </a:r>
            <a:r>
              <a:rPr lang="cs-CZ" dirty="0" smtClean="0"/>
              <a:t> a </a:t>
            </a:r>
            <a:r>
              <a:rPr lang="cs-CZ" dirty="0" err="1" smtClean="0"/>
              <a:t>Piacenza</a:t>
            </a:r>
            <a:endParaRPr lang="cs-CZ" dirty="0" smtClean="0"/>
          </a:p>
          <a:p>
            <a:r>
              <a:rPr lang="cs-CZ" dirty="0" smtClean="0"/>
              <a:t>- známa jako Gallia </a:t>
            </a:r>
            <a:r>
              <a:rPr lang="cs-CZ" dirty="0" err="1" smtClean="0"/>
              <a:t>Cisalpina</a:t>
            </a:r>
            <a:r>
              <a:rPr lang="cs-CZ" dirty="0" smtClean="0"/>
              <a:t> (</a:t>
            </a:r>
            <a:r>
              <a:rPr lang="cs-CZ" dirty="0" err="1" smtClean="0"/>
              <a:t>ďalej</a:t>
            </a:r>
            <a:r>
              <a:rPr lang="cs-CZ" dirty="0" smtClean="0"/>
              <a:t> </a:t>
            </a:r>
            <a:r>
              <a:rPr lang="cs-CZ" dirty="0" err="1" smtClean="0"/>
              <a:t>delená</a:t>
            </a:r>
            <a:r>
              <a:rPr lang="cs-CZ" dirty="0" smtClean="0"/>
              <a:t> na </a:t>
            </a:r>
            <a:r>
              <a:rPr lang="cs-CZ" b="1" dirty="0" smtClean="0"/>
              <a:t>Gallia </a:t>
            </a:r>
            <a:r>
              <a:rPr lang="cs-CZ" b="1" dirty="0" err="1" smtClean="0"/>
              <a:t>Cispadana</a:t>
            </a:r>
            <a:r>
              <a:rPr lang="cs-CZ" b="1" dirty="0" smtClean="0"/>
              <a:t> </a:t>
            </a:r>
            <a:r>
              <a:rPr lang="cs-CZ" dirty="0" smtClean="0"/>
              <a:t>a Gallia </a:t>
            </a:r>
            <a:r>
              <a:rPr lang="cs-CZ" dirty="0" err="1" smtClean="0"/>
              <a:t>Transpadana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Rímania</a:t>
            </a:r>
            <a:r>
              <a:rPr lang="cs-CZ" dirty="0" smtClean="0"/>
              <a:t> získali </a:t>
            </a:r>
            <a:r>
              <a:rPr lang="cs-CZ" dirty="0" err="1" smtClean="0"/>
              <a:t>územie</a:t>
            </a:r>
            <a:r>
              <a:rPr lang="cs-CZ" dirty="0" smtClean="0"/>
              <a:t> v 3. </a:t>
            </a:r>
            <a:r>
              <a:rPr lang="cs-CZ" dirty="0" err="1" smtClean="0"/>
              <a:t>stor</a:t>
            </a:r>
            <a:r>
              <a:rPr lang="cs-CZ" dirty="0" smtClean="0"/>
              <a:t>. BC, ale otázka </a:t>
            </a:r>
            <a:r>
              <a:rPr lang="cs-CZ" dirty="0" err="1" smtClean="0"/>
              <a:t>severnej</a:t>
            </a:r>
            <a:r>
              <a:rPr lang="cs-CZ" dirty="0" smtClean="0"/>
              <a:t> hranice </a:t>
            </a:r>
            <a:r>
              <a:rPr lang="cs-CZ" dirty="0" err="1" smtClean="0"/>
              <a:t>nedoriešená</a:t>
            </a:r>
            <a:r>
              <a:rPr lang="cs-CZ" dirty="0" smtClean="0"/>
              <a:t> – </a:t>
            </a:r>
            <a:r>
              <a:rPr lang="cs-CZ" dirty="0" err="1" smtClean="0"/>
              <a:t>územie</a:t>
            </a:r>
            <a:r>
              <a:rPr lang="cs-CZ" dirty="0" smtClean="0"/>
              <a:t> mnohých odpadlých </a:t>
            </a:r>
            <a:r>
              <a:rPr lang="cs-CZ" dirty="0" err="1" smtClean="0"/>
              <a:t>kmeňov</a:t>
            </a:r>
            <a:r>
              <a:rPr lang="cs-CZ" dirty="0" smtClean="0"/>
              <a:t> (</a:t>
            </a:r>
            <a:r>
              <a:rPr lang="cs-CZ" dirty="0" err="1" smtClean="0"/>
              <a:t>Insburovia</a:t>
            </a:r>
            <a:r>
              <a:rPr lang="cs-CZ" dirty="0" smtClean="0"/>
              <a:t> 197 BC, </a:t>
            </a:r>
            <a:r>
              <a:rPr lang="cs-CZ" dirty="0" err="1" smtClean="0"/>
              <a:t>Bójovia</a:t>
            </a:r>
            <a:r>
              <a:rPr lang="cs-CZ" dirty="0" smtClean="0"/>
              <a:t>)</a:t>
            </a:r>
          </a:p>
          <a:p>
            <a:r>
              <a:rPr lang="cs-CZ" dirty="0" smtClean="0"/>
              <a:t>- v roku 89 BC dostali </a:t>
            </a:r>
            <a:r>
              <a:rPr lang="cs-CZ" dirty="0" err="1" smtClean="0"/>
              <a:t>občianstvo</a:t>
            </a:r>
            <a:r>
              <a:rPr lang="cs-CZ" dirty="0" smtClean="0"/>
              <a:t> </a:t>
            </a:r>
            <a:r>
              <a:rPr lang="cs-CZ" dirty="0" err="1" smtClean="0"/>
              <a:t>všetci</a:t>
            </a:r>
            <a:r>
              <a:rPr lang="cs-CZ" dirty="0" smtClean="0"/>
              <a:t> spojenci</a:t>
            </a:r>
          </a:p>
          <a:p>
            <a:r>
              <a:rPr lang="cs-CZ" dirty="0" smtClean="0"/>
              <a:t>- Od 41 BC – </a:t>
            </a:r>
            <a:r>
              <a:rPr lang="cs-CZ" dirty="0" err="1" smtClean="0"/>
              <a:t>názov</a:t>
            </a:r>
            <a:r>
              <a:rPr lang="cs-CZ" dirty="0" smtClean="0"/>
              <a:t> </a:t>
            </a:r>
            <a:r>
              <a:rPr lang="cs-CZ" dirty="0" err="1" smtClean="0"/>
              <a:t>Aemilia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mestá</a:t>
            </a:r>
            <a:r>
              <a:rPr lang="cs-CZ" dirty="0" smtClean="0"/>
              <a:t>: </a:t>
            </a:r>
            <a:r>
              <a:rPr lang="cs-CZ" dirty="0" err="1" smtClean="0"/>
              <a:t>Patavium</a:t>
            </a:r>
            <a:r>
              <a:rPr lang="cs-CZ" dirty="0" smtClean="0"/>
              <a:t> (Padova) – obchod s </a:t>
            </a:r>
            <a:r>
              <a:rPr lang="cs-CZ" dirty="0" err="1" smtClean="0"/>
              <a:t>vlnenými</a:t>
            </a:r>
            <a:r>
              <a:rPr lang="cs-CZ" dirty="0" smtClean="0"/>
              <a:t> látkami, Augusta </a:t>
            </a:r>
            <a:r>
              <a:rPr lang="cs-CZ" dirty="0" err="1" smtClean="0"/>
              <a:t>Taurinorum</a:t>
            </a:r>
            <a:r>
              <a:rPr lang="cs-CZ" dirty="0" smtClean="0"/>
              <a:t> (Turín), </a:t>
            </a:r>
            <a:r>
              <a:rPr lang="cs-CZ" dirty="0" err="1" smtClean="0"/>
              <a:t>Mediolana</a:t>
            </a:r>
            <a:r>
              <a:rPr lang="cs-CZ" dirty="0" smtClean="0"/>
              <a:t> (Ravenna), </a:t>
            </a:r>
            <a:r>
              <a:rPr lang="cs-CZ" dirty="0" err="1" smtClean="0"/>
              <a:t>Bononia</a:t>
            </a:r>
            <a:r>
              <a:rPr lang="cs-CZ" dirty="0" smtClean="0"/>
              <a:t> (Bologna), Parma, Mutina (</a:t>
            </a:r>
            <a:r>
              <a:rPr lang="cs-CZ" dirty="0" err="1" smtClean="0"/>
              <a:t>Modena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rieky</a:t>
            </a:r>
            <a:r>
              <a:rPr lang="cs-CZ" dirty="0" smtClean="0"/>
              <a:t>: Pád, Rubikon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6951"/>
          <a:stretch/>
        </p:blipFill>
        <p:spPr>
          <a:xfrm>
            <a:off x="4556573" y="923433"/>
            <a:ext cx="4526545" cy="531387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88024" y="5517232"/>
            <a:ext cx="17281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cs-CZ" b="1" dirty="0" err="1" smtClean="0"/>
              <a:t>Moria</a:t>
            </a:r>
            <a:endParaRPr lang="cs-CZ" b="1" dirty="0" smtClean="0"/>
          </a:p>
          <a:p>
            <a:pPr marL="342900" indent="-342900"/>
            <a:endParaRPr lang="cs-CZ" b="1" dirty="0" smtClean="0"/>
          </a:p>
          <a:p>
            <a:pPr marL="342900" indent="-342900"/>
            <a:r>
              <a:rPr lang="cs-CZ" dirty="0" smtClean="0"/>
              <a:t>- </a:t>
            </a:r>
            <a:r>
              <a:rPr lang="cs-CZ" dirty="0" err="1" smtClean="0"/>
              <a:t>dlhá</a:t>
            </a:r>
            <a:r>
              <a:rPr lang="cs-CZ" dirty="0" smtClean="0"/>
              <a:t> </a:t>
            </a:r>
            <a:r>
              <a:rPr lang="cs-CZ" dirty="0" err="1" smtClean="0"/>
              <a:t>pobrežná</a:t>
            </a:r>
            <a:r>
              <a:rPr lang="cs-CZ" dirty="0" smtClean="0"/>
              <a:t> </a:t>
            </a:r>
            <a:r>
              <a:rPr lang="cs-CZ" dirty="0" err="1" smtClean="0"/>
              <a:t>čiara</a:t>
            </a:r>
            <a:r>
              <a:rPr lang="cs-CZ" dirty="0" smtClean="0"/>
              <a:t> s menším </a:t>
            </a:r>
            <a:r>
              <a:rPr lang="cs-CZ" dirty="0" err="1" smtClean="0"/>
              <a:t>počtom</a:t>
            </a:r>
            <a:r>
              <a:rPr lang="cs-CZ" dirty="0" smtClean="0"/>
              <a:t> zátok </a:t>
            </a:r>
            <a:r>
              <a:rPr lang="cs-CZ" dirty="0" err="1" smtClean="0"/>
              <a:t>ako</a:t>
            </a:r>
            <a:r>
              <a:rPr lang="cs-CZ" dirty="0" smtClean="0"/>
              <a:t> v </a:t>
            </a:r>
            <a:r>
              <a:rPr lang="cs-CZ" dirty="0" err="1" smtClean="0"/>
              <a:t>Grécku</a:t>
            </a:r>
            <a:endParaRPr lang="cs-CZ" dirty="0" smtClean="0"/>
          </a:p>
          <a:p>
            <a:pPr marL="342900" indent="-342900"/>
            <a:r>
              <a:rPr lang="sk-SK" dirty="0" smtClean="0"/>
              <a:t>- rieky – krátke a plytké, nie veľmi vhodné pre cestovanie a transport</a:t>
            </a:r>
          </a:p>
          <a:p>
            <a:pPr marL="342900" indent="-342900"/>
            <a:endParaRPr lang="sk-SK" dirty="0" smtClean="0"/>
          </a:p>
          <a:p>
            <a:pPr marL="342900" indent="-342900"/>
            <a:r>
              <a:rPr lang="sk-SK" u="sng" dirty="0" smtClean="0"/>
              <a:t>Efekt: </a:t>
            </a:r>
            <a:r>
              <a:rPr lang="sk-SK" dirty="0" smtClean="0"/>
              <a:t>Ľudia sa sústredili hlavne do vnútrozemia a tam obchodovali v porovnaní s Grékmi, ktorí preferovali more. Dlhá pobrežná čiara  umožňovala jednoduchší prístup nepriateľov po mori, jednoduchšie invázie </a:t>
            </a:r>
            <a:r>
              <a:rPr lang="cs-CZ" dirty="0" smtClean="0"/>
              <a:t> </a:t>
            </a:r>
          </a:p>
        </p:txBody>
      </p:sp>
      <p:pic>
        <p:nvPicPr>
          <p:cNvPr id="5122" name="Picture 2" descr="Eolie Isla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428868"/>
            <a:ext cx="6371495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28959" t="31113" r="28919" b="41014"/>
          <a:stretch/>
        </p:blipFill>
        <p:spPr bwMode="auto">
          <a:xfrm>
            <a:off x="179512" y="188640"/>
            <a:ext cx="6832386" cy="367240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52120" y="2204864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79912" y="1982770"/>
            <a:ext cx="783714" cy="294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771800" y="1408584"/>
            <a:ext cx="648072" cy="292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07704" y="169473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 descr="http://www.italia.it/fileadmin/src/img/cluster_gallery/siti_unesco/ravenna/sant_apollinare_nuovo_vvoe_shutterst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0" y="3776900"/>
            <a:ext cx="391236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laviebohemetravel.files.wordpress.com/2011/12/da932-img_6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76900"/>
            <a:ext cx="3913610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839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IX</a:t>
            </a:r>
          </a:p>
          <a:p>
            <a:endParaRPr lang="sk-SK" dirty="0"/>
          </a:p>
          <a:p>
            <a:r>
              <a:rPr lang="sk-SK" i="1" u="sng" dirty="0" err="1" smtClean="0"/>
              <a:t>Liguria</a:t>
            </a:r>
            <a:endParaRPr lang="sk-SK" i="1" u="sng" dirty="0" smtClean="0"/>
          </a:p>
          <a:p>
            <a:endParaRPr lang="sk-SK" i="1" dirty="0"/>
          </a:p>
          <a:p>
            <a:r>
              <a:rPr lang="sk-SK" dirty="0" smtClean="0"/>
              <a:t>- severozápadná časť polostrova</a:t>
            </a:r>
          </a:p>
          <a:p>
            <a:r>
              <a:rPr lang="sk-SK" dirty="0" smtClean="0"/>
              <a:t>- hornatá, nie príliš úrodná</a:t>
            </a:r>
          </a:p>
          <a:p>
            <a:r>
              <a:rPr lang="sk-SK" dirty="0" smtClean="0"/>
              <a:t>- kmeň: </a:t>
            </a:r>
            <a:r>
              <a:rPr lang="sk-SK" dirty="0" err="1" smtClean="0"/>
              <a:t>Ligúrovia</a:t>
            </a:r>
            <a:r>
              <a:rPr lang="sk-SK" dirty="0" smtClean="0"/>
              <a:t> (neboli veľmi početní – hornatá oblasť)</a:t>
            </a:r>
          </a:p>
          <a:p>
            <a:r>
              <a:rPr lang="sk-SK" dirty="0" smtClean="0"/>
              <a:t>- Počas 1. </a:t>
            </a:r>
            <a:r>
              <a:rPr lang="sk-SK" dirty="0" err="1" smtClean="0"/>
              <a:t>púnskej</a:t>
            </a:r>
            <a:r>
              <a:rPr lang="sk-SK" dirty="0" smtClean="0"/>
              <a:t> vojny sa väčšina pridala na stranu Kartága</a:t>
            </a:r>
          </a:p>
          <a:p>
            <a:r>
              <a:rPr lang="sk-SK" dirty="0" smtClean="0"/>
              <a:t>- cesty uľahčili rozvoj územia: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cs-CZ" dirty="0" smtClean="0"/>
              <a:t>Aurelia, Julia </a:t>
            </a:r>
            <a:r>
              <a:rPr lang="cs-CZ" dirty="0"/>
              <a:t>Augusta, </a:t>
            </a:r>
            <a:r>
              <a:rPr lang="cs-CZ" dirty="0" err="1"/>
              <a:t>Postumia</a:t>
            </a:r>
            <a:r>
              <a:rPr lang="cs-CZ" dirty="0"/>
              <a:t> </a:t>
            </a:r>
            <a:r>
              <a:rPr lang="cs-CZ" dirty="0" smtClean="0"/>
              <a:t>a </a:t>
            </a:r>
            <a:r>
              <a:rPr lang="cs-CZ" dirty="0" err="1"/>
              <a:t>Aemilia</a:t>
            </a:r>
            <a:r>
              <a:rPr lang="cs-CZ" dirty="0"/>
              <a:t> </a:t>
            </a:r>
            <a:r>
              <a:rPr lang="cs-CZ" dirty="0" err="1" smtClean="0"/>
              <a:t>Scauri</a:t>
            </a:r>
            <a:endParaRPr lang="cs-CZ" dirty="0" smtClean="0"/>
          </a:p>
          <a:p>
            <a:r>
              <a:rPr lang="sk-SK" dirty="0" smtClean="0"/>
              <a:t>- mestá: </a:t>
            </a:r>
            <a:r>
              <a:rPr lang="sk-SK" dirty="0" err="1" smtClean="0"/>
              <a:t>Genua</a:t>
            </a:r>
            <a:r>
              <a:rPr lang="sk-SK" dirty="0" smtClean="0"/>
              <a:t> (Janov), </a:t>
            </a:r>
            <a:r>
              <a:rPr lang="sk-SK" dirty="0" err="1" smtClean="0"/>
              <a:t>Albenga</a:t>
            </a:r>
            <a:r>
              <a:rPr lang="sk-SK" dirty="0" smtClean="0"/>
              <a:t>, </a:t>
            </a:r>
            <a:r>
              <a:rPr lang="sk-SK" dirty="0" err="1" smtClean="0"/>
              <a:t>Luni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 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6951"/>
          <a:stretch/>
        </p:blipFill>
        <p:spPr>
          <a:xfrm>
            <a:off x="4644008" y="980728"/>
            <a:ext cx="4439110" cy="52112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88024" y="5445224"/>
            <a:ext cx="18002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7991" t="32245" r="49887" b="33688"/>
          <a:stretch/>
        </p:blipFill>
        <p:spPr bwMode="auto">
          <a:xfrm>
            <a:off x="107504" y="116632"/>
            <a:ext cx="6192688" cy="4068253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3275856" y="1844824"/>
            <a:ext cx="3600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4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31416" y="0"/>
            <a:ext cx="45314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Regio</a:t>
            </a:r>
            <a:r>
              <a:rPr lang="sk-SK" dirty="0" smtClean="0"/>
              <a:t> X</a:t>
            </a:r>
            <a:endParaRPr lang="sk-SK" dirty="0"/>
          </a:p>
          <a:p>
            <a:endParaRPr lang="sk-SK" dirty="0" smtClean="0"/>
          </a:p>
          <a:p>
            <a:r>
              <a:rPr lang="sk-SK" u="sng" dirty="0" err="1" smtClean="0"/>
              <a:t>Venetia</a:t>
            </a:r>
            <a:r>
              <a:rPr lang="sk-SK" u="sng" dirty="0" smtClean="0"/>
              <a:t> et </a:t>
            </a:r>
            <a:r>
              <a:rPr lang="sk-SK" u="sng" dirty="0" err="1" smtClean="0"/>
              <a:t>Histria</a:t>
            </a:r>
            <a:r>
              <a:rPr lang="sk-SK" u="sng" dirty="0" smtClean="0"/>
              <a:t> </a:t>
            </a:r>
          </a:p>
          <a:p>
            <a:endParaRPr lang="sk-SK" u="sng" dirty="0" smtClean="0"/>
          </a:p>
          <a:p>
            <a:r>
              <a:rPr lang="sk-SK" u="sng" dirty="0" err="1" smtClean="0"/>
              <a:t>Venetia</a:t>
            </a:r>
            <a:endParaRPr lang="sk-SK" u="sng" dirty="0" smtClean="0"/>
          </a:p>
          <a:p>
            <a:r>
              <a:rPr lang="sk-SK" dirty="0" smtClean="0"/>
              <a:t>- severovýchod Talianska</a:t>
            </a:r>
          </a:p>
          <a:p>
            <a:r>
              <a:rPr lang="sk-SK" dirty="0" smtClean="0"/>
              <a:t>- obývaná </a:t>
            </a:r>
            <a:r>
              <a:rPr lang="sk-SK" dirty="0" err="1" smtClean="0"/>
              <a:t>Venétmi</a:t>
            </a:r>
            <a:endParaRPr lang="sk-SK" dirty="0"/>
          </a:p>
          <a:p>
            <a:r>
              <a:rPr lang="sk-SK" dirty="0" smtClean="0"/>
              <a:t>- pestovanie: obilie, ovocie, figy</a:t>
            </a:r>
          </a:p>
          <a:p>
            <a:r>
              <a:rPr lang="sk-SK" dirty="0" smtClean="0"/>
              <a:t>- chov:  hovädzí dobytok</a:t>
            </a:r>
          </a:p>
          <a:p>
            <a:r>
              <a:rPr lang="sk-SK" dirty="0" smtClean="0"/>
              <a:t>- hranice: </a:t>
            </a:r>
            <a:r>
              <a:rPr lang="sk-SK" dirty="0"/>
              <a:t>n</a:t>
            </a:r>
            <a:r>
              <a:rPr lang="sk-SK" dirty="0" smtClean="0"/>
              <a:t>a severe Alpy, na juhu Pád</a:t>
            </a:r>
          </a:p>
          <a:p>
            <a:r>
              <a:rPr lang="sk-SK" dirty="0" smtClean="0"/>
              <a:t>- mestá: </a:t>
            </a:r>
            <a:r>
              <a:rPr lang="sk-SK" dirty="0" err="1" smtClean="0"/>
              <a:t>Patavium</a:t>
            </a:r>
            <a:r>
              <a:rPr lang="sk-SK" dirty="0" smtClean="0"/>
              <a:t> (</a:t>
            </a:r>
            <a:r>
              <a:rPr lang="sk-SK" dirty="0" err="1" smtClean="0"/>
              <a:t>Padova</a:t>
            </a:r>
            <a:r>
              <a:rPr lang="sk-SK" dirty="0" smtClean="0"/>
              <a:t>) – cestný uzol, </a:t>
            </a:r>
            <a:r>
              <a:rPr lang="sk-SK" dirty="0" err="1" smtClean="0"/>
              <a:t>Aquileaia</a:t>
            </a:r>
            <a:r>
              <a:rPr lang="sk-SK" dirty="0" smtClean="0"/>
              <a:t> – obchodný prístav (obchod s jantárom), </a:t>
            </a:r>
            <a:r>
              <a:rPr lang="sk-SK" dirty="0" err="1" smtClean="0"/>
              <a:t>Venetia</a:t>
            </a:r>
            <a:r>
              <a:rPr lang="sk-SK" dirty="0" smtClean="0"/>
              <a:t> (Benátky) – založené v roku 452 obyvateľmi z </a:t>
            </a:r>
            <a:r>
              <a:rPr lang="sk-SK" dirty="0" err="1" smtClean="0"/>
              <a:t>Aquileie</a:t>
            </a:r>
            <a:r>
              <a:rPr lang="sk-SK" dirty="0" smtClean="0"/>
              <a:t> a </a:t>
            </a:r>
            <a:r>
              <a:rPr lang="sk-SK" dirty="0" err="1" smtClean="0"/>
              <a:t>Patavie</a:t>
            </a:r>
            <a:r>
              <a:rPr lang="sk-SK" dirty="0" smtClean="0"/>
              <a:t> (mestá </a:t>
            </a:r>
            <a:r>
              <a:rPr lang="sk-SK" dirty="0" err="1" smtClean="0"/>
              <a:t>zniečené</a:t>
            </a:r>
            <a:r>
              <a:rPr lang="sk-SK" dirty="0" smtClean="0"/>
              <a:t> Attilom).</a:t>
            </a:r>
          </a:p>
          <a:p>
            <a:endParaRPr lang="sk-SK" dirty="0" smtClean="0"/>
          </a:p>
          <a:p>
            <a:endParaRPr lang="sk-SK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6951"/>
          <a:stretch/>
        </p:blipFill>
        <p:spPr>
          <a:xfrm>
            <a:off x="4499992" y="1052736"/>
            <a:ext cx="4539078" cy="53285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644008" y="5661248"/>
            <a:ext cx="17281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5678"/>
            <a:ext cx="8964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 smtClean="0"/>
              <a:t>Histria</a:t>
            </a:r>
            <a:endParaRPr lang="sk-SK" u="sng" dirty="0" smtClean="0"/>
          </a:p>
          <a:p>
            <a:r>
              <a:rPr lang="sk-SK" dirty="0" smtClean="0"/>
              <a:t>- názov </a:t>
            </a:r>
            <a:r>
              <a:rPr lang="sk-SK" dirty="0"/>
              <a:t>dnešného Istrijského </a:t>
            </a:r>
            <a:r>
              <a:rPr lang="sk-SK" dirty="0" smtClean="0"/>
              <a:t>polostrova</a:t>
            </a:r>
          </a:p>
          <a:p>
            <a:r>
              <a:rPr lang="sk-SK" dirty="0" smtClean="0"/>
              <a:t>- hornaté </a:t>
            </a:r>
            <a:r>
              <a:rPr lang="sk-SK" dirty="0"/>
              <a:t>vnútrozemie </a:t>
            </a:r>
            <a:r>
              <a:rPr lang="sk-SK" dirty="0" smtClean="0"/>
              <a:t>– chov </a:t>
            </a:r>
            <a:r>
              <a:rPr lang="sk-SK" dirty="0" err="1" smtClean="0"/>
              <a:t>ovcí</a:t>
            </a:r>
            <a:endParaRPr lang="sk-SK" dirty="0" smtClean="0"/>
          </a:p>
          <a:p>
            <a:r>
              <a:rPr lang="sk-SK" dirty="0" smtClean="0"/>
              <a:t>- na pobreží </a:t>
            </a:r>
            <a:r>
              <a:rPr lang="sk-SK" dirty="0"/>
              <a:t>pestovali hlavne olivy a vínna </a:t>
            </a:r>
            <a:r>
              <a:rPr lang="sk-SK" dirty="0" err="1" smtClean="0"/>
              <a:t>réva</a:t>
            </a:r>
            <a:endParaRPr lang="sk-SK" dirty="0" smtClean="0"/>
          </a:p>
          <a:p>
            <a:r>
              <a:rPr lang="sk-SK" dirty="0" smtClean="0"/>
              <a:t>-  178/177 BC </a:t>
            </a:r>
            <a:r>
              <a:rPr lang="sk-SK" dirty="0"/>
              <a:t>podrobená </a:t>
            </a:r>
            <a:r>
              <a:rPr lang="sk-SK" dirty="0" smtClean="0"/>
              <a:t>Rimanmi</a:t>
            </a:r>
            <a:endParaRPr lang="sk-SK" dirty="0"/>
          </a:p>
          <a:p>
            <a:r>
              <a:rPr lang="sk-SK" dirty="0" smtClean="0"/>
              <a:t>-</a:t>
            </a:r>
            <a:r>
              <a:rPr lang="sk-SK" dirty="0"/>
              <a:t> </a:t>
            </a:r>
            <a:r>
              <a:rPr lang="sk-SK" dirty="0" smtClean="0"/>
              <a:t>silná </a:t>
            </a:r>
            <a:r>
              <a:rPr lang="sk-SK" dirty="0" err="1" smtClean="0"/>
              <a:t>romanizácia</a:t>
            </a:r>
            <a:r>
              <a:rPr lang="sk-SK" dirty="0" smtClean="0"/>
              <a:t> </a:t>
            </a:r>
            <a:r>
              <a:rPr lang="sk-SK" dirty="0"/>
              <a:t>v </a:t>
            </a:r>
            <a:r>
              <a:rPr lang="sk-SK" dirty="0" smtClean="0"/>
              <a:t>41 BC - pripojená </a:t>
            </a:r>
            <a:r>
              <a:rPr lang="sk-SK" dirty="0"/>
              <a:t>k Taliansku ako </a:t>
            </a:r>
            <a:r>
              <a:rPr lang="sk-SK" dirty="0" err="1"/>
              <a:t>Regio</a:t>
            </a:r>
            <a:r>
              <a:rPr lang="sk-SK" dirty="0"/>
              <a:t> X po Augustovej </a:t>
            </a:r>
            <a:r>
              <a:rPr lang="sk-SK" dirty="0" smtClean="0"/>
              <a:t>reorganizácii</a:t>
            </a:r>
          </a:p>
          <a:p>
            <a:r>
              <a:rPr lang="sk-SK" dirty="0" smtClean="0"/>
              <a:t>- mestá </a:t>
            </a:r>
            <a:r>
              <a:rPr lang="sk-SK" dirty="0"/>
              <a:t>– </a:t>
            </a:r>
            <a:r>
              <a:rPr lang="sk-SK" dirty="0" err="1"/>
              <a:t>Tergeste</a:t>
            </a:r>
            <a:r>
              <a:rPr lang="sk-SK" dirty="0"/>
              <a:t> (Terst) – prístav, </a:t>
            </a:r>
            <a:r>
              <a:rPr lang="sk-SK" dirty="0" err="1"/>
              <a:t>Pola</a:t>
            </a:r>
            <a:r>
              <a:rPr lang="sk-SK" dirty="0"/>
              <a:t> (</a:t>
            </a:r>
            <a:r>
              <a:rPr lang="sk-SK" dirty="0" err="1"/>
              <a:t>Pula</a:t>
            </a:r>
            <a:r>
              <a:rPr lang="sk-SK" dirty="0"/>
              <a:t>) – </a:t>
            </a:r>
            <a:r>
              <a:rPr lang="sk-SK" dirty="0" smtClean="0"/>
              <a:t>prístav</a:t>
            </a:r>
          </a:p>
          <a:p>
            <a:r>
              <a:rPr lang="sk-SK" dirty="0" smtClean="0"/>
              <a:t>- </a:t>
            </a:r>
            <a:r>
              <a:rPr lang="sk-SK" dirty="0"/>
              <a:t>78/79 </a:t>
            </a:r>
            <a:r>
              <a:rPr lang="sk-SK" dirty="0" smtClean="0"/>
              <a:t>AD - z</a:t>
            </a:r>
            <a:r>
              <a:rPr lang="sk-SK" dirty="0"/>
              <a:t> Poly do </a:t>
            </a:r>
            <a:r>
              <a:rPr lang="sk-SK" dirty="0" err="1"/>
              <a:t>Tergeste</a:t>
            </a:r>
            <a:r>
              <a:rPr lang="sk-SK" dirty="0"/>
              <a:t> vybudovaná </a:t>
            </a:r>
            <a:r>
              <a:rPr lang="sk-SK" dirty="0" err="1"/>
              <a:t>via</a:t>
            </a:r>
            <a:r>
              <a:rPr lang="sk-SK" dirty="0"/>
              <a:t> </a:t>
            </a:r>
            <a:r>
              <a:rPr lang="sk-SK" dirty="0" err="1" smtClean="0"/>
              <a:t>Flavia</a:t>
            </a:r>
            <a:endParaRPr lang="sk-SK" dirty="0" smtClean="0"/>
          </a:p>
          <a:p>
            <a:r>
              <a:rPr lang="sk-SK" dirty="0" smtClean="0"/>
              <a:t>- po </a:t>
            </a:r>
            <a:r>
              <a:rPr lang="sk-SK" dirty="0"/>
              <a:t>páde rímskej ríše padla pod moc </a:t>
            </a:r>
            <a:r>
              <a:rPr lang="sk-SK" dirty="0" err="1"/>
              <a:t>Gótov</a:t>
            </a:r>
            <a:r>
              <a:rPr lang="sk-SK" dirty="0"/>
              <a:t>, potom </a:t>
            </a:r>
            <a:r>
              <a:rPr lang="sk-SK" dirty="0" smtClean="0"/>
              <a:t>Byzantíncov </a:t>
            </a:r>
            <a:r>
              <a:rPr lang="sk-SK" dirty="0"/>
              <a:t>a nakoniec Frankov.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38693" t="6633" r="9878" b="55379"/>
          <a:stretch/>
        </p:blipFill>
        <p:spPr bwMode="auto">
          <a:xfrm>
            <a:off x="1187624" y="2564904"/>
            <a:ext cx="7039036" cy="422342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563888" y="5157192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580112" y="4327560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444208" y="459276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300192" y="616530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8396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XI</a:t>
            </a:r>
          </a:p>
          <a:p>
            <a:endParaRPr lang="sk-SK" dirty="0"/>
          </a:p>
          <a:p>
            <a:r>
              <a:rPr lang="sk-SK" u="sng" dirty="0" err="1" smtClean="0"/>
              <a:t>Gallia</a:t>
            </a:r>
            <a:r>
              <a:rPr lang="sk-SK" u="sng" dirty="0" smtClean="0"/>
              <a:t> </a:t>
            </a:r>
            <a:r>
              <a:rPr lang="sk-SK" u="sng" dirty="0" err="1" smtClean="0"/>
              <a:t>Transpadana</a:t>
            </a:r>
            <a:endParaRPr lang="sk-SK" u="sng" dirty="0" smtClean="0"/>
          </a:p>
          <a:p>
            <a:endParaRPr lang="sk-SK" u="sng" dirty="0"/>
          </a:p>
          <a:p>
            <a:r>
              <a:rPr lang="sk-SK" dirty="0" smtClean="0"/>
              <a:t>- pádska nížina</a:t>
            </a:r>
          </a:p>
          <a:p>
            <a:r>
              <a:rPr lang="sk-SK" dirty="0" smtClean="0"/>
              <a:t>- patrila k najúrodnejším krajom</a:t>
            </a:r>
          </a:p>
          <a:p>
            <a:r>
              <a:rPr lang="sk-SK" dirty="0" smtClean="0"/>
              <a:t>- pestovanie: obilie, víno, ovocie</a:t>
            </a:r>
          </a:p>
          <a:p>
            <a:r>
              <a:rPr lang="sk-SK" dirty="0" smtClean="0"/>
              <a:t>- chov: dobytok </a:t>
            </a:r>
          </a:p>
          <a:p>
            <a:r>
              <a:rPr lang="sk-SK" dirty="0" smtClean="0"/>
              <a:t>- historicky sa rozdeľuje na </a:t>
            </a:r>
            <a:r>
              <a:rPr lang="sk-SK" dirty="0" err="1" smtClean="0"/>
              <a:t>Gallia</a:t>
            </a:r>
            <a:r>
              <a:rPr lang="sk-SK" dirty="0" smtClean="0"/>
              <a:t> </a:t>
            </a:r>
            <a:r>
              <a:rPr lang="sk-SK" dirty="0" err="1" smtClean="0"/>
              <a:t>Transpadana</a:t>
            </a:r>
            <a:r>
              <a:rPr lang="sk-SK" dirty="0" smtClean="0"/>
              <a:t>, </a:t>
            </a:r>
            <a:r>
              <a:rPr lang="sk-SK" dirty="0" err="1" smtClean="0"/>
              <a:t>Gallia</a:t>
            </a:r>
            <a:r>
              <a:rPr lang="sk-SK" dirty="0" smtClean="0"/>
              <a:t> </a:t>
            </a:r>
            <a:r>
              <a:rPr lang="sk-SK" dirty="0" err="1" smtClean="0"/>
              <a:t>Cispadana</a:t>
            </a:r>
            <a:r>
              <a:rPr lang="sk-SK" dirty="0" smtClean="0"/>
              <a:t>, </a:t>
            </a:r>
            <a:r>
              <a:rPr lang="sk-SK" dirty="0" err="1" smtClean="0"/>
              <a:t>Gallia</a:t>
            </a:r>
            <a:r>
              <a:rPr lang="sk-SK" dirty="0" smtClean="0"/>
              <a:t> </a:t>
            </a:r>
            <a:r>
              <a:rPr lang="sk-SK" dirty="0" err="1" smtClean="0"/>
              <a:t>Cisalpina</a:t>
            </a:r>
            <a:endParaRPr lang="cs-CZ" dirty="0" smtClean="0"/>
          </a:p>
          <a:p>
            <a:r>
              <a:rPr lang="sk-SK" dirty="0" smtClean="0"/>
              <a:t>- </a:t>
            </a:r>
            <a:r>
              <a:rPr lang="sk-SK" dirty="0" err="1" smtClean="0"/>
              <a:t>Gallia</a:t>
            </a:r>
            <a:r>
              <a:rPr lang="sk-SK" dirty="0" smtClean="0"/>
              <a:t> </a:t>
            </a:r>
            <a:r>
              <a:rPr lang="sk-SK" dirty="0" err="1" smtClean="0"/>
              <a:t>Cisalpina</a:t>
            </a:r>
            <a:r>
              <a:rPr lang="sk-SK" dirty="0" smtClean="0"/>
              <a:t> – alebo </a:t>
            </a:r>
            <a:r>
              <a:rPr lang="sk-SK" dirty="0" err="1" smtClean="0"/>
              <a:t>togata</a:t>
            </a:r>
            <a:r>
              <a:rPr lang="sk-SK" dirty="0" smtClean="0"/>
              <a:t> (po získaní rímskeho občianstva nosili tógu) </a:t>
            </a:r>
          </a:p>
          <a:p>
            <a:r>
              <a:rPr lang="sk-SK" dirty="0"/>
              <a:t> </a:t>
            </a:r>
            <a:r>
              <a:rPr lang="sk-SK" dirty="0" smtClean="0"/>
              <a:t>   - prvé keltské kmene tam začali prenikať okolo 400 BC</a:t>
            </a:r>
          </a:p>
          <a:p>
            <a:r>
              <a:rPr lang="sk-SK" dirty="0"/>
              <a:t> </a:t>
            </a:r>
            <a:r>
              <a:rPr lang="sk-SK" dirty="0" smtClean="0"/>
              <a:t> </a:t>
            </a:r>
            <a:r>
              <a:rPr lang="sk-SK" dirty="0"/>
              <a:t> </a:t>
            </a:r>
            <a:r>
              <a:rPr lang="sk-SK" dirty="0" smtClean="0"/>
              <a:t> - roku 390 alebo 387/86 BC porazili Rimanov pri rieke </a:t>
            </a:r>
            <a:r>
              <a:rPr lang="sk-SK" dirty="0" err="1" smtClean="0"/>
              <a:t>Allia</a:t>
            </a:r>
            <a:r>
              <a:rPr lang="sk-SK" dirty="0" smtClean="0"/>
              <a:t>, ktorí sa im postavili na odpor proti ďalšiemu rozširovaniu územia, od tej doby Rimania stále ohrozovaní zo severu</a:t>
            </a:r>
          </a:p>
          <a:p>
            <a:r>
              <a:rPr lang="sk-SK" dirty="0"/>
              <a:t>-</a:t>
            </a:r>
            <a:r>
              <a:rPr lang="sk-SK" dirty="0" smtClean="0"/>
              <a:t> po víťazstve Rimanov nad Galmi a </a:t>
            </a:r>
            <a:r>
              <a:rPr lang="sk-SK" dirty="0" err="1" smtClean="0"/>
              <a:t>Samnitmi</a:t>
            </a:r>
            <a:r>
              <a:rPr lang="sk-SK" dirty="0" smtClean="0"/>
              <a:t> pri </a:t>
            </a:r>
            <a:r>
              <a:rPr lang="sk-SK" dirty="0" err="1" smtClean="0"/>
              <a:t>Sentine</a:t>
            </a:r>
            <a:r>
              <a:rPr lang="sk-SK" dirty="0" smtClean="0"/>
              <a:t> v </a:t>
            </a:r>
            <a:r>
              <a:rPr lang="sk-SK" dirty="0" err="1" smtClean="0"/>
              <a:t>Umbrii</a:t>
            </a:r>
            <a:r>
              <a:rPr lang="sk-SK" dirty="0" smtClean="0"/>
              <a:t> (285 BC) a potom </a:t>
            </a:r>
            <a:r>
              <a:rPr lang="sk-SK" dirty="0" err="1" smtClean="0"/>
              <a:t>Senonov</a:t>
            </a:r>
            <a:r>
              <a:rPr lang="sk-SK" dirty="0" smtClean="0"/>
              <a:t> pri </a:t>
            </a:r>
            <a:r>
              <a:rPr lang="sk-SK" dirty="0" err="1" smtClean="0"/>
              <a:t>Ariminiu</a:t>
            </a:r>
            <a:r>
              <a:rPr lang="sk-SK" dirty="0" smtClean="0"/>
              <a:t> (</a:t>
            </a:r>
            <a:r>
              <a:rPr lang="sk-SK" dirty="0" err="1" smtClean="0"/>
              <a:t>Rimini</a:t>
            </a:r>
            <a:r>
              <a:rPr lang="sk-SK" dirty="0" smtClean="0"/>
              <a:t> – 268 BC) – stabilizácia pomerov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6951"/>
          <a:stretch/>
        </p:blipFill>
        <p:spPr>
          <a:xfrm>
            <a:off x="4572000" y="908720"/>
            <a:ext cx="4482339" cy="532859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788024" y="5517232"/>
            <a:ext cx="165618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35151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ďalšie hrozby – keltské kmene zo severu</a:t>
            </a:r>
          </a:p>
          <a:p>
            <a:r>
              <a:rPr lang="sk-SK" dirty="0" smtClean="0"/>
              <a:t>- úspešná </a:t>
            </a:r>
            <a:r>
              <a:rPr lang="sk-SK" dirty="0"/>
              <a:t>expanzia Ríma proti Keltom v sev. Taliansku 225 – 222 BC skončila dobytím Milána (</a:t>
            </a:r>
            <a:r>
              <a:rPr lang="sk-SK" dirty="0" err="1"/>
              <a:t>Mediolanum</a:t>
            </a:r>
            <a:r>
              <a:rPr lang="sk-SK" dirty="0"/>
              <a:t>) – </a:t>
            </a:r>
            <a:r>
              <a:rPr lang="sk-SK" dirty="0" err="1"/>
              <a:t>Gallia</a:t>
            </a:r>
            <a:r>
              <a:rPr lang="sk-SK" dirty="0"/>
              <a:t> </a:t>
            </a:r>
            <a:r>
              <a:rPr lang="sk-SK" dirty="0" err="1"/>
              <a:t>Cisalpina</a:t>
            </a:r>
            <a:r>
              <a:rPr lang="sk-SK" dirty="0"/>
              <a:t> </a:t>
            </a:r>
            <a:r>
              <a:rPr lang="sk-SK" dirty="0" smtClean="0"/>
              <a:t>pacifikovaná</a:t>
            </a:r>
          </a:p>
          <a:p>
            <a:r>
              <a:rPr lang="sk-SK" dirty="0" smtClean="0"/>
              <a:t>- </a:t>
            </a:r>
            <a:r>
              <a:rPr lang="sk-SK" dirty="0" err="1" smtClean="0"/>
              <a:t>Hannibalove</a:t>
            </a:r>
            <a:r>
              <a:rPr lang="sk-SK" dirty="0" smtClean="0"/>
              <a:t> výboje – ďalšie problémy</a:t>
            </a:r>
          </a:p>
          <a:p>
            <a:r>
              <a:rPr lang="sk-SK" dirty="0" smtClean="0"/>
              <a:t>- Rimania </a:t>
            </a:r>
            <a:r>
              <a:rPr lang="sk-SK" dirty="0"/>
              <a:t>na zaistenie svojho územia </a:t>
            </a:r>
            <a:r>
              <a:rPr lang="sk-SK" dirty="0" smtClean="0"/>
              <a:t>-  </a:t>
            </a:r>
            <a:r>
              <a:rPr lang="sk-SK" dirty="0"/>
              <a:t>kolónie a cesty (</a:t>
            </a:r>
            <a:r>
              <a:rPr lang="sk-SK" dirty="0" err="1"/>
              <a:t>Via</a:t>
            </a:r>
            <a:r>
              <a:rPr lang="sk-SK" dirty="0"/>
              <a:t> </a:t>
            </a:r>
            <a:r>
              <a:rPr lang="sk-SK" dirty="0" err="1"/>
              <a:t>Flamminia</a:t>
            </a:r>
            <a:r>
              <a:rPr lang="sk-SK" dirty="0"/>
              <a:t> – počas svojej cenzúry nechal vybudovať </a:t>
            </a:r>
            <a:r>
              <a:rPr lang="sk-SK" dirty="0" err="1"/>
              <a:t>Flaminius</a:t>
            </a:r>
            <a:r>
              <a:rPr lang="sk-SK" dirty="0" smtClean="0"/>
              <a:t>)</a:t>
            </a:r>
          </a:p>
          <a:p>
            <a:r>
              <a:rPr lang="sk-SK" dirty="0" err="1" smtClean="0"/>
              <a:t>Gallia</a:t>
            </a:r>
            <a:r>
              <a:rPr lang="sk-SK" dirty="0" smtClean="0"/>
              <a:t> </a:t>
            </a:r>
            <a:r>
              <a:rPr lang="sk-SK" dirty="0" err="1" smtClean="0"/>
              <a:t>Transpadana</a:t>
            </a:r>
            <a:r>
              <a:rPr lang="sk-SK" dirty="0" smtClean="0"/>
              <a:t> – </a:t>
            </a:r>
            <a:r>
              <a:rPr lang="sk-SK" dirty="0" err="1" smtClean="0"/>
              <a:t>Regio</a:t>
            </a:r>
            <a:r>
              <a:rPr lang="sk-SK" dirty="0" smtClean="0"/>
              <a:t> XI</a:t>
            </a:r>
            <a:endParaRPr lang="cs-CZ" dirty="0"/>
          </a:p>
          <a:p>
            <a:r>
              <a:rPr lang="sk-SK" dirty="0" err="1"/>
              <a:t>Gallia</a:t>
            </a:r>
            <a:r>
              <a:rPr lang="sk-SK" dirty="0"/>
              <a:t> </a:t>
            </a:r>
            <a:r>
              <a:rPr lang="sk-SK" dirty="0" err="1"/>
              <a:t>Cispadana</a:t>
            </a:r>
            <a:r>
              <a:rPr lang="sk-SK" dirty="0"/>
              <a:t> – získali v 3.stor. BC pod svoju </a:t>
            </a:r>
            <a:r>
              <a:rPr lang="sk-SK" dirty="0" smtClean="0"/>
              <a:t>moc</a:t>
            </a:r>
            <a:endParaRPr lang="sk-SK" dirty="0"/>
          </a:p>
          <a:p>
            <a:r>
              <a:rPr lang="sk-SK" dirty="0" smtClean="0"/>
              <a:t>- </a:t>
            </a:r>
            <a:r>
              <a:rPr lang="sk-SK" dirty="0"/>
              <a:t>týmito úspechmi však neboli problémy so severnou hranicou vyriešené – po 2. </a:t>
            </a:r>
            <a:r>
              <a:rPr lang="sk-SK" dirty="0" err="1" smtClean="0"/>
              <a:t>púnskej</a:t>
            </a:r>
            <a:r>
              <a:rPr lang="sk-SK" dirty="0" smtClean="0"/>
              <a:t> </a:t>
            </a:r>
            <a:r>
              <a:rPr lang="sk-SK" dirty="0"/>
              <a:t>vojne (218-207 BC) museli opäť bojovať s </a:t>
            </a:r>
            <a:r>
              <a:rPr lang="sk-SK" dirty="0" err="1"/>
              <a:t>odpadlými</a:t>
            </a:r>
            <a:r>
              <a:rPr lang="sk-SK" dirty="0"/>
              <a:t> kmeňmi </a:t>
            </a:r>
            <a:r>
              <a:rPr lang="sk-SK" dirty="0" err="1"/>
              <a:t>Gallie</a:t>
            </a:r>
            <a:r>
              <a:rPr lang="sk-SK" dirty="0"/>
              <a:t> </a:t>
            </a:r>
            <a:r>
              <a:rPr lang="sk-SK" dirty="0" err="1"/>
              <a:t>Cisalpina</a:t>
            </a:r>
            <a:r>
              <a:rPr lang="sk-SK" dirty="0"/>
              <a:t> – </a:t>
            </a:r>
            <a:r>
              <a:rPr lang="sk-SK" dirty="0" err="1"/>
              <a:t>Bójovia</a:t>
            </a:r>
            <a:r>
              <a:rPr lang="sk-SK" dirty="0"/>
              <a:t>, </a:t>
            </a:r>
            <a:r>
              <a:rPr lang="sk-SK" dirty="0" err="1" smtClean="0"/>
              <a:t>Insburovia</a:t>
            </a:r>
            <a:endParaRPr lang="cs-CZ" dirty="0"/>
          </a:p>
        </p:txBody>
      </p:sp>
      <p:pic>
        <p:nvPicPr>
          <p:cNvPr id="3" name="Picture 2" descr="Map of Ancient Italy, Northern Part"/>
          <p:cNvPicPr>
            <a:picLocks noChangeAspect="1" noChangeArrowheads="1"/>
          </p:cNvPicPr>
          <p:nvPr/>
        </p:nvPicPr>
        <p:blipFill rotWithShape="1">
          <a:blip r:embed="rId2"/>
          <a:srcRect l="7347" t="9648" r="50531" b="56285"/>
          <a:stretch/>
        </p:blipFill>
        <p:spPr bwMode="auto">
          <a:xfrm>
            <a:off x="1547664" y="2852936"/>
            <a:ext cx="6048672" cy="3973642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4048" y="5157192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3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puserscontentstorage.blob.core.windows.net/userimages/a5180adc-ce23-41f6-ae6d-90e5d3e5dd20/c88a15da-018b-45a4-967d-75f5b7c8fa39imag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6480720" cy="39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43808" y="2492896"/>
            <a:ext cx="3384376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48" name="Picture 8" descr="http://image.slidesharecdn.com/arquitectura-romana-1193253630206391-4/95/arquitectura-romana-4-728.jpg?cb=12333236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5782072" cy="433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.slidesharecdn.com/romanempire-120605045906-phpapp02/95/roman-empire-20-728.jpg?cb=13388758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0" t="24923" r="-1038" b="8616"/>
          <a:stretch/>
        </p:blipFill>
        <p:spPr bwMode="auto">
          <a:xfrm>
            <a:off x="1691680" y="188640"/>
            <a:ext cx="6264696" cy="64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sk-SK" b="1" dirty="0" smtClean="0"/>
              <a:t>B. Hory</a:t>
            </a:r>
          </a:p>
          <a:p>
            <a:pPr marL="342900" indent="-342900"/>
            <a:endParaRPr lang="sk-SK" b="1" dirty="0" smtClean="0"/>
          </a:p>
          <a:p>
            <a:pPr marL="342900" indent="-342900"/>
            <a:r>
              <a:rPr lang="sk-SK" dirty="0" smtClean="0"/>
              <a:t>- Alpy oddeľujú Taliansko od zvyšku Európy – ochrana (avšak nie úplná) pred inváziou – množstvo priesmykov</a:t>
            </a:r>
          </a:p>
          <a:p>
            <a:pPr marL="342900" indent="-342900"/>
            <a:r>
              <a:rPr lang="sk-SK" dirty="0" smtClean="0"/>
              <a:t>- Apeniny prechádzajú celým polostrovom – ale nebránili obchodu</a:t>
            </a:r>
          </a:p>
          <a:p>
            <a:pPr marL="342900" indent="-342900"/>
            <a:r>
              <a:rPr lang="sk-SK" dirty="0" smtClean="0"/>
              <a:t>- zdroj surovín</a:t>
            </a:r>
          </a:p>
          <a:p>
            <a:pPr marL="342900" indent="-342900">
              <a:buFontTx/>
              <a:buChar char="-"/>
            </a:pPr>
            <a:endParaRPr lang="sk-SK" dirty="0" smtClean="0"/>
          </a:p>
          <a:p>
            <a:pPr marL="342900" indent="-342900"/>
            <a:r>
              <a:rPr lang="sk-SK" u="sng" dirty="0" smtClean="0"/>
              <a:t>Efekt: </a:t>
            </a:r>
            <a:r>
              <a:rPr lang="sk-SK" dirty="0" smtClean="0"/>
              <a:t>Obchod a kontakt s ostatnými kultúrami, ale neprestajná hrozba invázie – vyvinutá silná armáda</a:t>
            </a:r>
          </a:p>
        </p:txBody>
      </p:sp>
      <p:pic>
        <p:nvPicPr>
          <p:cNvPr id="4098" name="Picture 2" descr="http://galligan3.weebly.com/uploads/1/4/0/0/14004907/575901167.jpg?3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14620"/>
            <a:ext cx="4000529" cy="2685138"/>
          </a:xfrm>
          <a:prstGeom prst="rect">
            <a:avLst/>
          </a:prstGeom>
          <a:noFill/>
        </p:spPr>
      </p:pic>
      <p:pic>
        <p:nvPicPr>
          <p:cNvPr id="4100" name="Picture 4" descr="http://media.web.britannica.com/eb-media/68/368-004-15DAE3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876"/>
            <a:ext cx="4310091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C)</a:t>
            </a:r>
            <a:r>
              <a:rPr lang="sk-SK" b="1" dirty="0" smtClean="0"/>
              <a:t> Krajina, pôda, vegetácia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b="1" dirty="0" smtClean="0"/>
              <a:t> </a:t>
            </a:r>
            <a:r>
              <a:rPr lang="sk-SK" dirty="0" smtClean="0"/>
              <a:t>väčšina krajiny sú pohoria alebo úpätia pohorí, okrem nížin v okolí riek</a:t>
            </a:r>
          </a:p>
          <a:p>
            <a:pPr>
              <a:buFontTx/>
              <a:buChar char="-"/>
            </a:pPr>
            <a:r>
              <a:rPr lang="sk-SK" dirty="0" smtClean="0"/>
              <a:t> piesčitá pôda, ľahko eroduje</a:t>
            </a:r>
          </a:p>
          <a:p>
            <a:pPr>
              <a:buFontTx/>
              <a:buChar char="-"/>
            </a:pPr>
            <a:r>
              <a:rPr lang="sk-SK" dirty="0" smtClean="0"/>
              <a:t> vhodné na pasenie</a:t>
            </a:r>
          </a:p>
          <a:p>
            <a:pPr>
              <a:buFontTx/>
              <a:buChar char="-"/>
            </a:pPr>
            <a:r>
              <a:rPr lang="sk-SK" dirty="0" smtClean="0"/>
              <a:t> sever – dostatočne úrodný pre pestovanie obilia, ostatné: zelenina, hrozno, olivy, citrusové plody</a:t>
            </a:r>
          </a:p>
          <a:p>
            <a:endParaRPr lang="sk-SK" b="1" dirty="0" smtClean="0"/>
          </a:p>
          <a:p>
            <a:r>
              <a:rPr lang="sk-SK" u="sng" dirty="0" smtClean="0"/>
              <a:t>Efekt: </a:t>
            </a:r>
            <a:r>
              <a:rPr lang="sk-SK" dirty="0" smtClean="0"/>
              <a:t>Rimania boli počas ranej histórie takmer sebestační, v období </a:t>
            </a:r>
            <a:r>
              <a:rPr lang="sk-SK" dirty="0" err="1" smtClean="0"/>
              <a:t>principátu</a:t>
            </a:r>
            <a:r>
              <a:rPr lang="sk-SK" dirty="0" smtClean="0"/>
              <a:t> rozvíjali obchod </a:t>
            </a:r>
          </a:p>
        </p:txBody>
      </p:sp>
      <p:pic>
        <p:nvPicPr>
          <p:cNvPr id="3074" name="Picture 2" descr="http://www.beyondthepasta.com/wp-content/uploads/groves-and-vineyar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496"/>
            <a:ext cx="7500990" cy="34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6434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D) </a:t>
            </a:r>
            <a:r>
              <a:rPr lang="sk-SK" b="1" dirty="0" smtClean="0"/>
              <a:t>Klíma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stredomorská</a:t>
            </a:r>
          </a:p>
          <a:p>
            <a:pPr>
              <a:buFontTx/>
              <a:buChar char="-"/>
            </a:pPr>
            <a:r>
              <a:rPr lang="sk-SK" dirty="0" smtClean="0"/>
              <a:t> mierne teploty a dostatok zrážok v zimnom období</a:t>
            </a:r>
          </a:p>
          <a:p>
            <a:pPr>
              <a:buFontTx/>
              <a:buChar char="-"/>
            </a:pPr>
            <a:r>
              <a:rPr lang="sk-SK" dirty="0" smtClean="0"/>
              <a:t> citrusy, hrozno, olivy, zelenina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u="sng" dirty="0" smtClean="0"/>
              <a:t>Efekt:</a:t>
            </a:r>
            <a:r>
              <a:rPr lang="sk-SK" dirty="0" smtClean="0"/>
              <a:t> podobne ako Gréci, aj Rimania trávili množstvo času vonku obrábaním pôdy a obchodom. Hlavný exportný artikel: citrusy, hrozno a olivy</a:t>
            </a:r>
          </a:p>
          <a:p>
            <a:r>
              <a:rPr lang="sk-SK" dirty="0" smtClean="0"/>
              <a:t>- podnebiu prispôsobená aj architektúra</a:t>
            </a:r>
          </a:p>
        </p:txBody>
      </p:sp>
      <p:pic>
        <p:nvPicPr>
          <p:cNvPr id="2050" name="Picture 2" descr="http://1.bp.blogspot.com/-0v8dgySPUfM/UkTS5Vp_QNI/AAAAAAAAAC8/DyskyAz1Bdc/s1600/clima_ita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290"/>
            <a:ext cx="4451043" cy="6359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4143380"/>
            <a:ext cx="9001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Taliansko pôvodne – len časť na juhu v regióne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Bruttium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dnešná Kalábria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- 5. stor. BC – meno prešlo na celú oblasť okolo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Tarentského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zálivu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- 4. stor. BC – celá južná časť Apeninského polostrova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po zjednotení Talianska Rimanmi naberá meno „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Itália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(Taliansko)“ nielen geografický, ale aj politický význam – zjednotenie Talianska prebiehalo v niekoľkých krokoch – 133 BC pričlenená časť až po rieku Rubikon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 1. stor. BC začlenená aj Pádska nížina (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Gallia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Cisalpina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)- 2.triumvirát – 42 BC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- 41 BC –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Augustus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rozdelil celé územie siahajúce od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Messinskej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nížiny k Alpám na 11 krajov – na historicko-etnickom základe – meno podľa usadeného obyvateľstva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43636" y="500042"/>
            <a:ext cx="2571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sk-SK" b="1" dirty="0" smtClean="0"/>
              <a:t>1. </a:t>
            </a:r>
            <a:r>
              <a:rPr lang="sk-SK" b="1" dirty="0" err="1" smtClean="0"/>
              <a:t>Campania</a:t>
            </a:r>
            <a:r>
              <a:rPr lang="sk-SK" b="1" dirty="0" smtClean="0"/>
              <a:t> a </a:t>
            </a:r>
            <a:r>
              <a:rPr lang="sk-SK" b="1" dirty="0" err="1" smtClean="0"/>
              <a:t>Latium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2. </a:t>
            </a:r>
            <a:r>
              <a:rPr lang="sk-SK" b="1" dirty="0" err="1" smtClean="0"/>
              <a:t>Apulia</a:t>
            </a:r>
            <a:r>
              <a:rPr lang="sk-SK" b="1" dirty="0" smtClean="0"/>
              <a:t> a </a:t>
            </a:r>
            <a:r>
              <a:rPr lang="sk-SK" b="1" dirty="0" err="1" smtClean="0"/>
              <a:t>Calabria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3. </a:t>
            </a:r>
            <a:r>
              <a:rPr lang="sk-SK" b="1" dirty="0" err="1" smtClean="0"/>
              <a:t>Lucania</a:t>
            </a:r>
            <a:r>
              <a:rPr lang="sk-SK" b="1" dirty="0" smtClean="0"/>
              <a:t> a </a:t>
            </a:r>
            <a:r>
              <a:rPr lang="sk-SK" b="1" dirty="0" err="1" smtClean="0"/>
              <a:t>Bruttii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4. </a:t>
            </a:r>
            <a:r>
              <a:rPr lang="sk-SK" b="1" dirty="0" err="1" smtClean="0"/>
              <a:t>Samnium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5. </a:t>
            </a:r>
            <a:r>
              <a:rPr lang="sk-SK" b="1" dirty="0" err="1" smtClean="0"/>
              <a:t>Picenum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6. </a:t>
            </a:r>
            <a:r>
              <a:rPr lang="sk-SK" b="1" dirty="0" err="1" smtClean="0"/>
              <a:t>Umbria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7. </a:t>
            </a:r>
            <a:r>
              <a:rPr lang="sk-SK" b="1" dirty="0" err="1" smtClean="0"/>
              <a:t>Etruria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8. </a:t>
            </a:r>
            <a:r>
              <a:rPr lang="sk-SK" b="1" dirty="0" err="1" smtClean="0"/>
              <a:t>Aemilia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9. </a:t>
            </a:r>
            <a:r>
              <a:rPr lang="sk-SK" b="1" dirty="0" err="1" smtClean="0"/>
              <a:t>Liguria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10. </a:t>
            </a:r>
            <a:r>
              <a:rPr lang="sk-SK" b="1" dirty="0" err="1" smtClean="0"/>
              <a:t>Venetia</a:t>
            </a:r>
            <a:r>
              <a:rPr lang="sk-SK" b="1" dirty="0" smtClean="0"/>
              <a:t> a </a:t>
            </a:r>
            <a:r>
              <a:rPr lang="sk-SK" b="1" dirty="0" err="1" smtClean="0"/>
              <a:t>Histria</a:t>
            </a:r>
            <a:endParaRPr lang="sk-SK" b="1" dirty="0" smtClean="0"/>
          </a:p>
          <a:p>
            <a:pPr marL="342900" indent="-342900"/>
            <a:r>
              <a:rPr lang="sk-SK" b="1" dirty="0" smtClean="0"/>
              <a:t>11. </a:t>
            </a:r>
            <a:r>
              <a:rPr lang="sk-SK" b="1" dirty="0" err="1" smtClean="0"/>
              <a:t>Gallia</a:t>
            </a:r>
            <a:r>
              <a:rPr lang="sk-SK" b="1" dirty="0" smtClean="0"/>
              <a:t> </a:t>
            </a:r>
            <a:r>
              <a:rPr lang="sk-SK" b="1" dirty="0" err="1" smtClean="0"/>
              <a:t>Transpadana</a:t>
            </a:r>
            <a:endParaRPr lang="cs-CZ" dirty="0" smtClean="0"/>
          </a:p>
        </p:txBody>
      </p:sp>
      <p:pic>
        <p:nvPicPr>
          <p:cNvPr id="6146" name="Picture 2" descr="https://yooniqimages.blob.core.windows.net/yooniqimages-data-storage-resizedimagefilerepository/Detail/10058/19743b28-8f19-434f-a50d-7865b999b23e/YooniqImages_100585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317608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rozdelenie zostalo v platnosti po celú dobu </a:t>
            </a:r>
            <a:r>
              <a:rPr kumimoji="0" lang="sk-SK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principátu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dominát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k-SK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Dioklecián</a:t>
            </a:r>
            <a:r>
              <a:rPr kumimoji="0" lang="sk-SK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nové</a:t>
            </a:r>
            <a:r>
              <a:rPr kumimoji="0" lang="sk-SK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rozdelenie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k-SK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Taliansko – dva významy: a)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celá talianska 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praefektúra</a:t>
            </a: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b) vlastná diecéza „talianska“, ktorá zahrňovala Sicíliu, Sardíniu, Korziku a </a:t>
            </a:r>
            <a:r>
              <a:rPr lang="sk-SK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Raetiu</a:t>
            </a:r>
            <a:endParaRPr lang="sk-SK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5" name="Picture 3" descr="http://3.bp.blogspot.com/-cp-UUm4bDhg/T4nK_ImobrI/AAAAAAAAACo/8IlO8RJgAVU/s1600/Roman_Empire_with_dioceses_in_300_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14554"/>
            <a:ext cx="6572296" cy="4526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1500174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dirty="0" err="1" smtClean="0"/>
              <a:t>Diocesis</a:t>
            </a:r>
            <a:r>
              <a:rPr lang="cs-CZ" dirty="0" smtClean="0"/>
              <a:t> </a:t>
            </a:r>
            <a:r>
              <a:rPr lang="cs-CZ" dirty="0" err="1" smtClean="0"/>
              <a:t>Italiae</a:t>
            </a:r>
            <a:r>
              <a:rPr lang="cs-CZ" dirty="0" smtClean="0"/>
              <a:t>: </a:t>
            </a:r>
            <a:r>
              <a:rPr lang="cs-CZ" dirty="0" err="1" smtClean="0"/>
              <a:t>rozdelená</a:t>
            </a:r>
            <a:r>
              <a:rPr lang="cs-CZ" dirty="0" smtClean="0"/>
              <a:t> na </a:t>
            </a:r>
            <a:r>
              <a:rPr lang="cs-CZ" dirty="0" err="1" smtClean="0"/>
              <a:t>dve</a:t>
            </a:r>
            <a:r>
              <a:rPr lang="cs-CZ" dirty="0" smtClean="0"/>
              <a:t> časti – </a:t>
            </a:r>
            <a:r>
              <a:rPr lang="cs-CZ" dirty="0" err="1" smtClean="0"/>
              <a:t>Italia</a:t>
            </a:r>
            <a:r>
              <a:rPr lang="cs-CZ" dirty="0" smtClean="0"/>
              <a:t> </a:t>
            </a:r>
            <a:r>
              <a:rPr lang="cs-CZ" dirty="0" err="1" smtClean="0"/>
              <a:t>annonaria</a:t>
            </a:r>
            <a:r>
              <a:rPr lang="cs-CZ" dirty="0" smtClean="0"/>
              <a:t> (</a:t>
            </a:r>
            <a:r>
              <a:rPr lang="cs-CZ" dirty="0" err="1" smtClean="0"/>
              <a:t>odvádzala</a:t>
            </a:r>
            <a:r>
              <a:rPr lang="cs-CZ" dirty="0" smtClean="0"/>
              <a:t> </a:t>
            </a:r>
            <a:r>
              <a:rPr lang="cs-CZ" dirty="0" err="1" smtClean="0"/>
              <a:t>dane</a:t>
            </a:r>
            <a:r>
              <a:rPr lang="cs-CZ" dirty="0" smtClean="0"/>
              <a:t> – annona) </a:t>
            </a:r>
            <a:r>
              <a:rPr lang="cs-CZ" dirty="0" err="1" smtClean="0"/>
              <a:t>cisárskemu</a:t>
            </a:r>
            <a:r>
              <a:rPr lang="cs-CZ" dirty="0" smtClean="0"/>
              <a:t> dvoru v </a:t>
            </a:r>
            <a:r>
              <a:rPr lang="cs-CZ" dirty="0" err="1" smtClean="0"/>
              <a:t>Mediolane</a:t>
            </a:r>
            <a:r>
              <a:rPr lang="cs-CZ" dirty="0" smtClean="0"/>
              <a:t>, </a:t>
            </a:r>
            <a:r>
              <a:rPr lang="cs-CZ" dirty="0" err="1" smtClean="0"/>
              <a:t>Italia</a:t>
            </a:r>
            <a:r>
              <a:rPr lang="cs-CZ" dirty="0" smtClean="0"/>
              <a:t> </a:t>
            </a:r>
            <a:r>
              <a:rPr lang="cs-CZ" dirty="0" err="1" smtClean="0"/>
              <a:t>urbicaria</a:t>
            </a:r>
            <a:r>
              <a:rPr lang="cs-CZ" dirty="0" smtClean="0"/>
              <a:t> – </a:t>
            </a:r>
            <a:r>
              <a:rPr lang="cs-CZ" dirty="0" err="1" smtClean="0"/>
              <a:t>odvádzala</a:t>
            </a:r>
            <a:r>
              <a:rPr lang="cs-CZ" dirty="0" smtClean="0"/>
              <a:t> </a:t>
            </a:r>
            <a:r>
              <a:rPr lang="cs-CZ" dirty="0" err="1" smtClean="0"/>
              <a:t>dane</a:t>
            </a:r>
            <a:r>
              <a:rPr lang="cs-CZ" dirty="0" smtClean="0"/>
              <a:t> do </a:t>
            </a:r>
            <a:r>
              <a:rPr lang="cs-CZ" dirty="0" err="1" smtClean="0"/>
              <a:t>Ríma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2439</Words>
  <Application>Microsoft Office PowerPoint</Application>
  <PresentationFormat>Předvádění na obrazovce (4:3)</PresentationFormat>
  <Paragraphs>298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Topografie starověké Itálie</dc:title>
  <dc:creator>Monika</dc:creator>
  <cp:lastModifiedBy>Koroniova Monika</cp:lastModifiedBy>
  <cp:revision>194</cp:revision>
  <dcterms:created xsi:type="dcterms:W3CDTF">2016-02-17T20:58:55Z</dcterms:created>
  <dcterms:modified xsi:type="dcterms:W3CDTF">2023-02-13T09:19:37Z</dcterms:modified>
</cp:coreProperties>
</file>