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59" r:id="rId4"/>
    <p:sldId id="258" r:id="rId5"/>
    <p:sldId id="260" r:id="rId6"/>
    <p:sldId id="261" r:id="rId7"/>
    <p:sldId id="286" r:id="rId8"/>
    <p:sldId id="262" r:id="rId9"/>
    <p:sldId id="263" r:id="rId10"/>
    <p:sldId id="265" r:id="rId11"/>
    <p:sldId id="266" r:id="rId12"/>
    <p:sldId id="287" r:id="rId13"/>
    <p:sldId id="267" r:id="rId14"/>
    <p:sldId id="288" r:id="rId15"/>
    <p:sldId id="268" r:id="rId16"/>
    <p:sldId id="269" r:id="rId17"/>
    <p:sldId id="270" r:id="rId18"/>
    <p:sldId id="271" r:id="rId19"/>
    <p:sldId id="272" r:id="rId20"/>
    <p:sldId id="290" r:id="rId21"/>
    <p:sldId id="289" r:id="rId22"/>
    <p:sldId id="273" r:id="rId23"/>
    <p:sldId id="291" r:id="rId24"/>
    <p:sldId id="292" r:id="rId25"/>
    <p:sldId id="294" r:id="rId26"/>
    <p:sldId id="274" r:id="rId27"/>
    <p:sldId id="285" r:id="rId28"/>
    <p:sldId id="295" r:id="rId29"/>
    <p:sldId id="275" r:id="rId30"/>
    <p:sldId id="296" r:id="rId31"/>
    <p:sldId id="276" r:id="rId32"/>
    <p:sldId id="297" r:id="rId33"/>
    <p:sldId id="277" r:id="rId34"/>
    <p:sldId id="298" r:id="rId35"/>
    <p:sldId id="278" r:id="rId36"/>
    <p:sldId id="279" r:id="rId37"/>
    <p:sldId id="299" r:id="rId38"/>
    <p:sldId id="301" r:id="rId39"/>
    <p:sldId id="300" r:id="rId40"/>
    <p:sldId id="281" r:id="rId41"/>
    <p:sldId id="302" r:id="rId42"/>
    <p:sldId id="282" r:id="rId43"/>
    <p:sldId id="283" r:id="rId44"/>
    <p:sldId id="332" r:id="rId45"/>
    <p:sldId id="284" r:id="rId46"/>
    <p:sldId id="330" r:id="rId47"/>
    <p:sldId id="331" r:id="rId48"/>
    <p:sldId id="303" r:id="rId49"/>
    <p:sldId id="333" r:id="rId50"/>
    <p:sldId id="304" r:id="rId51"/>
    <p:sldId id="329" r:id="rId52"/>
    <p:sldId id="305" r:id="rId53"/>
    <p:sldId id="310" r:id="rId54"/>
    <p:sldId id="311" r:id="rId55"/>
    <p:sldId id="312" r:id="rId56"/>
    <p:sldId id="306" r:id="rId57"/>
    <p:sldId id="307" r:id="rId58"/>
    <p:sldId id="308" r:id="rId59"/>
    <p:sldId id="309" r:id="rId60"/>
    <p:sldId id="313" r:id="rId61"/>
    <p:sldId id="314" r:id="rId62"/>
    <p:sldId id="315" r:id="rId63"/>
    <p:sldId id="316" r:id="rId64"/>
    <p:sldId id="317" r:id="rId65"/>
    <p:sldId id="319" r:id="rId66"/>
    <p:sldId id="318" r:id="rId67"/>
    <p:sldId id="320" r:id="rId68"/>
    <p:sldId id="321" r:id="rId69"/>
    <p:sldId id="327" r:id="rId70"/>
    <p:sldId id="322" r:id="rId7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5" autoAdjust="0"/>
    <p:restoredTop sz="97000" autoAdjust="0"/>
  </p:normalViewPr>
  <p:slideViewPr>
    <p:cSldViewPr>
      <p:cViewPr varScale="1">
        <p:scale>
          <a:sx n="113" d="100"/>
          <a:sy n="113" d="100"/>
        </p:scale>
        <p:origin x="156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9FAF5-8D48-4047-9FDB-AAD20397C60F}" type="datetimeFigureOut">
              <a:rPr lang="cs-CZ" smtClean="0"/>
              <a:pPr/>
              <a:t>10.03.2021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2D203D-2EAA-4AA4-ABF5-BDC526C78E97}" type="slidenum">
              <a:rPr lang="cs-CZ" smtClean="0"/>
              <a:pPr/>
              <a:t>‹#›</a:t>
            </a:fld>
            <a:endParaRPr lang="cs-CZ"/>
          </a:p>
        </p:txBody>
      </p:sp>
    </p:spTree>
    <p:extLst>
      <p:ext uri="{BB962C8B-B14F-4D97-AF65-F5344CB8AC3E}">
        <p14:creationId xmlns:p14="http://schemas.microsoft.com/office/powerpoint/2010/main" val="864423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12D203D-2EAA-4AA4-ABF5-BDC526C78E97}" type="slidenum">
              <a:rPr lang="cs-CZ" smtClean="0"/>
              <a:pPr/>
              <a:t>67</a:t>
            </a:fld>
            <a:endParaRPr lang="cs-CZ"/>
          </a:p>
        </p:txBody>
      </p:sp>
    </p:spTree>
    <p:extLst>
      <p:ext uri="{BB962C8B-B14F-4D97-AF65-F5344CB8AC3E}">
        <p14:creationId xmlns:p14="http://schemas.microsoft.com/office/powerpoint/2010/main" val="96427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22E1E1F-5625-43DB-87A5-F895A0A505DB}" type="datetimeFigureOut">
              <a:rPr lang="cs-CZ" smtClean="0"/>
              <a:pPr/>
              <a:t>10.03.2021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9714882-9536-4620-85DD-FFCC98C1D331}"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E1E1F-5625-43DB-87A5-F895A0A505DB}" type="datetimeFigureOut">
              <a:rPr lang="cs-CZ" smtClean="0"/>
              <a:pPr/>
              <a:t>10.03.2021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4882-9536-4620-85DD-FFCC98C1D331}"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antiquitiesexperts.com/early_roman.html" TargetMode="External"/><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6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42910" y="1"/>
            <a:ext cx="7772400" cy="857231"/>
          </a:xfrm>
        </p:spPr>
        <p:txBody>
          <a:bodyPr/>
          <a:lstStyle/>
          <a:p>
            <a:r>
              <a:rPr lang="cs-CZ" b="1" dirty="0" smtClean="0"/>
              <a:t>Topografie starověké Itálie</a:t>
            </a:r>
            <a:endParaRPr lang="cs-CZ" dirty="0"/>
          </a:p>
        </p:txBody>
      </p:sp>
      <p:sp>
        <p:nvSpPr>
          <p:cNvPr id="3" name="Podnadpis 2"/>
          <p:cNvSpPr>
            <a:spLocks noGrp="1"/>
          </p:cNvSpPr>
          <p:nvPr>
            <p:ph type="subTitle" idx="1"/>
          </p:nvPr>
        </p:nvSpPr>
        <p:spPr>
          <a:xfrm>
            <a:off x="0" y="6215082"/>
            <a:ext cx="9144000" cy="542932"/>
          </a:xfrm>
        </p:spPr>
        <p:txBody>
          <a:bodyPr>
            <a:normAutofit fontScale="70000" lnSpcReduction="20000"/>
          </a:bodyPr>
          <a:lstStyle/>
          <a:p>
            <a:r>
              <a:rPr lang="cs-CZ" dirty="0" smtClean="0"/>
              <a:t>2. Archeologické </a:t>
            </a:r>
            <a:r>
              <a:rPr lang="cs-CZ" dirty="0" err="1" smtClean="0"/>
              <a:t>kultúry</a:t>
            </a:r>
            <a:r>
              <a:rPr lang="cs-CZ" dirty="0" smtClean="0"/>
              <a:t> doby </a:t>
            </a:r>
            <a:r>
              <a:rPr lang="cs-CZ" dirty="0" err="1" smtClean="0"/>
              <a:t>bronzovej</a:t>
            </a:r>
            <a:r>
              <a:rPr lang="cs-CZ" dirty="0" smtClean="0"/>
              <a:t> a </a:t>
            </a:r>
            <a:r>
              <a:rPr lang="cs-CZ" dirty="0" err="1" smtClean="0"/>
              <a:t>železnej</a:t>
            </a:r>
            <a:r>
              <a:rPr lang="cs-CZ" dirty="0" smtClean="0"/>
              <a:t>, kmene, </a:t>
            </a:r>
            <a:r>
              <a:rPr lang="cs-CZ" dirty="0" err="1" smtClean="0"/>
              <a:t>rímske</a:t>
            </a:r>
            <a:r>
              <a:rPr lang="cs-CZ" dirty="0"/>
              <a:t> </a:t>
            </a:r>
            <a:r>
              <a:rPr lang="cs-CZ" dirty="0" smtClean="0"/>
              <a:t>cesty </a:t>
            </a:r>
            <a:endParaRPr lang="cs-CZ" dirty="0"/>
          </a:p>
        </p:txBody>
      </p:sp>
      <p:pic>
        <p:nvPicPr>
          <p:cNvPr id="17410" name="Picture 2" descr="http://img15.deviantart.net/8e9f/i/2014/302/e/b/ancient_italy__c__600___c__300_bc__by_undevicesimus-d5dpz6p.jpg"/>
          <p:cNvPicPr>
            <a:picLocks noChangeAspect="1" noChangeArrowheads="1"/>
          </p:cNvPicPr>
          <p:nvPr/>
        </p:nvPicPr>
        <p:blipFill>
          <a:blip r:embed="rId2" cstate="print"/>
          <a:srcRect/>
          <a:stretch>
            <a:fillRect/>
          </a:stretch>
        </p:blipFill>
        <p:spPr bwMode="auto">
          <a:xfrm>
            <a:off x="2571736" y="785794"/>
            <a:ext cx="4152118" cy="542928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929190" cy="3016210"/>
          </a:xfrm>
          <a:prstGeom prst="rect">
            <a:avLst/>
          </a:prstGeom>
          <a:noFill/>
        </p:spPr>
        <p:txBody>
          <a:bodyPr wrap="square" rtlCol="0">
            <a:spAutoFit/>
          </a:bodyPr>
          <a:lstStyle/>
          <a:p>
            <a:r>
              <a:rPr lang="sk-SK" u="sng" dirty="0" smtClean="0"/>
              <a:t>2. </a:t>
            </a:r>
            <a:r>
              <a:rPr lang="sk-SK" u="sng" dirty="0" err="1" smtClean="0"/>
              <a:t>Protovillanovská</a:t>
            </a:r>
            <a:r>
              <a:rPr lang="sk-SK" u="sng" dirty="0" smtClean="0"/>
              <a:t> kultúra</a:t>
            </a:r>
          </a:p>
          <a:p>
            <a:endParaRPr lang="cs-CZ" sz="1000" dirty="0" smtClean="0"/>
          </a:p>
          <a:p>
            <a:pPr>
              <a:buFontTx/>
              <a:buChar char="-"/>
            </a:pPr>
            <a:r>
              <a:rPr lang="sk-SK" dirty="0" smtClean="0"/>
              <a:t> 1200/1100-900 BC</a:t>
            </a:r>
            <a:endParaRPr lang="cs-CZ" dirty="0" smtClean="0"/>
          </a:p>
          <a:p>
            <a:pPr lvl="0">
              <a:buFontTx/>
              <a:buChar char="-"/>
            </a:pPr>
            <a:r>
              <a:rPr lang="sk-SK" dirty="0" smtClean="0"/>
              <a:t> celý polostrov, najviac severná a centrálna časť</a:t>
            </a:r>
            <a:endParaRPr lang="cs-CZ" dirty="0" smtClean="0"/>
          </a:p>
          <a:p>
            <a:pPr lvl="0">
              <a:buFontTx/>
              <a:buChar char="-"/>
            </a:pPr>
            <a:r>
              <a:rPr lang="sk-SK" dirty="0" smtClean="0"/>
              <a:t> osídlenie – malé, v horách, opevnené </a:t>
            </a:r>
          </a:p>
          <a:p>
            <a:pPr lvl="0">
              <a:buFontTx/>
              <a:buChar char="-"/>
            </a:pPr>
            <a:r>
              <a:rPr lang="sk-SK" dirty="0" smtClean="0"/>
              <a:t> poľnohospodársko-pastierska spoločnosť, spracovanie kovov, obchod</a:t>
            </a:r>
            <a:endParaRPr lang="cs-CZ" dirty="0" smtClean="0"/>
          </a:p>
          <a:p>
            <a:pPr lvl="0">
              <a:buFontTx/>
              <a:buChar char="-"/>
            </a:pPr>
            <a:r>
              <a:rPr lang="sk-SK" dirty="0" smtClean="0"/>
              <a:t> kremácia – </a:t>
            </a:r>
            <a:r>
              <a:rPr lang="sk-SK" dirty="0" err="1" smtClean="0"/>
              <a:t>bikonické</a:t>
            </a:r>
            <a:r>
              <a:rPr lang="sk-SK" dirty="0" smtClean="0"/>
              <a:t> urny dekorované geometrickými vzormi</a:t>
            </a:r>
          </a:p>
          <a:p>
            <a:r>
              <a:rPr lang="sk-SK" i="1" dirty="0" smtClean="0"/>
              <a:t>Lokality</a:t>
            </a:r>
            <a:r>
              <a:rPr lang="sk-SK" dirty="0" smtClean="0"/>
              <a:t>: </a:t>
            </a:r>
            <a:r>
              <a:rPr lang="sk-SK" b="1" i="1" dirty="0" err="1" smtClean="0"/>
              <a:t>Venetia</a:t>
            </a:r>
            <a:r>
              <a:rPr lang="sk-SK" b="1" i="1" dirty="0" smtClean="0"/>
              <a:t>, </a:t>
            </a:r>
            <a:r>
              <a:rPr lang="sk-SK" b="1" i="1" dirty="0" err="1" smtClean="0"/>
              <a:t>Aemilia</a:t>
            </a:r>
            <a:r>
              <a:rPr lang="sk-SK" b="1" i="1" dirty="0" smtClean="0"/>
              <a:t>, </a:t>
            </a:r>
            <a:r>
              <a:rPr lang="sk-SK" b="1" i="1" dirty="0" err="1" smtClean="0"/>
              <a:t>Latium</a:t>
            </a:r>
            <a:r>
              <a:rPr lang="sk-SK" b="1" i="1" dirty="0" smtClean="0"/>
              <a:t>, </a:t>
            </a:r>
            <a:r>
              <a:rPr lang="sk-SK" b="1" i="1" dirty="0" err="1" smtClean="0"/>
              <a:t>Picenum</a:t>
            </a:r>
            <a:r>
              <a:rPr lang="sk-SK" b="1" i="1" dirty="0" smtClean="0"/>
              <a:t>, </a:t>
            </a:r>
            <a:r>
              <a:rPr lang="sk-SK" b="1" i="1" dirty="0" err="1" smtClean="0"/>
              <a:t>Lucania</a:t>
            </a:r>
            <a:r>
              <a:rPr lang="sk-SK" b="1" i="1" dirty="0" smtClean="0"/>
              <a:t>, </a:t>
            </a:r>
            <a:r>
              <a:rPr lang="sk-SK" b="1" i="1" dirty="0" err="1" smtClean="0"/>
              <a:t>Calabria</a:t>
            </a:r>
            <a:r>
              <a:rPr lang="sk-SK" b="1" i="1" dirty="0" smtClean="0"/>
              <a:t>, </a:t>
            </a:r>
            <a:r>
              <a:rPr lang="sk-SK" b="1" i="1" dirty="0" err="1" smtClean="0"/>
              <a:t>Bruttium</a:t>
            </a:r>
            <a:r>
              <a:rPr lang="sk-SK" b="1" i="1" dirty="0" smtClean="0"/>
              <a:t>, </a:t>
            </a:r>
            <a:r>
              <a:rPr lang="sk-SK" b="1" i="1" dirty="0" err="1" smtClean="0"/>
              <a:t>Apulia</a:t>
            </a:r>
            <a:endParaRPr lang="sk-SK" b="1" i="1" dirty="0" smtClean="0"/>
          </a:p>
        </p:txBody>
      </p:sp>
      <p:pic>
        <p:nvPicPr>
          <p:cNvPr id="3" name="Obrázek 2" descr="Trattato generale di archeologia091.png"/>
          <p:cNvPicPr/>
          <p:nvPr/>
        </p:nvPicPr>
        <p:blipFill>
          <a:blip r:embed="rId2"/>
          <a:srcRect t="1800"/>
          <a:stretch>
            <a:fillRect/>
          </a:stretch>
        </p:blipFill>
        <p:spPr bwMode="auto">
          <a:xfrm>
            <a:off x="4643438" y="500042"/>
            <a:ext cx="4500562" cy="5643602"/>
          </a:xfrm>
          <a:prstGeom prst="rect">
            <a:avLst/>
          </a:prstGeom>
          <a:noFill/>
          <a:ln w="9525">
            <a:noFill/>
            <a:miter lim="800000"/>
            <a:headEnd/>
            <a:tailEnd/>
          </a:ln>
        </p:spPr>
      </p:pic>
      <p:pic>
        <p:nvPicPr>
          <p:cNvPr id="21506" name="Picture 2" descr="http://upload.wikimedia.org/wikipedia/commons/4/4a/Museo_guarnacci,_tomba_villanoviana_di_badia.JPG"/>
          <p:cNvPicPr>
            <a:picLocks noChangeAspect="1" noChangeArrowheads="1"/>
          </p:cNvPicPr>
          <p:nvPr/>
        </p:nvPicPr>
        <p:blipFill>
          <a:blip r:embed="rId3" cstate="print"/>
          <a:srcRect/>
          <a:stretch>
            <a:fillRect/>
          </a:stretch>
        </p:blipFill>
        <p:spPr bwMode="auto">
          <a:xfrm>
            <a:off x="785786" y="3071810"/>
            <a:ext cx="2840559" cy="378619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170099"/>
          </a:xfrm>
          <a:prstGeom prst="rect">
            <a:avLst/>
          </a:prstGeom>
          <a:noFill/>
        </p:spPr>
        <p:txBody>
          <a:bodyPr wrap="square" rtlCol="0">
            <a:spAutoFit/>
          </a:bodyPr>
          <a:lstStyle/>
          <a:p>
            <a:r>
              <a:rPr lang="sk-SK" b="1" dirty="0" smtClean="0"/>
              <a:t>Sardínia</a:t>
            </a:r>
          </a:p>
          <a:p>
            <a:pPr marL="342900" indent="-342900"/>
            <a:endParaRPr lang="sk-SK" sz="1000" b="1" u="sng" dirty="0" smtClean="0"/>
          </a:p>
          <a:p>
            <a:pPr marL="342900" indent="-342900"/>
            <a:r>
              <a:rPr lang="sk-SK" u="sng" dirty="0" smtClean="0"/>
              <a:t>1. kultúra </a:t>
            </a:r>
            <a:r>
              <a:rPr lang="sk-SK" u="sng" dirty="0" err="1" smtClean="0"/>
              <a:t>Nuragic</a:t>
            </a:r>
            <a:endParaRPr lang="sk-SK" u="sng" dirty="0" smtClean="0"/>
          </a:p>
          <a:p>
            <a:pPr marL="342900" indent="-342900"/>
            <a:endParaRPr lang="sk-SK" sz="1000" u="sng" dirty="0" smtClean="0"/>
          </a:p>
          <a:p>
            <a:pPr marL="342900" indent="-342900"/>
            <a:r>
              <a:rPr lang="sk-SK" dirty="0" smtClean="0"/>
              <a:t>- 1800 BC – 500 BC</a:t>
            </a:r>
          </a:p>
          <a:p>
            <a:pPr marL="342900" indent="-342900"/>
            <a:r>
              <a:rPr lang="sk-SK" dirty="0" smtClean="0"/>
              <a:t>- meno podľa </a:t>
            </a:r>
            <a:r>
              <a:rPr lang="sk-SK" dirty="0" err="1" smtClean="0"/>
              <a:t>nuraghe</a:t>
            </a:r>
            <a:r>
              <a:rPr lang="sk-SK" dirty="0" smtClean="0"/>
              <a:t> – typ stavby (cca 7000)</a:t>
            </a:r>
            <a:endParaRPr lang="cs-CZ" dirty="0" smtClean="0"/>
          </a:p>
          <a:p>
            <a:pPr lvl="0">
              <a:buFontTx/>
              <a:buChar char="-"/>
            </a:pPr>
            <a:r>
              <a:rPr lang="sk-SK" dirty="0" smtClean="0"/>
              <a:t> </a:t>
            </a:r>
            <a:r>
              <a:rPr lang="sk-SK" dirty="0" err="1" smtClean="0"/>
              <a:t>megalitické</a:t>
            </a:r>
            <a:r>
              <a:rPr lang="sk-SK" dirty="0" smtClean="0"/>
              <a:t> stavby</a:t>
            </a:r>
          </a:p>
          <a:p>
            <a:pPr lvl="0">
              <a:buFontTx/>
              <a:buChar char="-"/>
            </a:pPr>
            <a:r>
              <a:rPr lang="sk-SK" dirty="0" smtClean="0"/>
              <a:t> obchod so zvyškom Stredozemného mora</a:t>
            </a:r>
          </a:p>
          <a:p>
            <a:pPr lvl="0">
              <a:buFontTx/>
              <a:buChar char="-"/>
            </a:pPr>
            <a:r>
              <a:rPr lang="sk-SK" dirty="0" smtClean="0"/>
              <a:t> chrámy, obrie hroby, </a:t>
            </a:r>
            <a:r>
              <a:rPr lang="sk-SK" dirty="0" err="1" smtClean="0"/>
              <a:t>megarony</a:t>
            </a:r>
            <a:r>
              <a:rPr lang="sk-SK" dirty="0" smtClean="0"/>
              <a:t>, bronzové sošky</a:t>
            </a:r>
            <a:endParaRPr lang="cs-CZ" dirty="0" smtClean="0"/>
          </a:p>
          <a:p>
            <a:pPr lvl="0">
              <a:buFontTx/>
              <a:buChar char="-"/>
            </a:pPr>
            <a:r>
              <a:rPr lang="sk-SK" dirty="0" smtClean="0"/>
              <a:t> </a:t>
            </a:r>
            <a:r>
              <a:rPr lang="sk-SK" dirty="0" err="1" smtClean="0"/>
              <a:t>antropomorfné</a:t>
            </a:r>
            <a:r>
              <a:rPr lang="sk-SK" dirty="0" smtClean="0"/>
              <a:t> sochy – Gigant z Monte </a:t>
            </a:r>
            <a:r>
              <a:rPr lang="sk-SK" dirty="0" err="1" smtClean="0"/>
              <a:t>Prama</a:t>
            </a:r>
            <a:endParaRPr lang="cs-CZ" dirty="0" smtClean="0"/>
          </a:p>
          <a:p>
            <a:pPr lvl="0">
              <a:buFontTx/>
              <a:buChar char="-"/>
            </a:pPr>
            <a:r>
              <a:rPr lang="sk-SK" dirty="0" smtClean="0"/>
              <a:t> klany, náčelník, silná skupina bojovníkov</a:t>
            </a:r>
          </a:p>
          <a:p>
            <a:endParaRPr lang="cs-CZ" dirty="0"/>
          </a:p>
        </p:txBody>
      </p:sp>
      <p:pic>
        <p:nvPicPr>
          <p:cNvPr id="3" name="Obrázek 2" descr="Trvalý odkaz na vlo&amp;zcaron;ený obrázek"/>
          <p:cNvPicPr/>
          <p:nvPr/>
        </p:nvPicPr>
        <p:blipFill>
          <a:blip r:embed="rId2"/>
          <a:srcRect/>
          <a:stretch>
            <a:fillRect/>
          </a:stretch>
        </p:blipFill>
        <p:spPr bwMode="auto">
          <a:xfrm>
            <a:off x="142844" y="2857496"/>
            <a:ext cx="4000528" cy="3786214"/>
          </a:xfrm>
          <a:prstGeom prst="rect">
            <a:avLst/>
          </a:prstGeom>
          <a:noFill/>
          <a:ln w="9525">
            <a:noFill/>
            <a:miter lim="800000"/>
            <a:headEnd/>
            <a:tailEnd/>
          </a:ln>
        </p:spPr>
      </p:pic>
      <p:pic>
        <p:nvPicPr>
          <p:cNvPr id="4" name="Obrázek 3" descr="Giants of Monte Prama, Sardegna, italian culture, italian heritage, italian american, italian news, italian traditions"/>
          <p:cNvPicPr/>
          <p:nvPr/>
        </p:nvPicPr>
        <p:blipFill>
          <a:blip r:embed="rId3"/>
          <a:srcRect/>
          <a:stretch>
            <a:fillRect/>
          </a:stretch>
        </p:blipFill>
        <p:spPr bwMode="auto">
          <a:xfrm>
            <a:off x="4429124" y="3857628"/>
            <a:ext cx="4417407" cy="2767840"/>
          </a:xfrm>
          <a:prstGeom prst="rect">
            <a:avLst/>
          </a:prstGeom>
          <a:noFill/>
          <a:ln w="9525">
            <a:noFill/>
            <a:miter lim="800000"/>
            <a:headEnd/>
            <a:tailEnd/>
          </a:ln>
        </p:spPr>
      </p:pic>
      <p:pic>
        <p:nvPicPr>
          <p:cNvPr id="5" name="irc_mi" descr="http://gallery.judyhart.net/CorsicaSardinia/20100107-172417--IMG_5525.jpg"/>
          <p:cNvPicPr/>
          <p:nvPr/>
        </p:nvPicPr>
        <p:blipFill>
          <a:blip r:embed="rId4"/>
          <a:srcRect/>
          <a:stretch>
            <a:fillRect/>
          </a:stretch>
        </p:blipFill>
        <p:spPr bwMode="auto">
          <a:xfrm>
            <a:off x="5286380" y="142852"/>
            <a:ext cx="2967364" cy="3643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agrarioelmas.it/progetti/ambientinsieme/ambientinsieme_img_127.jpg"/>
          <p:cNvPicPr>
            <a:picLocks noChangeAspect="1" noChangeArrowheads="1"/>
          </p:cNvPicPr>
          <p:nvPr/>
        </p:nvPicPr>
        <p:blipFill>
          <a:blip r:embed="rId2"/>
          <a:srcRect/>
          <a:stretch>
            <a:fillRect/>
          </a:stretch>
        </p:blipFill>
        <p:spPr bwMode="auto">
          <a:xfrm>
            <a:off x="285720" y="142852"/>
            <a:ext cx="4648852" cy="3500462"/>
          </a:xfrm>
          <a:prstGeom prst="rect">
            <a:avLst/>
          </a:prstGeom>
          <a:noFill/>
        </p:spPr>
      </p:pic>
      <p:pic>
        <p:nvPicPr>
          <p:cNvPr id="3" name="irc_mi" descr="http://images.fotocommunity.de/bilder/italy/sardegna/a-sardegna-archaeologie-cagliari-museum-07c-ff728d52-4a1e-44b0-b3af-c81ff56c615a.jpg"/>
          <p:cNvPicPr/>
          <p:nvPr/>
        </p:nvPicPr>
        <p:blipFill>
          <a:blip r:embed="rId3"/>
          <a:srcRect/>
          <a:stretch>
            <a:fillRect/>
          </a:stretch>
        </p:blipFill>
        <p:spPr bwMode="auto">
          <a:xfrm>
            <a:off x="285720" y="3786190"/>
            <a:ext cx="4643470" cy="2857496"/>
          </a:xfrm>
          <a:prstGeom prst="rect">
            <a:avLst/>
          </a:prstGeom>
          <a:noFill/>
          <a:ln w="9525">
            <a:noFill/>
            <a:miter lim="800000"/>
            <a:headEnd/>
            <a:tailEnd/>
          </a:ln>
        </p:spPr>
      </p:pic>
      <p:pic>
        <p:nvPicPr>
          <p:cNvPr id="4" name="irc_mi" descr="https://c2.staticflickr.com/8/7653/16142608583_de152cfc6f_b.jpg"/>
          <p:cNvPicPr/>
          <p:nvPr/>
        </p:nvPicPr>
        <p:blipFill>
          <a:blip r:embed="rId4"/>
          <a:srcRect l="8108" t="5405" r="8108" b="10811"/>
          <a:stretch>
            <a:fillRect/>
          </a:stretch>
        </p:blipFill>
        <p:spPr bwMode="auto">
          <a:xfrm>
            <a:off x="5214942" y="142852"/>
            <a:ext cx="3571900" cy="3500462"/>
          </a:xfrm>
          <a:prstGeom prst="rect">
            <a:avLst/>
          </a:prstGeom>
          <a:noFill/>
          <a:ln w="9525">
            <a:noFill/>
            <a:miter lim="800000"/>
            <a:headEnd/>
            <a:tailEnd/>
          </a:ln>
        </p:spPr>
      </p:pic>
      <p:pic>
        <p:nvPicPr>
          <p:cNvPr id="5" name="irc_mi" descr="https://c1.staticflickr.com/9/8563/16142552263_782909e43b_b.jpg"/>
          <p:cNvPicPr/>
          <p:nvPr/>
        </p:nvPicPr>
        <p:blipFill>
          <a:blip r:embed="rId5" cstate="print"/>
          <a:srcRect t="9352"/>
          <a:stretch>
            <a:fillRect/>
          </a:stretch>
        </p:blipFill>
        <p:spPr bwMode="auto">
          <a:xfrm>
            <a:off x="6072198" y="3714752"/>
            <a:ext cx="2094542" cy="30003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286248" cy="5909310"/>
          </a:xfrm>
          <a:prstGeom prst="rect">
            <a:avLst/>
          </a:prstGeom>
          <a:noFill/>
        </p:spPr>
        <p:txBody>
          <a:bodyPr wrap="square" rtlCol="0">
            <a:spAutoFit/>
          </a:bodyPr>
          <a:lstStyle/>
          <a:p>
            <a:r>
              <a:rPr lang="sk-SK" b="1" dirty="0" smtClean="0"/>
              <a:t>Sicília</a:t>
            </a:r>
            <a:endParaRPr lang="cs-CZ" b="1" dirty="0" smtClean="0"/>
          </a:p>
          <a:p>
            <a:r>
              <a:rPr lang="sk-SK" u="sng" dirty="0" err="1" smtClean="0"/>
              <a:t>Castelluccio</a:t>
            </a:r>
            <a:r>
              <a:rPr lang="sk-SK" u="sng" dirty="0" smtClean="0"/>
              <a:t>, </a:t>
            </a:r>
            <a:r>
              <a:rPr lang="sk-SK" u="sng" dirty="0" err="1" smtClean="0"/>
              <a:t>Thapsos</a:t>
            </a:r>
            <a:r>
              <a:rPr lang="sk-SK" u="sng" dirty="0" smtClean="0"/>
              <a:t>, </a:t>
            </a:r>
            <a:r>
              <a:rPr lang="sk-SK" u="sng" dirty="0" err="1" smtClean="0"/>
              <a:t>Capo</a:t>
            </a:r>
            <a:r>
              <a:rPr lang="sk-SK" u="sng" dirty="0" smtClean="0"/>
              <a:t> </a:t>
            </a:r>
            <a:r>
              <a:rPr lang="sk-SK" u="sng" dirty="0" err="1" smtClean="0"/>
              <a:t>Graziano</a:t>
            </a:r>
            <a:r>
              <a:rPr lang="sk-SK" u="sng" dirty="0" smtClean="0"/>
              <a:t>, </a:t>
            </a:r>
            <a:r>
              <a:rPr lang="sk-SK" u="sng" dirty="0" err="1" smtClean="0"/>
              <a:t>Pantalica</a:t>
            </a:r>
            <a:endParaRPr lang="cs-CZ" u="sng" dirty="0" smtClean="0"/>
          </a:p>
          <a:p>
            <a:pPr lvl="0">
              <a:buFontTx/>
              <a:buChar char="-"/>
            </a:pPr>
            <a:r>
              <a:rPr lang="sk-SK" dirty="0" smtClean="0"/>
              <a:t> komorové hroby</a:t>
            </a:r>
          </a:p>
          <a:p>
            <a:pPr lvl="0">
              <a:buFontTx/>
              <a:buChar char="-"/>
            </a:pPr>
            <a:r>
              <a:rPr lang="sk-SK" dirty="0" smtClean="0"/>
              <a:t> vplyv egejských kultúr a </a:t>
            </a:r>
            <a:r>
              <a:rPr lang="sk-SK" dirty="0" err="1" smtClean="0"/>
              <a:t>Helladskej</a:t>
            </a:r>
            <a:r>
              <a:rPr lang="sk-SK" dirty="0" smtClean="0"/>
              <a:t> civilizácie</a:t>
            </a:r>
          </a:p>
          <a:p>
            <a:pPr lvl="0"/>
            <a:endParaRPr lang="sk-SK" dirty="0" smtClean="0"/>
          </a:p>
          <a:p>
            <a:pPr lvl="0"/>
            <a:endParaRPr lang="cs-CZ" dirty="0" smtClean="0"/>
          </a:p>
          <a:p>
            <a:r>
              <a:rPr lang="sk-SK" u="sng" dirty="0" smtClean="0"/>
              <a:t>1. </a:t>
            </a:r>
            <a:r>
              <a:rPr lang="sk-SK" u="sng" dirty="0" err="1" smtClean="0"/>
              <a:t>Capo</a:t>
            </a:r>
            <a:r>
              <a:rPr lang="sk-SK" u="sng" dirty="0" smtClean="0"/>
              <a:t> </a:t>
            </a:r>
            <a:r>
              <a:rPr lang="sk-SK" u="sng" dirty="0" err="1" smtClean="0"/>
              <a:t>Graziano</a:t>
            </a:r>
            <a:endParaRPr lang="sk-SK" u="sng" dirty="0" smtClean="0"/>
          </a:p>
          <a:p>
            <a:pPr>
              <a:buFontTx/>
              <a:buChar char="-"/>
            </a:pPr>
            <a:r>
              <a:rPr lang="sk-SK" dirty="0" smtClean="0"/>
              <a:t> raná doba</a:t>
            </a:r>
            <a:r>
              <a:rPr lang="sk-SK" b="1" dirty="0" smtClean="0"/>
              <a:t> </a:t>
            </a:r>
            <a:r>
              <a:rPr lang="sk-SK" dirty="0" smtClean="0"/>
              <a:t>bronzová (</a:t>
            </a:r>
            <a:r>
              <a:rPr lang="sk-SK" dirty="0" err="1" smtClean="0"/>
              <a:t>kon</a:t>
            </a:r>
            <a:r>
              <a:rPr lang="sk-SK" dirty="0" smtClean="0"/>
              <a:t>. 3. tis. – prvá pol. 2. tis.)</a:t>
            </a:r>
          </a:p>
          <a:p>
            <a:pPr>
              <a:buFontTx/>
              <a:buChar char="-"/>
            </a:pPr>
            <a:r>
              <a:rPr lang="sk-SK" dirty="0" smtClean="0"/>
              <a:t> ostrov </a:t>
            </a:r>
            <a:r>
              <a:rPr lang="sk-SK" dirty="0" err="1" smtClean="0"/>
              <a:t>Filicudi</a:t>
            </a:r>
            <a:r>
              <a:rPr lang="sk-SK" dirty="0" smtClean="0"/>
              <a:t> – sídlisko </a:t>
            </a:r>
            <a:r>
              <a:rPr lang="sk-SK" dirty="0" err="1" smtClean="0"/>
              <a:t>Capo</a:t>
            </a:r>
            <a:r>
              <a:rPr lang="sk-SK" dirty="0" smtClean="0"/>
              <a:t> </a:t>
            </a:r>
            <a:r>
              <a:rPr lang="sk-SK" dirty="0" err="1" smtClean="0"/>
              <a:t>Graziano</a:t>
            </a:r>
            <a:r>
              <a:rPr lang="sk-SK" dirty="0" smtClean="0"/>
              <a:t> (keramika podobná rane </a:t>
            </a:r>
            <a:r>
              <a:rPr lang="sk-SK" dirty="0" err="1" smtClean="0"/>
              <a:t>helladskej</a:t>
            </a:r>
            <a:r>
              <a:rPr lang="sk-SK" dirty="0" smtClean="0"/>
              <a:t>) </a:t>
            </a:r>
          </a:p>
          <a:p>
            <a:pPr>
              <a:buFontTx/>
              <a:buChar char="-"/>
            </a:pPr>
            <a:r>
              <a:rPr lang="sk-SK" dirty="0" smtClean="0"/>
              <a:t> egejské importy</a:t>
            </a:r>
          </a:p>
          <a:p>
            <a:pPr>
              <a:buFontTx/>
              <a:buChar char="-"/>
            </a:pPr>
            <a:r>
              <a:rPr lang="sk-SK" dirty="0" smtClean="0"/>
              <a:t> osídlenie v horách, oválne chatrče</a:t>
            </a:r>
          </a:p>
          <a:p>
            <a:pPr>
              <a:buFontTx/>
              <a:buChar char="-"/>
            </a:pPr>
            <a:endParaRPr lang="sk-SK" dirty="0" smtClean="0"/>
          </a:p>
          <a:p>
            <a:pPr>
              <a:buFontTx/>
              <a:buChar char="-"/>
            </a:pPr>
            <a:endParaRPr lang="sk-SK" dirty="0"/>
          </a:p>
          <a:p>
            <a:r>
              <a:rPr lang="sk-SK" u="sng" dirty="0" smtClean="0"/>
              <a:t>2. </a:t>
            </a:r>
            <a:r>
              <a:rPr lang="sk-SK" u="sng" dirty="0" err="1" smtClean="0"/>
              <a:t>Capo</a:t>
            </a:r>
            <a:r>
              <a:rPr lang="sk-SK" u="sng" dirty="0" smtClean="0"/>
              <a:t> </a:t>
            </a:r>
            <a:r>
              <a:rPr lang="sk-SK" u="sng" dirty="0" err="1" smtClean="0"/>
              <a:t>Milazzo</a:t>
            </a:r>
            <a:endParaRPr lang="sk-SK" b="1" dirty="0" smtClean="0"/>
          </a:p>
          <a:p>
            <a:pPr>
              <a:buFontTx/>
              <a:buChar char="-"/>
            </a:pPr>
            <a:r>
              <a:rPr lang="sk-SK" dirty="0" smtClean="0"/>
              <a:t> koniec 15. stor. – prvá pol. 13. stor. BC</a:t>
            </a:r>
          </a:p>
          <a:p>
            <a:pPr>
              <a:buFontTx/>
              <a:buChar char="-"/>
            </a:pPr>
            <a:r>
              <a:rPr lang="sk-SK" dirty="0" smtClean="0"/>
              <a:t> ostrov </a:t>
            </a:r>
            <a:r>
              <a:rPr lang="sk-SK" dirty="0" err="1" smtClean="0"/>
              <a:t>Panarea</a:t>
            </a:r>
            <a:endParaRPr lang="sk-SK" dirty="0" smtClean="0"/>
          </a:p>
          <a:p>
            <a:pPr>
              <a:buFontTx/>
              <a:buChar char="-"/>
            </a:pPr>
            <a:r>
              <a:rPr lang="sk-SK" dirty="0" smtClean="0"/>
              <a:t> keramika sa podobá na kultúru </a:t>
            </a:r>
            <a:r>
              <a:rPr lang="sk-SK" dirty="0" err="1" smtClean="0"/>
              <a:t>Thapsos</a:t>
            </a:r>
            <a:endParaRPr lang="sk-SK" dirty="0" smtClean="0"/>
          </a:p>
        </p:txBody>
      </p:sp>
      <p:pic>
        <p:nvPicPr>
          <p:cNvPr id="3" name="Picture 2" descr="foto"/>
          <p:cNvPicPr>
            <a:picLocks noChangeAspect="1" noChangeArrowheads="1"/>
          </p:cNvPicPr>
          <p:nvPr/>
        </p:nvPicPr>
        <p:blipFill>
          <a:blip r:embed="rId2"/>
          <a:srcRect/>
          <a:stretch>
            <a:fillRect/>
          </a:stretch>
        </p:blipFill>
        <p:spPr bwMode="auto">
          <a:xfrm>
            <a:off x="4714843" y="0"/>
            <a:ext cx="4429157" cy="3374598"/>
          </a:xfrm>
          <a:prstGeom prst="rect">
            <a:avLst/>
          </a:prstGeom>
          <a:noFill/>
        </p:spPr>
      </p:pic>
      <p:pic>
        <p:nvPicPr>
          <p:cNvPr id="4" name="Picture 2" descr="foto"/>
          <p:cNvPicPr>
            <a:picLocks noChangeAspect="1" noChangeArrowheads="1"/>
          </p:cNvPicPr>
          <p:nvPr/>
        </p:nvPicPr>
        <p:blipFill>
          <a:blip r:embed="rId3"/>
          <a:srcRect/>
          <a:stretch>
            <a:fillRect/>
          </a:stretch>
        </p:blipFill>
        <p:spPr bwMode="auto">
          <a:xfrm>
            <a:off x="4714876" y="3518440"/>
            <a:ext cx="4429124" cy="333956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142852"/>
            <a:ext cx="4786314" cy="5632311"/>
          </a:xfrm>
          <a:prstGeom prst="rect">
            <a:avLst/>
          </a:prstGeom>
          <a:noFill/>
        </p:spPr>
        <p:txBody>
          <a:bodyPr wrap="square" rtlCol="0">
            <a:spAutoFit/>
          </a:bodyPr>
          <a:lstStyle/>
          <a:p>
            <a:r>
              <a:rPr lang="sk-SK" u="sng" dirty="0" smtClean="0"/>
              <a:t>3. </a:t>
            </a:r>
            <a:r>
              <a:rPr lang="sk-SK" u="sng" dirty="0" err="1" smtClean="0"/>
              <a:t>Ausonio</a:t>
            </a:r>
            <a:r>
              <a:rPr lang="sk-SK" u="sng" dirty="0" smtClean="0"/>
              <a:t> I a II</a:t>
            </a:r>
            <a:endParaRPr lang="sk-SK" b="1" dirty="0" smtClean="0"/>
          </a:p>
          <a:p>
            <a:pPr>
              <a:buFontTx/>
              <a:buChar char="-"/>
            </a:pPr>
            <a:r>
              <a:rPr lang="sk-SK" dirty="0" smtClean="0"/>
              <a:t> druhá pol. 13. stor. – 10. stor. BC</a:t>
            </a:r>
          </a:p>
          <a:p>
            <a:pPr>
              <a:buFontTx/>
              <a:buChar char="-"/>
            </a:pPr>
            <a:r>
              <a:rPr lang="sk-SK" dirty="0" smtClean="0"/>
              <a:t> nové tvary keramiky</a:t>
            </a:r>
          </a:p>
          <a:p>
            <a:pPr>
              <a:buFontTx/>
              <a:buChar char="-"/>
            </a:pPr>
            <a:r>
              <a:rPr lang="sk-SK" dirty="0" smtClean="0"/>
              <a:t> v závere II – leštená keramika zdobená kvádrami alebo ryhovaním</a:t>
            </a:r>
          </a:p>
          <a:p>
            <a:pPr>
              <a:buFontTx/>
              <a:buChar char="-"/>
            </a:pPr>
            <a:endParaRPr lang="sk-SK" dirty="0" smtClean="0"/>
          </a:p>
          <a:p>
            <a:endParaRPr lang="sk-SK" dirty="0" smtClean="0"/>
          </a:p>
          <a:p>
            <a:r>
              <a:rPr lang="sk-SK" u="sng" dirty="0" smtClean="0"/>
              <a:t>4. </a:t>
            </a:r>
            <a:r>
              <a:rPr lang="sk-SK" u="sng" dirty="0" err="1" smtClean="0"/>
              <a:t>Castelluccio</a:t>
            </a:r>
            <a:endParaRPr lang="sk-SK" b="1" dirty="0" smtClean="0"/>
          </a:p>
          <a:p>
            <a:pPr>
              <a:buFontTx/>
              <a:buChar char="-"/>
            </a:pPr>
            <a:r>
              <a:rPr lang="sk-SK" dirty="0" smtClean="0"/>
              <a:t> 2200 – 1800 BC (1800 – 1400 BC?)</a:t>
            </a:r>
          </a:p>
          <a:p>
            <a:pPr>
              <a:buFontTx/>
              <a:buChar char="-"/>
            </a:pPr>
            <a:r>
              <a:rPr lang="sk-SK" dirty="0" smtClean="0"/>
              <a:t> špecifický keramický štýl</a:t>
            </a:r>
          </a:p>
          <a:p>
            <a:pPr>
              <a:buFontTx/>
              <a:buChar char="-"/>
            </a:pPr>
            <a:r>
              <a:rPr lang="sk-SK" dirty="0" smtClean="0"/>
              <a:t> zbrane – kamenné – bazaltové sekery alebo bronzové sekery</a:t>
            </a:r>
          </a:p>
          <a:p>
            <a:pPr>
              <a:buFontTx/>
              <a:buChar char="-"/>
            </a:pPr>
            <a:r>
              <a:rPr lang="sk-SK" dirty="0" smtClean="0"/>
              <a:t> vyrezávané kosti vo forme idolov</a:t>
            </a:r>
          </a:p>
          <a:p>
            <a:pPr>
              <a:buFontTx/>
              <a:buChar char="-"/>
            </a:pPr>
            <a:r>
              <a:rPr lang="sk-SK" dirty="0" smtClean="0"/>
              <a:t> pohreby – okrúhle hrobky v skale s dverami a reliéfnou výzdobou (špirály) </a:t>
            </a:r>
          </a:p>
          <a:p>
            <a:pPr>
              <a:buFontTx/>
              <a:buChar char="-"/>
            </a:pPr>
            <a:r>
              <a:rPr lang="sk-SK" dirty="0" smtClean="0"/>
              <a:t> ťažba bazaltu</a:t>
            </a:r>
          </a:p>
          <a:p>
            <a:pPr>
              <a:buFontTx/>
              <a:buChar char="-"/>
            </a:pPr>
            <a:r>
              <a:rPr lang="sk-SK" dirty="0" smtClean="0"/>
              <a:t> </a:t>
            </a:r>
            <a:r>
              <a:rPr lang="sk-SK" dirty="0" err="1" smtClean="0"/>
              <a:t>dolmeny</a:t>
            </a:r>
            <a:endParaRPr lang="sk-SK" dirty="0" smtClean="0"/>
          </a:p>
          <a:p>
            <a:r>
              <a:rPr lang="sk-SK" i="1" dirty="0" smtClean="0"/>
              <a:t>Lokality</a:t>
            </a:r>
            <a:r>
              <a:rPr lang="sk-SK" dirty="0" smtClean="0"/>
              <a:t>: </a:t>
            </a:r>
            <a:r>
              <a:rPr lang="sk-SK" b="1" dirty="0" smtClean="0"/>
              <a:t>Monte </a:t>
            </a:r>
            <a:r>
              <a:rPr lang="sk-SK" b="1" dirty="0" err="1" smtClean="0"/>
              <a:t>Casale</a:t>
            </a:r>
            <a:r>
              <a:rPr lang="sk-SK" b="1" dirty="0" smtClean="0"/>
              <a:t>, </a:t>
            </a:r>
            <a:r>
              <a:rPr lang="sk-SK" b="1" dirty="0" err="1" smtClean="0"/>
              <a:t>Cava</a:t>
            </a:r>
            <a:r>
              <a:rPr lang="sk-SK" b="1" dirty="0" smtClean="0"/>
              <a:t> </a:t>
            </a:r>
            <a:r>
              <a:rPr lang="sk-SK" b="1" dirty="0" err="1" smtClean="0"/>
              <a:t>d´Ispica</a:t>
            </a:r>
            <a:r>
              <a:rPr lang="sk-SK" b="1" dirty="0" smtClean="0"/>
              <a:t>, </a:t>
            </a:r>
            <a:r>
              <a:rPr lang="sk-SK" b="1" dirty="0" err="1" smtClean="0"/>
              <a:t>Pachino</a:t>
            </a:r>
            <a:r>
              <a:rPr lang="sk-SK" b="1" dirty="0" smtClean="0"/>
              <a:t>, </a:t>
            </a:r>
            <a:r>
              <a:rPr lang="sk-SK" b="1" dirty="0" err="1" smtClean="0"/>
              <a:t>Cava</a:t>
            </a:r>
            <a:r>
              <a:rPr lang="sk-SK" b="1" dirty="0" smtClean="0"/>
              <a:t> </a:t>
            </a:r>
            <a:r>
              <a:rPr lang="sk-SK" b="1" dirty="0" err="1" smtClean="0"/>
              <a:t>Lazzaro</a:t>
            </a:r>
            <a:r>
              <a:rPr lang="sk-SK" b="1" dirty="0" smtClean="0"/>
              <a:t>, </a:t>
            </a:r>
            <a:r>
              <a:rPr lang="sk-SK" b="1" dirty="0" err="1" smtClean="0"/>
              <a:t>Noto</a:t>
            </a:r>
            <a:r>
              <a:rPr lang="sk-SK" b="1" dirty="0" smtClean="0"/>
              <a:t>, </a:t>
            </a:r>
            <a:r>
              <a:rPr lang="sk-SK" b="1" dirty="0" err="1" smtClean="0"/>
              <a:t>Pietraperzia</a:t>
            </a:r>
            <a:r>
              <a:rPr lang="sk-SK" b="1" dirty="0" smtClean="0"/>
              <a:t>, blízko </a:t>
            </a:r>
            <a:r>
              <a:rPr lang="sk-SK" b="1" dirty="0" err="1" smtClean="0"/>
              <a:t>Agrigenta</a:t>
            </a:r>
            <a:endParaRPr lang="sk-SK" b="1" dirty="0" smtClean="0"/>
          </a:p>
        </p:txBody>
      </p:sp>
      <p:pic>
        <p:nvPicPr>
          <p:cNvPr id="3" name="Picture 4" descr="foto"/>
          <p:cNvPicPr>
            <a:picLocks noChangeAspect="1" noChangeArrowheads="1"/>
          </p:cNvPicPr>
          <p:nvPr/>
        </p:nvPicPr>
        <p:blipFill>
          <a:blip r:embed="rId2"/>
          <a:srcRect/>
          <a:stretch>
            <a:fillRect/>
          </a:stretch>
        </p:blipFill>
        <p:spPr bwMode="auto">
          <a:xfrm>
            <a:off x="4857752" y="214290"/>
            <a:ext cx="4000528" cy="2971823"/>
          </a:xfrm>
          <a:prstGeom prst="rect">
            <a:avLst/>
          </a:prstGeom>
          <a:noFill/>
        </p:spPr>
      </p:pic>
      <p:pic>
        <p:nvPicPr>
          <p:cNvPr id="4" name="irc_mi" descr="http://cache2.asset-cache.net/gc/117193146-thapsos-type-terracotta-skyphoi-found-at-gettyimages.jpg?v=1&amp;c=IWSAsset&amp;k=2&amp;d=PigixbZmsBEwtrrQ0VK5BSfR4RfCDFt7oRyZtbv95fg%3D"/>
          <p:cNvPicPr/>
          <p:nvPr/>
        </p:nvPicPr>
        <p:blipFill>
          <a:blip r:embed="rId3"/>
          <a:srcRect l="7990" r="7315"/>
          <a:stretch>
            <a:fillRect/>
          </a:stretch>
        </p:blipFill>
        <p:spPr bwMode="auto">
          <a:xfrm>
            <a:off x="4643438" y="3714752"/>
            <a:ext cx="4357718" cy="2857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500694" cy="4524315"/>
          </a:xfrm>
          <a:prstGeom prst="rect">
            <a:avLst/>
          </a:prstGeom>
          <a:noFill/>
        </p:spPr>
        <p:txBody>
          <a:bodyPr wrap="square" rtlCol="0">
            <a:spAutoFit/>
          </a:bodyPr>
          <a:lstStyle/>
          <a:p>
            <a:r>
              <a:rPr lang="sk-SK" u="sng" dirty="0" smtClean="0"/>
              <a:t>5. </a:t>
            </a:r>
            <a:r>
              <a:rPr lang="sk-SK" u="sng" dirty="0" err="1" smtClean="0"/>
              <a:t>Thapsos</a:t>
            </a:r>
            <a:r>
              <a:rPr lang="sk-SK" u="sng" dirty="0" smtClean="0"/>
              <a:t> </a:t>
            </a:r>
            <a:endParaRPr lang="sk-SK" b="1" dirty="0" smtClean="0"/>
          </a:p>
          <a:p>
            <a:r>
              <a:rPr lang="sk-SK" dirty="0" smtClean="0"/>
              <a:t>- 1500 – 1200 BC </a:t>
            </a:r>
          </a:p>
          <a:p>
            <a:pPr>
              <a:buFontTx/>
              <a:buChar char="-"/>
            </a:pPr>
            <a:r>
              <a:rPr lang="sk-SK" dirty="0" smtClean="0"/>
              <a:t> po celom ostrove, sídliská na pobreží</a:t>
            </a:r>
          </a:p>
          <a:p>
            <a:pPr>
              <a:buFontTx/>
              <a:buChar char="-"/>
            </a:pPr>
            <a:r>
              <a:rPr lang="sk-SK" dirty="0" smtClean="0"/>
              <a:t> tri fázy: </a:t>
            </a:r>
            <a:r>
              <a:rPr lang="sk-SK" dirty="0" err="1" smtClean="0"/>
              <a:t>Thapsos</a:t>
            </a:r>
            <a:r>
              <a:rPr lang="sk-SK" dirty="0" smtClean="0"/>
              <a:t> I, II a III</a:t>
            </a:r>
          </a:p>
          <a:p>
            <a:pPr>
              <a:buFontTx/>
              <a:buChar char="-"/>
            </a:pPr>
            <a:r>
              <a:rPr lang="sk-SK" dirty="0" smtClean="0"/>
              <a:t> osídlenie: okrúhle/obdĺžnikové chatrče ohraničené kameňmi</a:t>
            </a:r>
          </a:p>
          <a:p>
            <a:pPr>
              <a:buFontTx/>
              <a:buChar char="-"/>
            </a:pPr>
            <a:r>
              <a:rPr lang="sk-SK" dirty="0" smtClean="0"/>
              <a:t> palácový komplex severne od </a:t>
            </a:r>
            <a:r>
              <a:rPr lang="sk-SK" dirty="0" err="1" smtClean="0"/>
              <a:t>Syrakúz</a:t>
            </a:r>
            <a:r>
              <a:rPr lang="sk-SK" dirty="0" smtClean="0"/>
              <a:t> (</a:t>
            </a:r>
            <a:r>
              <a:rPr lang="sk-SK" dirty="0" err="1" smtClean="0"/>
              <a:t>Mykénci</a:t>
            </a:r>
            <a:r>
              <a:rPr lang="sk-SK" dirty="0" smtClean="0"/>
              <a:t>?)</a:t>
            </a:r>
          </a:p>
          <a:p>
            <a:pPr>
              <a:buFontTx/>
              <a:buChar char="-"/>
            </a:pPr>
            <a:r>
              <a:rPr lang="sk-SK" dirty="0" smtClean="0"/>
              <a:t> pohreby: komorové hroby v skale alebo </a:t>
            </a:r>
            <a:r>
              <a:rPr lang="sk-SK" i="1" dirty="0" err="1" smtClean="0"/>
              <a:t>tholoi</a:t>
            </a:r>
            <a:endParaRPr lang="sk-SK" dirty="0" smtClean="0"/>
          </a:p>
          <a:p>
            <a:pPr>
              <a:buFontTx/>
              <a:buChar char="-"/>
            </a:pPr>
            <a:r>
              <a:rPr lang="sk-SK" dirty="0" smtClean="0"/>
              <a:t> pestovanie, lov, rybolov, chov dobytka, obchod</a:t>
            </a:r>
          </a:p>
          <a:p>
            <a:pPr>
              <a:buFontTx/>
              <a:buChar char="-"/>
            </a:pPr>
            <a:r>
              <a:rPr lang="sk-SK" dirty="0" smtClean="0"/>
              <a:t> zároveň s </a:t>
            </a:r>
            <a:r>
              <a:rPr lang="sk-SK" dirty="0" err="1" smtClean="0"/>
              <a:t>Mykénskou</a:t>
            </a:r>
            <a:r>
              <a:rPr lang="sk-SK" dirty="0" smtClean="0"/>
              <a:t> civilizáciou (materiál v hrobkách) alebo samotní </a:t>
            </a:r>
            <a:r>
              <a:rPr lang="sk-SK" dirty="0" err="1" smtClean="0"/>
              <a:t>Mykénci</a:t>
            </a:r>
            <a:r>
              <a:rPr lang="sk-SK" dirty="0" smtClean="0"/>
              <a:t> (?)</a:t>
            </a:r>
          </a:p>
          <a:p>
            <a:pPr>
              <a:buFontTx/>
              <a:buChar char="-"/>
            </a:pPr>
            <a:r>
              <a:rPr lang="sk-SK" dirty="0" smtClean="0"/>
              <a:t> keramika: tmavá s rytou výzdobou v tvare girlánd, veľké nádoby s nohami a rúčkami v tvare rohov, misky, poháriky s rozdvojenou rúčkou</a:t>
            </a:r>
          </a:p>
          <a:p>
            <a:pPr>
              <a:buFontTx/>
              <a:buChar char="-"/>
            </a:pPr>
            <a:endParaRPr lang="cs-CZ" dirty="0" smtClean="0"/>
          </a:p>
          <a:p>
            <a:endParaRPr lang="cs-CZ" dirty="0"/>
          </a:p>
        </p:txBody>
      </p:sp>
      <p:pic>
        <p:nvPicPr>
          <p:cNvPr id="3" name="Picture 1"/>
          <p:cNvPicPr>
            <a:picLocks noChangeAspect="1" noChangeArrowheads="1"/>
          </p:cNvPicPr>
          <p:nvPr/>
        </p:nvPicPr>
        <p:blipFill>
          <a:blip r:embed="rId2"/>
          <a:srcRect l="33984" t="23125" r="34766" b="15000"/>
          <a:stretch>
            <a:fillRect/>
          </a:stretch>
        </p:blipFill>
        <p:spPr bwMode="auto">
          <a:xfrm>
            <a:off x="5500694" y="214290"/>
            <a:ext cx="3429024" cy="4243417"/>
          </a:xfrm>
          <a:prstGeom prst="rect">
            <a:avLst/>
          </a:prstGeom>
          <a:noFill/>
          <a:ln w="9525">
            <a:noFill/>
            <a:miter lim="800000"/>
            <a:headEnd/>
            <a:tailEnd/>
          </a:ln>
          <a:effectLst/>
        </p:spPr>
      </p:pic>
      <p:pic>
        <p:nvPicPr>
          <p:cNvPr id="18434" name="Picture 2" descr="https://upload.wikimedia.org/wikipedia/commons/thumb/f/fa/Tomb_of_Thapsos7.JPG/350px-Tomb_of_Thapsos7.JPG"/>
          <p:cNvPicPr>
            <a:picLocks noChangeAspect="1" noChangeArrowheads="1"/>
          </p:cNvPicPr>
          <p:nvPr/>
        </p:nvPicPr>
        <p:blipFill>
          <a:blip r:embed="rId3"/>
          <a:srcRect/>
          <a:stretch>
            <a:fillRect/>
          </a:stretch>
        </p:blipFill>
        <p:spPr bwMode="auto">
          <a:xfrm>
            <a:off x="2144331" y="3857628"/>
            <a:ext cx="4487735" cy="300037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l="28906" t="18125" r="31640" b="14375"/>
          <a:stretch>
            <a:fillRect/>
          </a:stretch>
        </p:blipFill>
        <p:spPr bwMode="auto">
          <a:xfrm>
            <a:off x="2730501" y="0"/>
            <a:ext cx="6413499" cy="6858000"/>
          </a:xfrm>
          <a:prstGeom prst="rect">
            <a:avLst/>
          </a:prstGeom>
          <a:noFill/>
          <a:ln w="9525">
            <a:noFill/>
            <a:miter lim="800000"/>
            <a:headEnd/>
            <a:tailEnd/>
          </a:ln>
          <a:effectLst/>
        </p:spPr>
      </p:pic>
      <p:sp>
        <p:nvSpPr>
          <p:cNvPr id="3" name="TextovéPole 2"/>
          <p:cNvSpPr txBox="1"/>
          <p:nvPr/>
        </p:nvSpPr>
        <p:spPr>
          <a:xfrm>
            <a:off x="0" y="0"/>
            <a:ext cx="2857488" cy="369332"/>
          </a:xfrm>
          <a:prstGeom prst="rect">
            <a:avLst/>
          </a:prstGeom>
          <a:noFill/>
        </p:spPr>
        <p:txBody>
          <a:bodyPr wrap="square" rtlCol="0">
            <a:spAutoFit/>
          </a:bodyPr>
          <a:lstStyle/>
          <a:p>
            <a:r>
              <a:rPr lang="sk-SK" b="1" dirty="0" smtClean="0"/>
              <a:t>Kultúry doby železnej</a:t>
            </a:r>
            <a:endParaRPr lang="cs-CZ"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585323"/>
          </a:xfrm>
          <a:prstGeom prst="rect">
            <a:avLst/>
          </a:prstGeom>
          <a:noFill/>
        </p:spPr>
        <p:txBody>
          <a:bodyPr wrap="square" rtlCol="0">
            <a:spAutoFit/>
          </a:bodyPr>
          <a:lstStyle/>
          <a:p>
            <a:pPr lvl="0"/>
            <a:r>
              <a:rPr lang="sk-SK" b="1" dirty="0" smtClean="0"/>
              <a:t>Taliansko - kultúry doby železnej</a:t>
            </a:r>
          </a:p>
          <a:p>
            <a:pPr lvl="0">
              <a:buFontTx/>
              <a:buChar char="-"/>
            </a:pPr>
            <a:r>
              <a:rPr lang="sk-SK" dirty="0" smtClean="0"/>
              <a:t> 2 skupiny – kremácia a </a:t>
            </a:r>
            <a:r>
              <a:rPr lang="sk-SK" dirty="0" err="1" smtClean="0"/>
              <a:t>inhumácia</a:t>
            </a:r>
            <a:endParaRPr lang="sk-SK" dirty="0" smtClean="0"/>
          </a:p>
          <a:p>
            <a:pPr lvl="0"/>
            <a:endParaRPr lang="cs-CZ" dirty="0" smtClean="0"/>
          </a:p>
          <a:p>
            <a:pPr lvl="0"/>
            <a:r>
              <a:rPr lang="sk-SK" b="1" i="1" dirty="0" smtClean="0"/>
              <a:t>Kultúry s </a:t>
            </a:r>
            <a:r>
              <a:rPr lang="sk-SK" b="1" i="1" dirty="0" err="1" smtClean="0"/>
              <a:t>inhumáciou</a:t>
            </a:r>
            <a:endParaRPr lang="sk-SK" b="1" i="1" dirty="0" smtClean="0"/>
          </a:p>
          <a:p>
            <a:pPr lvl="0"/>
            <a:endParaRPr lang="cs-CZ" i="1" u="sng" dirty="0" smtClean="0"/>
          </a:p>
          <a:p>
            <a:pPr marL="342900" lvl="0" indent="-342900"/>
            <a:r>
              <a:rPr lang="sk-SK" u="sng" dirty="0" smtClean="0"/>
              <a:t>1. </a:t>
            </a:r>
            <a:r>
              <a:rPr lang="sk-SK" u="sng" dirty="0" err="1" smtClean="0"/>
              <a:t>Campánia</a:t>
            </a:r>
            <a:r>
              <a:rPr lang="sk-SK" u="sng" dirty="0" smtClean="0"/>
              <a:t>, </a:t>
            </a:r>
            <a:r>
              <a:rPr lang="sk-SK" u="sng" dirty="0" err="1" smtClean="0"/>
              <a:t>Lukánia</a:t>
            </a:r>
            <a:r>
              <a:rPr lang="sk-SK" u="sng" dirty="0" smtClean="0"/>
              <a:t>, </a:t>
            </a:r>
            <a:r>
              <a:rPr lang="sk-SK" u="sng" dirty="0" err="1" smtClean="0"/>
              <a:t>Bruttium</a:t>
            </a:r>
            <a:r>
              <a:rPr lang="sk-SK" u="sng" dirty="0" smtClean="0"/>
              <a:t> </a:t>
            </a:r>
            <a:r>
              <a:rPr lang="sk-SK" dirty="0" smtClean="0"/>
              <a:t>– ovplyvnené gréckymi kolóniami</a:t>
            </a:r>
          </a:p>
          <a:p>
            <a:pPr marL="342900" lvl="0" indent="-342900"/>
            <a:endParaRPr lang="sk-SK" u="sng" dirty="0" smtClean="0"/>
          </a:p>
          <a:p>
            <a:pPr marL="342900" lvl="0" indent="-342900"/>
            <a:r>
              <a:rPr lang="sk-SK" u="sng" dirty="0" smtClean="0"/>
              <a:t>2. </a:t>
            </a:r>
            <a:r>
              <a:rPr lang="sk-SK" u="sng" dirty="0" err="1" smtClean="0"/>
              <a:t>Apúlska</a:t>
            </a:r>
            <a:r>
              <a:rPr lang="sk-SK" u="sng" dirty="0" smtClean="0"/>
              <a:t> kultúra </a:t>
            </a:r>
            <a:r>
              <a:rPr lang="sk-SK" dirty="0" smtClean="0"/>
              <a:t>– charakteristická keramikou - </a:t>
            </a:r>
            <a:r>
              <a:rPr lang="sk-SK" dirty="0" err="1" smtClean="0"/>
              <a:t>apúlska</a:t>
            </a:r>
            <a:r>
              <a:rPr lang="sk-SK" dirty="0" smtClean="0"/>
              <a:t> geometrická (unikátna) </a:t>
            </a:r>
          </a:p>
          <a:p>
            <a:pPr marL="342900" lvl="0" indent="-342900"/>
            <a:r>
              <a:rPr lang="sk-SK" dirty="0" smtClean="0"/>
              <a:t>- 4 podskupiny: </a:t>
            </a:r>
            <a:r>
              <a:rPr lang="sk-SK" dirty="0" err="1" smtClean="0"/>
              <a:t>Daunijská</a:t>
            </a:r>
            <a:r>
              <a:rPr lang="sk-SK" dirty="0" smtClean="0"/>
              <a:t> (</a:t>
            </a:r>
            <a:r>
              <a:rPr lang="sk-SK" dirty="0" err="1" smtClean="0"/>
              <a:t>Dauniovia</a:t>
            </a:r>
            <a:r>
              <a:rPr lang="sk-SK" dirty="0" smtClean="0"/>
              <a:t>), </a:t>
            </a:r>
            <a:r>
              <a:rPr lang="sk-SK" dirty="0" err="1" smtClean="0"/>
              <a:t>Peucetijská</a:t>
            </a:r>
            <a:r>
              <a:rPr lang="sk-SK" dirty="0" smtClean="0"/>
              <a:t>, </a:t>
            </a:r>
            <a:r>
              <a:rPr lang="sk-SK" dirty="0" err="1" smtClean="0"/>
              <a:t>Messapijská</a:t>
            </a:r>
            <a:r>
              <a:rPr lang="sk-SK" dirty="0" smtClean="0"/>
              <a:t>, </a:t>
            </a:r>
            <a:r>
              <a:rPr lang="sk-SK" dirty="0" err="1" smtClean="0"/>
              <a:t>Canosanská</a:t>
            </a:r>
            <a:r>
              <a:rPr lang="sk-SK" dirty="0" smtClean="0"/>
              <a:t> (neskoršie)</a:t>
            </a:r>
            <a:endParaRPr lang="cs-CZ" dirty="0" smtClean="0"/>
          </a:p>
        </p:txBody>
      </p:sp>
      <p:pic>
        <p:nvPicPr>
          <p:cNvPr id="3" name="Obrázek 2" descr="https://upload.wikimedia.org/wikipedia/commons/1/10/Daunianpottery.jpg"/>
          <p:cNvPicPr/>
          <p:nvPr/>
        </p:nvPicPr>
        <p:blipFill>
          <a:blip r:embed="rId2"/>
          <a:srcRect/>
          <a:stretch>
            <a:fillRect/>
          </a:stretch>
        </p:blipFill>
        <p:spPr bwMode="auto">
          <a:xfrm>
            <a:off x="6500826" y="2786058"/>
            <a:ext cx="2643174" cy="3571900"/>
          </a:xfrm>
          <a:prstGeom prst="rect">
            <a:avLst/>
          </a:prstGeom>
          <a:noFill/>
          <a:ln w="9525">
            <a:noFill/>
            <a:miter lim="800000"/>
            <a:headEnd/>
            <a:tailEnd/>
          </a:ln>
        </p:spPr>
      </p:pic>
      <p:pic>
        <p:nvPicPr>
          <p:cNvPr id="4" name="Picture 2" descr="https://upload.wikimedia.org/wikipedia/commons/thumb/4/4f/Altes_Museum_-_Daunisches_Prunkgef%C3%A4%C3%9F.jpg/800px-Altes_Museum_-_Daunisches_Prunkgef%C3%A4%C3%9F.jpg"/>
          <p:cNvPicPr>
            <a:picLocks noChangeAspect="1" noChangeArrowheads="1"/>
          </p:cNvPicPr>
          <p:nvPr/>
        </p:nvPicPr>
        <p:blipFill>
          <a:blip r:embed="rId3"/>
          <a:srcRect/>
          <a:stretch>
            <a:fillRect/>
          </a:stretch>
        </p:blipFill>
        <p:spPr bwMode="auto">
          <a:xfrm>
            <a:off x="3357554" y="2786058"/>
            <a:ext cx="2868399" cy="3571900"/>
          </a:xfrm>
          <a:prstGeom prst="rect">
            <a:avLst/>
          </a:prstGeom>
          <a:noFill/>
        </p:spPr>
      </p:pic>
      <p:sp>
        <p:nvSpPr>
          <p:cNvPr id="5" name="TextovéPole 4"/>
          <p:cNvSpPr txBox="1"/>
          <p:nvPr/>
        </p:nvSpPr>
        <p:spPr>
          <a:xfrm>
            <a:off x="0" y="2571744"/>
            <a:ext cx="3357554" cy="4247317"/>
          </a:xfrm>
          <a:prstGeom prst="rect">
            <a:avLst/>
          </a:prstGeom>
          <a:noFill/>
        </p:spPr>
        <p:txBody>
          <a:bodyPr wrap="square" rtlCol="0">
            <a:spAutoFit/>
          </a:bodyPr>
          <a:lstStyle/>
          <a:p>
            <a:r>
              <a:rPr lang="sk-SK" i="1" dirty="0" smtClean="0"/>
              <a:t>tvary</a:t>
            </a:r>
            <a:r>
              <a:rPr lang="sk-SK" dirty="0" smtClean="0"/>
              <a:t>: </a:t>
            </a:r>
          </a:p>
          <a:p>
            <a:r>
              <a:rPr lang="sk-SK" dirty="0" smtClean="0"/>
              <a:t>kráter s rúčkami a širokým    </a:t>
            </a:r>
          </a:p>
          <a:p>
            <a:r>
              <a:rPr lang="sk-SK" dirty="0" smtClean="0"/>
              <a:t>      okrajom           </a:t>
            </a:r>
          </a:p>
          <a:p>
            <a:r>
              <a:rPr lang="sk-SK" dirty="0" smtClean="0"/>
              <a:t>kráter na nôžke</a:t>
            </a:r>
          </a:p>
          <a:p>
            <a:r>
              <a:rPr lang="sk-SK" dirty="0" smtClean="0"/>
              <a:t>dvojposchodový džbán </a:t>
            </a:r>
          </a:p>
          <a:p>
            <a:r>
              <a:rPr lang="sk-SK" dirty="0" err="1" smtClean="0"/>
              <a:t>askos</a:t>
            </a:r>
            <a:endParaRPr lang="sk-SK" dirty="0" smtClean="0"/>
          </a:p>
          <a:p>
            <a:endParaRPr lang="sk-SK" dirty="0" smtClean="0"/>
          </a:p>
          <a:p>
            <a:r>
              <a:rPr lang="sk-SK" i="1" dirty="0" smtClean="0"/>
              <a:t>dekorácia</a:t>
            </a:r>
            <a:r>
              <a:rPr lang="sk-SK" dirty="0" smtClean="0"/>
              <a:t>: geometrická</a:t>
            </a:r>
          </a:p>
          <a:p>
            <a:endParaRPr lang="sk-SK" dirty="0" smtClean="0"/>
          </a:p>
          <a:p>
            <a:r>
              <a:rPr lang="sk-SK" i="1" dirty="0" smtClean="0"/>
              <a:t>výroba</a:t>
            </a:r>
            <a:r>
              <a:rPr lang="sk-SK" dirty="0" smtClean="0"/>
              <a:t>: v ruke, len niektoré najkrajšie krátery na kruhu</a:t>
            </a:r>
          </a:p>
          <a:p>
            <a:endParaRPr lang="sk-SK" dirty="0" smtClean="0"/>
          </a:p>
          <a:p>
            <a:r>
              <a:rPr lang="sk-SK" i="1" dirty="0" smtClean="0"/>
              <a:t>farby</a:t>
            </a:r>
            <a:r>
              <a:rPr lang="sk-SK" dirty="0" smtClean="0"/>
              <a:t>: červená a tmavofialová na svetlom pozadí</a:t>
            </a:r>
          </a:p>
          <a:p>
            <a:endParaRPr lang="cs-CZ"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929190" cy="3693319"/>
          </a:xfrm>
          <a:prstGeom prst="rect">
            <a:avLst/>
          </a:prstGeom>
          <a:noFill/>
        </p:spPr>
        <p:txBody>
          <a:bodyPr wrap="square" rtlCol="0">
            <a:spAutoFit/>
          </a:bodyPr>
          <a:lstStyle/>
          <a:p>
            <a:pPr lvl="0"/>
            <a:r>
              <a:rPr lang="sk-SK" u="sng" dirty="0" smtClean="0"/>
              <a:t>3. Adriatická kultúra</a:t>
            </a:r>
          </a:p>
          <a:p>
            <a:pPr lvl="0">
              <a:buFontTx/>
              <a:buChar char="-"/>
            </a:pPr>
            <a:r>
              <a:rPr lang="sk-SK" dirty="0" smtClean="0"/>
              <a:t> horšie charakterizovateľná</a:t>
            </a:r>
          </a:p>
          <a:p>
            <a:pPr lvl="0">
              <a:buFontTx/>
              <a:buChar char="-"/>
            </a:pPr>
            <a:r>
              <a:rPr lang="sk-SK" dirty="0" smtClean="0"/>
              <a:t> pár výnimočných nálezov</a:t>
            </a:r>
          </a:p>
          <a:p>
            <a:pPr lvl="0">
              <a:buFontTx/>
              <a:buChar char="-"/>
            </a:pPr>
            <a:r>
              <a:rPr lang="sk-SK" dirty="0" smtClean="0"/>
              <a:t> vojenská spoločnosť</a:t>
            </a:r>
          </a:p>
          <a:p>
            <a:pPr lvl="0"/>
            <a:endParaRPr lang="cs-CZ" dirty="0" smtClean="0"/>
          </a:p>
          <a:p>
            <a:pPr marL="342900" lvl="0" indent="-342900"/>
            <a:r>
              <a:rPr lang="sk-SK" dirty="0" smtClean="0"/>
              <a:t>a) Pohrebná </a:t>
            </a:r>
            <a:r>
              <a:rPr lang="sk-SK" dirty="0" err="1" smtClean="0"/>
              <a:t>stéla</a:t>
            </a:r>
            <a:r>
              <a:rPr lang="sk-SK" dirty="0" smtClean="0"/>
              <a:t> z </a:t>
            </a:r>
            <a:r>
              <a:rPr lang="sk-SK" dirty="0" err="1" smtClean="0"/>
              <a:t>Novilara</a:t>
            </a:r>
            <a:r>
              <a:rPr lang="sk-SK" dirty="0" smtClean="0"/>
              <a:t> (</a:t>
            </a:r>
            <a:r>
              <a:rPr lang="sk-SK" dirty="0" err="1" smtClean="0"/>
              <a:t>Pesaro</a:t>
            </a:r>
            <a:r>
              <a:rPr lang="sk-SK" dirty="0" smtClean="0"/>
              <a:t>) – lov a vojna</a:t>
            </a:r>
          </a:p>
          <a:p>
            <a:pPr marL="342900" lvl="0" indent="-342900"/>
            <a:endParaRPr lang="cs-CZ" dirty="0" smtClean="0"/>
          </a:p>
          <a:p>
            <a:pPr lvl="0"/>
            <a:r>
              <a:rPr lang="sk-SK" dirty="0" smtClean="0"/>
              <a:t>b) Socha bojovníka v životnej veľkosti –  </a:t>
            </a:r>
          </a:p>
          <a:p>
            <a:pPr lvl="0"/>
            <a:r>
              <a:rPr lang="sk-SK" dirty="0" smtClean="0"/>
              <a:t>    </a:t>
            </a:r>
            <a:r>
              <a:rPr lang="sk-SK" dirty="0" err="1" smtClean="0"/>
              <a:t>Capestrano</a:t>
            </a:r>
            <a:r>
              <a:rPr lang="sk-SK" dirty="0" smtClean="0"/>
              <a:t>, 6.stor. BC</a:t>
            </a:r>
          </a:p>
          <a:p>
            <a:pPr lvl="0"/>
            <a:endParaRPr lang="cs-CZ" dirty="0" smtClean="0"/>
          </a:p>
          <a:p>
            <a:pPr lvl="0"/>
            <a:r>
              <a:rPr lang="cs-CZ" dirty="0" smtClean="0"/>
              <a:t>c) Hlava s helmou z </a:t>
            </a:r>
            <a:r>
              <a:rPr lang="cs-CZ" dirty="0" err="1" smtClean="0"/>
              <a:t>Ancony</a:t>
            </a:r>
            <a:endParaRPr lang="cs-CZ" dirty="0" smtClean="0"/>
          </a:p>
          <a:p>
            <a:endParaRPr lang="sk-SK" dirty="0" smtClean="0"/>
          </a:p>
          <a:p>
            <a:endParaRPr lang="cs-CZ" dirty="0"/>
          </a:p>
        </p:txBody>
      </p:sp>
      <p:pic>
        <p:nvPicPr>
          <p:cNvPr id="3" name="Obrázek 2" descr="http://en.academic.ru/pictures/enwiki/76/Liburnianship.jpg"/>
          <p:cNvPicPr/>
          <p:nvPr/>
        </p:nvPicPr>
        <p:blipFill>
          <a:blip r:embed="rId2" cstate="print"/>
          <a:srcRect/>
          <a:stretch>
            <a:fillRect/>
          </a:stretch>
        </p:blipFill>
        <p:spPr bwMode="auto">
          <a:xfrm>
            <a:off x="4857752" y="142852"/>
            <a:ext cx="4126140" cy="3071834"/>
          </a:xfrm>
          <a:prstGeom prst="rect">
            <a:avLst/>
          </a:prstGeom>
          <a:noFill/>
          <a:ln w="9525">
            <a:noFill/>
            <a:miter lim="800000"/>
            <a:headEnd/>
            <a:tailEnd/>
          </a:ln>
        </p:spPr>
      </p:pic>
      <p:pic>
        <p:nvPicPr>
          <p:cNvPr id="4" name="Obrázek 3" descr="Italy, Marche, Numana, Picene sculpture representing a colossal warrior head with crested helmet, stone"/>
          <p:cNvPicPr/>
          <p:nvPr/>
        </p:nvPicPr>
        <p:blipFill>
          <a:blip r:embed="rId3"/>
          <a:srcRect l="7468" t="11689" r="5443"/>
          <a:stretch>
            <a:fillRect/>
          </a:stretch>
        </p:blipFill>
        <p:spPr bwMode="auto">
          <a:xfrm>
            <a:off x="1142976" y="3071810"/>
            <a:ext cx="2786082" cy="3714776"/>
          </a:xfrm>
          <a:prstGeom prst="rect">
            <a:avLst/>
          </a:prstGeom>
          <a:noFill/>
          <a:ln w="9525">
            <a:noFill/>
            <a:miter lim="800000"/>
            <a:headEnd/>
            <a:tailEnd/>
          </a:ln>
        </p:spPr>
      </p:pic>
      <p:pic>
        <p:nvPicPr>
          <p:cNvPr id="5" name="Obrázek 4" descr="http://www.abruzzoholidays.com/Images_Attractions/Guerriero.jpg"/>
          <p:cNvPicPr/>
          <p:nvPr/>
        </p:nvPicPr>
        <p:blipFill>
          <a:blip r:embed="rId4"/>
          <a:srcRect l="9051" r="9485"/>
          <a:stretch>
            <a:fillRect/>
          </a:stretch>
        </p:blipFill>
        <p:spPr bwMode="auto">
          <a:xfrm>
            <a:off x="4857752" y="3357562"/>
            <a:ext cx="4143404" cy="3357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001156" cy="5078313"/>
          </a:xfrm>
          <a:prstGeom prst="rect">
            <a:avLst/>
          </a:prstGeom>
          <a:noFill/>
        </p:spPr>
        <p:txBody>
          <a:bodyPr wrap="square" rtlCol="0">
            <a:spAutoFit/>
          </a:bodyPr>
          <a:lstStyle/>
          <a:p>
            <a:pPr lvl="0"/>
            <a:r>
              <a:rPr lang="sk-SK" b="1" i="1" dirty="0" smtClean="0"/>
              <a:t>Kultúry s kremáciou </a:t>
            </a:r>
          </a:p>
          <a:p>
            <a:pPr lvl="0"/>
            <a:r>
              <a:rPr lang="sk-SK" dirty="0" smtClean="0"/>
              <a:t>- sever Talianska, okolo </a:t>
            </a:r>
            <a:r>
              <a:rPr lang="sk-SK" dirty="0" err="1" smtClean="0"/>
              <a:t>Tyrhénskeho</a:t>
            </a:r>
            <a:r>
              <a:rPr lang="sk-SK" dirty="0" smtClean="0"/>
              <a:t> pobrežia – </a:t>
            </a:r>
            <a:r>
              <a:rPr lang="sk-SK" dirty="0" err="1" smtClean="0"/>
              <a:t>Etrúria</a:t>
            </a:r>
            <a:r>
              <a:rPr lang="sk-SK" dirty="0" smtClean="0"/>
              <a:t>, </a:t>
            </a:r>
            <a:r>
              <a:rPr lang="sk-SK" dirty="0" err="1" smtClean="0"/>
              <a:t>Latium</a:t>
            </a:r>
            <a:r>
              <a:rPr lang="sk-SK" dirty="0" smtClean="0"/>
              <a:t>, </a:t>
            </a:r>
            <a:r>
              <a:rPr lang="sk-SK" dirty="0" err="1" smtClean="0"/>
              <a:t>Campánia</a:t>
            </a:r>
            <a:endParaRPr lang="sk-SK" dirty="0" smtClean="0"/>
          </a:p>
          <a:p>
            <a:endParaRPr lang="sk-SK" dirty="0" smtClean="0"/>
          </a:p>
          <a:p>
            <a:pPr marL="342900" lvl="0" indent="-342900">
              <a:buAutoNum type="arabicPeriod"/>
            </a:pPr>
            <a:r>
              <a:rPr lang="sk-SK" u="sng" dirty="0" err="1" smtClean="0"/>
              <a:t>Golasecca</a:t>
            </a:r>
            <a:r>
              <a:rPr lang="sk-SK" u="sng" dirty="0" smtClean="0"/>
              <a:t> kultúra </a:t>
            </a:r>
          </a:p>
          <a:p>
            <a:pPr marL="342900" lvl="0" indent="-342900"/>
            <a:r>
              <a:rPr lang="sk-SK" dirty="0" smtClean="0"/>
              <a:t>- podľa pohrebiska</a:t>
            </a:r>
          </a:p>
          <a:p>
            <a:pPr marL="342900" lvl="0" indent="-342900"/>
            <a:r>
              <a:rPr lang="sk-SK" dirty="0" smtClean="0"/>
              <a:t>- ďalšie pohrebisko: </a:t>
            </a:r>
            <a:r>
              <a:rPr lang="sk-SK" dirty="0" err="1" smtClean="0"/>
              <a:t>Sesto</a:t>
            </a:r>
            <a:r>
              <a:rPr lang="sk-SK" dirty="0" smtClean="0"/>
              <a:t> </a:t>
            </a:r>
            <a:r>
              <a:rPr lang="sk-SK" dirty="0" err="1" smtClean="0"/>
              <a:t>Calende</a:t>
            </a:r>
            <a:r>
              <a:rPr lang="cs-CZ" dirty="0" smtClean="0"/>
              <a:t> (</a:t>
            </a:r>
            <a:r>
              <a:rPr lang="sk-SK" dirty="0" smtClean="0"/>
              <a:t>12. – 4. stor. BC)</a:t>
            </a:r>
            <a:endParaRPr lang="cs-CZ" dirty="0" smtClean="0"/>
          </a:p>
          <a:p>
            <a:r>
              <a:rPr lang="sk-SK" dirty="0" smtClean="0"/>
              <a:t>- hroby: importy od Etruskov, Grékov, </a:t>
            </a:r>
            <a:r>
              <a:rPr lang="sk-SK" dirty="0" err="1" smtClean="0"/>
              <a:t>Halštat</a:t>
            </a:r>
            <a:r>
              <a:rPr lang="sk-SK" dirty="0" smtClean="0"/>
              <a:t>, Latén</a:t>
            </a:r>
            <a:endParaRPr lang="cs-CZ" dirty="0" smtClean="0"/>
          </a:p>
          <a:p>
            <a:r>
              <a:rPr lang="sk-SK" dirty="0" smtClean="0"/>
              <a:t>- osídlenie: domestikované zvieratá, pestovali strukoviny, obilie, zbierali orechy a ovocie</a:t>
            </a:r>
            <a:endParaRPr lang="cs-CZ" dirty="0" smtClean="0"/>
          </a:p>
          <a:p>
            <a:r>
              <a:rPr lang="sk-SK" dirty="0" smtClean="0"/>
              <a:t>- kov málo</a:t>
            </a:r>
          </a:p>
          <a:p>
            <a:r>
              <a:rPr lang="sk-SK" dirty="0" smtClean="0"/>
              <a:t>Hroby </a:t>
            </a:r>
          </a:p>
          <a:p>
            <a:pPr>
              <a:buFontTx/>
              <a:buChar char="-"/>
            </a:pPr>
            <a:r>
              <a:rPr lang="sk-SK" dirty="0" smtClean="0"/>
              <a:t> pri cestách, bohatšie hroby – ochranný múr </a:t>
            </a:r>
          </a:p>
          <a:p>
            <a:r>
              <a:rPr lang="sk-SK" dirty="0" smtClean="0"/>
              <a:t>z kameňov</a:t>
            </a:r>
          </a:p>
          <a:p>
            <a:pPr>
              <a:buFontTx/>
              <a:buChar char="-"/>
            </a:pPr>
            <a:r>
              <a:rPr lang="sk-SK" dirty="0" smtClean="0"/>
              <a:t> kult predkov</a:t>
            </a:r>
          </a:p>
          <a:p>
            <a:pPr>
              <a:buFontTx/>
              <a:buChar char="-"/>
            </a:pPr>
            <a:r>
              <a:rPr lang="sk-SK" dirty="0" smtClean="0"/>
              <a:t> </a:t>
            </a:r>
            <a:r>
              <a:rPr lang="sk-SK" dirty="0" err="1" smtClean="0"/>
              <a:t>inhumácia</a:t>
            </a:r>
            <a:r>
              <a:rPr lang="sk-SK" dirty="0" smtClean="0"/>
              <a:t> alebo v </a:t>
            </a:r>
            <a:r>
              <a:rPr lang="sk-SK" dirty="0" err="1" smtClean="0"/>
              <a:t>ciste</a:t>
            </a:r>
            <a:endParaRPr lang="sk-SK" dirty="0" smtClean="0"/>
          </a:p>
          <a:p>
            <a:pPr>
              <a:buFontTx/>
              <a:buChar char="-"/>
            </a:pPr>
            <a:r>
              <a:rPr lang="sk-SK" dirty="0" smtClean="0"/>
              <a:t> urny maľované s milodarmi</a:t>
            </a:r>
            <a:endParaRPr lang="cs-CZ" dirty="0" smtClean="0"/>
          </a:p>
          <a:p>
            <a:endParaRPr lang="sk-SK" dirty="0" smtClean="0"/>
          </a:p>
          <a:p>
            <a:endParaRPr lang="sk-SK" dirty="0"/>
          </a:p>
          <a:p>
            <a:r>
              <a:rPr lang="sk-SK" dirty="0" smtClean="0"/>
              <a:t> </a:t>
            </a:r>
            <a:endParaRPr lang="cs-CZ" dirty="0"/>
          </a:p>
        </p:txBody>
      </p:sp>
      <p:pic>
        <p:nvPicPr>
          <p:cNvPr id="14338" name="Picture 2" descr="http://www.illagomaggiore.com/images/old/poi/cultura_di_golasecca/img-immagine1.jpg/414x320.jpg"/>
          <p:cNvPicPr>
            <a:picLocks noChangeAspect="1" noChangeArrowheads="1"/>
          </p:cNvPicPr>
          <p:nvPr/>
        </p:nvPicPr>
        <p:blipFill>
          <a:blip r:embed="rId2"/>
          <a:srcRect/>
          <a:stretch>
            <a:fillRect/>
          </a:stretch>
        </p:blipFill>
        <p:spPr bwMode="auto">
          <a:xfrm>
            <a:off x="4615279" y="2786058"/>
            <a:ext cx="4528721" cy="3500462"/>
          </a:xfrm>
          <a:prstGeom prst="rect">
            <a:avLst/>
          </a:prstGeom>
          <a:noFill/>
        </p:spPr>
      </p:pic>
      <p:pic>
        <p:nvPicPr>
          <p:cNvPr id="4" name="Obrázek 3" descr="https://upload.wikimedia.org/wikipedia/commons/0/06/1731_-_Milano_-_Museo_preistorico_-_Ceramiche_civilt%C3%A0_di_Golasecca%2C_sec._VI_a.C._-_Foto_Giovanni_Dall%27Orto%2C_14-Feb-2009.jpg"/>
          <p:cNvPicPr/>
          <p:nvPr/>
        </p:nvPicPr>
        <p:blipFill>
          <a:blip r:embed="rId3" cstate="print"/>
          <a:srcRect/>
          <a:stretch>
            <a:fillRect/>
          </a:stretch>
        </p:blipFill>
        <p:spPr bwMode="auto">
          <a:xfrm>
            <a:off x="500034" y="4214818"/>
            <a:ext cx="3428992" cy="2500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Taliansko0a.jpg"/>
          <p:cNvPicPr>
            <a:picLocks noChangeAspect="1"/>
          </p:cNvPicPr>
          <p:nvPr/>
        </p:nvPicPr>
        <p:blipFill>
          <a:blip r:embed="rId2"/>
          <a:srcRect t="12160" b="7138"/>
          <a:stretch>
            <a:fillRect/>
          </a:stretch>
        </p:blipFill>
        <p:spPr>
          <a:xfrm>
            <a:off x="1928793" y="0"/>
            <a:ext cx="6004595" cy="6858000"/>
          </a:xfrm>
          <a:prstGeom prst="rect">
            <a:avLst/>
          </a:prstGeom>
        </p:spPr>
      </p:pic>
      <p:sp>
        <p:nvSpPr>
          <p:cNvPr id="3" name="Obdélník 2"/>
          <p:cNvSpPr/>
          <p:nvPr/>
        </p:nvSpPr>
        <p:spPr>
          <a:xfrm>
            <a:off x="2214546" y="5857892"/>
            <a:ext cx="2357454"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5072066" y="2214554"/>
            <a:ext cx="214314" cy="369332"/>
          </a:xfrm>
          <a:prstGeom prst="rect">
            <a:avLst/>
          </a:prstGeom>
          <a:noFill/>
        </p:spPr>
        <p:txBody>
          <a:bodyPr wrap="square" rtlCol="0">
            <a:spAutoFit/>
          </a:bodyPr>
          <a:lstStyle/>
          <a:p>
            <a:r>
              <a:rPr lang="cs-CZ" b="1" dirty="0" smtClean="0">
                <a:solidFill>
                  <a:srgbClr val="FF0000"/>
                </a:solidFill>
              </a:rPr>
              <a:t>I</a:t>
            </a:r>
            <a:endParaRPr lang="cs-CZ" b="1" dirty="0">
              <a:solidFill>
                <a:srgbClr val="FF0000"/>
              </a:solidFill>
            </a:endParaRPr>
          </a:p>
        </p:txBody>
      </p:sp>
      <p:sp>
        <p:nvSpPr>
          <p:cNvPr id="5" name="TextovéPole 4"/>
          <p:cNvSpPr txBox="1"/>
          <p:nvPr/>
        </p:nvSpPr>
        <p:spPr>
          <a:xfrm flipH="1">
            <a:off x="6072198" y="3857628"/>
            <a:ext cx="428628" cy="369332"/>
          </a:xfrm>
          <a:prstGeom prst="rect">
            <a:avLst/>
          </a:prstGeom>
          <a:noFill/>
        </p:spPr>
        <p:txBody>
          <a:bodyPr wrap="square" rtlCol="0">
            <a:spAutoFit/>
          </a:bodyPr>
          <a:lstStyle/>
          <a:p>
            <a:r>
              <a:rPr lang="cs-CZ" b="1" dirty="0" smtClean="0">
                <a:solidFill>
                  <a:srgbClr val="FF0000"/>
                </a:solidFill>
              </a:rPr>
              <a:t>II</a:t>
            </a:r>
            <a:endParaRPr lang="cs-CZ" b="1" dirty="0">
              <a:solidFill>
                <a:srgbClr val="FF0000"/>
              </a:solidFill>
            </a:endParaRPr>
          </a:p>
        </p:txBody>
      </p:sp>
      <p:sp>
        <p:nvSpPr>
          <p:cNvPr id="6" name="TextovéPole 5"/>
          <p:cNvSpPr txBox="1"/>
          <p:nvPr/>
        </p:nvSpPr>
        <p:spPr>
          <a:xfrm>
            <a:off x="7072330" y="3786190"/>
            <a:ext cx="571504" cy="369332"/>
          </a:xfrm>
          <a:prstGeom prst="rect">
            <a:avLst/>
          </a:prstGeom>
          <a:noFill/>
        </p:spPr>
        <p:txBody>
          <a:bodyPr wrap="square" rtlCol="0">
            <a:spAutoFit/>
          </a:bodyPr>
          <a:lstStyle/>
          <a:p>
            <a:r>
              <a:rPr lang="cs-CZ" b="1" dirty="0" smtClean="0">
                <a:solidFill>
                  <a:srgbClr val="FF0000"/>
                </a:solidFill>
              </a:rPr>
              <a:t>III</a:t>
            </a:r>
            <a:endParaRPr lang="cs-CZ" b="1" dirty="0">
              <a:solidFill>
                <a:srgbClr val="FF0000"/>
              </a:solidFill>
            </a:endParaRPr>
          </a:p>
        </p:txBody>
      </p:sp>
      <p:sp>
        <p:nvSpPr>
          <p:cNvPr id="7" name="TextovéPole 6"/>
          <p:cNvSpPr txBox="1"/>
          <p:nvPr/>
        </p:nvSpPr>
        <p:spPr>
          <a:xfrm>
            <a:off x="3929058" y="2071678"/>
            <a:ext cx="500066" cy="369332"/>
          </a:xfrm>
          <a:prstGeom prst="rect">
            <a:avLst/>
          </a:prstGeom>
          <a:noFill/>
        </p:spPr>
        <p:txBody>
          <a:bodyPr wrap="square" rtlCol="0">
            <a:spAutoFit/>
          </a:bodyPr>
          <a:lstStyle/>
          <a:p>
            <a:r>
              <a:rPr lang="cs-CZ" b="1" dirty="0" smtClean="0">
                <a:solidFill>
                  <a:srgbClr val="FF0000"/>
                </a:solidFill>
              </a:rPr>
              <a:t>IV</a:t>
            </a:r>
            <a:endParaRPr lang="cs-CZ" b="1" dirty="0">
              <a:solidFill>
                <a:srgbClr val="FF0000"/>
              </a:solidFill>
            </a:endParaRPr>
          </a:p>
        </p:txBody>
      </p:sp>
      <p:sp>
        <p:nvSpPr>
          <p:cNvPr id="8" name="TextovéPole 7"/>
          <p:cNvSpPr txBox="1"/>
          <p:nvPr/>
        </p:nvSpPr>
        <p:spPr>
          <a:xfrm>
            <a:off x="2643174" y="1071546"/>
            <a:ext cx="214314" cy="369332"/>
          </a:xfrm>
          <a:prstGeom prst="rect">
            <a:avLst/>
          </a:prstGeom>
          <a:noFill/>
        </p:spPr>
        <p:txBody>
          <a:bodyPr wrap="square" rtlCol="0">
            <a:spAutoFit/>
          </a:bodyPr>
          <a:lstStyle/>
          <a:p>
            <a:r>
              <a:rPr lang="cs-CZ" b="1" dirty="0" smtClean="0">
                <a:solidFill>
                  <a:srgbClr val="FF0000"/>
                </a:solidFill>
              </a:rPr>
              <a:t>V</a:t>
            </a:r>
            <a:endParaRPr lang="cs-CZ"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ttps://upload.wikimedia.org/wikipedia/commons/4/48/Hallstatt_culture.png"/>
          <p:cNvPicPr/>
          <p:nvPr/>
        </p:nvPicPr>
        <p:blipFill>
          <a:blip r:embed="rId2"/>
          <a:srcRect/>
          <a:stretch>
            <a:fillRect/>
          </a:stretch>
        </p:blipFill>
        <p:spPr bwMode="auto">
          <a:xfrm>
            <a:off x="214282" y="428604"/>
            <a:ext cx="8786874" cy="60007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477328"/>
          </a:xfrm>
          <a:prstGeom prst="rect">
            <a:avLst/>
          </a:prstGeom>
          <a:noFill/>
        </p:spPr>
        <p:txBody>
          <a:bodyPr wrap="square" rtlCol="0">
            <a:spAutoFit/>
          </a:bodyPr>
          <a:lstStyle/>
          <a:p>
            <a:r>
              <a:rPr lang="cs-CZ" dirty="0" smtClean="0"/>
              <a:t>2.   </a:t>
            </a:r>
            <a:r>
              <a:rPr lang="sk-SK" u="sng" dirty="0" err="1" smtClean="0"/>
              <a:t>Este</a:t>
            </a:r>
            <a:r>
              <a:rPr lang="sk-SK" u="sng" dirty="0" smtClean="0"/>
              <a:t> kultúra </a:t>
            </a:r>
          </a:p>
          <a:p>
            <a:r>
              <a:rPr lang="sk-SK" dirty="0" smtClean="0"/>
              <a:t>-  9 – 3. stor. BC – </a:t>
            </a:r>
            <a:r>
              <a:rPr lang="sk-SK" dirty="0" err="1" smtClean="0"/>
              <a:t>Padova</a:t>
            </a:r>
            <a:r>
              <a:rPr lang="sk-SK" dirty="0" smtClean="0"/>
              <a:t>, </a:t>
            </a:r>
            <a:r>
              <a:rPr lang="sk-SK" dirty="0" err="1" smtClean="0"/>
              <a:t>Vicenza</a:t>
            </a:r>
            <a:r>
              <a:rPr lang="sk-SK" dirty="0" smtClean="0"/>
              <a:t>, </a:t>
            </a:r>
            <a:r>
              <a:rPr lang="sk-SK" dirty="0" err="1" smtClean="0"/>
              <a:t>Oppeano</a:t>
            </a:r>
            <a:r>
              <a:rPr lang="sk-SK" dirty="0" smtClean="0"/>
              <a:t>, </a:t>
            </a:r>
            <a:r>
              <a:rPr lang="sk-SK" dirty="0" err="1" smtClean="0"/>
              <a:t>Veronese</a:t>
            </a:r>
            <a:r>
              <a:rPr lang="sk-SK" dirty="0" smtClean="0"/>
              <a:t>, </a:t>
            </a:r>
            <a:r>
              <a:rPr lang="sk-SK" dirty="0" err="1" smtClean="0"/>
              <a:t>Este</a:t>
            </a:r>
            <a:endParaRPr lang="cs-CZ" dirty="0" smtClean="0"/>
          </a:p>
          <a:p>
            <a:r>
              <a:rPr lang="sk-SK" dirty="0" smtClean="0"/>
              <a:t>- hlavný znak: produkcia prepracovaných bronzových predmetov s </a:t>
            </a:r>
            <a:r>
              <a:rPr lang="sk-SK" dirty="0" err="1" smtClean="0"/>
              <a:t>vytepávanou</a:t>
            </a:r>
            <a:r>
              <a:rPr lang="sk-SK" dirty="0" smtClean="0"/>
              <a:t> dekoráciou</a:t>
            </a:r>
            <a:endParaRPr lang="cs-CZ" dirty="0" smtClean="0"/>
          </a:p>
          <a:p>
            <a:endParaRPr lang="cs-CZ" dirty="0" smtClean="0"/>
          </a:p>
          <a:p>
            <a:endParaRPr lang="cs-CZ" dirty="0"/>
          </a:p>
        </p:txBody>
      </p:sp>
      <p:pic>
        <p:nvPicPr>
          <p:cNvPr id="3" name="Obrázek 2" descr="&quot;&quot;Benvenuti&quot;&quot; situla, laminated bronze situla with lid and embossed and engraved decoration, Etruscan civilization, circa 600 b.c.  - stock photo"/>
          <p:cNvPicPr/>
          <p:nvPr/>
        </p:nvPicPr>
        <p:blipFill>
          <a:blip r:embed="rId2"/>
          <a:srcRect/>
          <a:stretch>
            <a:fillRect/>
          </a:stretch>
        </p:blipFill>
        <p:spPr bwMode="auto">
          <a:xfrm>
            <a:off x="214282" y="1000108"/>
            <a:ext cx="3248936" cy="4162924"/>
          </a:xfrm>
          <a:prstGeom prst="rect">
            <a:avLst/>
          </a:prstGeom>
          <a:noFill/>
          <a:ln w="9525">
            <a:noFill/>
            <a:miter lim="800000"/>
            <a:headEnd/>
            <a:tailEnd/>
          </a:ln>
        </p:spPr>
      </p:pic>
      <p:pic>
        <p:nvPicPr>
          <p:cNvPr id="4" name="Obrázek 3" descr="http://imageshack.us/a/img819/6448/golasecca1.png"/>
          <p:cNvPicPr/>
          <p:nvPr/>
        </p:nvPicPr>
        <p:blipFill>
          <a:blip r:embed="rId3"/>
          <a:srcRect/>
          <a:stretch>
            <a:fillRect/>
          </a:stretch>
        </p:blipFill>
        <p:spPr bwMode="auto">
          <a:xfrm>
            <a:off x="3143240" y="4000504"/>
            <a:ext cx="5760720" cy="26466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071934" cy="5078313"/>
          </a:xfrm>
          <a:prstGeom prst="rect">
            <a:avLst/>
          </a:prstGeom>
          <a:noFill/>
        </p:spPr>
        <p:txBody>
          <a:bodyPr wrap="square" rtlCol="0">
            <a:spAutoFit/>
          </a:bodyPr>
          <a:lstStyle/>
          <a:p>
            <a:pPr marL="342900" lvl="0" indent="-342900"/>
            <a:r>
              <a:rPr lang="sk-SK" u="sng" dirty="0" smtClean="0"/>
              <a:t>3. </a:t>
            </a:r>
            <a:r>
              <a:rPr lang="sk-SK" u="sng" dirty="0" err="1" smtClean="0"/>
              <a:t>Villanova</a:t>
            </a:r>
            <a:r>
              <a:rPr lang="sk-SK" dirty="0" smtClean="0"/>
              <a:t> </a:t>
            </a:r>
          </a:p>
          <a:p>
            <a:pPr marL="342900" lvl="0" indent="-342900">
              <a:buAutoNum type="arabicPeriod" startAt="3"/>
            </a:pPr>
            <a:endParaRPr lang="sk-SK" dirty="0" smtClean="0"/>
          </a:p>
          <a:p>
            <a:r>
              <a:rPr lang="sk-SK" dirty="0" smtClean="0"/>
              <a:t>- 1200/1100 – 700 BC (1200/1100-900 BC – </a:t>
            </a:r>
            <a:r>
              <a:rPr lang="sk-SK" dirty="0" err="1" smtClean="0"/>
              <a:t>protovillanovská</a:t>
            </a:r>
            <a:r>
              <a:rPr lang="cs-CZ" dirty="0" smtClean="0"/>
              <a:t>, </a:t>
            </a:r>
            <a:r>
              <a:rPr lang="sk-SK" dirty="0" smtClean="0"/>
              <a:t>900- 700 BC </a:t>
            </a:r>
            <a:r>
              <a:rPr lang="sk-SK" dirty="0" err="1" smtClean="0"/>
              <a:t>villanovská</a:t>
            </a:r>
            <a:r>
              <a:rPr lang="sk-SK" dirty="0" smtClean="0"/>
              <a:t> fáza) </a:t>
            </a:r>
          </a:p>
          <a:p>
            <a:pPr lvl="0">
              <a:buFontTx/>
              <a:buChar char="-"/>
            </a:pPr>
            <a:r>
              <a:rPr lang="sk-SK" dirty="0" smtClean="0"/>
              <a:t> 1853 – prvýkrát pomenovaná</a:t>
            </a:r>
          </a:p>
          <a:p>
            <a:pPr lvl="0">
              <a:buFontTx/>
              <a:buChar char="-"/>
            </a:pPr>
            <a:r>
              <a:rPr lang="sk-SK" dirty="0" smtClean="0"/>
              <a:t> na severe a západe Talianska: </a:t>
            </a:r>
            <a:r>
              <a:rPr lang="sk-SK" dirty="0" err="1" smtClean="0"/>
              <a:t>Etrúria</a:t>
            </a:r>
            <a:r>
              <a:rPr lang="sk-SK" dirty="0" smtClean="0"/>
              <a:t>, </a:t>
            </a:r>
            <a:r>
              <a:rPr lang="sk-SK" dirty="0" err="1" smtClean="0"/>
              <a:t>Aemilia</a:t>
            </a:r>
            <a:r>
              <a:rPr lang="sk-SK" dirty="0" smtClean="0"/>
              <a:t>, </a:t>
            </a:r>
            <a:r>
              <a:rPr lang="sk-SK" dirty="0" err="1" smtClean="0"/>
              <a:t>Picenum</a:t>
            </a:r>
            <a:r>
              <a:rPr lang="sk-SK" dirty="0" smtClean="0"/>
              <a:t>, </a:t>
            </a:r>
            <a:r>
              <a:rPr lang="sk-SK" dirty="0" err="1" smtClean="0"/>
              <a:t>Lazio</a:t>
            </a:r>
            <a:r>
              <a:rPr lang="sk-SK" dirty="0" smtClean="0"/>
              <a:t>, </a:t>
            </a:r>
            <a:r>
              <a:rPr lang="sk-SK" dirty="0" err="1" smtClean="0"/>
              <a:t>Campania</a:t>
            </a:r>
            <a:r>
              <a:rPr lang="sk-SK" dirty="0" smtClean="0"/>
              <a:t> (</a:t>
            </a:r>
            <a:r>
              <a:rPr lang="sk-SK" dirty="0" err="1" smtClean="0"/>
              <a:t>Capua</a:t>
            </a:r>
            <a:r>
              <a:rPr lang="sk-SK" dirty="0" smtClean="0"/>
              <a:t>, blízko </a:t>
            </a:r>
            <a:r>
              <a:rPr lang="sk-SK" dirty="0" err="1" smtClean="0"/>
              <a:t>Salerna</a:t>
            </a:r>
            <a:r>
              <a:rPr lang="sk-SK" dirty="0" smtClean="0"/>
              <a:t>)</a:t>
            </a:r>
          </a:p>
          <a:p>
            <a:pPr lvl="0">
              <a:buFontTx/>
              <a:buChar char="-"/>
            </a:pPr>
            <a:endParaRPr lang="sk-SK" dirty="0" smtClean="0"/>
          </a:p>
          <a:p>
            <a:pPr lvl="0">
              <a:buFontTx/>
              <a:buChar char="-"/>
            </a:pPr>
            <a:r>
              <a:rPr lang="sk-SK" dirty="0"/>
              <a:t> </a:t>
            </a:r>
            <a:r>
              <a:rPr lang="sk-SK" dirty="0" smtClean="0"/>
              <a:t>urbanizácia </a:t>
            </a:r>
            <a:r>
              <a:rPr lang="sk-SK" dirty="0" err="1" smtClean="0"/>
              <a:t>Etrúrie</a:t>
            </a:r>
            <a:r>
              <a:rPr lang="sk-SK" dirty="0" smtClean="0"/>
              <a:t>, kontakty s cudzími kultúrami</a:t>
            </a:r>
            <a:endParaRPr lang="cs-CZ" dirty="0" smtClean="0"/>
          </a:p>
          <a:p>
            <a:r>
              <a:rPr lang="sk-SK" dirty="0" smtClean="0"/>
              <a:t>- nálezy: predmety z hliny, bronzu, železa, kostí a jantáru</a:t>
            </a:r>
            <a:endParaRPr lang="cs-CZ" dirty="0" smtClean="0"/>
          </a:p>
          <a:p>
            <a:pPr>
              <a:buFontTx/>
              <a:buChar char="-"/>
            </a:pPr>
            <a:r>
              <a:rPr lang="sk-SK" dirty="0" smtClean="0"/>
              <a:t>urny: </a:t>
            </a:r>
            <a:r>
              <a:rPr lang="sk-SK" dirty="0" err="1" smtClean="0"/>
              <a:t>bikonické</a:t>
            </a:r>
            <a:r>
              <a:rPr lang="sk-SK" dirty="0" smtClean="0"/>
              <a:t>, zakryté malou miskou, prípadne helmou v prípade mužských hrobov</a:t>
            </a:r>
          </a:p>
          <a:p>
            <a:pPr>
              <a:buFontTx/>
              <a:buChar char="-"/>
            </a:pPr>
            <a:endParaRPr lang="sk-SK" dirty="0"/>
          </a:p>
        </p:txBody>
      </p:sp>
      <p:pic>
        <p:nvPicPr>
          <p:cNvPr id="3" name="Obrázek 2" descr="http://www.royalathena.com/media/Etruscan/Vases/HMQ52.jpg"/>
          <p:cNvPicPr/>
          <p:nvPr/>
        </p:nvPicPr>
        <p:blipFill>
          <a:blip r:embed="rId2"/>
          <a:srcRect/>
          <a:stretch>
            <a:fillRect/>
          </a:stretch>
        </p:blipFill>
        <p:spPr bwMode="auto">
          <a:xfrm>
            <a:off x="5786414" y="0"/>
            <a:ext cx="3357586" cy="4500570"/>
          </a:xfrm>
          <a:prstGeom prst="rect">
            <a:avLst/>
          </a:prstGeom>
          <a:noFill/>
          <a:ln w="9525">
            <a:noFill/>
            <a:miter lim="800000"/>
            <a:headEnd/>
            <a:tailEnd/>
          </a:ln>
        </p:spPr>
      </p:pic>
      <p:pic>
        <p:nvPicPr>
          <p:cNvPr id="4" name="Obrázek 3" descr="http://edgarlowen.com/b2437.jpg"/>
          <p:cNvPicPr/>
          <p:nvPr/>
        </p:nvPicPr>
        <p:blipFill>
          <a:blip r:embed="rId3"/>
          <a:srcRect/>
          <a:stretch>
            <a:fillRect/>
          </a:stretch>
        </p:blipFill>
        <p:spPr bwMode="auto">
          <a:xfrm>
            <a:off x="3857620" y="857232"/>
            <a:ext cx="2357454" cy="1357298"/>
          </a:xfrm>
          <a:prstGeom prst="rect">
            <a:avLst/>
          </a:prstGeom>
          <a:noFill/>
          <a:ln w="9525">
            <a:noFill/>
            <a:miter lim="800000"/>
            <a:headEnd/>
            <a:tailEnd/>
          </a:ln>
        </p:spPr>
      </p:pic>
      <p:pic>
        <p:nvPicPr>
          <p:cNvPr id="5" name="Picture 4" descr="https://s-media-cache-ak0.pinimg.com/236x/cd/56/f2/cd56f271661c393fcb2a342da8861c66.jpg"/>
          <p:cNvPicPr>
            <a:picLocks noChangeAspect="1" noChangeArrowheads="1"/>
          </p:cNvPicPr>
          <p:nvPr/>
        </p:nvPicPr>
        <p:blipFill>
          <a:blip r:embed="rId4"/>
          <a:srcRect/>
          <a:stretch>
            <a:fillRect/>
          </a:stretch>
        </p:blipFill>
        <p:spPr bwMode="auto">
          <a:xfrm>
            <a:off x="4071934" y="3214686"/>
            <a:ext cx="2247900" cy="1495426"/>
          </a:xfrm>
          <a:prstGeom prst="rect">
            <a:avLst/>
          </a:prstGeom>
          <a:noFill/>
        </p:spPr>
      </p:pic>
      <p:pic>
        <p:nvPicPr>
          <p:cNvPr id="6" name="Obrázek 5" descr="http://worksofchivalry.com/wp-content/uploads/2013/01/Morso-villanoviano-con-guardie-zoomorfe-Metropolitan-Museum.jpg"/>
          <p:cNvPicPr/>
          <p:nvPr/>
        </p:nvPicPr>
        <p:blipFill>
          <a:blip r:embed="rId5"/>
          <a:srcRect/>
          <a:stretch>
            <a:fillRect/>
          </a:stretch>
        </p:blipFill>
        <p:spPr bwMode="auto">
          <a:xfrm>
            <a:off x="4786314" y="4857760"/>
            <a:ext cx="4062412" cy="1857364"/>
          </a:xfrm>
          <a:prstGeom prst="rect">
            <a:avLst/>
          </a:prstGeom>
          <a:noFill/>
          <a:ln w="9525">
            <a:noFill/>
            <a:miter lim="800000"/>
            <a:headEnd/>
            <a:tailEnd/>
          </a:ln>
        </p:spPr>
      </p:pic>
      <p:pic>
        <p:nvPicPr>
          <p:cNvPr id="7" name="Obrázek 6" descr="Bronze crested helmet&#10;Villanovan period&#10;Italy&#10;9th Century BC&#10;The Villanovan culture was the earliest Iron Age culture of central and northern Italy, abruptly following the Bronze Age Terramare culture and giving way in the 7th century BC to an increasingly orientalizing culture influenced by Greek traders, which was followed without a severe break by the Etruscan civilization. The Villanovan culture and people branched from the Urnfield culture of Eastern Europe. The Villanovans introduced iron-working to the Italian peninsula; they practiced cremation and buried the ashes of their dead in pottery urns of distinctive double-cone shape.&#10;Source: Metropolitan Museum"/>
          <p:cNvPicPr/>
          <p:nvPr/>
        </p:nvPicPr>
        <p:blipFill>
          <a:blip r:embed="rId6"/>
          <a:srcRect t="13559" b="16949"/>
          <a:stretch>
            <a:fillRect/>
          </a:stretch>
        </p:blipFill>
        <p:spPr bwMode="auto">
          <a:xfrm>
            <a:off x="1357290" y="4429132"/>
            <a:ext cx="2500298" cy="2285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031325"/>
          </a:xfrm>
          <a:prstGeom prst="rect">
            <a:avLst/>
          </a:prstGeom>
          <a:noFill/>
        </p:spPr>
        <p:txBody>
          <a:bodyPr wrap="square" rtlCol="0">
            <a:spAutoFit/>
          </a:bodyPr>
          <a:lstStyle/>
          <a:p>
            <a:r>
              <a:rPr lang="sk-SK" b="1" dirty="0" smtClean="0"/>
              <a:t>Keramika</a:t>
            </a:r>
          </a:p>
          <a:p>
            <a:r>
              <a:rPr lang="sk-SK" dirty="0" smtClean="0"/>
              <a:t>- </a:t>
            </a:r>
            <a:r>
              <a:rPr lang="sk-SK" dirty="0" err="1" smtClean="0"/>
              <a:t>impasto</a:t>
            </a:r>
            <a:r>
              <a:rPr lang="sk-SK" dirty="0" smtClean="0"/>
              <a:t> – na hrnčiarskom kruhu</a:t>
            </a:r>
            <a:endParaRPr lang="cs-CZ" dirty="0" smtClean="0"/>
          </a:p>
          <a:p>
            <a:r>
              <a:rPr lang="cs-CZ" dirty="0" smtClean="0"/>
              <a:t>- v</a:t>
            </a:r>
            <a:r>
              <a:rPr lang="sk-SK" dirty="0" err="1" smtClean="0"/>
              <a:t>ýzdoba</a:t>
            </a:r>
            <a:r>
              <a:rPr lang="sk-SK" dirty="0" smtClean="0"/>
              <a:t> na keramike a kovových predmetoch: meandre, kľukaté čiary, linky...</a:t>
            </a:r>
            <a:endParaRPr lang="cs-CZ" dirty="0" smtClean="0"/>
          </a:p>
          <a:p>
            <a:r>
              <a:rPr lang="sk-SK" dirty="0" smtClean="0"/>
              <a:t>- začiatok figuratívnej keramiky - malé sošky, figúrky zvierat: napr. nádoba z Bologne – výlevka v tvare býčej hlavy</a:t>
            </a:r>
            <a:endParaRPr lang="cs-CZ" dirty="0" smtClean="0"/>
          </a:p>
          <a:p>
            <a:r>
              <a:rPr lang="sk-SK" dirty="0" smtClean="0"/>
              <a:t> </a:t>
            </a:r>
            <a:endParaRPr lang="cs-CZ" dirty="0" smtClean="0"/>
          </a:p>
          <a:p>
            <a:r>
              <a:rPr lang="sk-SK" dirty="0" smtClean="0"/>
              <a:t>- dračia spona – </a:t>
            </a:r>
            <a:r>
              <a:rPr lang="sk-SK" dirty="0" err="1" smtClean="0"/>
              <a:t>pozdne</a:t>
            </a:r>
            <a:r>
              <a:rPr lang="sk-SK" dirty="0" smtClean="0"/>
              <a:t> </a:t>
            </a:r>
            <a:r>
              <a:rPr lang="sk-SK" dirty="0" err="1" smtClean="0"/>
              <a:t>villanovská</a:t>
            </a:r>
            <a:r>
              <a:rPr lang="sk-SK" dirty="0" smtClean="0"/>
              <a:t>, ranne etruská</a:t>
            </a:r>
            <a:endParaRPr lang="cs-CZ" dirty="0" smtClean="0"/>
          </a:p>
        </p:txBody>
      </p:sp>
      <p:pic>
        <p:nvPicPr>
          <p:cNvPr id="3" name="Obrázek 2" descr="http://www.utexas.edu/courses/classicaldig/Etruscan/0105270808.jpg"/>
          <p:cNvPicPr/>
          <p:nvPr/>
        </p:nvPicPr>
        <p:blipFill>
          <a:blip r:embed="rId2"/>
          <a:srcRect/>
          <a:stretch>
            <a:fillRect/>
          </a:stretch>
        </p:blipFill>
        <p:spPr bwMode="auto">
          <a:xfrm>
            <a:off x="4929190" y="2643182"/>
            <a:ext cx="4071966" cy="4071965"/>
          </a:xfrm>
          <a:prstGeom prst="rect">
            <a:avLst/>
          </a:prstGeom>
          <a:noFill/>
          <a:ln w="9525">
            <a:noFill/>
            <a:miter lim="800000"/>
            <a:headEnd/>
            <a:tailEnd/>
          </a:ln>
        </p:spPr>
      </p:pic>
      <p:pic>
        <p:nvPicPr>
          <p:cNvPr id="4" name="Obrázek 3" descr="Villanovan Impasto Amphora"/>
          <p:cNvPicPr/>
          <p:nvPr/>
        </p:nvPicPr>
        <p:blipFill>
          <a:blip r:embed="rId3" cstate="print"/>
          <a:srcRect/>
          <a:stretch>
            <a:fillRect/>
          </a:stretch>
        </p:blipFill>
        <p:spPr bwMode="auto">
          <a:xfrm>
            <a:off x="3000364" y="2143116"/>
            <a:ext cx="2928958" cy="2857520"/>
          </a:xfrm>
          <a:prstGeom prst="rect">
            <a:avLst/>
          </a:prstGeom>
          <a:noFill/>
          <a:ln w="9525">
            <a:noFill/>
            <a:miter lim="800000"/>
            <a:headEnd/>
            <a:tailEnd/>
          </a:ln>
        </p:spPr>
      </p:pic>
      <p:pic>
        <p:nvPicPr>
          <p:cNvPr id="5" name="irc_mi" descr="https://classconnection.s3.amazonaws.com/574/flashcards/4190574/jpg/12-14421D4759D5748A434.jpg"/>
          <p:cNvPicPr/>
          <p:nvPr/>
        </p:nvPicPr>
        <p:blipFill>
          <a:blip r:embed="rId4"/>
          <a:srcRect/>
          <a:stretch>
            <a:fillRect/>
          </a:stretch>
        </p:blipFill>
        <p:spPr bwMode="auto">
          <a:xfrm>
            <a:off x="142844" y="2143116"/>
            <a:ext cx="2714644" cy="2857520"/>
          </a:xfrm>
          <a:prstGeom prst="rect">
            <a:avLst/>
          </a:prstGeom>
          <a:noFill/>
          <a:ln w="9525">
            <a:noFill/>
            <a:miter lim="800000"/>
            <a:headEnd/>
            <a:tailEnd/>
          </a:ln>
        </p:spPr>
      </p:pic>
      <p:pic>
        <p:nvPicPr>
          <p:cNvPr id="6" name="Picture 6" descr="https://monglane.files.wordpress.com/2012/08/fibule2012_3.jpg"/>
          <p:cNvPicPr>
            <a:picLocks noChangeAspect="1" noChangeArrowheads="1"/>
          </p:cNvPicPr>
          <p:nvPr/>
        </p:nvPicPr>
        <p:blipFill>
          <a:blip r:embed="rId5"/>
          <a:srcRect/>
          <a:stretch>
            <a:fillRect/>
          </a:stretch>
        </p:blipFill>
        <p:spPr bwMode="auto">
          <a:xfrm>
            <a:off x="785786" y="5114769"/>
            <a:ext cx="3500462" cy="174323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646331"/>
          </a:xfrm>
          <a:prstGeom prst="rect">
            <a:avLst/>
          </a:prstGeom>
          <a:noFill/>
        </p:spPr>
        <p:txBody>
          <a:bodyPr wrap="square" rtlCol="0">
            <a:spAutoFit/>
          </a:bodyPr>
          <a:lstStyle/>
          <a:p>
            <a:r>
              <a:rPr lang="sk-SK" dirty="0" smtClean="0"/>
              <a:t>- lokálna </a:t>
            </a:r>
            <a:r>
              <a:rPr lang="sk-SK" dirty="0" err="1" smtClean="0"/>
              <a:t>varianta</a:t>
            </a:r>
            <a:r>
              <a:rPr lang="sk-SK" dirty="0" smtClean="0"/>
              <a:t> – </a:t>
            </a:r>
            <a:r>
              <a:rPr lang="sk-SK" dirty="0" err="1" smtClean="0"/>
              <a:t>Latijská</a:t>
            </a:r>
            <a:r>
              <a:rPr lang="sk-SK" dirty="0" smtClean="0"/>
              <a:t> kultúra </a:t>
            </a:r>
          </a:p>
          <a:p>
            <a:endParaRPr lang="cs-CZ" dirty="0"/>
          </a:p>
        </p:txBody>
      </p:sp>
      <p:pic>
        <p:nvPicPr>
          <p:cNvPr id="3" name="Picture 8" descr="romeforumtombaY"/>
          <p:cNvPicPr>
            <a:picLocks noChangeAspect="1" noChangeArrowheads="1"/>
          </p:cNvPicPr>
          <p:nvPr/>
        </p:nvPicPr>
        <p:blipFill>
          <a:blip r:embed="rId2"/>
          <a:srcRect/>
          <a:stretch>
            <a:fillRect/>
          </a:stretch>
        </p:blipFill>
        <p:spPr bwMode="auto">
          <a:xfrm>
            <a:off x="142844" y="428604"/>
            <a:ext cx="2714644" cy="2864532"/>
          </a:xfrm>
          <a:prstGeom prst="rect">
            <a:avLst/>
          </a:prstGeom>
          <a:noFill/>
        </p:spPr>
      </p:pic>
      <p:pic>
        <p:nvPicPr>
          <p:cNvPr id="4" name="irc_mi" descr="https://classconnection.s3.amazonaws.com/442/flashcards/377442/jpg/picture51347320947154.jpg"/>
          <p:cNvPicPr/>
          <p:nvPr/>
        </p:nvPicPr>
        <p:blipFill>
          <a:blip r:embed="rId3"/>
          <a:srcRect/>
          <a:stretch>
            <a:fillRect/>
          </a:stretch>
        </p:blipFill>
        <p:spPr bwMode="auto">
          <a:xfrm>
            <a:off x="5643570" y="785794"/>
            <a:ext cx="3357554" cy="2500330"/>
          </a:xfrm>
          <a:prstGeom prst="rect">
            <a:avLst/>
          </a:prstGeom>
          <a:noFill/>
          <a:ln w="9525">
            <a:noFill/>
            <a:miter lim="800000"/>
            <a:headEnd/>
            <a:tailEnd/>
          </a:ln>
        </p:spPr>
      </p:pic>
      <p:pic>
        <p:nvPicPr>
          <p:cNvPr id="5" name="irc_mi" descr="https://classconnection.s3.amazonaws.com/442/flashcards/377442/jpg/picture71347320961592.jpg"/>
          <p:cNvPicPr/>
          <p:nvPr/>
        </p:nvPicPr>
        <p:blipFill>
          <a:blip r:embed="rId4"/>
          <a:srcRect/>
          <a:stretch>
            <a:fillRect/>
          </a:stretch>
        </p:blipFill>
        <p:spPr bwMode="auto">
          <a:xfrm>
            <a:off x="2786050" y="1000108"/>
            <a:ext cx="3143272" cy="2428892"/>
          </a:xfrm>
          <a:prstGeom prst="rect">
            <a:avLst/>
          </a:prstGeom>
          <a:noFill/>
          <a:ln w="9525">
            <a:noFill/>
            <a:miter lim="800000"/>
            <a:headEnd/>
            <a:tailEnd/>
          </a:ln>
        </p:spPr>
      </p:pic>
      <p:pic>
        <p:nvPicPr>
          <p:cNvPr id="6" name="Picture 16" descr="Osteriatomb482"/>
          <p:cNvPicPr>
            <a:picLocks noChangeAspect="1" noChangeArrowheads="1"/>
          </p:cNvPicPr>
          <p:nvPr/>
        </p:nvPicPr>
        <p:blipFill>
          <a:blip r:embed="rId5"/>
          <a:srcRect b="51470"/>
          <a:stretch>
            <a:fillRect/>
          </a:stretch>
        </p:blipFill>
        <p:spPr bwMode="auto">
          <a:xfrm>
            <a:off x="214282" y="3643314"/>
            <a:ext cx="4437757" cy="2928958"/>
          </a:xfrm>
          <a:prstGeom prst="rect">
            <a:avLst/>
          </a:prstGeom>
          <a:noFill/>
        </p:spPr>
      </p:pic>
      <p:pic>
        <p:nvPicPr>
          <p:cNvPr id="7" name="Picture 16" descr="Osteriatomb482"/>
          <p:cNvPicPr>
            <a:picLocks noChangeAspect="1" noChangeArrowheads="1"/>
          </p:cNvPicPr>
          <p:nvPr/>
        </p:nvPicPr>
        <p:blipFill>
          <a:blip r:embed="rId5"/>
          <a:srcRect t="48128" b="-267"/>
          <a:stretch>
            <a:fillRect/>
          </a:stretch>
        </p:blipFill>
        <p:spPr bwMode="auto">
          <a:xfrm>
            <a:off x="4857752" y="3643314"/>
            <a:ext cx="4143405" cy="29380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layer.slideplayer.gr/16/4893524/data/images/img26.jpg"/>
          <p:cNvPicPr>
            <a:picLocks noChangeAspect="1" noChangeArrowheads="1"/>
          </p:cNvPicPr>
          <p:nvPr/>
        </p:nvPicPr>
        <p:blipFill>
          <a:blip r:embed="rId2"/>
          <a:srcRect/>
          <a:stretch>
            <a:fillRect/>
          </a:stretch>
        </p:blipFill>
        <p:spPr bwMode="auto">
          <a:xfrm>
            <a:off x="142844" y="285728"/>
            <a:ext cx="4241125" cy="6215106"/>
          </a:xfrm>
          <a:prstGeom prst="rect">
            <a:avLst/>
          </a:prstGeom>
          <a:noFill/>
        </p:spPr>
      </p:pic>
      <p:pic>
        <p:nvPicPr>
          <p:cNvPr id="3" name="Picture 12" descr="romeForumRomanumtombaafossaLazioIAphase"/>
          <p:cNvPicPr>
            <a:picLocks noChangeAspect="1" noChangeArrowheads="1"/>
          </p:cNvPicPr>
          <p:nvPr/>
        </p:nvPicPr>
        <p:blipFill>
          <a:blip r:embed="rId3"/>
          <a:srcRect/>
          <a:stretch>
            <a:fillRect/>
          </a:stretch>
        </p:blipFill>
        <p:spPr bwMode="auto">
          <a:xfrm>
            <a:off x="5286380" y="3714752"/>
            <a:ext cx="3143251" cy="2764066"/>
          </a:xfrm>
          <a:prstGeom prst="rect">
            <a:avLst/>
          </a:prstGeom>
          <a:noFill/>
        </p:spPr>
      </p:pic>
      <p:pic>
        <p:nvPicPr>
          <p:cNvPr id="4" name="Picture 2" descr="http://www.controluce.it/images/stories/paesi_storia/ciampelli-necropoli-osteria-osa.jpg"/>
          <p:cNvPicPr>
            <a:picLocks noChangeAspect="1" noChangeArrowheads="1"/>
          </p:cNvPicPr>
          <p:nvPr/>
        </p:nvPicPr>
        <p:blipFill>
          <a:blip r:embed="rId4"/>
          <a:srcRect/>
          <a:stretch>
            <a:fillRect/>
          </a:stretch>
        </p:blipFill>
        <p:spPr bwMode="auto">
          <a:xfrm>
            <a:off x="4572000" y="285729"/>
            <a:ext cx="4286280" cy="317184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3929058" cy="7017306"/>
          </a:xfrm>
          <a:prstGeom prst="rect">
            <a:avLst/>
          </a:prstGeom>
          <a:noFill/>
        </p:spPr>
        <p:txBody>
          <a:bodyPr wrap="square" rtlCol="0">
            <a:spAutoFit/>
          </a:bodyPr>
          <a:lstStyle/>
          <a:p>
            <a:r>
              <a:rPr lang="sk-SK" b="1" dirty="0" smtClean="0"/>
              <a:t>Kmene na území Talianska</a:t>
            </a:r>
          </a:p>
          <a:p>
            <a:endParaRPr lang="sk-SK" sz="1200" dirty="0"/>
          </a:p>
          <a:p>
            <a:r>
              <a:rPr lang="sk-SK" dirty="0" smtClean="0"/>
              <a:t>Kelti</a:t>
            </a:r>
          </a:p>
          <a:p>
            <a:r>
              <a:rPr lang="sk-SK" dirty="0" err="1" smtClean="0"/>
              <a:t>Ligúrovia</a:t>
            </a:r>
            <a:endParaRPr lang="sk-SK" dirty="0" smtClean="0"/>
          </a:p>
          <a:p>
            <a:r>
              <a:rPr lang="sk-SK" dirty="0" err="1" smtClean="0"/>
              <a:t>Venéti</a:t>
            </a:r>
            <a:endParaRPr lang="sk-SK" dirty="0" smtClean="0"/>
          </a:p>
          <a:p>
            <a:r>
              <a:rPr lang="sk-SK" dirty="0" smtClean="0"/>
              <a:t>Etruskovia</a:t>
            </a:r>
          </a:p>
          <a:p>
            <a:r>
              <a:rPr lang="sk-SK" dirty="0" err="1" smtClean="0"/>
              <a:t>Italikovia</a:t>
            </a:r>
            <a:endParaRPr lang="sk-SK" dirty="0" smtClean="0"/>
          </a:p>
          <a:p>
            <a:r>
              <a:rPr lang="sk-SK" dirty="0"/>
              <a:t>	</a:t>
            </a:r>
            <a:r>
              <a:rPr lang="sk-SK" dirty="0" err="1" smtClean="0"/>
              <a:t>Latinovia</a:t>
            </a:r>
            <a:endParaRPr lang="sk-SK" dirty="0" smtClean="0"/>
          </a:p>
          <a:p>
            <a:r>
              <a:rPr lang="sk-SK" dirty="0"/>
              <a:t>	</a:t>
            </a:r>
            <a:r>
              <a:rPr lang="sk-SK" dirty="0" err="1" smtClean="0"/>
              <a:t>Faliskovia</a:t>
            </a:r>
            <a:endParaRPr lang="sk-SK" dirty="0" smtClean="0"/>
          </a:p>
          <a:p>
            <a:r>
              <a:rPr lang="sk-SK" dirty="0"/>
              <a:t>	</a:t>
            </a:r>
            <a:r>
              <a:rPr lang="sk-SK" dirty="0" err="1" smtClean="0"/>
              <a:t>Kapenáti</a:t>
            </a:r>
            <a:endParaRPr lang="sk-SK" dirty="0" smtClean="0"/>
          </a:p>
          <a:p>
            <a:r>
              <a:rPr lang="sk-SK" dirty="0"/>
              <a:t>	</a:t>
            </a:r>
            <a:r>
              <a:rPr lang="sk-SK" dirty="0" err="1" smtClean="0"/>
              <a:t>Pikéni</a:t>
            </a:r>
            <a:endParaRPr lang="sk-SK" dirty="0" smtClean="0"/>
          </a:p>
          <a:p>
            <a:r>
              <a:rPr lang="sk-SK" dirty="0"/>
              <a:t>	</a:t>
            </a:r>
            <a:r>
              <a:rPr lang="sk-SK" dirty="0" err="1" smtClean="0"/>
              <a:t>Umbrovia</a:t>
            </a:r>
            <a:endParaRPr lang="sk-SK" dirty="0" smtClean="0"/>
          </a:p>
          <a:p>
            <a:r>
              <a:rPr lang="sk-SK" dirty="0"/>
              <a:t>	</a:t>
            </a:r>
            <a:r>
              <a:rPr lang="sk-SK" dirty="0" err="1" smtClean="0"/>
              <a:t>Sabellovia</a:t>
            </a:r>
            <a:endParaRPr lang="sk-SK" dirty="0" smtClean="0"/>
          </a:p>
          <a:p>
            <a:r>
              <a:rPr lang="sk-SK" dirty="0"/>
              <a:t>	</a:t>
            </a:r>
            <a:r>
              <a:rPr lang="sk-SK" dirty="0" smtClean="0"/>
              <a:t>	</a:t>
            </a:r>
            <a:r>
              <a:rPr lang="sk-SK" dirty="0" err="1" smtClean="0"/>
              <a:t>Sabini</a:t>
            </a:r>
            <a:endParaRPr lang="sk-SK" dirty="0" smtClean="0"/>
          </a:p>
          <a:p>
            <a:r>
              <a:rPr lang="sk-SK" dirty="0"/>
              <a:t>	</a:t>
            </a:r>
            <a:r>
              <a:rPr lang="sk-SK" dirty="0" smtClean="0"/>
              <a:t>	</a:t>
            </a:r>
            <a:r>
              <a:rPr lang="sk-SK" dirty="0" err="1" smtClean="0"/>
              <a:t>Samniti</a:t>
            </a:r>
            <a:endParaRPr lang="sk-SK" dirty="0" smtClean="0"/>
          </a:p>
          <a:p>
            <a:r>
              <a:rPr lang="sk-SK" dirty="0"/>
              <a:t>		 </a:t>
            </a:r>
            <a:r>
              <a:rPr lang="sk-SK" dirty="0" smtClean="0"/>
              <a:t>         </a:t>
            </a:r>
            <a:r>
              <a:rPr lang="sk-SK" dirty="0" err="1" smtClean="0"/>
              <a:t>Lukánci</a:t>
            </a:r>
            <a:endParaRPr lang="sk-SK" dirty="0" smtClean="0"/>
          </a:p>
          <a:p>
            <a:r>
              <a:rPr lang="sk-SK" dirty="0"/>
              <a:t>	</a:t>
            </a:r>
            <a:r>
              <a:rPr lang="sk-SK" dirty="0" smtClean="0"/>
              <a:t>	          </a:t>
            </a:r>
            <a:r>
              <a:rPr lang="sk-SK" dirty="0" err="1" smtClean="0"/>
              <a:t>Bruttiovia</a:t>
            </a:r>
            <a:endParaRPr lang="sk-SK" dirty="0" smtClean="0"/>
          </a:p>
          <a:p>
            <a:r>
              <a:rPr lang="sk-SK" dirty="0"/>
              <a:t>	</a:t>
            </a:r>
            <a:r>
              <a:rPr lang="sk-SK" dirty="0" smtClean="0"/>
              <a:t>	</a:t>
            </a:r>
            <a:r>
              <a:rPr lang="sk-SK" dirty="0" err="1" smtClean="0"/>
              <a:t>Oskovia</a:t>
            </a:r>
            <a:endParaRPr lang="sk-SK" dirty="0" smtClean="0"/>
          </a:p>
          <a:p>
            <a:r>
              <a:rPr lang="sk-SK" dirty="0"/>
              <a:t>	</a:t>
            </a:r>
            <a:r>
              <a:rPr lang="sk-SK" dirty="0" smtClean="0"/>
              <a:t>	</a:t>
            </a:r>
            <a:r>
              <a:rPr lang="sk-SK" dirty="0" err="1" smtClean="0"/>
              <a:t>Kampánci</a:t>
            </a:r>
            <a:r>
              <a:rPr lang="sk-SK" dirty="0"/>
              <a:t>	</a:t>
            </a:r>
            <a:r>
              <a:rPr lang="sk-SK" dirty="0" smtClean="0"/>
              <a:t>	</a:t>
            </a:r>
          </a:p>
          <a:p>
            <a:r>
              <a:rPr lang="sk-SK" dirty="0" smtClean="0"/>
              <a:t>Gréci</a:t>
            </a:r>
          </a:p>
          <a:p>
            <a:r>
              <a:rPr lang="sk-SK" dirty="0" err="1" smtClean="0"/>
              <a:t>Apúlské</a:t>
            </a:r>
            <a:r>
              <a:rPr lang="sk-SK" dirty="0" smtClean="0"/>
              <a:t> kmene</a:t>
            </a:r>
          </a:p>
          <a:p>
            <a:r>
              <a:rPr lang="sk-SK" dirty="0"/>
              <a:t>	</a:t>
            </a:r>
            <a:r>
              <a:rPr lang="sk-SK" dirty="0" err="1" smtClean="0"/>
              <a:t>Dauniovia</a:t>
            </a:r>
            <a:endParaRPr lang="sk-SK" dirty="0" smtClean="0"/>
          </a:p>
          <a:p>
            <a:r>
              <a:rPr lang="sk-SK" dirty="0"/>
              <a:t>	</a:t>
            </a:r>
            <a:r>
              <a:rPr lang="sk-SK" dirty="0" err="1" smtClean="0"/>
              <a:t>Peuceti</a:t>
            </a:r>
            <a:endParaRPr lang="sk-SK" dirty="0" smtClean="0"/>
          </a:p>
          <a:p>
            <a:r>
              <a:rPr lang="sk-SK" dirty="0"/>
              <a:t>	</a:t>
            </a:r>
            <a:r>
              <a:rPr lang="sk-SK" dirty="0" err="1" smtClean="0"/>
              <a:t>Messapovia</a:t>
            </a:r>
            <a:r>
              <a:rPr lang="sk-SK" dirty="0"/>
              <a:t>	</a:t>
            </a:r>
            <a:endParaRPr lang="sk-SK" dirty="0" smtClean="0"/>
          </a:p>
          <a:p>
            <a:r>
              <a:rPr lang="sk-SK" dirty="0" smtClean="0"/>
              <a:t>Kartáginci</a:t>
            </a:r>
            <a:endParaRPr lang="sk-SK" sz="2000" dirty="0" smtClean="0"/>
          </a:p>
        </p:txBody>
      </p:sp>
      <p:pic>
        <p:nvPicPr>
          <p:cNvPr id="3" name="Picture 2" descr="http://img15.deviantart.net/8e9f/i/2014/302/e/b/ancient_italy__c__600___c__300_bc__by_undevicesimus-d5dpz6p.jpg"/>
          <p:cNvPicPr>
            <a:picLocks noChangeAspect="1" noChangeArrowheads="1"/>
          </p:cNvPicPr>
          <p:nvPr/>
        </p:nvPicPr>
        <p:blipFill>
          <a:blip r:embed="rId2" cstate="print"/>
          <a:srcRect/>
          <a:stretch>
            <a:fillRect/>
          </a:stretch>
        </p:blipFill>
        <p:spPr bwMode="auto">
          <a:xfrm>
            <a:off x="3899257" y="0"/>
            <a:ext cx="5244743"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585323"/>
          </a:xfrm>
          <a:prstGeom prst="rect">
            <a:avLst/>
          </a:prstGeom>
          <a:noFill/>
        </p:spPr>
        <p:txBody>
          <a:bodyPr wrap="square" rtlCol="0">
            <a:spAutoFit/>
          </a:bodyPr>
          <a:lstStyle/>
          <a:p>
            <a:r>
              <a:rPr lang="sk-SK" b="1" dirty="0" err="1" smtClean="0"/>
              <a:t>Ligúrovia</a:t>
            </a:r>
            <a:r>
              <a:rPr lang="sk-SK" b="1" dirty="0" smtClean="0"/>
              <a:t> </a:t>
            </a:r>
          </a:p>
          <a:p>
            <a:pPr>
              <a:buFontTx/>
              <a:buChar char="-"/>
            </a:pPr>
            <a:r>
              <a:rPr lang="sk-SK" dirty="0" smtClean="0"/>
              <a:t> SZ Taliansko, kmeň ovplyvnení </a:t>
            </a:r>
            <a:r>
              <a:rPr lang="sk-SK" dirty="0" err="1" smtClean="0"/>
              <a:t>Keltami</a:t>
            </a:r>
            <a:r>
              <a:rPr lang="sk-SK" dirty="0" smtClean="0"/>
              <a:t>, nejasný pôvod</a:t>
            </a:r>
          </a:p>
          <a:p>
            <a:pPr>
              <a:buFontTx/>
              <a:buChar char="-"/>
            </a:pPr>
            <a:r>
              <a:rPr lang="sk-SK" dirty="0"/>
              <a:t> </a:t>
            </a:r>
            <a:r>
              <a:rPr lang="sk-SK" dirty="0" smtClean="0"/>
              <a:t>tento kmeň – zlúčenie viacerých kmeňov, napr. </a:t>
            </a:r>
            <a:r>
              <a:rPr lang="sk-SK" dirty="0" err="1" smtClean="0"/>
              <a:t>Apuani</a:t>
            </a:r>
            <a:r>
              <a:rPr lang="sk-SK" dirty="0" smtClean="0"/>
              <a:t> </a:t>
            </a:r>
          </a:p>
          <a:p>
            <a:pPr>
              <a:buFontTx/>
              <a:buChar char="-"/>
            </a:pPr>
            <a:r>
              <a:rPr lang="sk-SK" dirty="0" smtClean="0"/>
              <a:t>181 BC – Rimania porazili, zmasakrovali 15000 vojakov, zvyšok deportovaný do </a:t>
            </a:r>
            <a:r>
              <a:rPr lang="sk-SK" dirty="0" err="1" smtClean="0"/>
              <a:t>Kampánie</a:t>
            </a:r>
            <a:r>
              <a:rPr lang="sk-SK" dirty="0" smtClean="0"/>
              <a:t> a </a:t>
            </a:r>
            <a:r>
              <a:rPr lang="sk-SK" dirty="0" err="1" smtClean="0"/>
              <a:t>Samnia</a:t>
            </a:r>
            <a:endParaRPr lang="sk-SK" dirty="0" smtClean="0"/>
          </a:p>
          <a:p>
            <a:pPr>
              <a:buFontTx/>
              <a:buChar char="-"/>
            </a:pPr>
            <a:r>
              <a:rPr lang="sk-SK" dirty="0"/>
              <a:t> </a:t>
            </a:r>
            <a:r>
              <a:rPr lang="sk-SK" dirty="0" smtClean="0"/>
              <a:t>hovorili indoeurópskym jazykom, boli vojaci</a:t>
            </a:r>
          </a:p>
          <a:p>
            <a:pPr>
              <a:buFontTx/>
              <a:buChar char="-"/>
            </a:pPr>
            <a:r>
              <a:rPr lang="sk-SK" dirty="0"/>
              <a:t> </a:t>
            </a:r>
            <a:r>
              <a:rPr lang="sk-SK" dirty="0" smtClean="0"/>
              <a:t>dokázali vzdorovať Rimanom a postavili sa na stranu </a:t>
            </a:r>
            <a:r>
              <a:rPr lang="sk-SK" dirty="0" err="1" smtClean="0"/>
              <a:t>Hannibala</a:t>
            </a:r>
            <a:endParaRPr lang="sk-SK" dirty="0" smtClean="0"/>
          </a:p>
          <a:p>
            <a:pPr>
              <a:buFontTx/>
              <a:buChar char="-"/>
            </a:pPr>
            <a:r>
              <a:rPr lang="sk-SK" dirty="0"/>
              <a:t> </a:t>
            </a:r>
            <a:r>
              <a:rPr lang="sk-SK" dirty="0" smtClean="0"/>
              <a:t>kolonizácia a </a:t>
            </a:r>
            <a:r>
              <a:rPr lang="sk-SK" dirty="0" err="1" smtClean="0"/>
              <a:t>romanizácia</a:t>
            </a:r>
            <a:r>
              <a:rPr lang="sk-SK" dirty="0" smtClean="0"/>
              <a:t> Rimanmi</a:t>
            </a:r>
          </a:p>
          <a:p>
            <a:pPr>
              <a:buFontTx/>
              <a:buChar char="-"/>
            </a:pPr>
            <a:endParaRPr lang="sk-SK" dirty="0"/>
          </a:p>
        </p:txBody>
      </p:sp>
      <p:pic>
        <p:nvPicPr>
          <p:cNvPr id="4" name="Picture 2" descr="Lunigiana - Museums"/>
          <p:cNvPicPr>
            <a:picLocks noChangeAspect="1" noChangeArrowheads="1"/>
          </p:cNvPicPr>
          <p:nvPr/>
        </p:nvPicPr>
        <p:blipFill>
          <a:blip r:embed="rId2"/>
          <a:srcRect/>
          <a:stretch>
            <a:fillRect/>
          </a:stretch>
        </p:blipFill>
        <p:spPr bwMode="auto">
          <a:xfrm>
            <a:off x="0" y="2357429"/>
            <a:ext cx="4357686" cy="2273063"/>
          </a:xfrm>
          <a:prstGeom prst="rect">
            <a:avLst/>
          </a:prstGeom>
          <a:noFill/>
        </p:spPr>
      </p:pic>
      <p:pic>
        <p:nvPicPr>
          <p:cNvPr id="5" name="Picture 4" descr="Lunigiana - Museums"/>
          <p:cNvPicPr>
            <a:picLocks noChangeAspect="1" noChangeArrowheads="1"/>
          </p:cNvPicPr>
          <p:nvPr/>
        </p:nvPicPr>
        <p:blipFill>
          <a:blip r:embed="rId3"/>
          <a:srcRect/>
          <a:stretch>
            <a:fillRect/>
          </a:stretch>
        </p:blipFill>
        <p:spPr bwMode="auto">
          <a:xfrm>
            <a:off x="4761482" y="2357430"/>
            <a:ext cx="4382518" cy="2286016"/>
          </a:xfrm>
          <a:prstGeom prst="rect">
            <a:avLst/>
          </a:prstGeom>
          <a:noFill/>
        </p:spPr>
      </p:pic>
      <p:pic>
        <p:nvPicPr>
          <p:cNvPr id="6" name="Picture 6" descr="Lunigiana - Museums"/>
          <p:cNvPicPr>
            <a:picLocks noChangeAspect="1" noChangeArrowheads="1"/>
          </p:cNvPicPr>
          <p:nvPr/>
        </p:nvPicPr>
        <p:blipFill>
          <a:blip r:embed="rId4"/>
          <a:srcRect/>
          <a:stretch>
            <a:fillRect/>
          </a:stretch>
        </p:blipFill>
        <p:spPr bwMode="auto">
          <a:xfrm>
            <a:off x="2428860" y="4714884"/>
            <a:ext cx="4108564" cy="214311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308324"/>
          </a:xfrm>
          <a:prstGeom prst="rect">
            <a:avLst/>
          </a:prstGeom>
          <a:noFill/>
        </p:spPr>
        <p:txBody>
          <a:bodyPr wrap="square" rtlCol="0">
            <a:spAutoFit/>
          </a:bodyPr>
          <a:lstStyle/>
          <a:p>
            <a:r>
              <a:rPr lang="sk-SK" b="1" dirty="0" err="1" smtClean="0"/>
              <a:t>Venéti</a:t>
            </a:r>
            <a:endParaRPr lang="sk-SK" b="1" dirty="0" smtClean="0"/>
          </a:p>
          <a:p>
            <a:pPr>
              <a:buFontTx/>
              <a:buChar char="-"/>
            </a:pPr>
            <a:r>
              <a:rPr lang="sk-SK" dirty="0" smtClean="0"/>
              <a:t> severovýchodná časť Talianska, okolie Benátok, </a:t>
            </a:r>
            <a:r>
              <a:rPr lang="sk-SK" dirty="0" err="1" smtClean="0"/>
              <a:t>Padova</a:t>
            </a:r>
            <a:endParaRPr lang="sk-SK" dirty="0" smtClean="0"/>
          </a:p>
          <a:p>
            <a:pPr>
              <a:buFontTx/>
              <a:buChar char="-"/>
            </a:pPr>
            <a:r>
              <a:rPr lang="sk-SK" dirty="0" smtClean="0"/>
              <a:t> indoeurópsky jazyk – podobný latinčine a jazyku </a:t>
            </a:r>
            <a:r>
              <a:rPr lang="sk-SK" dirty="0" err="1" smtClean="0"/>
              <a:t>Oskov</a:t>
            </a:r>
            <a:endParaRPr lang="sk-SK" dirty="0" smtClean="0"/>
          </a:p>
          <a:p>
            <a:pPr>
              <a:buFontTx/>
              <a:buChar char="-"/>
            </a:pPr>
            <a:r>
              <a:rPr lang="sk-SK" dirty="0" smtClean="0"/>
              <a:t> kmeň ovplyvnený aj </a:t>
            </a:r>
            <a:r>
              <a:rPr lang="sk-SK" dirty="0" err="1" smtClean="0"/>
              <a:t>Keltami</a:t>
            </a:r>
            <a:endParaRPr lang="sk-SK" dirty="0" smtClean="0"/>
          </a:p>
          <a:p>
            <a:pPr>
              <a:buFontTx/>
              <a:buChar char="-"/>
            </a:pPr>
            <a:r>
              <a:rPr lang="sk-SK" dirty="0" smtClean="0"/>
              <a:t> 1. st. BC – jazyk nahradený latinčinou</a:t>
            </a:r>
          </a:p>
          <a:p>
            <a:pPr>
              <a:buFontTx/>
              <a:buChar char="-"/>
            </a:pPr>
            <a:r>
              <a:rPr lang="sk-SK" dirty="0" smtClean="0"/>
              <a:t> podporovali Rím a zhromaždili vojsko pre boj s </a:t>
            </a:r>
            <a:r>
              <a:rPr lang="sk-SK" dirty="0" err="1" smtClean="0"/>
              <a:t>Hannibalom</a:t>
            </a:r>
            <a:endParaRPr lang="sk-SK" dirty="0" smtClean="0"/>
          </a:p>
          <a:p>
            <a:pPr>
              <a:buFontTx/>
              <a:buChar char="-"/>
            </a:pPr>
            <a:r>
              <a:rPr lang="sk-SK" dirty="0" smtClean="0"/>
              <a:t> 181 BC – </a:t>
            </a:r>
            <a:r>
              <a:rPr lang="sk-SK" dirty="0" err="1" smtClean="0"/>
              <a:t>Aquileia</a:t>
            </a:r>
            <a:r>
              <a:rPr lang="sk-SK" dirty="0" smtClean="0"/>
              <a:t> – založené Rimanmi, hlavné mesto</a:t>
            </a:r>
          </a:p>
          <a:p>
            <a:pPr>
              <a:buFontTx/>
              <a:buChar char="-"/>
            </a:pPr>
            <a:r>
              <a:rPr lang="sk-SK" dirty="0" smtClean="0"/>
              <a:t> postupná </a:t>
            </a:r>
            <a:r>
              <a:rPr lang="sk-SK" dirty="0" err="1" smtClean="0"/>
              <a:t>romanizácia</a:t>
            </a:r>
            <a:endParaRPr lang="cs-CZ" dirty="0" smtClean="0"/>
          </a:p>
        </p:txBody>
      </p:sp>
      <p:pic>
        <p:nvPicPr>
          <p:cNvPr id="53256" name="Picture 8" descr="http://www.venetoyouth.org.au/html/AncientVeneti1_EsteWarrior.gif"/>
          <p:cNvPicPr>
            <a:picLocks noChangeAspect="1" noChangeArrowheads="1"/>
          </p:cNvPicPr>
          <p:nvPr/>
        </p:nvPicPr>
        <p:blipFill>
          <a:blip r:embed="rId2"/>
          <a:srcRect/>
          <a:stretch>
            <a:fillRect/>
          </a:stretch>
        </p:blipFill>
        <p:spPr bwMode="auto">
          <a:xfrm>
            <a:off x="6000760" y="357166"/>
            <a:ext cx="2709867" cy="2897186"/>
          </a:xfrm>
          <a:prstGeom prst="rect">
            <a:avLst/>
          </a:prstGeom>
          <a:noFill/>
        </p:spPr>
      </p:pic>
      <p:pic>
        <p:nvPicPr>
          <p:cNvPr id="53258" name="Picture 10" descr="woman"/>
          <p:cNvPicPr>
            <a:picLocks noChangeAspect="1" noChangeArrowheads="1"/>
          </p:cNvPicPr>
          <p:nvPr/>
        </p:nvPicPr>
        <p:blipFill>
          <a:blip r:embed="rId3"/>
          <a:srcRect/>
          <a:stretch>
            <a:fillRect/>
          </a:stretch>
        </p:blipFill>
        <p:spPr bwMode="auto">
          <a:xfrm>
            <a:off x="142844" y="2357430"/>
            <a:ext cx="4714908" cy="4208166"/>
          </a:xfrm>
          <a:prstGeom prst="rect">
            <a:avLst/>
          </a:prstGeom>
          <a:noFill/>
        </p:spPr>
      </p:pic>
      <p:pic>
        <p:nvPicPr>
          <p:cNvPr id="53260" name="Picture 12" descr="https://arsartisticadventureofmankind.files.wordpress.com/2014/03/3-cultura-de-los-terramares-en-veneto.jpg?w=300&amp;h=224"/>
          <p:cNvPicPr>
            <a:picLocks noChangeAspect="1" noChangeArrowheads="1"/>
          </p:cNvPicPr>
          <p:nvPr/>
        </p:nvPicPr>
        <p:blipFill>
          <a:blip r:embed="rId4"/>
          <a:srcRect/>
          <a:stretch>
            <a:fillRect/>
          </a:stretch>
        </p:blipFill>
        <p:spPr bwMode="auto">
          <a:xfrm>
            <a:off x="5072066" y="3714752"/>
            <a:ext cx="3814258" cy="284798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139321"/>
          </a:xfrm>
          <a:prstGeom prst="rect">
            <a:avLst/>
          </a:prstGeom>
          <a:noFill/>
        </p:spPr>
        <p:txBody>
          <a:bodyPr wrap="square" rtlCol="0">
            <a:spAutoFit/>
          </a:bodyPr>
          <a:lstStyle/>
          <a:p>
            <a:r>
              <a:rPr lang="sk-SK" b="1" dirty="0" err="1" smtClean="0"/>
              <a:t>Italikovia</a:t>
            </a:r>
            <a:endParaRPr lang="sk-SK" b="1" dirty="0" smtClean="0"/>
          </a:p>
          <a:p>
            <a:pPr>
              <a:buFontTx/>
              <a:buChar char="-"/>
            </a:pPr>
            <a:r>
              <a:rPr lang="sk-SK" dirty="0"/>
              <a:t> </a:t>
            </a:r>
            <a:r>
              <a:rPr lang="sk-SK" dirty="0" smtClean="0"/>
              <a:t>nedostatok archeologického materiálu na rozlíšenie</a:t>
            </a:r>
          </a:p>
          <a:p>
            <a:pPr>
              <a:buFontTx/>
              <a:buChar char="-"/>
            </a:pPr>
            <a:r>
              <a:rPr lang="sk-SK" dirty="0"/>
              <a:t> </a:t>
            </a:r>
            <a:r>
              <a:rPr lang="sk-SK" dirty="0" smtClean="0"/>
              <a:t>skreslené písomné pramene – zač. 5. stor. BC – vzťah medzi kmeňmi a Grékmi, popisy rímskych kolonizátorov</a:t>
            </a:r>
          </a:p>
          <a:p>
            <a:pPr>
              <a:buFontTx/>
              <a:buChar char="-"/>
            </a:pPr>
            <a:r>
              <a:rPr lang="sk-SK" dirty="0"/>
              <a:t> </a:t>
            </a:r>
            <a:r>
              <a:rPr lang="sk-SK" dirty="0" smtClean="0"/>
              <a:t>rozdielny historický vývoj</a:t>
            </a:r>
          </a:p>
          <a:p>
            <a:pPr>
              <a:buFontTx/>
              <a:buChar char="-"/>
            </a:pPr>
            <a:r>
              <a:rPr lang="sk-SK" dirty="0"/>
              <a:t> </a:t>
            </a:r>
            <a:r>
              <a:rPr lang="sk-SK" dirty="0" smtClean="0"/>
              <a:t>indoeurópske kmene, rozmiestnenie ustálené na konci 8. stor. BC </a:t>
            </a:r>
          </a:p>
          <a:p>
            <a:pPr>
              <a:buFontTx/>
              <a:buChar char="-"/>
            </a:pPr>
            <a:r>
              <a:rPr lang="sk-SK" dirty="0"/>
              <a:t> </a:t>
            </a:r>
            <a:r>
              <a:rPr lang="sk-SK" dirty="0" smtClean="0"/>
              <a:t>rozdiely medzi jednotlivými kmeňmi: odlišné životné podmienky</a:t>
            </a:r>
          </a:p>
          <a:p>
            <a:endParaRPr lang="sk-SK" dirty="0" smtClean="0"/>
          </a:p>
          <a:p>
            <a:pPr>
              <a:buFontTx/>
              <a:buChar char="-"/>
            </a:pPr>
            <a:r>
              <a:rPr lang="sk-SK" dirty="0"/>
              <a:t> </a:t>
            </a:r>
            <a:r>
              <a:rPr lang="sk-SK" dirty="0" smtClean="0"/>
              <a:t>2 jazykové skupiny:</a:t>
            </a:r>
          </a:p>
          <a:p>
            <a:pPr marL="400050" indent="-400050">
              <a:buAutoNum type="romanUcPeriod"/>
            </a:pPr>
            <a:r>
              <a:rPr lang="sk-SK" dirty="0" err="1" smtClean="0"/>
              <a:t>latijsko-faliská</a:t>
            </a:r>
            <a:endParaRPr lang="sk-SK" dirty="0" smtClean="0"/>
          </a:p>
          <a:p>
            <a:pPr marL="400050" indent="-400050">
              <a:buAutoNum type="romanUcPeriod"/>
            </a:pPr>
            <a:r>
              <a:rPr lang="sk-SK" dirty="0" err="1" smtClean="0"/>
              <a:t>umbro-sabellská</a:t>
            </a:r>
            <a:r>
              <a:rPr lang="sk-SK" dirty="0" smtClean="0"/>
              <a:t> skupina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0" descr="tabulka doba bronzova italy.jpg"/>
          <p:cNvPicPr/>
          <p:nvPr/>
        </p:nvPicPr>
        <p:blipFill>
          <a:blip r:embed="rId2"/>
          <a:stretch>
            <a:fillRect/>
          </a:stretch>
        </p:blipFill>
        <p:spPr>
          <a:xfrm>
            <a:off x="2786050" y="142852"/>
            <a:ext cx="6198233" cy="6572296"/>
          </a:xfrm>
          <a:prstGeom prst="rect">
            <a:avLst/>
          </a:prstGeom>
        </p:spPr>
      </p:pic>
      <p:sp>
        <p:nvSpPr>
          <p:cNvPr id="3" name="TextovéPole 2"/>
          <p:cNvSpPr txBox="1"/>
          <p:nvPr/>
        </p:nvSpPr>
        <p:spPr>
          <a:xfrm>
            <a:off x="0" y="214290"/>
            <a:ext cx="2714612" cy="646331"/>
          </a:xfrm>
          <a:prstGeom prst="rect">
            <a:avLst/>
          </a:prstGeom>
          <a:noFill/>
        </p:spPr>
        <p:txBody>
          <a:bodyPr wrap="square" rtlCol="0">
            <a:spAutoFit/>
          </a:bodyPr>
          <a:lstStyle/>
          <a:p>
            <a:r>
              <a:rPr lang="sk-SK" b="1" dirty="0" smtClean="0"/>
              <a:t>Archeologické kultúry doby bronzovej</a:t>
            </a:r>
            <a:endParaRPr lang="cs-CZ"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6186309"/>
          </a:xfrm>
          <a:prstGeom prst="rect">
            <a:avLst/>
          </a:prstGeom>
          <a:noFill/>
        </p:spPr>
        <p:txBody>
          <a:bodyPr wrap="square" rtlCol="0">
            <a:spAutoFit/>
          </a:bodyPr>
          <a:lstStyle/>
          <a:p>
            <a:r>
              <a:rPr lang="sk-SK" b="1" dirty="0" smtClean="0"/>
              <a:t>I</a:t>
            </a:r>
          </a:p>
          <a:p>
            <a:r>
              <a:rPr lang="sk-SK" b="1" dirty="0" err="1" smtClean="0"/>
              <a:t>Latinovia</a:t>
            </a:r>
            <a:endParaRPr lang="sk-SK" b="1" dirty="0" smtClean="0"/>
          </a:p>
          <a:p>
            <a:pPr>
              <a:buFontTx/>
              <a:buChar char="-"/>
            </a:pPr>
            <a:r>
              <a:rPr lang="sk-SK" dirty="0" smtClean="0"/>
              <a:t> centrálna časť Talianska – </a:t>
            </a:r>
            <a:r>
              <a:rPr lang="sk-SK" dirty="0" err="1" smtClean="0"/>
              <a:t>Latium</a:t>
            </a:r>
            <a:r>
              <a:rPr lang="sk-SK" dirty="0" smtClean="0"/>
              <a:t> </a:t>
            </a:r>
            <a:r>
              <a:rPr lang="sk-SK" dirty="0" err="1" smtClean="0"/>
              <a:t>Vetus</a:t>
            </a:r>
            <a:r>
              <a:rPr lang="sk-SK" dirty="0" smtClean="0"/>
              <a:t>, juh od rieky Tiber</a:t>
            </a:r>
          </a:p>
          <a:p>
            <a:pPr>
              <a:buFontTx/>
              <a:buChar char="-"/>
            </a:pPr>
            <a:r>
              <a:rPr lang="sk-SK" dirty="0" smtClean="0"/>
              <a:t> oblasť bohatá na drevo a dostatok pôdy</a:t>
            </a:r>
          </a:p>
          <a:p>
            <a:pPr>
              <a:buFontTx/>
              <a:buChar char="-"/>
            </a:pPr>
            <a:r>
              <a:rPr lang="sk-SK" dirty="0" smtClean="0"/>
              <a:t> Apeniny – stavebný materiál: tuf, travertín, čadič</a:t>
            </a:r>
          </a:p>
          <a:p>
            <a:pPr>
              <a:buFontTx/>
              <a:buChar char="-"/>
            </a:pPr>
            <a:r>
              <a:rPr lang="sk-SK" dirty="0" smtClean="0"/>
              <a:t> nezávislé mestské štáty s vlastným jazykom – latinčina (rôzne dialekty)</a:t>
            </a:r>
          </a:p>
          <a:p>
            <a:pPr>
              <a:buFontTx/>
              <a:buChar char="-"/>
            </a:pPr>
            <a:r>
              <a:rPr lang="sk-SK" dirty="0" smtClean="0"/>
              <a:t> kultové spolky: </a:t>
            </a:r>
            <a:r>
              <a:rPr lang="sk-SK" dirty="0" err="1" smtClean="0"/>
              <a:t>Alba</a:t>
            </a:r>
            <a:r>
              <a:rPr lang="sk-SK" dirty="0" smtClean="0"/>
              <a:t> </a:t>
            </a:r>
            <a:r>
              <a:rPr lang="sk-SK" dirty="0" err="1" smtClean="0"/>
              <a:t>Longa</a:t>
            </a:r>
            <a:r>
              <a:rPr lang="sk-SK" dirty="0" smtClean="0"/>
              <a:t>, </a:t>
            </a:r>
            <a:r>
              <a:rPr lang="sk-SK" dirty="0" err="1" smtClean="0"/>
              <a:t>Ferentium</a:t>
            </a:r>
            <a:r>
              <a:rPr lang="sk-SK" dirty="0" smtClean="0"/>
              <a:t>,...</a:t>
            </a:r>
          </a:p>
          <a:p>
            <a:pPr>
              <a:buFontTx/>
              <a:buChar char="-"/>
            </a:pPr>
            <a:r>
              <a:rPr lang="sk-SK" dirty="0" smtClean="0"/>
              <a:t> postupné rozvracanie jednotlivých spolkov</a:t>
            </a:r>
          </a:p>
          <a:p>
            <a:pPr>
              <a:buFontTx/>
              <a:buChar char="-"/>
            </a:pPr>
            <a:r>
              <a:rPr lang="sk-SK" dirty="0" smtClean="0"/>
              <a:t> vytvorenie Latinskej ligy – spoločná ochrana, pôvodný vodca </a:t>
            </a:r>
            <a:r>
              <a:rPr lang="sk-SK" dirty="0" err="1" smtClean="0"/>
              <a:t>Alba</a:t>
            </a:r>
            <a:r>
              <a:rPr lang="sk-SK" dirty="0" smtClean="0"/>
              <a:t> </a:t>
            </a:r>
            <a:r>
              <a:rPr lang="sk-SK" dirty="0" err="1" smtClean="0"/>
              <a:t>Longa</a:t>
            </a:r>
            <a:r>
              <a:rPr lang="sk-SK" dirty="0" smtClean="0"/>
              <a:t> </a:t>
            </a:r>
          </a:p>
          <a:p>
            <a:pPr>
              <a:buFontTx/>
              <a:buChar char="-"/>
            </a:pPr>
            <a:r>
              <a:rPr lang="sk-SK" dirty="0" smtClean="0"/>
              <a:t> v pol. 7. stor. BC Rím zničil </a:t>
            </a:r>
            <a:r>
              <a:rPr lang="sk-SK" dirty="0" err="1" smtClean="0"/>
              <a:t>Alba</a:t>
            </a:r>
            <a:r>
              <a:rPr lang="sk-SK" dirty="0" smtClean="0"/>
              <a:t> </a:t>
            </a:r>
            <a:r>
              <a:rPr lang="sk-SK" dirty="0" err="1" smtClean="0"/>
              <a:t>Longa</a:t>
            </a:r>
            <a:r>
              <a:rPr lang="sk-SK" dirty="0" smtClean="0"/>
              <a:t> a prevzal moc</a:t>
            </a:r>
          </a:p>
          <a:p>
            <a:pPr>
              <a:buFontTx/>
              <a:buChar char="-"/>
            </a:pPr>
            <a:r>
              <a:rPr lang="sk-SK" dirty="0" smtClean="0"/>
              <a:t> 498 BC – bitka pri jazere </a:t>
            </a:r>
            <a:r>
              <a:rPr lang="sk-SK" dirty="0" err="1" smtClean="0"/>
              <a:t>Regillus</a:t>
            </a:r>
            <a:r>
              <a:rPr lang="sk-SK" dirty="0" smtClean="0"/>
              <a:t> – Rím porazil zvyšok Latinskej ligy a prevzal moc v lige</a:t>
            </a:r>
          </a:p>
          <a:p>
            <a:pPr>
              <a:buFontTx/>
              <a:buChar char="-"/>
            </a:pPr>
            <a:r>
              <a:rPr lang="sk-SK" dirty="0" smtClean="0"/>
              <a:t> 340 BC – vzbura v lige</a:t>
            </a:r>
          </a:p>
          <a:p>
            <a:pPr>
              <a:buFontTx/>
              <a:buChar char="-"/>
            </a:pPr>
            <a:r>
              <a:rPr lang="sk-SK" dirty="0" smtClean="0"/>
              <a:t> 338 BC – liga porazená aj napriek pomoci </a:t>
            </a:r>
            <a:r>
              <a:rPr lang="sk-SK" dirty="0" err="1" smtClean="0"/>
              <a:t>samnitských</a:t>
            </a:r>
            <a:r>
              <a:rPr lang="sk-SK" dirty="0" smtClean="0"/>
              <a:t> kmeňov – rozpustenie ligy, vytvorenie jednotlivých dohôd s mestami (stratili nezávislosť, ale dostali rôzne stupne občianstva)</a:t>
            </a:r>
          </a:p>
          <a:p>
            <a:pPr>
              <a:buFontTx/>
              <a:buChar char="-"/>
            </a:pPr>
            <a:r>
              <a:rPr lang="sk-SK" dirty="0" smtClean="0"/>
              <a:t> počas </a:t>
            </a:r>
            <a:r>
              <a:rPr lang="sk-SK" dirty="0" err="1" smtClean="0"/>
              <a:t>Púnskych</a:t>
            </a:r>
            <a:r>
              <a:rPr lang="sk-SK" dirty="0" smtClean="0"/>
              <a:t> vojen – mestá lojálne</a:t>
            </a:r>
          </a:p>
          <a:p>
            <a:pPr>
              <a:buFontTx/>
              <a:buChar char="-"/>
            </a:pPr>
            <a:r>
              <a:rPr lang="sk-SK" dirty="0" smtClean="0"/>
              <a:t> Občianska vojna – všetky mestá dostali plné občianstvo a právo voliť</a:t>
            </a:r>
          </a:p>
          <a:p>
            <a:pPr>
              <a:buFontTx/>
              <a:buChar char="-"/>
            </a:pPr>
            <a:r>
              <a:rPr lang="sk-SK" dirty="0" smtClean="0"/>
              <a:t> antická tradícia: pôvodné obyvateľstvo pod vedením kráľa Latina s </a:t>
            </a:r>
            <a:r>
              <a:rPr lang="sk-SK" dirty="0" err="1" smtClean="0"/>
              <a:t>Trojánmi</a:t>
            </a:r>
            <a:r>
              <a:rPr lang="sk-SK" dirty="0" smtClean="0"/>
              <a:t> (</a:t>
            </a:r>
            <a:r>
              <a:rPr lang="sk-SK" dirty="0" err="1" smtClean="0"/>
              <a:t>Aeneas</a:t>
            </a:r>
            <a:r>
              <a:rPr lang="sk-SK" dirty="0" smtClean="0"/>
              <a:t>), </a:t>
            </a:r>
            <a:r>
              <a:rPr lang="sk-SK" dirty="0" err="1" smtClean="0"/>
              <a:t>Arkáďanmi</a:t>
            </a:r>
            <a:r>
              <a:rPr lang="sk-SK" dirty="0" smtClean="0"/>
              <a:t> (</a:t>
            </a:r>
            <a:r>
              <a:rPr lang="sk-SK" dirty="0" err="1" smtClean="0"/>
              <a:t>Evander</a:t>
            </a:r>
            <a:r>
              <a:rPr lang="sk-SK" dirty="0" smtClean="0"/>
              <a:t>) a </a:t>
            </a:r>
            <a:r>
              <a:rPr lang="sk-SK" dirty="0" err="1" smtClean="0"/>
              <a:t>Eleiania</a:t>
            </a:r>
            <a:r>
              <a:rPr lang="sk-SK" dirty="0" smtClean="0"/>
              <a:t> (Herkules).</a:t>
            </a:r>
          </a:p>
          <a:p>
            <a:pPr>
              <a:buFontTx/>
              <a:buChar char="-"/>
            </a:pPr>
            <a:r>
              <a:rPr lang="sk-SK" dirty="0" smtClean="0"/>
              <a:t> </a:t>
            </a:r>
            <a:r>
              <a:rPr lang="sk-SK" dirty="0" err="1" smtClean="0"/>
              <a:t>villanovská</a:t>
            </a:r>
            <a:r>
              <a:rPr lang="sk-SK" dirty="0" smtClean="0"/>
              <a:t> kultúra a jej miestna verzia </a:t>
            </a:r>
            <a:r>
              <a:rPr lang="sk-SK" dirty="0" err="1" smtClean="0"/>
              <a:t>látijská</a:t>
            </a:r>
            <a:r>
              <a:rPr lang="sk-SK" dirty="0" smtClean="0"/>
              <a:t> kultúra, </a:t>
            </a:r>
            <a:r>
              <a:rPr lang="sk-SK" dirty="0" err="1" smtClean="0"/>
              <a:t>kon</a:t>
            </a:r>
            <a:r>
              <a:rPr lang="sk-SK" dirty="0" smtClean="0"/>
              <a:t>. 8. stor. BC nárast  bohatstva v hrobkách – vznik elít</a:t>
            </a:r>
          </a:p>
          <a:p>
            <a:pPr>
              <a:buFontTx/>
              <a:buChar char="-"/>
            </a:pPr>
            <a:r>
              <a:rPr lang="sk-SK" dirty="0" smtClean="0"/>
              <a:t> iné kmene na území </a:t>
            </a:r>
            <a:r>
              <a:rPr lang="sk-SK" dirty="0" err="1" smtClean="0"/>
              <a:t>Latia</a:t>
            </a:r>
            <a:r>
              <a:rPr lang="sk-SK" dirty="0" smtClean="0"/>
              <a:t>: </a:t>
            </a:r>
            <a:r>
              <a:rPr lang="sk-SK" dirty="0" err="1" smtClean="0"/>
              <a:t>Sabini</a:t>
            </a:r>
            <a:r>
              <a:rPr lang="sk-SK" dirty="0" smtClean="0"/>
              <a:t>, </a:t>
            </a:r>
            <a:r>
              <a:rPr lang="sk-SK" dirty="0" err="1" smtClean="0"/>
              <a:t>Volskovia</a:t>
            </a:r>
            <a:r>
              <a:rPr lang="sk-SK" dirty="0" smtClean="0"/>
              <a:t>, </a:t>
            </a:r>
            <a:r>
              <a:rPr lang="sk-SK" dirty="0" err="1" smtClean="0"/>
              <a:t>Aeguiovia</a:t>
            </a:r>
            <a:r>
              <a:rPr lang="sk-SK" dirty="0" smtClean="0"/>
              <a:t>, </a:t>
            </a:r>
            <a:r>
              <a:rPr lang="sk-SK" dirty="0" err="1" smtClean="0"/>
              <a:t>Hernici</a:t>
            </a:r>
            <a:r>
              <a:rPr lang="sk-SK" dirty="0" smtClean="0"/>
              <a:t>, </a:t>
            </a:r>
            <a:r>
              <a:rPr lang="sk-SK" dirty="0" err="1" smtClean="0"/>
              <a:t>Aurunci</a:t>
            </a:r>
            <a:r>
              <a:rPr lang="sk-SK" dirty="0" smtClean="0"/>
              <a:t> – podmanení hneď v začiatkoch rímskej expanzie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4801314"/>
          </a:xfrm>
          <a:prstGeom prst="rect">
            <a:avLst/>
          </a:prstGeom>
          <a:noFill/>
        </p:spPr>
        <p:txBody>
          <a:bodyPr wrap="square" rtlCol="0">
            <a:spAutoFit/>
          </a:bodyPr>
          <a:lstStyle/>
          <a:p>
            <a:r>
              <a:rPr lang="sk-SK" b="1" dirty="0" err="1" smtClean="0"/>
              <a:t>Faliskovia</a:t>
            </a:r>
            <a:endParaRPr lang="sk-SK" b="1" dirty="0" smtClean="0"/>
          </a:p>
          <a:p>
            <a:pPr>
              <a:buFontTx/>
              <a:buChar char="-"/>
            </a:pPr>
            <a:r>
              <a:rPr lang="sk-SK" dirty="0" smtClean="0"/>
              <a:t>pravý breh rieky Tiber, sever od Ríma</a:t>
            </a:r>
          </a:p>
          <a:p>
            <a:pPr>
              <a:buFontTx/>
              <a:buChar char="-"/>
            </a:pPr>
            <a:r>
              <a:rPr lang="sk-SK" dirty="0"/>
              <a:t> </a:t>
            </a:r>
            <a:r>
              <a:rPr lang="sk-SK" dirty="0" smtClean="0"/>
              <a:t>mnohí ich považovali za Etruskov (</a:t>
            </a:r>
            <a:r>
              <a:rPr lang="sk-SK" dirty="0" err="1" smtClean="0"/>
              <a:t>Strabo</a:t>
            </a:r>
            <a:r>
              <a:rPr lang="sk-SK" dirty="0" smtClean="0"/>
              <a:t>, </a:t>
            </a:r>
            <a:r>
              <a:rPr lang="sk-SK" dirty="0" err="1" smtClean="0"/>
              <a:t>Diodorus</a:t>
            </a:r>
            <a:r>
              <a:rPr lang="sk-SK" dirty="0" smtClean="0"/>
              <a:t> Sicílsky, </a:t>
            </a:r>
            <a:r>
              <a:rPr lang="sk-SK" dirty="0" err="1" smtClean="0"/>
              <a:t>Livius</a:t>
            </a:r>
            <a:r>
              <a:rPr lang="sk-SK" dirty="0" smtClean="0"/>
              <a:t>, </a:t>
            </a:r>
            <a:r>
              <a:rPr lang="sk-SK" dirty="0" err="1" smtClean="0"/>
              <a:t>Plutarchos</a:t>
            </a:r>
            <a:r>
              <a:rPr lang="sk-SK" dirty="0" smtClean="0"/>
              <a:t>)</a:t>
            </a:r>
          </a:p>
          <a:p>
            <a:pPr>
              <a:buFontTx/>
              <a:buChar char="-"/>
            </a:pPr>
            <a:r>
              <a:rPr lang="sk-SK" dirty="0"/>
              <a:t> </a:t>
            </a:r>
            <a:r>
              <a:rPr lang="sk-SK" dirty="0" smtClean="0"/>
              <a:t>územie prirodzene chránené: </a:t>
            </a:r>
            <a:r>
              <a:rPr lang="sk-SK" dirty="0" err="1" smtClean="0"/>
              <a:t>Monti</a:t>
            </a:r>
            <a:r>
              <a:rPr lang="sk-SK" dirty="0" smtClean="0"/>
              <a:t> </a:t>
            </a:r>
            <a:r>
              <a:rPr lang="sk-SK" dirty="0" err="1" smtClean="0"/>
              <a:t>Cimini</a:t>
            </a:r>
            <a:r>
              <a:rPr lang="sk-SK" dirty="0" smtClean="0"/>
              <a:t>, Tiber, </a:t>
            </a:r>
            <a:r>
              <a:rPr lang="sk-SK" dirty="0" err="1" smtClean="0"/>
              <a:t>Monti</a:t>
            </a:r>
            <a:r>
              <a:rPr lang="sk-SK" dirty="0" smtClean="0"/>
              <a:t> </a:t>
            </a:r>
            <a:r>
              <a:rPr lang="sk-SK" dirty="0" err="1" smtClean="0"/>
              <a:t>Sabatini</a:t>
            </a:r>
            <a:r>
              <a:rPr lang="sk-SK" dirty="0" smtClean="0"/>
              <a:t>, vulkanické jazerá</a:t>
            </a:r>
          </a:p>
          <a:p>
            <a:pPr>
              <a:buFontTx/>
              <a:buChar char="-"/>
            </a:pPr>
            <a:r>
              <a:rPr lang="sk-SK" dirty="0"/>
              <a:t> </a:t>
            </a:r>
            <a:r>
              <a:rPr lang="sk-SK" dirty="0" smtClean="0"/>
              <a:t>mytologický pôvod: obyvatelia z </a:t>
            </a:r>
            <a:r>
              <a:rPr lang="sk-SK" dirty="0" err="1" smtClean="0"/>
              <a:t>Argu</a:t>
            </a:r>
            <a:r>
              <a:rPr lang="sk-SK" dirty="0" smtClean="0"/>
              <a:t> – podobnosť kultu </a:t>
            </a:r>
            <a:r>
              <a:rPr lang="sk-SK" dirty="0" err="1" smtClean="0"/>
              <a:t>Juno</a:t>
            </a:r>
            <a:r>
              <a:rPr lang="sk-SK" dirty="0" smtClean="0"/>
              <a:t> s </a:t>
            </a:r>
            <a:r>
              <a:rPr lang="sk-SK" dirty="0" err="1" smtClean="0"/>
              <a:t>Hérou</a:t>
            </a:r>
            <a:r>
              <a:rPr lang="sk-SK" dirty="0" smtClean="0"/>
              <a:t> v </a:t>
            </a:r>
            <a:r>
              <a:rPr lang="sk-SK" dirty="0" err="1" smtClean="0"/>
              <a:t>Argu</a:t>
            </a:r>
            <a:endParaRPr lang="sk-SK" dirty="0" smtClean="0"/>
          </a:p>
          <a:p>
            <a:pPr>
              <a:buFontTx/>
              <a:buChar char="-"/>
            </a:pPr>
            <a:r>
              <a:rPr lang="sk-SK" dirty="0"/>
              <a:t> </a:t>
            </a:r>
            <a:r>
              <a:rPr lang="sk-SK" dirty="0" smtClean="0"/>
              <a:t>od 8. stor. BC – etruské vplyvy (etruské nápisy)</a:t>
            </a:r>
          </a:p>
          <a:p>
            <a:pPr>
              <a:buFontTx/>
              <a:buChar char="-"/>
            </a:pPr>
            <a:r>
              <a:rPr lang="sk-SK" dirty="0"/>
              <a:t> </a:t>
            </a:r>
            <a:r>
              <a:rPr lang="sk-SK" dirty="0" smtClean="0"/>
              <a:t>hroby: domáca keramika, talianske bronzy, orientálne importy</a:t>
            </a:r>
          </a:p>
          <a:p>
            <a:pPr>
              <a:buFontTx/>
              <a:buChar char="-"/>
            </a:pPr>
            <a:r>
              <a:rPr lang="sk-SK" dirty="0"/>
              <a:t> </a:t>
            </a:r>
            <a:r>
              <a:rPr lang="sk-SK" dirty="0" smtClean="0"/>
              <a:t>politicky spojení s Etruskami (Veje) a bojovali proti Rimanom</a:t>
            </a:r>
          </a:p>
          <a:p>
            <a:pPr>
              <a:buFontTx/>
              <a:buChar char="-"/>
            </a:pPr>
            <a:r>
              <a:rPr lang="sk-SK" dirty="0"/>
              <a:t> </a:t>
            </a:r>
            <a:r>
              <a:rPr lang="sk-SK" dirty="0" smtClean="0"/>
              <a:t>po boku Etruskov aj pri porážke </a:t>
            </a:r>
            <a:r>
              <a:rPr lang="sk-SK" dirty="0" err="1" smtClean="0"/>
              <a:t>Vejí</a:t>
            </a:r>
            <a:endParaRPr lang="sk-SK" dirty="0" smtClean="0"/>
          </a:p>
          <a:p>
            <a:r>
              <a:rPr lang="sk-SK" dirty="0" smtClean="0"/>
              <a:t>- ďalšie boje: 358 BC – porazení a donútení k spojenectvu, 241 BC vyvraždenie a presídlenie obyvateľstva</a:t>
            </a:r>
          </a:p>
          <a:p>
            <a:pPr>
              <a:buFontTx/>
              <a:buChar char="-"/>
            </a:pPr>
            <a:r>
              <a:rPr lang="sk-SK" dirty="0"/>
              <a:t> </a:t>
            </a:r>
            <a:r>
              <a:rPr lang="sk-SK" dirty="0" smtClean="0"/>
              <a:t>centrá: </a:t>
            </a:r>
            <a:r>
              <a:rPr lang="sk-SK" dirty="0" err="1" smtClean="0"/>
              <a:t>Falerie</a:t>
            </a:r>
            <a:r>
              <a:rPr lang="sk-SK" dirty="0"/>
              <a:t> </a:t>
            </a:r>
            <a:r>
              <a:rPr lang="sk-SK" dirty="0" err="1" smtClean="0"/>
              <a:t>Veteres</a:t>
            </a:r>
            <a:r>
              <a:rPr lang="sk-SK" dirty="0" smtClean="0"/>
              <a:t>, Nepi, </a:t>
            </a:r>
            <a:r>
              <a:rPr lang="sk-SK" dirty="0" err="1" smtClean="0"/>
              <a:t>Sutri</a:t>
            </a:r>
            <a:r>
              <a:rPr lang="sk-SK" dirty="0" smtClean="0"/>
              <a:t>, </a:t>
            </a:r>
            <a:r>
              <a:rPr lang="sk-SK" dirty="0" err="1" smtClean="0"/>
              <a:t>Falerii</a:t>
            </a:r>
            <a:r>
              <a:rPr lang="sk-SK" dirty="0" smtClean="0"/>
              <a:t> Novi</a:t>
            </a:r>
          </a:p>
          <a:p>
            <a:pPr>
              <a:buFontTx/>
              <a:buChar char="-"/>
            </a:pPr>
            <a:endParaRPr lang="sk-SK" dirty="0"/>
          </a:p>
          <a:p>
            <a:r>
              <a:rPr lang="sk-SK" b="1" dirty="0" err="1" smtClean="0"/>
              <a:t>Kapenáti</a:t>
            </a:r>
            <a:endParaRPr lang="sk-SK" b="1" dirty="0" smtClean="0"/>
          </a:p>
          <a:p>
            <a:pPr>
              <a:buFontTx/>
              <a:buChar char="-"/>
            </a:pPr>
            <a:r>
              <a:rPr lang="sk-SK" dirty="0" err="1" smtClean="0"/>
              <a:t>Capena</a:t>
            </a:r>
            <a:r>
              <a:rPr lang="sk-SK" dirty="0" smtClean="0"/>
              <a:t> – </a:t>
            </a:r>
            <a:r>
              <a:rPr lang="sk-SK" dirty="0" err="1" smtClean="0"/>
              <a:t>vejská</a:t>
            </a:r>
            <a:r>
              <a:rPr lang="sk-SK" dirty="0" smtClean="0"/>
              <a:t> kolónia</a:t>
            </a:r>
          </a:p>
          <a:p>
            <a:pPr>
              <a:buFontTx/>
              <a:buChar char="-"/>
            </a:pPr>
            <a:r>
              <a:rPr lang="sk-SK" dirty="0"/>
              <a:t> </a:t>
            </a:r>
            <a:r>
              <a:rPr lang="sk-SK" dirty="0" smtClean="0"/>
              <a:t>politicky spojovaní s </a:t>
            </a:r>
            <a:r>
              <a:rPr lang="sk-SK" dirty="0" err="1" smtClean="0"/>
              <a:t>Faliskami</a:t>
            </a:r>
            <a:endParaRPr lang="sk-SK" dirty="0" smtClean="0"/>
          </a:p>
          <a:p>
            <a:pPr>
              <a:buFontTx/>
              <a:buChar char="-"/>
            </a:pPr>
            <a:r>
              <a:rPr lang="sk-SK" dirty="0"/>
              <a:t> </a:t>
            </a:r>
            <a:r>
              <a:rPr lang="sk-SK" dirty="0" smtClean="0"/>
              <a:t>hraničné vplyvy: Etruskovia, </a:t>
            </a:r>
            <a:r>
              <a:rPr lang="sk-SK" dirty="0" err="1" smtClean="0"/>
              <a:t>Sabini</a:t>
            </a:r>
            <a:r>
              <a:rPr lang="sk-SK" dirty="0" smtClean="0"/>
              <a:t>, </a:t>
            </a:r>
            <a:r>
              <a:rPr lang="sk-SK" dirty="0" err="1" smtClean="0"/>
              <a:t>Latinovia</a:t>
            </a:r>
            <a:endParaRPr lang="sk-SK"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l="24609" t="23125" r="25781" b="16875"/>
          <a:stretch>
            <a:fillRect/>
          </a:stretch>
        </p:blipFill>
        <p:spPr bwMode="auto">
          <a:xfrm>
            <a:off x="0" y="0"/>
            <a:ext cx="9144000" cy="691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572132" cy="6186309"/>
          </a:xfrm>
          <a:prstGeom prst="rect">
            <a:avLst/>
          </a:prstGeom>
          <a:noFill/>
        </p:spPr>
        <p:txBody>
          <a:bodyPr wrap="square" rtlCol="0">
            <a:spAutoFit/>
          </a:bodyPr>
          <a:lstStyle/>
          <a:p>
            <a:r>
              <a:rPr lang="sk-SK" b="1" dirty="0" smtClean="0"/>
              <a:t>II</a:t>
            </a:r>
          </a:p>
          <a:p>
            <a:pPr>
              <a:buFontTx/>
              <a:buChar char="-"/>
            </a:pPr>
            <a:r>
              <a:rPr lang="sk-SK" dirty="0" smtClean="0"/>
              <a:t> </a:t>
            </a:r>
            <a:r>
              <a:rPr lang="sk-SK" dirty="0" err="1" smtClean="0"/>
              <a:t>umbro-sabellské</a:t>
            </a:r>
            <a:r>
              <a:rPr lang="sk-SK" dirty="0" smtClean="0"/>
              <a:t> kmene – prišli </a:t>
            </a:r>
            <a:r>
              <a:rPr lang="sk-SK" dirty="0" err="1" smtClean="0"/>
              <a:t>pozdejšie</a:t>
            </a:r>
            <a:endParaRPr lang="sk-SK" dirty="0" smtClean="0"/>
          </a:p>
          <a:p>
            <a:pPr>
              <a:buFontTx/>
              <a:buChar char="-"/>
            </a:pPr>
            <a:r>
              <a:rPr lang="sk-SK" dirty="0"/>
              <a:t> </a:t>
            </a:r>
            <a:r>
              <a:rPr lang="sk-SK" dirty="0" smtClean="0"/>
              <a:t>spoločný jazykový základ – </a:t>
            </a:r>
            <a:r>
              <a:rPr lang="sk-SK" dirty="0" err="1" smtClean="0"/>
              <a:t>oština</a:t>
            </a:r>
            <a:r>
              <a:rPr lang="sk-SK" dirty="0" smtClean="0"/>
              <a:t> (okrem </a:t>
            </a:r>
            <a:r>
              <a:rPr lang="sk-SK" dirty="0" err="1" smtClean="0"/>
              <a:t>Umbrov</a:t>
            </a:r>
            <a:r>
              <a:rPr lang="sk-SK" dirty="0" smtClean="0"/>
              <a:t>)</a:t>
            </a:r>
          </a:p>
          <a:p>
            <a:endParaRPr lang="sk-SK" dirty="0"/>
          </a:p>
          <a:p>
            <a:r>
              <a:rPr lang="sk-SK" b="1" dirty="0" err="1" smtClean="0"/>
              <a:t>Pikénci</a:t>
            </a:r>
            <a:endParaRPr lang="sk-SK" b="1" dirty="0" smtClean="0"/>
          </a:p>
          <a:p>
            <a:endParaRPr lang="sk-SK" b="1" dirty="0" smtClean="0"/>
          </a:p>
          <a:p>
            <a:pPr>
              <a:buFontTx/>
              <a:buChar char="-"/>
            </a:pPr>
            <a:r>
              <a:rPr lang="sk-SK" dirty="0" smtClean="0"/>
              <a:t> severovýchodné pobrežie Adriatického mora</a:t>
            </a:r>
          </a:p>
          <a:p>
            <a:pPr>
              <a:buFontTx/>
              <a:buChar char="-"/>
            </a:pPr>
            <a:r>
              <a:rPr lang="sk-SK" dirty="0"/>
              <a:t> </a:t>
            </a:r>
            <a:r>
              <a:rPr lang="sk-SK" dirty="0" err="1" smtClean="0"/>
              <a:t>Picenum</a:t>
            </a:r>
            <a:endParaRPr lang="sk-SK" dirty="0" smtClean="0"/>
          </a:p>
          <a:p>
            <a:pPr>
              <a:buFontTx/>
              <a:buChar char="-"/>
            </a:pPr>
            <a:r>
              <a:rPr lang="sk-SK" dirty="0" smtClean="0"/>
              <a:t> množstvo údolí – viedli tadiaľ obchodné cesty spájajúce toto pobrežie s </a:t>
            </a:r>
            <a:r>
              <a:rPr lang="sk-SK" dirty="0" err="1" smtClean="0"/>
              <a:t>Tyrhénskym</a:t>
            </a:r>
            <a:r>
              <a:rPr lang="sk-SK" dirty="0" smtClean="0"/>
              <a:t> morom</a:t>
            </a:r>
          </a:p>
          <a:p>
            <a:pPr>
              <a:buFontTx/>
              <a:buChar char="-"/>
            </a:pPr>
            <a:r>
              <a:rPr lang="sk-SK" dirty="0"/>
              <a:t> </a:t>
            </a:r>
            <a:r>
              <a:rPr lang="sk-SK" dirty="0" err="1" smtClean="0"/>
              <a:t>inhumácia</a:t>
            </a:r>
            <a:endParaRPr lang="sk-SK" dirty="0" smtClean="0"/>
          </a:p>
          <a:p>
            <a:pPr>
              <a:buFontTx/>
              <a:buChar char="-"/>
            </a:pPr>
            <a:r>
              <a:rPr lang="sk-SK" dirty="0"/>
              <a:t> </a:t>
            </a:r>
            <a:r>
              <a:rPr lang="sk-SK" dirty="0" smtClean="0"/>
              <a:t>Gréci zakladali kolónie: </a:t>
            </a:r>
            <a:r>
              <a:rPr lang="sk-SK" dirty="0" err="1" smtClean="0"/>
              <a:t>Ancona</a:t>
            </a:r>
            <a:r>
              <a:rPr lang="sk-SK" dirty="0" smtClean="0"/>
              <a:t> </a:t>
            </a:r>
            <a:r>
              <a:rPr lang="sk-SK" dirty="0" err="1" smtClean="0"/>
              <a:t>Numana</a:t>
            </a:r>
            <a:endParaRPr lang="sk-SK" dirty="0" smtClean="0"/>
          </a:p>
          <a:p>
            <a:pPr>
              <a:buFontTx/>
              <a:buChar char="-"/>
            </a:pPr>
            <a:r>
              <a:rPr lang="sk-SK" dirty="0"/>
              <a:t> </a:t>
            </a:r>
            <a:r>
              <a:rPr lang="sk-SK" dirty="0" smtClean="0"/>
              <a:t>interakcia s ostatnými národmi – hrobové celky: jantár, grécka importovaná keramika, bronzy</a:t>
            </a:r>
          </a:p>
          <a:p>
            <a:pPr>
              <a:buFontTx/>
              <a:buChar char="-"/>
            </a:pPr>
            <a:r>
              <a:rPr lang="sk-SK" dirty="0"/>
              <a:t> </a:t>
            </a:r>
            <a:r>
              <a:rPr lang="sk-SK" dirty="0" smtClean="0"/>
              <a:t>rané sídliská: malé a krátkodobé, ťažko viditeľné stopy osídlenia</a:t>
            </a:r>
          </a:p>
          <a:p>
            <a:pPr>
              <a:buFontTx/>
              <a:buChar char="-"/>
            </a:pPr>
            <a:r>
              <a:rPr lang="sk-SK" dirty="0"/>
              <a:t> </a:t>
            </a:r>
            <a:r>
              <a:rPr lang="sk-SK" dirty="0" smtClean="0"/>
              <a:t>mestá vznikajú až pričinením Rimanov v pol. 3. stor. BC</a:t>
            </a:r>
          </a:p>
          <a:p>
            <a:pPr>
              <a:buFontTx/>
              <a:buChar char="-"/>
            </a:pPr>
            <a:r>
              <a:rPr lang="sk-SK" dirty="0"/>
              <a:t> </a:t>
            </a:r>
            <a:r>
              <a:rPr lang="sk-SK" dirty="0" smtClean="0"/>
              <a:t>spočiatku priateľské vzťahy</a:t>
            </a:r>
          </a:p>
          <a:p>
            <a:pPr>
              <a:buFontTx/>
              <a:buChar char="-"/>
            </a:pPr>
            <a:r>
              <a:rPr lang="sk-SK" dirty="0"/>
              <a:t> </a:t>
            </a:r>
            <a:r>
              <a:rPr lang="sk-SK" dirty="0" smtClean="0"/>
              <a:t>centrá: </a:t>
            </a:r>
            <a:r>
              <a:rPr lang="sk-SK" dirty="0" err="1" smtClean="0"/>
              <a:t>Ausculum</a:t>
            </a:r>
            <a:r>
              <a:rPr lang="sk-SK" dirty="0" smtClean="0"/>
              <a:t> (</a:t>
            </a:r>
            <a:r>
              <a:rPr lang="sk-SK" dirty="0" err="1" smtClean="0"/>
              <a:t>Ascoli</a:t>
            </a:r>
            <a:r>
              <a:rPr lang="sk-SK" dirty="0" smtClean="0"/>
              <a:t> </a:t>
            </a:r>
            <a:r>
              <a:rPr lang="sk-SK" dirty="0" err="1" smtClean="0"/>
              <a:t>Piceno</a:t>
            </a:r>
            <a:r>
              <a:rPr lang="sk-SK" dirty="0" smtClean="0"/>
              <a:t>), </a:t>
            </a:r>
            <a:r>
              <a:rPr lang="sk-SK" dirty="0" err="1" smtClean="0"/>
              <a:t>Numana</a:t>
            </a:r>
            <a:r>
              <a:rPr lang="sk-SK" dirty="0" smtClean="0"/>
              <a:t>, </a:t>
            </a:r>
            <a:r>
              <a:rPr lang="sk-SK" dirty="0" err="1" smtClean="0"/>
              <a:t>Novilara</a:t>
            </a:r>
            <a:endParaRPr lang="sk-SK" dirty="0" smtClean="0"/>
          </a:p>
          <a:p>
            <a:pPr>
              <a:buFontTx/>
              <a:buChar char="-"/>
            </a:pPr>
            <a:r>
              <a:rPr lang="sk-SK" dirty="0"/>
              <a:t> </a:t>
            </a:r>
            <a:r>
              <a:rPr lang="sk-SK" dirty="0" smtClean="0"/>
              <a:t>rímske kolónie: </a:t>
            </a:r>
            <a:r>
              <a:rPr lang="sk-SK" dirty="0" err="1" smtClean="0"/>
              <a:t>Ariminum</a:t>
            </a:r>
            <a:r>
              <a:rPr lang="sk-SK" dirty="0" smtClean="0"/>
              <a:t>, </a:t>
            </a:r>
            <a:r>
              <a:rPr lang="sk-SK" dirty="0" err="1" smtClean="0"/>
              <a:t>Firmum</a:t>
            </a:r>
            <a:endParaRPr lang="sk-SK" dirty="0" smtClean="0"/>
          </a:p>
          <a:p>
            <a:pPr>
              <a:buFontTx/>
              <a:buChar char="-"/>
            </a:pPr>
            <a:endParaRPr lang="sk-SK" dirty="0"/>
          </a:p>
          <a:p>
            <a:endParaRPr lang="cs-CZ" dirty="0"/>
          </a:p>
        </p:txBody>
      </p:sp>
      <p:pic>
        <p:nvPicPr>
          <p:cNvPr id="3" name="Obrázek 2" descr="http://www.abruzzoholidays.com/Images_Attractions/Guerriero.jpg"/>
          <p:cNvPicPr/>
          <p:nvPr/>
        </p:nvPicPr>
        <p:blipFill>
          <a:blip r:embed="rId2"/>
          <a:srcRect l="28715" r="30553"/>
          <a:stretch>
            <a:fillRect/>
          </a:stretch>
        </p:blipFill>
        <p:spPr bwMode="auto">
          <a:xfrm>
            <a:off x="5500694" y="428604"/>
            <a:ext cx="3500462" cy="5572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5632311"/>
          </a:xfrm>
          <a:prstGeom prst="rect">
            <a:avLst/>
          </a:prstGeom>
          <a:noFill/>
        </p:spPr>
        <p:txBody>
          <a:bodyPr wrap="square" rtlCol="0">
            <a:spAutoFit/>
          </a:bodyPr>
          <a:lstStyle/>
          <a:p>
            <a:r>
              <a:rPr lang="sk-SK" b="1" dirty="0" err="1" smtClean="0"/>
              <a:t>Umbrovia</a:t>
            </a:r>
            <a:endParaRPr lang="sk-SK" b="1" dirty="0" smtClean="0"/>
          </a:p>
          <a:p>
            <a:endParaRPr lang="sk-SK" b="1" dirty="0" smtClean="0"/>
          </a:p>
          <a:p>
            <a:pPr>
              <a:buFontTx/>
              <a:buChar char="-"/>
            </a:pPr>
            <a:r>
              <a:rPr lang="sk-SK" dirty="0" smtClean="0"/>
              <a:t> medzi </a:t>
            </a:r>
            <a:r>
              <a:rPr lang="sk-SK" dirty="0" err="1" smtClean="0"/>
              <a:t>Latiom</a:t>
            </a:r>
            <a:r>
              <a:rPr lang="sk-SK" dirty="0" smtClean="0"/>
              <a:t> a </a:t>
            </a:r>
            <a:r>
              <a:rPr lang="sk-SK" dirty="0" err="1" smtClean="0"/>
              <a:t>Picenom</a:t>
            </a:r>
            <a:r>
              <a:rPr lang="sk-SK" dirty="0" smtClean="0"/>
              <a:t>, pred príchodom </a:t>
            </a:r>
            <a:r>
              <a:rPr lang="sk-SK" dirty="0" err="1" smtClean="0"/>
              <a:t>Latinov</a:t>
            </a:r>
            <a:endParaRPr lang="sk-SK" dirty="0" smtClean="0"/>
          </a:p>
          <a:p>
            <a:pPr>
              <a:buFontTx/>
              <a:buChar char="-"/>
            </a:pPr>
            <a:r>
              <a:rPr lang="sk-SK" dirty="0" smtClean="0"/>
              <a:t> niekoľko dialektov, podobné jazyku </a:t>
            </a:r>
            <a:r>
              <a:rPr lang="sk-SK" dirty="0" err="1" smtClean="0"/>
              <a:t>Oskov</a:t>
            </a:r>
            <a:endParaRPr lang="sk-SK" dirty="0" smtClean="0"/>
          </a:p>
          <a:p>
            <a:pPr>
              <a:buFontTx/>
              <a:buChar char="-"/>
            </a:pPr>
            <a:r>
              <a:rPr lang="sk-SK" dirty="0" smtClean="0"/>
              <a:t> nepriateľstvo s Etruskami (možno preto vždy lojálni voči Rímu)</a:t>
            </a:r>
          </a:p>
          <a:p>
            <a:pPr>
              <a:buFontTx/>
              <a:buChar char="-"/>
            </a:pPr>
            <a:r>
              <a:rPr lang="sk-SK" dirty="0" smtClean="0"/>
              <a:t> Rimania postupne kolonizovali</a:t>
            </a:r>
          </a:p>
          <a:p>
            <a:pPr>
              <a:buFontTx/>
              <a:buChar char="-"/>
            </a:pPr>
            <a:r>
              <a:rPr lang="sk-SK" dirty="0" smtClean="0"/>
              <a:t> 3. </a:t>
            </a:r>
            <a:r>
              <a:rPr lang="sk-SK" dirty="0" err="1" smtClean="0"/>
              <a:t>samnitská</a:t>
            </a:r>
            <a:r>
              <a:rPr lang="sk-SK" dirty="0" smtClean="0"/>
              <a:t> vojna – na strane </a:t>
            </a:r>
            <a:r>
              <a:rPr lang="sk-SK" dirty="0" err="1" smtClean="0"/>
              <a:t>Samnitov</a:t>
            </a:r>
            <a:r>
              <a:rPr lang="sk-SK" dirty="0" smtClean="0"/>
              <a:t>, porazení</a:t>
            </a:r>
          </a:p>
          <a:p>
            <a:pPr>
              <a:buFontTx/>
              <a:buChar char="-"/>
            </a:pPr>
            <a:r>
              <a:rPr lang="sk-SK" dirty="0" smtClean="0"/>
              <a:t> </a:t>
            </a:r>
            <a:r>
              <a:rPr lang="sk-SK" dirty="0" err="1" smtClean="0"/>
              <a:t>via</a:t>
            </a:r>
            <a:r>
              <a:rPr lang="sk-SK" dirty="0" smtClean="0"/>
              <a:t> </a:t>
            </a:r>
            <a:r>
              <a:rPr lang="sk-SK" dirty="0" err="1" smtClean="0"/>
              <a:t>Flaminia</a:t>
            </a:r>
            <a:r>
              <a:rPr lang="sk-SK" dirty="0" smtClean="0"/>
              <a:t> – </a:t>
            </a:r>
            <a:r>
              <a:rPr lang="sk-SK" dirty="0" err="1" smtClean="0"/>
              <a:t>Umbrovia</a:t>
            </a:r>
            <a:r>
              <a:rPr lang="sk-SK" dirty="0" smtClean="0"/>
              <a:t> pod prísnym dohľadom Rimanov</a:t>
            </a:r>
          </a:p>
          <a:p>
            <a:pPr>
              <a:buFontTx/>
              <a:buChar char="-"/>
            </a:pPr>
            <a:r>
              <a:rPr lang="sk-SK" dirty="0" smtClean="0"/>
              <a:t> postupne </a:t>
            </a:r>
            <a:r>
              <a:rPr lang="sk-SK" dirty="0" err="1" smtClean="0"/>
              <a:t>romanizovaní</a:t>
            </a:r>
            <a:r>
              <a:rPr lang="sk-SK" dirty="0" smtClean="0"/>
              <a:t> – podobnosť jazykov, bez násilia, nedochádzalo k väčším vzburám</a:t>
            </a:r>
          </a:p>
          <a:p>
            <a:pPr>
              <a:buFontTx/>
              <a:buChar char="-"/>
            </a:pPr>
            <a:r>
              <a:rPr lang="sk-SK" dirty="0" smtClean="0"/>
              <a:t> koniec samostatnej </a:t>
            </a:r>
            <a:r>
              <a:rPr lang="sk-SK" dirty="0" err="1" smtClean="0"/>
              <a:t>Umbrie</a:t>
            </a:r>
            <a:r>
              <a:rPr lang="sk-SK" dirty="0" smtClean="0"/>
              <a:t> – 310 BC – Q. </a:t>
            </a:r>
            <a:r>
              <a:rPr lang="sk-SK" dirty="0" err="1" smtClean="0"/>
              <a:t>Fabius</a:t>
            </a:r>
            <a:r>
              <a:rPr lang="sk-SK" dirty="0" smtClean="0"/>
              <a:t> </a:t>
            </a:r>
            <a:r>
              <a:rPr lang="sk-SK" dirty="0" err="1" smtClean="0"/>
              <a:t>Maximus</a:t>
            </a:r>
            <a:r>
              <a:rPr lang="sk-SK" dirty="0" smtClean="0"/>
              <a:t> </a:t>
            </a:r>
            <a:r>
              <a:rPr lang="sk-SK" dirty="0" err="1" smtClean="0"/>
              <a:t>Rullianus</a:t>
            </a:r>
            <a:r>
              <a:rPr lang="sk-SK" dirty="0" smtClean="0"/>
              <a:t> s vojskom prišiel až do mesta </a:t>
            </a:r>
            <a:r>
              <a:rPr lang="sk-SK" dirty="0" err="1" smtClean="0"/>
              <a:t>Camertes</a:t>
            </a:r>
            <a:endParaRPr lang="sk-SK" dirty="0" smtClean="0"/>
          </a:p>
          <a:p>
            <a:pPr>
              <a:buFontTx/>
              <a:buChar char="-"/>
            </a:pPr>
            <a:r>
              <a:rPr lang="sk-SK" dirty="0" smtClean="0"/>
              <a:t> v priebehu 3. stor. BC stratili samostatnosť a vďaka rímskej diplomacii včlenení do vznikajúcej ríše</a:t>
            </a:r>
          </a:p>
          <a:p>
            <a:pPr>
              <a:buFontTx/>
              <a:buChar char="-"/>
            </a:pPr>
            <a:r>
              <a:rPr lang="sk-SK" dirty="0" smtClean="0"/>
              <a:t> po Občianskej vojne dostali </a:t>
            </a:r>
          </a:p>
          <a:p>
            <a:r>
              <a:rPr lang="sk-SK" dirty="0" smtClean="0"/>
              <a:t>plné rímske občianstvo</a:t>
            </a:r>
          </a:p>
          <a:p>
            <a:pPr>
              <a:buFontTx/>
              <a:buChar char="-"/>
            </a:pPr>
            <a:r>
              <a:rPr lang="sk-SK" dirty="0" smtClean="0"/>
              <a:t> ťažké rozoznať hmotnú kultúru –  </a:t>
            </a:r>
          </a:p>
          <a:p>
            <a:r>
              <a:rPr lang="sk-SK" dirty="0" smtClean="0"/>
              <a:t>v hrobových celkoch etruské a rímske</a:t>
            </a:r>
          </a:p>
          <a:p>
            <a:r>
              <a:rPr lang="sk-SK" dirty="0" smtClean="0"/>
              <a:t>importy </a:t>
            </a:r>
          </a:p>
          <a:p>
            <a:pPr>
              <a:buFontTx/>
              <a:buChar char="-"/>
            </a:pPr>
            <a:endParaRPr lang="sk-SK" dirty="0" smtClean="0"/>
          </a:p>
          <a:p>
            <a:endParaRPr lang="cs-CZ" dirty="0"/>
          </a:p>
        </p:txBody>
      </p:sp>
      <p:pic>
        <p:nvPicPr>
          <p:cNvPr id="55298" name="Picture 2" descr="Umbrian Terni"/>
          <p:cNvPicPr>
            <a:picLocks noChangeAspect="1" noChangeArrowheads="1"/>
          </p:cNvPicPr>
          <p:nvPr/>
        </p:nvPicPr>
        <p:blipFill>
          <a:blip r:embed="rId2"/>
          <a:srcRect b="10416"/>
          <a:stretch>
            <a:fillRect/>
          </a:stretch>
        </p:blipFill>
        <p:spPr bwMode="auto">
          <a:xfrm>
            <a:off x="3580212" y="3429000"/>
            <a:ext cx="5349506" cy="328614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6832640"/>
          </a:xfrm>
          <a:prstGeom prst="rect">
            <a:avLst/>
          </a:prstGeom>
          <a:noFill/>
        </p:spPr>
        <p:txBody>
          <a:bodyPr wrap="square" rtlCol="0">
            <a:spAutoFit/>
          </a:bodyPr>
          <a:lstStyle/>
          <a:p>
            <a:r>
              <a:rPr lang="sk-SK" b="1" dirty="0" err="1" smtClean="0"/>
              <a:t>Sabellovia</a:t>
            </a:r>
            <a:endParaRPr lang="sk-SK" b="1" dirty="0" smtClean="0"/>
          </a:p>
          <a:p>
            <a:pPr>
              <a:buFontTx/>
              <a:buChar char="-"/>
            </a:pPr>
            <a:r>
              <a:rPr lang="sk-SK" dirty="0" smtClean="0"/>
              <a:t> niekoľko </a:t>
            </a:r>
            <a:r>
              <a:rPr lang="sk-SK" dirty="0" err="1" smtClean="0"/>
              <a:t>italických</a:t>
            </a:r>
            <a:r>
              <a:rPr lang="sk-SK" dirty="0" smtClean="0"/>
              <a:t> kmeňov v strednej časti Apeninského pohoria: </a:t>
            </a:r>
            <a:r>
              <a:rPr lang="sk-SK" dirty="0" err="1" smtClean="0"/>
              <a:t>Sabini</a:t>
            </a:r>
            <a:r>
              <a:rPr lang="sk-SK" dirty="0" smtClean="0"/>
              <a:t>, </a:t>
            </a:r>
            <a:r>
              <a:rPr lang="sk-SK" dirty="0" err="1" smtClean="0"/>
              <a:t>Aequovia</a:t>
            </a:r>
            <a:r>
              <a:rPr lang="sk-SK" dirty="0" smtClean="0"/>
              <a:t>, </a:t>
            </a:r>
            <a:r>
              <a:rPr lang="sk-SK" dirty="0" err="1" smtClean="0"/>
              <a:t>Volskovia</a:t>
            </a:r>
            <a:r>
              <a:rPr lang="sk-SK" dirty="0" smtClean="0"/>
              <a:t>, </a:t>
            </a:r>
            <a:r>
              <a:rPr lang="sk-SK" dirty="0" err="1" smtClean="0"/>
              <a:t>Hernikovia</a:t>
            </a:r>
            <a:r>
              <a:rPr lang="sk-SK" dirty="0" smtClean="0"/>
              <a:t> (stredné Taliansko), </a:t>
            </a:r>
            <a:r>
              <a:rPr lang="sk-SK" dirty="0" err="1" smtClean="0"/>
              <a:t>Samniti</a:t>
            </a:r>
            <a:r>
              <a:rPr lang="sk-SK" dirty="0" smtClean="0"/>
              <a:t>, </a:t>
            </a:r>
            <a:r>
              <a:rPr lang="sk-SK" dirty="0" err="1" smtClean="0"/>
              <a:t>Oskovia</a:t>
            </a:r>
            <a:r>
              <a:rPr lang="sk-SK" dirty="0" smtClean="0"/>
              <a:t>, </a:t>
            </a:r>
            <a:r>
              <a:rPr lang="sk-SK" dirty="0" err="1" smtClean="0"/>
              <a:t>Kampánci</a:t>
            </a:r>
            <a:r>
              <a:rPr lang="sk-SK" dirty="0" smtClean="0"/>
              <a:t>, </a:t>
            </a:r>
            <a:r>
              <a:rPr lang="sk-SK" dirty="0" err="1" smtClean="0"/>
              <a:t>Lukánci</a:t>
            </a:r>
            <a:r>
              <a:rPr lang="sk-SK" dirty="0" smtClean="0"/>
              <a:t>, </a:t>
            </a:r>
            <a:r>
              <a:rPr lang="sk-SK" dirty="0" err="1" smtClean="0"/>
              <a:t>Bruttiovia</a:t>
            </a:r>
            <a:r>
              <a:rPr lang="sk-SK" dirty="0" smtClean="0"/>
              <a:t> (južné Taliansko)</a:t>
            </a:r>
          </a:p>
          <a:p>
            <a:r>
              <a:rPr lang="sk-SK" dirty="0"/>
              <a:t>	</a:t>
            </a:r>
            <a:endParaRPr lang="sk-SK" dirty="0" smtClean="0"/>
          </a:p>
          <a:p>
            <a:r>
              <a:rPr lang="sk-SK" b="1" dirty="0" smtClean="0"/>
              <a:t>A </a:t>
            </a:r>
            <a:r>
              <a:rPr lang="sk-SK" b="1" dirty="0" err="1" smtClean="0"/>
              <a:t>Sabini</a:t>
            </a:r>
            <a:endParaRPr lang="sk-SK" b="1" dirty="0" smtClean="0"/>
          </a:p>
          <a:p>
            <a:pPr>
              <a:buFontTx/>
              <a:buChar char="-"/>
            </a:pPr>
            <a:r>
              <a:rPr lang="sk-SK" dirty="0"/>
              <a:t> </a:t>
            </a:r>
            <a:r>
              <a:rPr lang="sk-SK" dirty="0" smtClean="0"/>
              <a:t>medzi riekami Nera, </a:t>
            </a:r>
            <a:r>
              <a:rPr lang="sk-SK" dirty="0" err="1" smtClean="0"/>
              <a:t>Anio</a:t>
            </a:r>
            <a:r>
              <a:rPr lang="sk-SK" dirty="0" smtClean="0"/>
              <a:t> a Tiber, na východe pohorie Apeniny</a:t>
            </a:r>
          </a:p>
          <a:p>
            <a:pPr>
              <a:buFontTx/>
              <a:buChar char="-"/>
            </a:pPr>
            <a:r>
              <a:rPr lang="sk-SK" dirty="0"/>
              <a:t> </a:t>
            </a:r>
            <a:r>
              <a:rPr lang="sk-SK" dirty="0" err="1" smtClean="0"/>
              <a:t>Via</a:t>
            </a:r>
            <a:r>
              <a:rPr lang="sk-SK" dirty="0" smtClean="0"/>
              <a:t> </a:t>
            </a:r>
            <a:r>
              <a:rPr lang="sk-SK" dirty="0" err="1" smtClean="0"/>
              <a:t>Salaria</a:t>
            </a:r>
            <a:endParaRPr lang="sk-SK" dirty="0" smtClean="0"/>
          </a:p>
          <a:p>
            <a:pPr>
              <a:buFontTx/>
              <a:buChar char="-"/>
            </a:pPr>
            <a:endParaRPr lang="sk-SK" sz="1400" dirty="0" smtClean="0"/>
          </a:p>
          <a:p>
            <a:pPr>
              <a:buFontTx/>
              <a:buChar char="-"/>
            </a:pPr>
            <a:r>
              <a:rPr lang="sk-SK" dirty="0"/>
              <a:t> </a:t>
            </a:r>
            <a:r>
              <a:rPr lang="sk-SK" dirty="0" smtClean="0"/>
              <a:t>4 teórie pôvodu: </a:t>
            </a:r>
          </a:p>
          <a:p>
            <a:r>
              <a:rPr lang="sk-SK" dirty="0" smtClean="0"/>
              <a:t>a) meno podľa božského syna </a:t>
            </a:r>
            <a:r>
              <a:rPr lang="sk-SK" dirty="0" err="1" smtClean="0"/>
              <a:t>Sabina</a:t>
            </a:r>
            <a:r>
              <a:rPr lang="sk-SK" dirty="0" smtClean="0"/>
              <a:t>, ktorý ľud doviedol z </a:t>
            </a:r>
            <a:r>
              <a:rPr lang="sk-SK" dirty="0" err="1" smtClean="0"/>
              <a:t>Testruno</a:t>
            </a:r>
            <a:r>
              <a:rPr lang="sk-SK" dirty="0" smtClean="0"/>
              <a:t> (</a:t>
            </a:r>
            <a:r>
              <a:rPr lang="sk-SK" dirty="0" err="1" smtClean="0"/>
              <a:t>dn</a:t>
            </a:r>
            <a:r>
              <a:rPr lang="sk-SK" dirty="0" smtClean="0"/>
              <a:t>. </a:t>
            </a:r>
            <a:r>
              <a:rPr lang="sk-SK" dirty="0" err="1" smtClean="0"/>
              <a:t>Amiterno</a:t>
            </a:r>
            <a:r>
              <a:rPr lang="sk-SK" dirty="0" smtClean="0"/>
              <a:t>)</a:t>
            </a:r>
          </a:p>
          <a:p>
            <a:r>
              <a:rPr lang="sk-SK" dirty="0" smtClean="0"/>
              <a:t>b) obyvatelia peloponézskej Sparty</a:t>
            </a:r>
          </a:p>
          <a:p>
            <a:r>
              <a:rPr lang="sk-SK" dirty="0" smtClean="0"/>
              <a:t>c) bývalí </a:t>
            </a:r>
            <a:r>
              <a:rPr lang="sk-SK" dirty="0" err="1" smtClean="0"/>
              <a:t>Umbrovia</a:t>
            </a:r>
            <a:endParaRPr lang="sk-SK" dirty="0" smtClean="0"/>
          </a:p>
          <a:p>
            <a:r>
              <a:rPr lang="sk-SK" dirty="0" smtClean="0"/>
              <a:t>d) autochtónne obyvateľstvo, predkovia </a:t>
            </a:r>
            <a:r>
              <a:rPr lang="sk-SK" dirty="0" err="1" smtClean="0"/>
              <a:t>Samnitov</a:t>
            </a:r>
            <a:endParaRPr lang="sk-SK" dirty="0" smtClean="0"/>
          </a:p>
          <a:p>
            <a:pPr>
              <a:buFontTx/>
              <a:buChar char="-"/>
            </a:pPr>
            <a:r>
              <a:rPr lang="sk-SK" dirty="0" smtClean="0"/>
              <a:t>od 6. stor. BC – doklady etnicity </a:t>
            </a:r>
            <a:r>
              <a:rPr lang="sk-SK" dirty="0" err="1" smtClean="0"/>
              <a:t>Umbrov</a:t>
            </a:r>
            <a:r>
              <a:rPr lang="sk-SK" dirty="0" smtClean="0"/>
              <a:t> a Sabinov (</a:t>
            </a:r>
            <a:r>
              <a:rPr lang="sk-SK" dirty="0" err="1" smtClean="0"/>
              <a:t>epigrafické</a:t>
            </a:r>
            <a:r>
              <a:rPr lang="sk-SK" dirty="0" smtClean="0"/>
              <a:t> pramene)</a:t>
            </a:r>
          </a:p>
          <a:p>
            <a:pPr>
              <a:buFontTx/>
              <a:buChar char="-"/>
            </a:pPr>
            <a:endParaRPr lang="sk-SK" sz="1400" dirty="0" smtClean="0"/>
          </a:p>
          <a:p>
            <a:pPr>
              <a:buFontTx/>
              <a:buChar char="-"/>
            </a:pPr>
            <a:r>
              <a:rPr lang="sk-SK" dirty="0"/>
              <a:t> </a:t>
            </a:r>
            <a:r>
              <a:rPr lang="sk-SK" dirty="0" smtClean="0"/>
              <a:t>dve skupiny:</a:t>
            </a:r>
          </a:p>
          <a:p>
            <a:r>
              <a:rPr lang="sk-SK" dirty="0" smtClean="0"/>
              <a:t>a) preberali vplyvy od </a:t>
            </a:r>
            <a:r>
              <a:rPr lang="sk-SK" dirty="0"/>
              <a:t>E</a:t>
            </a:r>
            <a:r>
              <a:rPr lang="sk-SK" dirty="0" smtClean="0"/>
              <a:t>truskov, na brehu rieky Tiber – menšie výšinné mestské štáty – </a:t>
            </a:r>
            <a:r>
              <a:rPr lang="sk-SK" dirty="0" err="1" smtClean="0"/>
              <a:t>Cures</a:t>
            </a:r>
            <a:r>
              <a:rPr lang="sk-SK" dirty="0" smtClean="0"/>
              <a:t>, </a:t>
            </a:r>
            <a:r>
              <a:rPr lang="sk-SK" dirty="0" err="1" smtClean="0"/>
              <a:t>Eretum</a:t>
            </a:r>
            <a:r>
              <a:rPr lang="sk-SK" dirty="0" smtClean="0"/>
              <a:t>, </a:t>
            </a:r>
            <a:r>
              <a:rPr lang="sk-SK" dirty="0" err="1" smtClean="0"/>
              <a:t>Magliano</a:t>
            </a:r>
            <a:endParaRPr lang="sk-SK" dirty="0" smtClean="0"/>
          </a:p>
          <a:p>
            <a:r>
              <a:rPr lang="sk-SK" dirty="0" smtClean="0"/>
              <a:t>b) v Apeninskom pohorí – žiadne známky vzniku sídlisk až do </a:t>
            </a:r>
            <a:r>
              <a:rPr lang="sk-SK" dirty="0" err="1" smtClean="0"/>
              <a:t>romanizácie</a:t>
            </a:r>
            <a:r>
              <a:rPr lang="sk-SK" dirty="0" smtClean="0"/>
              <a:t> v 3. stor. BC</a:t>
            </a:r>
          </a:p>
          <a:p>
            <a:endParaRPr lang="sk-SK" sz="1400" dirty="0" smtClean="0"/>
          </a:p>
          <a:p>
            <a:pPr>
              <a:buFontTx/>
              <a:buChar char="-"/>
            </a:pPr>
            <a:r>
              <a:rPr lang="sk-SK" dirty="0" smtClean="0"/>
              <a:t> hrajú dôležitú úlohu pri vzniku Ríma (pochádzali z tohto kmeňa </a:t>
            </a:r>
            <a:r>
              <a:rPr lang="sk-SK" dirty="0" err="1" smtClean="0"/>
              <a:t>Titus</a:t>
            </a:r>
            <a:r>
              <a:rPr lang="sk-SK" dirty="0" smtClean="0"/>
              <a:t> </a:t>
            </a:r>
            <a:r>
              <a:rPr lang="sk-SK" dirty="0" err="1" smtClean="0"/>
              <a:t>Tatius</a:t>
            </a:r>
            <a:r>
              <a:rPr lang="sk-SK" dirty="0" smtClean="0"/>
              <a:t>, </a:t>
            </a:r>
            <a:r>
              <a:rPr lang="sk-SK" dirty="0" err="1" smtClean="0"/>
              <a:t>Numa</a:t>
            </a:r>
            <a:r>
              <a:rPr lang="sk-SK" dirty="0" smtClean="0"/>
              <a:t> </a:t>
            </a:r>
            <a:r>
              <a:rPr lang="sk-SK" dirty="0" err="1" smtClean="0"/>
              <a:t>Pompilius</a:t>
            </a:r>
            <a:r>
              <a:rPr lang="sk-SK" dirty="0" smtClean="0"/>
              <a:t>, </a:t>
            </a:r>
            <a:r>
              <a:rPr lang="sk-SK" dirty="0" err="1" smtClean="0"/>
              <a:t>Ancus</a:t>
            </a:r>
            <a:r>
              <a:rPr lang="sk-SK" dirty="0" smtClean="0"/>
              <a:t> </a:t>
            </a:r>
            <a:r>
              <a:rPr lang="sk-SK" dirty="0" err="1" smtClean="0"/>
              <a:t>Martius</a:t>
            </a:r>
            <a:r>
              <a:rPr lang="sk-SK" dirty="0" smtClean="0"/>
              <a:t>, únos </a:t>
            </a:r>
            <a:r>
              <a:rPr lang="sk-SK" dirty="0" err="1" smtClean="0"/>
              <a:t>Sabiniek</a:t>
            </a:r>
            <a:r>
              <a:rPr lang="sk-SK" dirty="0" smtClean="0"/>
              <a:t>)</a:t>
            </a:r>
          </a:p>
          <a:p>
            <a:pPr>
              <a:buFontTx/>
              <a:buChar char="-"/>
            </a:pPr>
            <a:r>
              <a:rPr lang="sk-SK" dirty="0" smtClean="0"/>
              <a:t> doba kráľovská a republika – mnoho vojenských stretov</a:t>
            </a:r>
          </a:p>
          <a:p>
            <a:pPr>
              <a:buFontTx/>
              <a:buChar char="-"/>
            </a:pPr>
            <a:r>
              <a:rPr lang="sk-SK" dirty="0" smtClean="0"/>
              <a:t> definitívne podmanenie počas </a:t>
            </a:r>
            <a:r>
              <a:rPr lang="sk-SK" dirty="0" err="1" smtClean="0"/>
              <a:t>Samnitských</a:t>
            </a:r>
            <a:r>
              <a:rPr lang="sk-SK" dirty="0" smtClean="0"/>
              <a:t> vojen</a:t>
            </a:r>
          </a:p>
          <a:p>
            <a:pPr>
              <a:buFontTx/>
              <a:buChar char="-"/>
            </a:pPr>
            <a:r>
              <a:rPr lang="sk-SK" dirty="0" smtClean="0"/>
              <a:t> 268 BC udelené plné občianstvo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357686" cy="6186309"/>
          </a:xfrm>
          <a:prstGeom prst="rect">
            <a:avLst/>
          </a:prstGeom>
          <a:noFill/>
        </p:spPr>
        <p:txBody>
          <a:bodyPr wrap="square" rtlCol="0">
            <a:spAutoFit/>
          </a:bodyPr>
          <a:lstStyle/>
          <a:p>
            <a:r>
              <a:rPr lang="sk-SK" b="1" dirty="0" smtClean="0"/>
              <a:t>B </a:t>
            </a:r>
            <a:r>
              <a:rPr lang="sk-SK" b="1" dirty="0" err="1" smtClean="0"/>
              <a:t>Samniti</a:t>
            </a:r>
            <a:endParaRPr lang="sk-SK" b="1" dirty="0" smtClean="0"/>
          </a:p>
          <a:p>
            <a:endParaRPr lang="sk-SK" b="1" dirty="0" smtClean="0"/>
          </a:p>
          <a:p>
            <a:r>
              <a:rPr lang="sk-SK" dirty="0" smtClean="0"/>
              <a:t>- hovorili </a:t>
            </a:r>
            <a:r>
              <a:rPr lang="sk-SK" dirty="0" err="1" smtClean="0"/>
              <a:t>oštinou</a:t>
            </a:r>
            <a:endParaRPr lang="sk-SK" dirty="0" smtClean="0"/>
          </a:p>
          <a:p>
            <a:pPr>
              <a:buFontTx/>
              <a:buChar char="-"/>
            </a:pPr>
            <a:r>
              <a:rPr lang="sk-SK" dirty="0" smtClean="0"/>
              <a:t> federácia kmeňov: </a:t>
            </a:r>
            <a:r>
              <a:rPr lang="sk-SK" dirty="0" err="1" smtClean="0"/>
              <a:t>Hirpini</a:t>
            </a:r>
            <a:r>
              <a:rPr lang="sk-SK" dirty="0" smtClean="0"/>
              <a:t>, </a:t>
            </a:r>
            <a:r>
              <a:rPr lang="sk-SK" dirty="0" err="1" smtClean="0"/>
              <a:t>Caudinovia</a:t>
            </a:r>
            <a:r>
              <a:rPr lang="sk-SK" dirty="0" smtClean="0"/>
              <a:t>, </a:t>
            </a:r>
            <a:r>
              <a:rPr lang="sk-SK" dirty="0" err="1" smtClean="0"/>
              <a:t>Caraceni</a:t>
            </a:r>
            <a:r>
              <a:rPr lang="sk-SK" dirty="0" smtClean="0"/>
              <a:t>, </a:t>
            </a:r>
            <a:r>
              <a:rPr lang="sk-SK" dirty="0" err="1" smtClean="0"/>
              <a:t>Pentrovia</a:t>
            </a:r>
            <a:endParaRPr lang="sk-SK" dirty="0" smtClean="0"/>
          </a:p>
          <a:p>
            <a:pPr>
              <a:buFontTx/>
              <a:buChar char="-"/>
            </a:pPr>
            <a:r>
              <a:rPr lang="sk-SK" dirty="0"/>
              <a:t> </a:t>
            </a:r>
            <a:r>
              <a:rPr lang="sk-SK" dirty="0" smtClean="0"/>
              <a:t>pol. zriadenie: </a:t>
            </a:r>
            <a:r>
              <a:rPr lang="sk-SK" dirty="0" err="1" smtClean="0"/>
              <a:t>konglomerácia</a:t>
            </a:r>
            <a:r>
              <a:rPr lang="sk-SK" dirty="0" smtClean="0"/>
              <a:t> osád, mestá málo</a:t>
            </a:r>
          </a:p>
          <a:p>
            <a:pPr>
              <a:buFontTx/>
              <a:buChar char="-"/>
            </a:pPr>
            <a:r>
              <a:rPr lang="sk-SK" dirty="0"/>
              <a:t> </a:t>
            </a:r>
            <a:r>
              <a:rPr lang="sk-SK" dirty="0" smtClean="0"/>
              <a:t>zem rozdelená do administratívnych celkov – </a:t>
            </a:r>
            <a:r>
              <a:rPr lang="sk-SK" i="1" dirty="0" err="1" smtClean="0"/>
              <a:t>tuoto</a:t>
            </a:r>
            <a:r>
              <a:rPr lang="sk-SK" dirty="0" smtClean="0"/>
              <a:t> – každý kmeň mal vlastný celok s vlastnou vládou, navzájom spolu nebojovali</a:t>
            </a:r>
          </a:p>
          <a:p>
            <a:pPr>
              <a:buFontTx/>
              <a:buChar char="-"/>
            </a:pPr>
            <a:r>
              <a:rPr lang="sk-SK" dirty="0" smtClean="0"/>
              <a:t> </a:t>
            </a:r>
            <a:r>
              <a:rPr lang="sk-SK" dirty="0" err="1" smtClean="0"/>
              <a:t>kon</a:t>
            </a:r>
            <a:r>
              <a:rPr lang="sk-SK" dirty="0" smtClean="0"/>
              <a:t>. 5. stor. BC expanzia do </a:t>
            </a:r>
            <a:r>
              <a:rPr lang="sk-SK" dirty="0" err="1" smtClean="0"/>
              <a:t>Kampánie</a:t>
            </a:r>
            <a:r>
              <a:rPr lang="sk-SK" dirty="0" smtClean="0"/>
              <a:t> – ovládli </a:t>
            </a:r>
            <a:r>
              <a:rPr lang="sk-SK" dirty="0" err="1" smtClean="0"/>
              <a:t>Capuu</a:t>
            </a:r>
            <a:r>
              <a:rPr lang="sk-SK" dirty="0" smtClean="0"/>
              <a:t>, </a:t>
            </a:r>
            <a:r>
              <a:rPr lang="sk-SK" dirty="0" err="1" smtClean="0"/>
              <a:t>Cumae</a:t>
            </a:r>
            <a:endParaRPr lang="sk-SK" dirty="0" smtClean="0"/>
          </a:p>
          <a:p>
            <a:pPr>
              <a:buFontTx/>
              <a:buChar char="-"/>
            </a:pPr>
            <a:r>
              <a:rPr lang="sk-SK" dirty="0"/>
              <a:t> </a:t>
            </a:r>
            <a:r>
              <a:rPr lang="sk-SK" dirty="0" smtClean="0"/>
              <a:t>galský vpád do Talianska – 354 BC – bojovali na strane Rimanov</a:t>
            </a:r>
          </a:p>
          <a:p>
            <a:pPr>
              <a:buFontTx/>
              <a:buChar char="-"/>
            </a:pPr>
            <a:r>
              <a:rPr lang="sk-SK" dirty="0"/>
              <a:t> </a:t>
            </a:r>
            <a:r>
              <a:rPr lang="sk-SK" dirty="0" smtClean="0"/>
              <a:t>potom nepriatelia Ríma – boli schopní bojovníci, dokázali odolávať rímskej armáde</a:t>
            </a:r>
          </a:p>
          <a:p>
            <a:pPr>
              <a:buFontTx/>
              <a:buChar char="-"/>
            </a:pPr>
            <a:r>
              <a:rPr lang="sk-SK" dirty="0" smtClean="0"/>
              <a:t> </a:t>
            </a:r>
            <a:r>
              <a:rPr lang="sk-SK" dirty="0" err="1" smtClean="0"/>
              <a:t>Samnitské</a:t>
            </a:r>
            <a:r>
              <a:rPr lang="sk-SK" dirty="0" smtClean="0"/>
              <a:t> vojny, bojovali na strane </a:t>
            </a:r>
            <a:r>
              <a:rPr lang="sk-SK" dirty="0" err="1" smtClean="0"/>
              <a:t>Pyrhu</a:t>
            </a:r>
            <a:r>
              <a:rPr lang="sk-SK" dirty="0" smtClean="0"/>
              <a:t>, </a:t>
            </a:r>
            <a:r>
              <a:rPr lang="sk-SK" dirty="0" err="1" smtClean="0"/>
              <a:t>Hannibala</a:t>
            </a:r>
            <a:r>
              <a:rPr lang="sk-SK" dirty="0" smtClean="0"/>
              <a:t>, proti Rímu aj v spojeneckej vojne</a:t>
            </a:r>
          </a:p>
          <a:p>
            <a:pPr>
              <a:buFontTx/>
              <a:buChar char="-"/>
            </a:pPr>
            <a:r>
              <a:rPr lang="sk-SK" dirty="0"/>
              <a:t> </a:t>
            </a:r>
            <a:r>
              <a:rPr lang="sk-SK" dirty="0" smtClean="0"/>
              <a:t>82 BC - L. </a:t>
            </a:r>
            <a:r>
              <a:rPr lang="sk-SK" dirty="0" err="1" smtClean="0"/>
              <a:t>Cornelius</a:t>
            </a:r>
            <a:r>
              <a:rPr lang="sk-SK" dirty="0" smtClean="0"/>
              <a:t> </a:t>
            </a:r>
            <a:r>
              <a:rPr lang="sk-SK" dirty="0" err="1" smtClean="0"/>
              <a:t>Sulla</a:t>
            </a:r>
            <a:r>
              <a:rPr lang="sk-SK" dirty="0" smtClean="0"/>
              <a:t> – zmasakroval</a:t>
            </a:r>
          </a:p>
          <a:p>
            <a:pPr>
              <a:buFontTx/>
              <a:buChar char="-"/>
            </a:pPr>
            <a:endParaRPr lang="sk-SK" dirty="0" smtClean="0"/>
          </a:p>
          <a:p>
            <a:endParaRPr lang="sk-SK" dirty="0" smtClean="0"/>
          </a:p>
          <a:p>
            <a:pPr>
              <a:buFontTx/>
              <a:buChar char="-"/>
            </a:pPr>
            <a:endParaRPr lang="sk-SK" dirty="0"/>
          </a:p>
        </p:txBody>
      </p:sp>
      <p:pic>
        <p:nvPicPr>
          <p:cNvPr id="6146" name="Picture 2" descr="http://41.media.tumblr.com/1b9edc28183333e3196c11f023b87666/tumblr_nxdiliS2yi1rgfuxjo2_1280.jpg"/>
          <p:cNvPicPr>
            <a:picLocks noChangeAspect="1" noChangeArrowheads="1"/>
          </p:cNvPicPr>
          <p:nvPr/>
        </p:nvPicPr>
        <p:blipFill>
          <a:blip r:embed="rId2"/>
          <a:srcRect/>
          <a:stretch>
            <a:fillRect/>
          </a:stretch>
        </p:blipFill>
        <p:spPr bwMode="auto">
          <a:xfrm>
            <a:off x="5715008" y="1"/>
            <a:ext cx="3428992" cy="3732506"/>
          </a:xfrm>
          <a:prstGeom prst="rect">
            <a:avLst/>
          </a:prstGeom>
          <a:noFill/>
        </p:spPr>
      </p:pic>
      <p:pic>
        <p:nvPicPr>
          <p:cNvPr id="6148" name="Picture 4" descr="https://s-media-cache-ak0.pinimg.com/236x/0e/a1/2c/0ea12c9ef72ea4c56ffd1915317f2085.jpg"/>
          <p:cNvPicPr>
            <a:picLocks noChangeAspect="1" noChangeArrowheads="1"/>
          </p:cNvPicPr>
          <p:nvPr/>
        </p:nvPicPr>
        <p:blipFill>
          <a:blip r:embed="rId3"/>
          <a:srcRect/>
          <a:stretch>
            <a:fillRect/>
          </a:stretch>
        </p:blipFill>
        <p:spPr bwMode="auto">
          <a:xfrm>
            <a:off x="4357686" y="3500438"/>
            <a:ext cx="2738885" cy="321471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862322"/>
          </a:xfrm>
          <a:prstGeom prst="rect">
            <a:avLst/>
          </a:prstGeom>
          <a:noFill/>
        </p:spPr>
        <p:txBody>
          <a:bodyPr wrap="square" rtlCol="0">
            <a:spAutoFit/>
          </a:bodyPr>
          <a:lstStyle/>
          <a:p>
            <a:r>
              <a:rPr lang="sk-SK" b="1" dirty="0" smtClean="0"/>
              <a:t>Ba </a:t>
            </a:r>
            <a:r>
              <a:rPr lang="sk-SK" b="1" dirty="0" err="1" smtClean="0"/>
              <a:t>Lukánci</a:t>
            </a:r>
            <a:endParaRPr lang="sk-SK" b="1" dirty="0" smtClean="0"/>
          </a:p>
          <a:p>
            <a:pPr>
              <a:buFontTx/>
              <a:buChar char="-"/>
            </a:pPr>
            <a:r>
              <a:rPr lang="sk-SK" dirty="0" smtClean="0"/>
              <a:t> južne od </a:t>
            </a:r>
            <a:r>
              <a:rPr lang="sk-SK" dirty="0" err="1" smtClean="0"/>
              <a:t>Samnitov</a:t>
            </a:r>
            <a:endParaRPr lang="sk-SK" dirty="0" smtClean="0"/>
          </a:p>
          <a:p>
            <a:pPr>
              <a:buFontTx/>
              <a:buChar char="-"/>
            </a:pPr>
            <a:r>
              <a:rPr lang="sk-SK" dirty="0" smtClean="0"/>
              <a:t> demokratická vláda, v čase nebezpečenstva volili diktátora</a:t>
            </a:r>
          </a:p>
          <a:p>
            <a:pPr>
              <a:buFontTx/>
              <a:buChar char="-"/>
            </a:pPr>
            <a:r>
              <a:rPr lang="sk-SK" dirty="0" smtClean="0"/>
              <a:t> napádali grécke kolónie, porazili napr. </a:t>
            </a:r>
            <a:r>
              <a:rPr lang="sk-SK" dirty="0" err="1" smtClean="0"/>
              <a:t>Tarent</a:t>
            </a:r>
            <a:endParaRPr lang="sk-SK" dirty="0" smtClean="0"/>
          </a:p>
          <a:p>
            <a:pPr>
              <a:buFontTx/>
              <a:buChar char="-"/>
            </a:pPr>
            <a:r>
              <a:rPr lang="sk-SK" dirty="0" smtClean="0"/>
              <a:t> grécki usadlíci požiadali o pomoc Alexandra I. z </a:t>
            </a:r>
            <a:r>
              <a:rPr lang="sk-SK" dirty="0" err="1" smtClean="0"/>
              <a:t>Epeiru</a:t>
            </a:r>
            <a:r>
              <a:rPr lang="sk-SK" dirty="0" smtClean="0"/>
              <a:t> – 334 BC ich porazil, ale zabili ho</a:t>
            </a:r>
          </a:p>
          <a:p>
            <a:pPr>
              <a:buFontTx/>
              <a:buChar char="-"/>
            </a:pPr>
            <a:r>
              <a:rPr lang="sk-SK" dirty="0" smtClean="0"/>
              <a:t> bojovali na strane </a:t>
            </a:r>
            <a:r>
              <a:rPr lang="sk-SK" dirty="0" err="1" smtClean="0"/>
              <a:t>Samnitov</a:t>
            </a:r>
            <a:r>
              <a:rPr lang="sk-SK" dirty="0" smtClean="0"/>
              <a:t>, </a:t>
            </a:r>
            <a:r>
              <a:rPr lang="sk-SK" dirty="0" err="1" smtClean="0"/>
              <a:t>Pyrhu</a:t>
            </a:r>
            <a:r>
              <a:rPr lang="sk-SK" dirty="0" smtClean="0"/>
              <a:t> aj </a:t>
            </a:r>
            <a:r>
              <a:rPr lang="sk-SK" dirty="0" err="1" smtClean="0"/>
              <a:t>Hannibala</a:t>
            </a:r>
            <a:endParaRPr lang="sk-SK" dirty="0" smtClean="0"/>
          </a:p>
          <a:p>
            <a:pPr>
              <a:buFontTx/>
              <a:buChar char="-"/>
            </a:pPr>
            <a:r>
              <a:rPr lang="sk-SK" dirty="0" smtClean="0"/>
              <a:t> stratili množstvo bojovníkov, krajina zdevastovaná vojnami</a:t>
            </a:r>
          </a:p>
          <a:p>
            <a:pPr>
              <a:buFontTx/>
              <a:buChar char="-"/>
            </a:pPr>
            <a:r>
              <a:rPr lang="sk-SK" dirty="0" smtClean="0"/>
              <a:t> rozšírili sa močiare a územie zostalo zamokrené takmer počas celého obdobia Rímskej ríše</a:t>
            </a:r>
          </a:p>
          <a:p>
            <a:endParaRPr lang="sk-SK" dirty="0" smtClean="0"/>
          </a:p>
          <a:p>
            <a:endParaRPr lang="cs-CZ" dirty="0"/>
          </a:p>
        </p:txBody>
      </p:sp>
      <p:pic>
        <p:nvPicPr>
          <p:cNvPr id="3" name="Picture 2"/>
          <p:cNvPicPr>
            <a:picLocks noChangeAspect="1" noChangeArrowheads="1"/>
          </p:cNvPicPr>
          <p:nvPr/>
        </p:nvPicPr>
        <p:blipFill>
          <a:blip r:embed="rId2"/>
          <a:srcRect l="28906" t="41875" r="16406" b="6250"/>
          <a:stretch>
            <a:fillRect/>
          </a:stretch>
        </p:blipFill>
        <p:spPr bwMode="auto">
          <a:xfrm>
            <a:off x="142844" y="2285992"/>
            <a:ext cx="4143371" cy="2456427"/>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48047" t="8750" r="14062" b="6436"/>
          <a:stretch>
            <a:fillRect/>
          </a:stretch>
        </p:blipFill>
        <p:spPr bwMode="auto">
          <a:xfrm>
            <a:off x="5715008" y="2285968"/>
            <a:ext cx="3268087" cy="4572032"/>
          </a:xfrm>
          <a:prstGeom prst="rect">
            <a:avLst/>
          </a:prstGeom>
          <a:noFill/>
          <a:ln w="9525">
            <a:noFill/>
            <a:miter lim="800000"/>
            <a:headEnd/>
            <a:tailEnd/>
          </a:ln>
          <a:effectLst/>
        </p:spPr>
      </p:pic>
      <p:pic>
        <p:nvPicPr>
          <p:cNvPr id="5" name="Picture 1"/>
          <p:cNvPicPr>
            <a:picLocks noChangeAspect="1" noChangeArrowheads="1"/>
          </p:cNvPicPr>
          <p:nvPr/>
        </p:nvPicPr>
        <p:blipFill>
          <a:blip r:embed="rId4"/>
          <a:srcRect l="12891" t="31875" r="16406" b="16250"/>
          <a:stretch>
            <a:fillRect/>
          </a:stretch>
        </p:blipFill>
        <p:spPr bwMode="auto">
          <a:xfrm>
            <a:off x="568989" y="4571984"/>
            <a:ext cx="4985114" cy="22859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416320"/>
          </a:xfrm>
          <a:prstGeom prst="rect">
            <a:avLst/>
          </a:prstGeom>
          <a:noFill/>
        </p:spPr>
        <p:txBody>
          <a:bodyPr wrap="square" rtlCol="0">
            <a:spAutoFit/>
          </a:bodyPr>
          <a:lstStyle/>
          <a:p>
            <a:r>
              <a:rPr lang="sk-SK" b="1" dirty="0" err="1" smtClean="0"/>
              <a:t>Bb</a:t>
            </a:r>
            <a:r>
              <a:rPr lang="sk-SK" b="1" dirty="0" smtClean="0"/>
              <a:t> </a:t>
            </a:r>
            <a:r>
              <a:rPr lang="sk-SK" b="1" dirty="0" err="1" smtClean="0"/>
              <a:t>Bruttiovia</a:t>
            </a:r>
            <a:endParaRPr lang="sk-SK" b="1" dirty="0" smtClean="0"/>
          </a:p>
          <a:p>
            <a:endParaRPr lang="sk-SK" b="1" dirty="0" smtClean="0"/>
          </a:p>
          <a:p>
            <a:pPr>
              <a:buFontTx/>
              <a:buChar char="-"/>
            </a:pPr>
            <a:r>
              <a:rPr lang="sk-SK" dirty="0" smtClean="0"/>
              <a:t> na juh od </a:t>
            </a:r>
            <a:r>
              <a:rPr lang="sk-SK" dirty="0" err="1" smtClean="0"/>
              <a:t>Lukáncov</a:t>
            </a:r>
            <a:endParaRPr lang="sk-SK" dirty="0" smtClean="0"/>
          </a:p>
          <a:p>
            <a:pPr>
              <a:buFontTx/>
              <a:buChar char="-"/>
            </a:pPr>
            <a:r>
              <a:rPr lang="sk-SK" dirty="0" smtClean="0"/>
              <a:t> pôvodní obyvatelia napr. </a:t>
            </a:r>
            <a:r>
              <a:rPr lang="sk-SK" dirty="0" err="1" smtClean="0"/>
              <a:t>Penotrianci</a:t>
            </a:r>
            <a:r>
              <a:rPr lang="sk-SK" dirty="0" smtClean="0"/>
              <a:t> boli podrobení </a:t>
            </a:r>
            <a:r>
              <a:rPr lang="sk-SK" dirty="0" err="1" smtClean="0"/>
              <a:t>Lukáncami</a:t>
            </a:r>
            <a:r>
              <a:rPr lang="sk-SK" dirty="0" smtClean="0"/>
              <a:t> okolo 400 BC</a:t>
            </a:r>
          </a:p>
          <a:p>
            <a:pPr>
              <a:buFontTx/>
              <a:buChar char="-"/>
            </a:pPr>
            <a:r>
              <a:rPr lang="sk-SK" dirty="0" smtClean="0"/>
              <a:t> 356 BC – zmiešaná skupina miestnych obyvateľov a </a:t>
            </a:r>
            <a:r>
              <a:rPr lang="sk-SK" dirty="0" err="1" smtClean="0"/>
              <a:t>Lukáncov</a:t>
            </a:r>
            <a:r>
              <a:rPr lang="sk-SK" dirty="0" smtClean="0"/>
              <a:t> povstala proti nadvláde a vyhnala </a:t>
            </a:r>
            <a:r>
              <a:rPr lang="sk-SK" dirty="0" err="1" smtClean="0"/>
              <a:t>Lukáncov</a:t>
            </a:r>
            <a:r>
              <a:rPr lang="sk-SK" dirty="0" smtClean="0"/>
              <a:t> – dostali meno </a:t>
            </a:r>
            <a:r>
              <a:rPr lang="sk-SK" dirty="0" err="1" smtClean="0"/>
              <a:t>Bruttiovia</a:t>
            </a:r>
            <a:endParaRPr lang="sk-SK" dirty="0" smtClean="0"/>
          </a:p>
          <a:p>
            <a:pPr>
              <a:buFontTx/>
              <a:buChar char="-"/>
            </a:pPr>
            <a:r>
              <a:rPr lang="sk-SK" dirty="0" smtClean="0"/>
              <a:t> podmanili si aj niektoré grécke mestské štáty – napr. </a:t>
            </a:r>
            <a:r>
              <a:rPr lang="sk-SK" dirty="0" err="1" smtClean="0"/>
              <a:t>Croton</a:t>
            </a:r>
            <a:endParaRPr lang="sk-SK" dirty="0" smtClean="0"/>
          </a:p>
          <a:p>
            <a:pPr>
              <a:buFontTx/>
              <a:buChar char="-"/>
            </a:pPr>
            <a:r>
              <a:rPr lang="sk-SK" dirty="0" smtClean="0"/>
              <a:t> </a:t>
            </a:r>
            <a:r>
              <a:rPr lang="sk-SK" dirty="0" err="1" smtClean="0"/>
              <a:t>Lukánci</a:t>
            </a:r>
            <a:r>
              <a:rPr lang="sk-SK" dirty="0" smtClean="0"/>
              <a:t> uznali ich nezávislosť a spojili sa s nimi v boli proti Alexandrovi I.</a:t>
            </a:r>
          </a:p>
          <a:p>
            <a:pPr>
              <a:buFontTx/>
              <a:buChar char="-"/>
            </a:pPr>
            <a:r>
              <a:rPr lang="sk-SK" dirty="0" smtClean="0"/>
              <a:t> bojovali na strane </a:t>
            </a:r>
            <a:r>
              <a:rPr lang="sk-SK" dirty="0" err="1" smtClean="0"/>
              <a:t>Pyrhu</a:t>
            </a:r>
            <a:r>
              <a:rPr lang="sk-SK" dirty="0" smtClean="0"/>
              <a:t> aj </a:t>
            </a:r>
            <a:r>
              <a:rPr lang="sk-SK" dirty="0" err="1" smtClean="0"/>
              <a:t>Hannibala</a:t>
            </a:r>
            <a:endParaRPr lang="sk-SK" dirty="0" smtClean="0"/>
          </a:p>
          <a:p>
            <a:pPr>
              <a:buFontTx/>
              <a:buChar char="-"/>
            </a:pPr>
            <a:r>
              <a:rPr lang="sk-SK" dirty="0" smtClean="0"/>
              <a:t> po </a:t>
            </a:r>
            <a:r>
              <a:rPr lang="sk-SK" dirty="0" err="1" smtClean="0"/>
              <a:t>Hannibalovej</a:t>
            </a:r>
            <a:r>
              <a:rPr lang="sk-SK" dirty="0" smtClean="0"/>
              <a:t> porážke a jeho návrate do Afriky s ním mnohí odišli a bojovali pri </a:t>
            </a:r>
            <a:r>
              <a:rPr lang="sk-SK" dirty="0" err="1" smtClean="0"/>
              <a:t>Zame</a:t>
            </a:r>
            <a:endParaRPr lang="sk-SK" dirty="0" smtClean="0"/>
          </a:p>
          <a:p>
            <a:pPr>
              <a:buFontTx/>
              <a:buChar char="-"/>
            </a:pPr>
            <a:r>
              <a:rPr lang="sk-SK" dirty="0" smtClean="0"/>
              <a:t> Rimania – trest – obrali ich o slobodu, nízke postavenie v spoločnosti, územie kolonizované a čoskoro jazyk aj kultúra zmizli</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6463308"/>
          </a:xfrm>
          <a:prstGeom prst="rect">
            <a:avLst/>
          </a:prstGeom>
          <a:noFill/>
        </p:spPr>
        <p:txBody>
          <a:bodyPr wrap="square" rtlCol="0">
            <a:spAutoFit/>
          </a:bodyPr>
          <a:lstStyle/>
          <a:p>
            <a:r>
              <a:rPr lang="sk-SK" b="1" dirty="0" smtClean="0"/>
              <a:t>C </a:t>
            </a:r>
            <a:r>
              <a:rPr lang="sk-SK" b="1" dirty="0" err="1" smtClean="0"/>
              <a:t>Oskovia</a:t>
            </a:r>
            <a:endParaRPr lang="sk-SK" b="1" dirty="0" smtClean="0"/>
          </a:p>
          <a:p>
            <a:endParaRPr lang="sk-SK" b="1" dirty="0" smtClean="0"/>
          </a:p>
          <a:p>
            <a:pPr>
              <a:buFontTx/>
              <a:buChar char="-"/>
            </a:pPr>
            <a:r>
              <a:rPr lang="sk-SK" dirty="0" smtClean="0"/>
              <a:t> jazyk </a:t>
            </a:r>
            <a:r>
              <a:rPr lang="sk-SK" dirty="0" err="1" smtClean="0"/>
              <a:t>oština</a:t>
            </a:r>
            <a:r>
              <a:rPr lang="sk-SK" dirty="0" smtClean="0"/>
              <a:t> – indoeurópsky, podobný latine</a:t>
            </a:r>
          </a:p>
          <a:p>
            <a:pPr>
              <a:buFontTx/>
              <a:buChar char="-"/>
            </a:pPr>
            <a:r>
              <a:rPr lang="sk-SK" dirty="0" smtClean="0"/>
              <a:t> územie </a:t>
            </a:r>
            <a:r>
              <a:rPr lang="sk-SK" dirty="0" err="1" smtClean="0"/>
              <a:t>Kampánie</a:t>
            </a:r>
            <a:r>
              <a:rPr lang="sk-SK" dirty="0" smtClean="0"/>
              <a:t> a </a:t>
            </a:r>
            <a:r>
              <a:rPr lang="sk-SK" dirty="0" err="1" smtClean="0"/>
              <a:t>Latia</a:t>
            </a:r>
            <a:endParaRPr lang="sk-SK" dirty="0" smtClean="0"/>
          </a:p>
          <a:p>
            <a:pPr>
              <a:buFontTx/>
              <a:buChar char="-"/>
            </a:pPr>
            <a:r>
              <a:rPr lang="sk-SK" dirty="0" smtClean="0"/>
              <a:t> úrodná pôda lákala gréckych kolonizátorov a potom aj Etruskov</a:t>
            </a:r>
          </a:p>
          <a:p>
            <a:pPr>
              <a:buFontTx/>
              <a:buChar char="-"/>
            </a:pPr>
            <a:r>
              <a:rPr lang="sk-SK" dirty="0" smtClean="0"/>
              <a:t> už od 7 stor. BC pod cudzím vplyvom</a:t>
            </a:r>
          </a:p>
          <a:p>
            <a:pPr>
              <a:buFontTx/>
              <a:buChar char="-"/>
            </a:pPr>
            <a:r>
              <a:rPr lang="sk-SK" dirty="0" smtClean="0"/>
              <a:t> samostatnosť stratili počas 2. </a:t>
            </a:r>
            <a:r>
              <a:rPr lang="sk-SK" dirty="0" err="1" smtClean="0"/>
              <a:t>samnitskej</a:t>
            </a:r>
            <a:r>
              <a:rPr lang="sk-SK" dirty="0" smtClean="0"/>
              <a:t> vojny</a:t>
            </a:r>
          </a:p>
          <a:p>
            <a:pPr>
              <a:buFontTx/>
              <a:buChar char="-"/>
            </a:pPr>
            <a:r>
              <a:rPr lang="sk-SK" dirty="0" smtClean="0"/>
              <a:t> ďalšie kmene radiace sa k tejto skupine: </a:t>
            </a:r>
            <a:r>
              <a:rPr lang="sk-SK" dirty="0" err="1" smtClean="0"/>
              <a:t>Ausoni</a:t>
            </a:r>
            <a:r>
              <a:rPr lang="sk-SK" dirty="0" smtClean="0"/>
              <a:t>, </a:t>
            </a:r>
            <a:r>
              <a:rPr lang="sk-SK" dirty="0" err="1" smtClean="0"/>
              <a:t>Aurunkovia</a:t>
            </a:r>
            <a:r>
              <a:rPr lang="sk-SK" dirty="0" smtClean="0"/>
              <a:t>, </a:t>
            </a:r>
            <a:r>
              <a:rPr lang="sk-SK" dirty="0" err="1" smtClean="0"/>
              <a:t>Sidicinovia</a:t>
            </a:r>
            <a:endParaRPr lang="sk-SK" dirty="0" smtClean="0"/>
          </a:p>
          <a:p>
            <a:pPr>
              <a:buFontTx/>
              <a:buChar char="-"/>
            </a:pPr>
            <a:endParaRPr lang="sk-SK" dirty="0" smtClean="0"/>
          </a:p>
          <a:p>
            <a:r>
              <a:rPr lang="sk-SK" b="1" dirty="0" smtClean="0"/>
              <a:t>D </a:t>
            </a:r>
            <a:r>
              <a:rPr lang="sk-SK" b="1" dirty="0" err="1" smtClean="0"/>
              <a:t>Kampánci</a:t>
            </a:r>
            <a:endParaRPr lang="sk-SK" b="1" dirty="0" smtClean="0"/>
          </a:p>
          <a:p>
            <a:endParaRPr lang="sk-SK" b="1" dirty="0" smtClean="0"/>
          </a:p>
          <a:p>
            <a:pPr>
              <a:buFontTx/>
              <a:buChar char="-"/>
            </a:pPr>
            <a:r>
              <a:rPr lang="sk-SK" dirty="0" smtClean="0"/>
              <a:t> </a:t>
            </a:r>
            <a:r>
              <a:rPr lang="sk-SK" dirty="0" err="1" smtClean="0"/>
              <a:t>oština</a:t>
            </a:r>
            <a:endParaRPr lang="sk-SK" dirty="0" smtClean="0"/>
          </a:p>
          <a:p>
            <a:pPr>
              <a:buFontTx/>
              <a:buChar char="-"/>
            </a:pPr>
            <a:r>
              <a:rPr lang="sk-SK" dirty="0" smtClean="0"/>
              <a:t> 8. stor. BC – územie kolonizované Grékmi (</a:t>
            </a:r>
            <a:r>
              <a:rPr lang="sk-SK" dirty="0" err="1" smtClean="0"/>
              <a:t>Cumae</a:t>
            </a:r>
            <a:r>
              <a:rPr lang="sk-SK" dirty="0" smtClean="0"/>
              <a:t>, </a:t>
            </a:r>
            <a:r>
              <a:rPr lang="sk-SK" dirty="0" err="1" smtClean="0"/>
              <a:t>Neapolis</a:t>
            </a:r>
            <a:r>
              <a:rPr lang="sk-SK" dirty="0" smtClean="0"/>
              <a:t>) a Etruskami (</a:t>
            </a:r>
            <a:r>
              <a:rPr lang="sk-SK" dirty="0" err="1" smtClean="0"/>
              <a:t>Capua</a:t>
            </a:r>
            <a:r>
              <a:rPr lang="sk-SK" dirty="0" smtClean="0"/>
              <a:t>)</a:t>
            </a:r>
          </a:p>
          <a:p>
            <a:pPr>
              <a:buFontTx/>
              <a:buChar char="-"/>
            </a:pPr>
            <a:r>
              <a:rPr lang="sk-SK" dirty="0" smtClean="0"/>
              <a:t> pôvodní obyvatelia asimilovaní alebo vyhnaní</a:t>
            </a:r>
          </a:p>
          <a:p>
            <a:pPr>
              <a:buFontTx/>
              <a:buChar char="-"/>
            </a:pPr>
            <a:r>
              <a:rPr lang="sk-SK" dirty="0" smtClean="0"/>
              <a:t> </a:t>
            </a:r>
            <a:r>
              <a:rPr lang="sk-SK" dirty="0" err="1" smtClean="0"/>
              <a:t>Kampánci</a:t>
            </a:r>
            <a:r>
              <a:rPr lang="sk-SK" dirty="0" smtClean="0"/>
              <a:t> vznikli splynutím pôvodných </a:t>
            </a:r>
            <a:r>
              <a:rPr lang="sk-SK" dirty="0" err="1" smtClean="0"/>
              <a:t>Oskov</a:t>
            </a:r>
            <a:r>
              <a:rPr lang="sk-SK" dirty="0" smtClean="0"/>
              <a:t> a </a:t>
            </a:r>
            <a:r>
              <a:rPr lang="sk-SK" dirty="0" err="1" smtClean="0"/>
              <a:t>Samnitov</a:t>
            </a:r>
            <a:r>
              <a:rPr lang="sk-SK" dirty="0" smtClean="0"/>
              <a:t> v 5. stor. BC</a:t>
            </a:r>
          </a:p>
          <a:p>
            <a:pPr>
              <a:buFontTx/>
              <a:buChar char="-"/>
            </a:pPr>
            <a:r>
              <a:rPr lang="sk-SK" dirty="0" smtClean="0"/>
              <a:t> strategické územie medzi Rímom a </a:t>
            </a:r>
            <a:r>
              <a:rPr lang="sk-SK" dirty="0" err="1" smtClean="0"/>
              <a:t>Samnitmi</a:t>
            </a:r>
            <a:endParaRPr lang="sk-SK" dirty="0" smtClean="0"/>
          </a:p>
          <a:p>
            <a:pPr>
              <a:buFontTx/>
              <a:buChar char="-"/>
            </a:pPr>
            <a:r>
              <a:rPr lang="sk-SK" dirty="0" smtClean="0"/>
              <a:t> </a:t>
            </a:r>
            <a:r>
              <a:rPr lang="sk-SK" dirty="0" err="1" smtClean="0"/>
              <a:t>Via</a:t>
            </a:r>
            <a:r>
              <a:rPr lang="sk-SK" dirty="0" smtClean="0"/>
              <a:t> </a:t>
            </a:r>
            <a:r>
              <a:rPr lang="sk-SK" dirty="0" err="1" smtClean="0"/>
              <a:t>Appia</a:t>
            </a:r>
            <a:r>
              <a:rPr lang="sk-SK" dirty="0" smtClean="0"/>
              <a:t> do </a:t>
            </a:r>
            <a:r>
              <a:rPr lang="sk-SK" dirty="0" err="1" smtClean="0"/>
              <a:t>Capuy</a:t>
            </a:r>
            <a:endParaRPr lang="sk-SK" dirty="0" smtClean="0"/>
          </a:p>
          <a:p>
            <a:pPr>
              <a:buFontTx/>
              <a:buChar char="-"/>
            </a:pPr>
            <a:r>
              <a:rPr lang="sk-SK" dirty="0" smtClean="0"/>
              <a:t> počas </a:t>
            </a:r>
            <a:r>
              <a:rPr lang="sk-SK" dirty="0" err="1" smtClean="0"/>
              <a:t>Hannibalovho</a:t>
            </a:r>
            <a:r>
              <a:rPr lang="sk-SK" dirty="0" smtClean="0"/>
              <a:t> útoku zostali lojálni Rímu, ale nakoniec otvorili brány </a:t>
            </a:r>
            <a:r>
              <a:rPr lang="sk-SK" dirty="0" err="1" smtClean="0"/>
              <a:t>Capuy</a:t>
            </a:r>
            <a:r>
              <a:rPr lang="sk-SK" dirty="0" smtClean="0"/>
              <a:t> a </a:t>
            </a:r>
            <a:r>
              <a:rPr lang="sk-SK" dirty="0" err="1" smtClean="0"/>
              <a:t>Hannibal</a:t>
            </a:r>
            <a:r>
              <a:rPr lang="sk-SK" dirty="0" smtClean="0"/>
              <a:t> si tam založil základňu</a:t>
            </a:r>
          </a:p>
          <a:p>
            <a:pPr>
              <a:buFontTx/>
              <a:buChar char="-"/>
            </a:pPr>
            <a:r>
              <a:rPr lang="sk-SK" dirty="0" smtClean="0"/>
              <a:t> 291 BC – Rimania získali </a:t>
            </a:r>
            <a:r>
              <a:rPr lang="sk-SK" dirty="0" err="1" smtClean="0"/>
              <a:t>Capuu</a:t>
            </a:r>
            <a:r>
              <a:rPr lang="sk-SK" dirty="0" smtClean="0"/>
              <a:t> späť, zabili väčšinu populácie a územie bolo zabrané bohatými aristokratmi</a:t>
            </a:r>
          </a:p>
          <a:p>
            <a:pPr>
              <a:buFontTx/>
              <a:buChar char="-"/>
            </a:pPr>
            <a:r>
              <a:rPr lang="sk-SK" dirty="0" smtClean="0"/>
              <a:t> </a:t>
            </a:r>
            <a:r>
              <a:rPr lang="sk-SK" i="1" dirty="0" smtClean="0"/>
              <a:t>latifundia</a:t>
            </a:r>
            <a:r>
              <a:rPr lang="sk-SK" dirty="0" smtClean="0"/>
              <a:t> – obrovské plantáže, kde pracovali otroci</a:t>
            </a:r>
          </a:p>
          <a:p>
            <a:pPr>
              <a:buFontTx/>
              <a:buChar char="-"/>
            </a:pPr>
            <a:r>
              <a:rPr lang="sk-SK" dirty="0" smtClean="0"/>
              <a:t> </a:t>
            </a:r>
            <a:r>
              <a:rPr lang="sk-SK" dirty="0" err="1" smtClean="0"/>
              <a:t>Capua</a:t>
            </a:r>
            <a:r>
              <a:rPr lang="sk-SK" dirty="0" smtClean="0"/>
              <a:t> prosperovala až do konca republiky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5632311"/>
          </a:xfrm>
          <a:prstGeom prst="rect">
            <a:avLst/>
          </a:prstGeom>
          <a:noFill/>
        </p:spPr>
        <p:txBody>
          <a:bodyPr wrap="square" rtlCol="0">
            <a:spAutoFit/>
          </a:bodyPr>
          <a:lstStyle/>
          <a:p>
            <a:r>
              <a:rPr lang="cs-CZ" b="1" dirty="0" err="1" smtClean="0"/>
              <a:t>Acheologické</a:t>
            </a:r>
            <a:r>
              <a:rPr lang="cs-CZ" b="1" dirty="0" smtClean="0"/>
              <a:t> </a:t>
            </a:r>
            <a:r>
              <a:rPr lang="cs-CZ" b="1" dirty="0" err="1" smtClean="0"/>
              <a:t>kultúry</a:t>
            </a:r>
            <a:endParaRPr lang="cs-CZ" b="1" dirty="0" smtClean="0"/>
          </a:p>
          <a:p>
            <a:endParaRPr lang="cs-CZ" dirty="0"/>
          </a:p>
          <a:p>
            <a:r>
              <a:rPr lang="cs-CZ" i="1" u="sng" dirty="0" smtClean="0"/>
              <a:t>Doba bronzová </a:t>
            </a:r>
          </a:p>
          <a:p>
            <a:endParaRPr lang="cs-CZ" dirty="0" smtClean="0"/>
          </a:p>
          <a:p>
            <a:pPr>
              <a:buFontTx/>
              <a:buChar char="-"/>
            </a:pPr>
            <a:r>
              <a:rPr lang="cs-CZ" dirty="0" smtClean="0"/>
              <a:t> </a:t>
            </a:r>
            <a:r>
              <a:rPr lang="cs-CZ" dirty="0" err="1" smtClean="0"/>
              <a:t>jednotnosť</a:t>
            </a:r>
            <a:r>
              <a:rPr lang="cs-CZ" dirty="0" smtClean="0"/>
              <a:t> </a:t>
            </a:r>
            <a:r>
              <a:rPr lang="sk-SK" dirty="0" smtClean="0"/>
              <a:t> – dokazuje to keramika a pohrebná výbava, bronzové nástroje aj zbrane po takmer celom polostrove</a:t>
            </a:r>
          </a:p>
          <a:p>
            <a:pPr>
              <a:buFontTx/>
              <a:buChar char="-"/>
            </a:pPr>
            <a:r>
              <a:rPr lang="sk-SK" dirty="0"/>
              <a:t> </a:t>
            </a:r>
            <a:r>
              <a:rPr lang="sk-SK" dirty="0" smtClean="0"/>
              <a:t>veľká koncentrácia v strednej časti polostrova, v horách – Apeninská kultúra (1600 – 1100 BC)</a:t>
            </a:r>
          </a:p>
          <a:p>
            <a:pPr>
              <a:buFontTx/>
              <a:buChar char="-"/>
            </a:pPr>
            <a:r>
              <a:rPr lang="sk-SK" dirty="0"/>
              <a:t> </a:t>
            </a:r>
            <a:r>
              <a:rPr lang="sk-SK" dirty="0" smtClean="0"/>
              <a:t>malé sídliská – na kopcoch, opevnené</a:t>
            </a:r>
          </a:p>
          <a:p>
            <a:pPr>
              <a:buFontTx/>
              <a:buChar char="-"/>
            </a:pPr>
            <a:r>
              <a:rPr lang="sk-SK" dirty="0"/>
              <a:t> </a:t>
            </a:r>
            <a:r>
              <a:rPr lang="sk-SK" dirty="0" smtClean="0"/>
              <a:t>pastierstvo – nomádska spoločnosť</a:t>
            </a:r>
          </a:p>
          <a:p>
            <a:pPr>
              <a:buFontTx/>
              <a:buChar char="-"/>
            </a:pPr>
            <a:r>
              <a:rPr lang="sk-SK" dirty="0"/>
              <a:t> </a:t>
            </a:r>
            <a:r>
              <a:rPr lang="sk-SK" dirty="0" err="1" smtClean="0"/>
              <a:t>Luni</a:t>
            </a:r>
            <a:r>
              <a:rPr lang="sk-SK" dirty="0" smtClean="0"/>
              <a:t> </a:t>
            </a:r>
            <a:r>
              <a:rPr lang="sk-SK" dirty="0" err="1" smtClean="0"/>
              <a:t>sul</a:t>
            </a:r>
            <a:r>
              <a:rPr lang="sk-SK" dirty="0" smtClean="0"/>
              <a:t> </a:t>
            </a:r>
            <a:r>
              <a:rPr lang="sk-SK" dirty="0" err="1" smtClean="0"/>
              <a:t>Mignone</a:t>
            </a:r>
            <a:r>
              <a:rPr lang="sk-SK" dirty="0" smtClean="0"/>
              <a:t>, </a:t>
            </a:r>
            <a:r>
              <a:rPr lang="sk-SK" dirty="0" err="1" smtClean="0"/>
              <a:t>Narce</a:t>
            </a:r>
            <a:r>
              <a:rPr lang="sk-SK" dirty="0"/>
              <a:t> </a:t>
            </a:r>
            <a:r>
              <a:rPr lang="sk-SK" dirty="0" smtClean="0"/>
              <a:t>– trvalé osídlenie, chov domácich zvierat, poľnohospodárstvo</a:t>
            </a:r>
          </a:p>
          <a:p>
            <a:pPr>
              <a:buFontTx/>
              <a:buChar char="-"/>
            </a:pPr>
            <a:endParaRPr lang="sk-SK" dirty="0"/>
          </a:p>
          <a:p>
            <a:r>
              <a:rPr lang="sk-SK" dirty="0" smtClean="0"/>
              <a:t>Na konci obdobia zmeny:</a:t>
            </a:r>
          </a:p>
          <a:p>
            <a:pPr marL="342900" indent="-342900">
              <a:buAutoNum type="alphaLcParenR"/>
            </a:pPr>
            <a:r>
              <a:rPr lang="sk-SK" dirty="0" smtClean="0"/>
              <a:t>nárast populácie</a:t>
            </a:r>
          </a:p>
          <a:p>
            <a:pPr marL="342900" indent="-342900">
              <a:buAutoNum type="alphaLcParenR"/>
            </a:pPr>
            <a:r>
              <a:rPr lang="sk-SK" dirty="0" smtClean="0"/>
              <a:t>zmena pohrebného rítu – z </a:t>
            </a:r>
            <a:r>
              <a:rPr lang="sk-SK" dirty="0" err="1" smtClean="0"/>
              <a:t>inhumácie</a:t>
            </a:r>
            <a:r>
              <a:rPr lang="sk-SK" dirty="0" smtClean="0"/>
              <a:t> na kremáciu</a:t>
            </a:r>
          </a:p>
          <a:p>
            <a:pPr marL="342900" indent="-342900">
              <a:buAutoNum type="alphaLcParenR"/>
            </a:pPr>
            <a:r>
              <a:rPr lang="sk-SK" dirty="0" smtClean="0"/>
              <a:t>diferenciácia kultúr</a:t>
            </a:r>
          </a:p>
          <a:p>
            <a:pPr marL="342900" indent="-342900"/>
            <a:r>
              <a:rPr lang="sk-SK" dirty="0" smtClean="0"/>
              <a:t>			</a:t>
            </a:r>
            <a:r>
              <a:rPr lang="sk-SK" i="1" dirty="0" smtClean="0"/>
              <a:t>I. </a:t>
            </a:r>
            <a:r>
              <a:rPr lang="sk-SK" i="1" dirty="0" err="1" smtClean="0"/>
              <a:t>fossijská</a:t>
            </a:r>
            <a:r>
              <a:rPr lang="sk-SK" i="1" dirty="0" smtClean="0"/>
              <a:t> skupina </a:t>
            </a:r>
            <a:r>
              <a:rPr lang="sk-SK" dirty="0" smtClean="0"/>
              <a:t>– kostrový pohrebný rítus (juh a stred Talianska, 			Jadranské a </a:t>
            </a:r>
            <a:r>
              <a:rPr lang="sk-SK" dirty="0" err="1" smtClean="0"/>
              <a:t>Apúlske</a:t>
            </a:r>
            <a:r>
              <a:rPr lang="sk-SK" dirty="0" smtClean="0"/>
              <a:t> kultúry)</a:t>
            </a:r>
          </a:p>
          <a:p>
            <a:pPr marL="342900" indent="-342900"/>
            <a:endParaRPr lang="sk-SK" dirty="0" smtClean="0"/>
          </a:p>
          <a:p>
            <a:pPr marL="342900" indent="-342900"/>
            <a:r>
              <a:rPr lang="sk-SK" dirty="0"/>
              <a:t>	</a:t>
            </a:r>
            <a:r>
              <a:rPr lang="sk-SK" dirty="0" smtClean="0"/>
              <a:t>		</a:t>
            </a:r>
            <a:r>
              <a:rPr lang="sk-SK" i="1" dirty="0" smtClean="0"/>
              <a:t>II. Urnová skupina s kremáciou </a:t>
            </a:r>
            <a:r>
              <a:rPr lang="sk-SK" dirty="0" smtClean="0"/>
              <a:t>– Pádska nížina – </a:t>
            </a:r>
            <a:r>
              <a:rPr lang="sk-SK" dirty="0" err="1" smtClean="0"/>
              <a:t>Golasecca</a:t>
            </a:r>
            <a:r>
              <a:rPr lang="sk-SK" dirty="0" smtClean="0"/>
              <a:t>, </a:t>
            </a:r>
            <a:r>
              <a:rPr lang="sk-SK" dirty="0" err="1" smtClean="0"/>
              <a:t>Este</a:t>
            </a:r>
            <a:r>
              <a:rPr lang="sk-SK" dirty="0" smtClean="0"/>
              <a:t>, </a:t>
            </a:r>
            <a:r>
              <a:rPr lang="sk-SK" dirty="0" err="1" smtClean="0"/>
              <a:t>Etrúria</a:t>
            </a:r>
            <a:r>
              <a:rPr lang="sk-SK" dirty="0" smtClean="0"/>
              <a:t>, 		</a:t>
            </a:r>
            <a:r>
              <a:rPr lang="sk-SK" dirty="0" err="1" smtClean="0"/>
              <a:t>Latium</a:t>
            </a:r>
            <a:r>
              <a:rPr lang="sk-SK" dirty="0" smtClean="0"/>
              <a:t>, </a:t>
            </a:r>
            <a:r>
              <a:rPr lang="sk-SK" dirty="0" err="1" smtClean="0"/>
              <a:t>Umbria</a:t>
            </a:r>
            <a:r>
              <a:rPr lang="sk-SK" dirty="0"/>
              <a:t> </a:t>
            </a:r>
            <a:r>
              <a:rPr lang="sk-SK" dirty="0" smtClean="0"/>
              <a:t>na západ od Tiberu – </a:t>
            </a:r>
            <a:r>
              <a:rPr lang="sk-SK" dirty="0" err="1" smtClean="0"/>
              <a:t>Villanovská</a:t>
            </a:r>
            <a:r>
              <a:rPr lang="sk-SK" dirty="0" smtClean="0"/>
              <a:t> kultúra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862322"/>
          </a:xfrm>
          <a:prstGeom prst="rect">
            <a:avLst/>
          </a:prstGeom>
          <a:noFill/>
        </p:spPr>
        <p:txBody>
          <a:bodyPr wrap="square" rtlCol="0">
            <a:spAutoFit/>
          </a:bodyPr>
          <a:lstStyle/>
          <a:p>
            <a:r>
              <a:rPr lang="sk-SK" b="1" dirty="0" smtClean="0"/>
              <a:t>E </a:t>
            </a:r>
            <a:r>
              <a:rPr lang="sk-SK" b="1" dirty="0" err="1" smtClean="0"/>
              <a:t>Japygovia</a:t>
            </a:r>
            <a:endParaRPr lang="sk-SK" b="1" dirty="0" smtClean="0"/>
          </a:p>
          <a:p>
            <a:pPr>
              <a:buFontTx/>
              <a:buChar char="-"/>
            </a:pPr>
            <a:r>
              <a:rPr lang="sk-SK" dirty="0" smtClean="0"/>
              <a:t> kmene v </a:t>
            </a:r>
            <a:r>
              <a:rPr lang="sk-SK" dirty="0" err="1" smtClean="0"/>
              <a:t>Apúlií</a:t>
            </a:r>
            <a:endParaRPr lang="sk-SK" dirty="0" smtClean="0"/>
          </a:p>
          <a:p>
            <a:pPr>
              <a:buFontTx/>
              <a:buChar char="-"/>
            </a:pPr>
            <a:r>
              <a:rPr lang="sk-SK" dirty="0" smtClean="0"/>
              <a:t> pravdepodobne z </a:t>
            </a:r>
            <a:r>
              <a:rPr lang="sk-SK" dirty="0" err="1" smtClean="0"/>
              <a:t>Illýrie</a:t>
            </a:r>
            <a:endParaRPr lang="sk-SK" dirty="0" smtClean="0"/>
          </a:p>
          <a:p>
            <a:pPr>
              <a:buFontTx/>
              <a:buChar char="-"/>
            </a:pPr>
            <a:r>
              <a:rPr lang="sk-SK" dirty="0"/>
              <a:t> </a:t>
            </a:r>
            <a:r>
              <a:rPr lang="sk-SK" dirty="0" smtClean="0"/>
              <a:t>používali formu </a:t>
            </a:r>
            <a:r>
              <a:rPr lang="sk-SK" dirty="0" err="1" smtClean="0"/>
              <a:t>italického</a:t>
            </a:r>
            <a:r>
              <a:rPr lang="sk-SK" dirty="0" smtClean="0"/>
              <a:t> jazyka, písali alfabetou</a:t>
            </a:r>
          </a:p>
          <a:p>
            <a:r>
              <a:rPr lang="sk-SK" dirty="0" smtClean="0"/>
              <a:t>- </a:t>
            </a:r>
            <a:r>
              <a:rPr lang="sk-SK" b="1" i="1" dirty="0" err="1" smtClean="0"/>
              <a:t>Dauniovia</a:t>
            </a:r>
            <a:r>
              <a:rPr lang="sk-SK" b="1" i="1" dirty="0" smtClean="0"/>
              <a:t>, </a:t>
            </a:r>
            <a:r>
              <a:rPr lang="sk-SK" b="1" i="1" dirty="0" err="1" smtClean="0"/>
              <a:t>Peuceti</a:t>
            </a:r>
            <a:r>
              <a:rPr lang="sk-SK" b="1" i="1" dirty="0" smtClean="0"/>
              <a:t>, </a:t>
            </a:r>
            <a:r>
              <a:rPr lang="sk-SK" b="1" i="1" dirty="0" err="1" smtClean="0"/>
              <a:t>Messapovia</a:t>
            </a:r>
            <a:endParaRPr lang="sk-SK" b="1" i="1" dirty="0" smtClean="0"/>
          </a:p>
          <a:p>
            <a:pPr>
              <a:buFontTx/>
              <a:buChar char="-"/>
            </a:pPr>
            <a:r>
              <a:rPr lang="sk-SK" dirty="0"/>
              <a:t> </a:t>
            </a:r>
            <a:r>
              <a:rPr lang="sk-SK" dirty="0" smtClean="0"/>
              <a:t>konfederácia kmeňov</a:t>
            </a:r>
          </a:p>
          <a:p>
            <a:pPr>
              <a:buFontTx/>
              <a:buChar char="-"/>
            </a:pPr>
            <a:r>
              <a:rPr lang="sk-SK" dirty="0"/>
              <a:t> </a:t>
            </a:r>
            <a:r>
              <a:rPr lang="sk-SK" dirty="0" smtClean="0"/>
              <a:t>severná časť helenizovaná, adoptovali grécku kultúru, bojovali na strane Rimanov proti </a:t>
            </a:r>
            <a:r>
              <a:rPr lang="sk-SK" dirty="0" err="1" smtClean="0"/>
              <a:t>Samnitom</a:t>
            </a:r>
            <a:endParaRPr lang="sk-SK" dirty="0" smtClean="0"/>
          </a:p>
          <a:p>
            <a:pPr>
              <a:buFontTx/>
              <a:buChar char="-"/>
            </a:pPr>
            <a:r>
              <a:rPr lang="sk-SK" dirty="0"/>
              <a:t> </a:t>
            </a:r>
            <a:r>
              <a:rPr lang="sk-SK" dirty="0" smtClean="0"/>
              <a:t>južná časť konzervatívnejšie, držali sa tradícií, bojovali na strane </a:t>
            </a:r>
            <a:r>
              <a:rPr lang="sk-SK" dirty="0" err="1" smtClean="0"/>
              <a:t>Samnitov</a:t>
            </a:r>
            <a:r>
              <a:rPr lang="sk-SK" dirty="0" smtClean="0"/>
              <a:t>, </a:t>
            </a:r>
            <a:r>
              <a:rPr lang="sk-SK" dirty="0" err="1" smtClean="0"/>
              <a:t>Pyrhu</a:t>
            </a:r>
            <a:r>
              <a:rPr lang="sk-SK" dirty="0" smtClean="0"/>
              <a:t> a </a:t>
            </a:r>
            <a:r>
              <a:rPr lang="sk-SK" dirty="0" err="1" smtClean="0"/>
              <a:t>Hannibala</a:t>
            </a:r>
            <a:endParaRPr lang="sk-SK" dirty="0" smtClean="0"/>
          </a:p>
          <a:p>
            <a:pPr>
              <a:buFontTx/>
              <a:buChar char="-"/>
            </a:pPr>
            <a:r>
              <a:rPr lang="sk-SK" dirty="0"/>
              <a:t> </a:t>
            </a:r>
            <a:r>
              <a:rPr lang="sk-SK" dirty="0" smtClean="0"/>
              <a:t>nakoniec územie zahrnuté do Rímskej ríše a jazyk prestal existovať</a:t>
            </a:r>
            <a:endParaRPr lang="cs-CZ" dirty="0"/>
          </a:p>
        </p:txBody>
      </p:sp>
      <p:pic>
        <p:nvPicPr>
          <p:cNvPr id="4100" name="Picture 4" descr="https://10172-presscdn-0-75-pagely.netdna-ssl.com/wp-content/uploads/2012/09/2012_0907_AS44.jpg"/>
          <p:cNvPicPr>
            <a:picLocks noChangeAspect="1" noChangeArrowheads="1"/>
          </p:cNvPicPr>
          <p:nvPr/>
        </p:nvPicPr>
        <p:blipFill>
          <a:blip r:embed="rId2"/>
          <a:srcRect/>
          <a:stretch>
            <a:fillRect/>
          </a:stretch>
        </p:blipFill>
        <p:spPr bwMode="auto">
          <a:xfrm>
            <a:off x="2857488" y="3771094"/>
            <a:ext cx="3071834" cy="2909549"/>
          </a:xfrm>
          <a:prstGeom prst="rect">
            <a:avLst/>
          </a:prstGeom>
          <a:noFill/>
        </p:spPr>
      </p:pic>
      <p:pic>
        <p:nvPicPr>
          <p:cNvPr id="4098" name="Picture 2" descr="https://upload.wikimedia.org/wikipedia/commons/0/04/Jug_Daunia_550-400BC_MAN_Madrid.jpg"/>
          <p:cNvPicPr>
            <a:picLocks noChangeAspect="1" noChangeArrowheads="1"/>
          </p:cNvPicPr>
          <p:nvPr/>
        </p:nvPicPr>
        <p:blipFill>
          <a:blip r:embed="rId3" cstate="print"/>
          <a:srcRect/>
          <a:stretch>
            <a:fillRect/>
          </a:stretch>
        </p:blipFill>
        <p:spPr bwMode="auto">
          <a:xfrm>
            <a:off x="428596" y="2857496"/>
            <a:ext cx="3000891" cy="2500330"/>
          </a:xfrm>
          <a:prstGeom prst="rect">
            <a:avLst/>
          </a:prstGeom>
          <a:noFill/>
        </p:spPr>
      </p:pic>
      <p:pic>
        <p:nvPicPr>
          <p:cNvPr id="4102" name="Picture 6" descr="https://s-media-cache-ak0.pinimg.com/236x/34/01/52/340152b2a5873e33ed52f394dbc3124a.jpg"/>
          <p:cNvPicPr>
            <a:picLocks noChangeAspect="1" noChangeArrowheads="1"/>
          </p:cNvPicPr>
          <p:nvPr/>
        </p:nvPicPr>
        <p:blipFill>
          <a:blip r:embed="rId4"/>
          <a:srcRect/>
          <a:stretch>
            <a:fillRect/>
          </a:stretch>
        </p:blipFill>
        <p:spPr bwMode="auto">
          <a:xfrm>
            <a:off x="5715008" y="2857496"/>
            <a:ext cx="3238521" cy="242889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http://www.ideanews.it/antologia/elia/vasi%20messapici.jpg"/>
          <p:cNvPicPr>
            <a:picLocks noChangeAspect="1" noChangeArrowheads="1"/>
          </p:cNvPicPr>
          <p:nvPr/>
        </p:nvPicPr>
        <p:blipFill>
          <a:blip r:embed="rId2"/>
          <a:srcRect/>
          <a:stretch>
            <a:fillRect/>
          </a:stretch>
        </p:blipFill>
        <p:spPr bwMode="auto">
          <a:xfrm>
            <a:off x="142844" y="142852"/>
            <a:ext cx="5306355" cy="2214578"/>
          </a:xfrm>
          <a:prstGeom prst="rect">
            <a:avLst/>
          </a:prstGeom>
          <a:noFill/>
        </p:spPr>
      </p:pic>
      <p:pic>
        <p:nvPicPr>
          <p:cNvPr id="61446" name="Picture 6" descr="http://www.brindisiweb.it/storia/foto2/messapi_trozzelle_mapri.jpg"/>
          <p:cNvPicPr>
            <a:picLocks noChangeAspect="1" noChangeArrowheads="1"/>
          </p:cNvPicPr>
          <p:nvPr/>
        </p:nvPicPr>
        <p:blipFill>
          <a:blip r:embed="rId3"/>
          <a:srcRect/>
          <a:stretch>
            <a:fillRect/>
          </a:stretch>
        </p:blipFill>
        <p:spPr bwMode="auto">
          <a:xfrm>
            <a:off x="449163" y="2924944"/>
            <a:ext cx="4861137" cy="3643338"/>
          </a:xfrm>
          <a:prstGeom prst="rect">
            <a:avLst/>
          </a:prstGeom>
          <a:noFill/>
        </p:spPr>
      </p:pic>
      <p:pic>
        <p:nvPicPr>
          <p:cNvPr id="61448" name="Picture 8" descr="https://encrypted-tbn3.gstatic.com/images?q=tbn:ANd9GcS_iym-MXeYG4hY6h0LHmntSqQBn4e7rLZmtQk0F3Fz17CWRQ5kGQ"/>
          <p:cNvPicPr>
            <a:picLocks noChangeAspect="1" noChangeArrowheads="1"/>
          </p:cNvPicPr>
          <p:nvPr/>
        </p:nvPicPr>
        <p:blipFill>
          <a:blip r:embed="rId4"/>
          <a:srcRect/>
          <a:stretch>
            <a:fillRect/>
          </a:stretch>
        </p:blipFill>
        <p:spPr bwMode="auto">
          <a:xfrm>
            <a:off x="5286380" y="1785926"/>
            <a:ext cx="3595686" cy="269676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4247317"/>
          </a:xfrm>
          <a:prstGeom prst="rect">
            <a:avLst/>
          </a:prstGeom>
          <a:noFill/>
        </p:spPr>
        <p:txBody>
          <a:bodyPr wrap="square" rtlCol="0">
            <a:spAutoFit/>
          </a:bodyPr>
          <a:lstStyle/>
          <a:p>
            <a:r>
              <a:rPr lang="sk-SK" b="1" dirty="0" smtClean="0"/>
              <a:t>Sicília</a:t>
            </a:r>
          </a:p>
          <a:p>
            <a:pPr>
              <a:buFontTx/>
              <a:buChar char="-"/>
            </a:pPr>
            <a:r>
              <a:rPr lang="sk-SK" dirty="0" smtClean="0"/>
              <a:t> pôvodné obyvateľstvo: </a:t>
            </a:r>
            <a:r>
              <a:rPr lang="sk-SK" dirty="0" err="1" smtClean="0"/>
              <a:t>Elymovia</a:t>
            </a:r>
            <a:r>
              <a:rPr lang="sk-SK" dirty="0" smtClean="0"/>
              <a:t>, </a:t>
            </a:r>
            <a:r>
              <a:rPr lang="sk-SK" dirty="0" err="1" smtClean="0"/>
              <a:t>Sikanovia</a:t>
            </a:r>
            <a:r>
              <a:rPr lang="sk-SK" dirty="0" smtClean="0"/>
              <a:t>, </a:t>
            </a:r>
            <a:r>
              <a:rPr lang="sk-SK" dirty="0" err="1" smtClean="0"/>
              <a:t>Sikelovia</a:t>
            </a:r>
            <a:r>
              <a:rPr lang="sk-SK" dirty="0" smtClean="0"/>
              <a:t>, </a:t>
            </a:r>
            <a:r>
              <a:rPr lang="sk-SK" dirty="0" err="1" smtClean="0"/>
              <a:t>italické</a:t>
            </a:r>
            <a:r>
              <a:rPr lang="sk-SK" dirty="0" smtClean="0"/>
              <a:t> kmene</a:t>
            </a:r>
          </a:p>
          <a:p>
            <a:pPr>
              <a:buFontTx/>
              <a:buChar char="-"/>
            </a:pPr>
            <a:r>
              <a:rPr lang="sk-SK" dirty="0"/>
              <a:t> </a:t>
            </a:r>
            <a:r>
              <a:rPr lang="sk-SK" dirty="0" smtClean="0"/>
              <a:t>ďalší usadlíci: </a:t>
            </a:r>
            <a:r>
              <a:rPr lang="sk-SK" dirty="0" err="1" smtClean="0"/>
              <a:t>Foiničania</a:t>
            </a:r>
            <a:r>
              <a:rPr lang="sk-SK" dirty="0" smtClean="0"/>
              <a:t>, Gréci, Kartáginci </a:t>
            </a:r>
          </a:p>
          <a:p>
            <a:pPr>
              <a:buFontTx/>
              <a:buChar char="-"/>
            </a:pPr>
            <a:r>
              <a:rPr lang="sk-SK" dirty="0"/>
              <a:t> </a:t>
            </a:r>
            <a:r>
              <a:rPr lang="sk-SK" dirty="0" smtClean="0"/>
              <a:t>212 BC – pád </a:t>
            </a:r>
            <a:r>
              <a:rPr lang="sk-SK" dirty="0" err="1" smtClean="0"/>
              <a:t>Syrakúz</a:t>
            </a:r>
            <a:r>
              <a:rPr lang="sk-SK" dirty="0" smtClean="0"/>
              <a:t>, </a:t>
            </a:r>
            <a:r>
              <a:rPr lang="sk-SK" dirty="0" err="1" smtClean="0"/>
              <a:t>romanizácia</a:t>
            </a:r>
            <a:r>
              <a:rPr lang="sk-SK" dirty="0" smtClean="0"/>
              <a:t> ostrova</a:t>
            </a:r>
          </a:p>
          <a:p>
            <a:pPr>
              <a:buFontTx/>
              <a:buChar char="-"/>
            </a:pPr>
            <a:endParaRPr lang="sk-SK" dirty="0" smtClean="0"/>
          </a:p>
          <a:p>
            <a:r>
              <a:rPr lang="sk-SK" b="1" dirty="0" smtClean="0"/>
              <a:t>Sardínia</a:t>
            </a:r>
          </a:p>
          <a:p>
            <a:pPr>
              <a:buFontTx/>
              <a:buChar char="-"/>
            </a:pPr>
            <a:r>
              <a:rPr lang="sk-SK" dirty="0" smtClean="0"/>
              <a:t> kultúra </a:t>
            </a:r>
            <a:r>
              <a:rPr lang="sk-SK" dirty="0" err="1" smtClean="0"/>
              <a:t>Nuraghic</a:t>
            </a:r>
            <a:r>
              <a:rPr lang="sk-SK" dirty="0" smtClean="0"/>
              <a:t> – meno podľa </a:t>
            </a:r>
            <a:r>
              <a:rPr lang="sk-SK" dirty="0" err="1" smtClean="0"/>
              <a:t>nuraghe</a:t>
            </a:r>
            <a:r>
              <a:rPr lang="sk-SK" dirty="0" smtClean="0"/>
              <a:t> – masívna kamenná štruktúra, stavané v dobe bronzovej 1800 – 1200 BC</a:t>
            </a:r>
          </a:p>
          <a:p>
            <a:pPr>
              <a:buFontTx/>
              <a:buChar char="-"/>
            </a:pPr>
            <a:r>
              <a:rPr lang="sk-SK" dirty="0" smtClean="0"/>
              <a:t> hustá sieť </a:t>
            </a:r>
            <a:r>
              <a:rPr lang="sk-SK" dirty="0" err="1" smtClean="0"/>
              <a:t>nuraghe</a:t>
            </a:r>
            <a:r>
              <a:rPr lang="sk-SK" dirty="0" smtClean="0"/>
              <a:t> – 3 kilometre štvorcové</a:t>
            </a:r>
          </a:p>
          <a:p>
            <a:pPr>
              <a:buFontTx/>
              <a:buChar char="-"/>
            </a:pPr>
            <a:r>
              <a:rPr lang="sk-SK" dirty="0" smtClean="0"/>
              <a:t> na ostrov prišli v dobe bronzovej</a:t>
            </a:r>
          </a:p>
          <a:p>
            <a:pPr>
              <a:buFontTx/>
              <a:buChar char="-"/>
            </a:pPr>
            <a:r>
              <a:rPr lang="sk-SK" dirty="0" smtClean="0"/>
              <a:t> ďalšia kolonizácia: </a:t>
            </a:r>
            <a:r>
              <a:rPr lang="sk-SK" dirty="0" err="1" smtClean="0"/>
              <a:t>Foiničania</a:t>
            </a:r>
            <a:r>
              <a:rPr lang="sk-SK" dirty="0" smtClean="0"/>
              <a:t>, Kartáginci</a:t>
            </a:r>
          </a:p>
          <a:p>
            <a:pPr>
              <a:buFontTx/>
              <a:buChar char="-"/>
            </a:pPr>
            <a:r>
              <a:rPr lang="sk-SK" dirty="0" smtClean="0"/>
              <a:t> miestny obyvatelia sa obrátili po pomoc k Rímu</a:t>
            </a:r>
          </a:p>
          <a:p>
            <a:pPr>
              <a:buFontTx/>
              <a:buChar char="-"/>
            </a:pPr>
            <a:r>
              <a:rPr lang="sk-SK" dirty="0" smtClean="0"/>
              <a:t> </a:t>
            </a:r>
            <a:r>
              <a:rPr lang="sk-SK" dirty="0" err="1" smtClean="0"/>
              <a:t>romanizácia</a:t>
            </a:r>
            <a:r>
              <a:rPr lang="sk-SK" dirty="0" smtClean="0"/>
              <a:t> ostrova, miestni obyvatelia ich stále napádali</a:t>
            </a:r>
          </a:p>
          <a:p>
            <a:pPr>
              <a:buFontTx/>
              <a:buChar char="-"/>
            </a:pPr>
            <a:r>
              <a:rPr lang="sk-SK" dirty="0" smtClean="0"/>
              <a:t> postupne asimilovaní</a:t>
            </a:r>
          </a:p>
          <a:p>
            <a:endParaRPr lang="sk-SK"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3929058" cy="4247317"/>
          </a:xfrm>
          <a:prstGeom prst="rect">
            <a:avLst/>
          </a:prstGeom>
          <a:noFill/>
        </p:spPr>
        <p:txBody>
          <a:bodyPr wrap="square" rtlCol="0">
            <a:spAutoFit/>
          </a:bodyPr>
          <a:lstStyle/>
          <a:p>
            <a:r>
              <a:rPr lang="sk-SK" b="1" dirty="0" smtClean="0"/>
              <a:t>Kelti</a:t>
            </a:r>
          </a:p>
          <a:p>
            <a:endParaRPr lang="sk-SK" b="1" dirty="0" smtClean="0"/>
          </a:p>
          <a:p>
            <a:pPr>
              <a:buFontTx/>
              <a:buChar char="-"/>
            </a:pPr>
            <a:r>
              <a:rPr lang="sk-SK" dirty="0" smtClean="0"/>
              <a:t> </a:t>
            </a:r>
            <a:r>
              <a:rPr lang="sk-SK" dirty="0" err="1" smtClean="0"/>
              <a:t>Keltoi</a:t>
            </a:r>
            <a:r>
              <a:rPr lang="sk-SK" dirty="0" smtClean="0"/>
              <a:t>, </a:t>
            </a:r>
            <a:r>
              <a:rPr lang="sk-SK" dirty="0" err="1" smtClean="0"/>
              <a:t>Galli</a:t>
            </a:r>
            <a:r>
              <a:rPr lang="sk-SK" dirty="0" smtClean="0"/>
              <a:t>, </a:t>
            </a:r>
            <a:r>
              <a:rPr lang="sk-SK" dirty="0" err="1" smtClean="0"/>
              <a:t>Galatai</a:t>
            </a:r>
            <a:endParaRPr lang="sk-SK" dirty="0" smtClean="0"/>
          </a:p>
          <a:p>
            <a:pPr>
              <a:buFontTx/>
              <a:buChar char="-"/>
            </a:pPr>
            <a:r>
              <a:rPr lang="sk-SK" dirty="0" smtClean="0"/>
              <a:t> oblasť okolo Pádu a na úpätí Álp</a:t>
            </a:r>
          </a:p>
          <a:p>
            <a:pPr>
              <a:buFontTx/>
              <a:buChar char="-"/>
            </a:pPr>
            <a:r>
              <a:rPr lang="sk-SK" dirty="0" smtClean="0"/>
              <a:t> niekoľko kmeňov: </a:t>
            </a:r>
            <a:r>
              <a:rPr lang="sk-SK" dirty="0" err="1" smtClean="0"/>
              <a:t>Insubrovia</a:t>
            </a:r>
            <a:r>
              <a:rPr lang="sk-SK" dirty="0" smtClean="0"/>
              <a:t> (založili Miláno, 600 BC), </a:t>
            </a:r>
            <a:r>
              <a:rPr lang="sk-SK" dirty="0" err="1" smtClean="0"/>
              <a:t>Bójovia</a:t>
            </a:r>
            <a:r>
              <a:rPr lang="sk-SK" dirty="0" smtClean="0"/>
              <a:t>, </a:t>
            </a:r>
            <a:r>
              <a:rPr lang="sk-SK" dirty="0" err="1" smtClean="0"/>
              <a:t>Cenomani</a:t>
            </a:r>
            <a:r>
              <a:rPr lang="sk-SK" dirty="0" smtClean="0"/>
              <a:t>, </a:t>
            </a:r>
            <a:r>
              <a:rPr lang="sk-SK" dirty="0" err="1" smtClean="0"/>
              <a:t>Senoni</a:t>
            </a:r>
            <a:endParaRPr lang="sk-SK" dirty="0" smtClean="0"/>
          </a:p>
          <a:p>
            <a:pPr>
              <a:buFontTx/>
              <a:buChar char="-"/>
            </a:pPr>
            <a:r>
              <a:rPr lang="sk-SK" dirty="0"/>
              <a:t> </a:t>
            </a:r>
            <a:r>
              <a:rPr lang="sk-SK" dirty="0" smtClean="0"/>
              <a:t>obsadili sev. časť Talianska (porazili niektoré etruské mestá), prenikali na Balkánsky polostrov a ďalej do Grécka a Malej Ázie</a:t>
            </a:r>
          </a:p>
          <a:p>
            <a:pPr>
              <a:buFontTx/>
              <a:buChar char="-"/>
            </a:pPr>
            <a:r>
              <a:rPr lang="sk-SK" dirty="0"/>
              <a:t> </a:t>
            </a:r>
            <a:r>
              <a:rPr lang="sk-SK" dirty="0" smtClean="0"/>
              <a:t>slúžili vo vojskách </a:t>
            </a:r>
            <a:r>
              <a:rPr lang="sk-SK" dirty="0" err="1" smtClean="0"/>
              <a:t>diadochov</a:t>
            </a:r>
            <a:endParaRPr lang="sk-SK" dirty="0" smtClean="0"/>
          </a:p>
          <a:p>
            <a:pPr>
              <a:buFontTx/>
              <a:buChar char="-"/>
            </a:pPr>
            <a:r>
              <a:rPr lang="sk-SK" dirty="0"/>
              <a:t> </a:t>
            </a:r>
            <a:r>
              <a:rPr lang="sk-SK" dirty="0" smtClean="0"/>
              <a:t>etnický pôvod nie je úplne jasný – predkovia v mohylovej kultúre alebo kultúre popolnicových polí</a:t>
            </a:r>
          </a:p>
        </p:txBody>
      </p:sp>
      <p:pic>
        <p:nvPicPr>
          <p:cNvPr id="28674" name="Picture 2" descr="https://upload.wikimedia.org/wikipedia/commons/c/c2/Gallia_cisalpina.jpg"/>
          <p:cNvPicPr>
            <a:picLocks noChangeAspect="1" noChangeArrowheads="1"/>
          </p:cNvPicPr>
          <p:nvPr/>
        </p:nvPicPr>
        <p:blipFill>
          <a:blip r:embed="rId2"/>
          <a:srcRect/>
          <a:stretch>
            <a:fillRect/>
          </a:stretch>
        </p:blipFill>
        <p:spPr bwMode="auto">
          <a:xfrm>
            <a:off x="3786182" y="214290"/>
            <a:ext cx="5182503" cy="3893956"/>
          </a:xfrm>
          <a:prstGeom prst="rect">
            <a:avLst/>
          </a:prstGeom>
          <a:noFill/>
        </p:spPr>
      </p:pic>
      <p:sp>
        <p:nvSpPr>
          <p:cNvPr id="4" name="TextovéPole 3"/>
          <p:cNvSpPr txBox="1"/>
          <p:nvPr/>
        </p:nvSpPr>
        <p:spPr>
          <a:xfrm>
            <a:off x="0" y="4357694"/>
            <a:ext cx="9144000" cy="2031325"/>
          </a:xfrm>
          <a:prstGeom prst="rect">
            <a:avLst/>
          </a:prstGeom>
          <a:noFill/>
        </p:spPr>
        <p:txBody>
          <a:bodyPr wrap="square" rtlCol="0">
            <a:spAutoFit/>
          </a:bodyPr>
          <a:lstStyle/>
          <a:p>
            <a:pPr>
              <a:buFontTx/>
              <a:buChar char="-"/>
            </a:pPr>
            <a:r>
              <a:rPr lang="sk-SK" dirty="0" smtClean="0"/>
              <a:t> bojovali proti Rimanom (obsadili Rím 387 BC, </a:t>
            </a:r>
            <a:r>
              <a:rPr lang="sk-SK" dirty="0" err="1" smtClean="0"/>
              <a:t>Senoni</a:t>
            </a:r>
            <a:r>
              <a:rPr lang="sk-SK" dirty="0" smtClean="0"/>
              <a:t>)</a:t>
            </a:r>
          </a:p>
          <a:p>
            <a:pPr>
              <a:buFontTx/>
              <a:buChar char="-"/>
            </a:pPr>
            <a:r>
              <a:rPr lang="sk-SK" dirty="0" smtClean="0"/>
              <a:t>225 BC – bitka pri </a:t>
            </a:r>
            <a:r>
              <a:rPr lang="sk-SK" dirty="0" err="1" smtClean="0"/>
              <a:t>Relamone</a:t>
            </a:r>
            <a:r>
              <a:rPr lang="sk-SK" dirty="0" smtClean="0"/>
              <a:t>, 222 BC – bitka pri </a:t>
            </a:r>
            <a:r>
              <a:rPr lang="sk-SK" dirty="0" err="1" smtClean="0"/>
              <a:t>Clastidium</a:t>
            </a:r>
            <a:r>
              <a:rPr lang="sk-SK" dirty="0" smtClean="0"/>
              <a:t> (</a:t>
            </a:r>
            <a:r>
              <a:rPr lang="sk-SK" dirty="0" err="1" smtClean="0"/>
              <a:t>Marcus</a:t>
            </a:r>
            <a:r>
              <a:rPr lang="sk-SK" dirty="0" smtClean="0"/>
              <a:t> </a:t>
            </a:r>
            <a:r>
              <a:rPr lang="sk-SK" dirty="0" err="1" smtClean="0"/>
              <a:t>Claudius</a:t>
            </a:r>
            <a:r>
              <a:rPr lang="sk-SK" dirty="0" smtClean="0"/>
              <a:t> </a:t>
            </a:r>
            <a:r>
              <a:rPr lang="sk-SK" dirty="0" err="1" smtClean="0"/>
              <a:t>Marcellus</a:t>
            </a:r>
            <a:r>
              <a:rPr lang="sk-SK" dirty="0" smtClean="0"/>
              <a:t> – porazení </a:t>
            </a:r>
          </a:p>
          <a:p>
            <a:pPr>
              <a:buFontTx/>
              <a:buChar char="-"/>
            </a:pPr>
            <a:r>
              <a:rPr lang="sk-SK" dirty="0" smtClean="0"/>
              <a:t> často rebelovali</a:t>
            </a:r>
          </a:p>
          <a:p>
            <a:pPr>
              <a:buFontTx/>
              <a:buChar char="-"/>
            </a:pPr>
            <a:r>
              <a:rPr lang="sk-SK" dirty="0" smtClean="0"/>
              <a:t> nemali politicky jednotný štátny celok</a:t>
            </a:r>
          </a:p>
          <a:p>
            <a:pPr>
              <a:buFontTx/>
              <a:buChar char="-"/>
            </a:pPr>
            <a:r>
              <a:rPr lang="sk-SK" dirty="0" smtClean="0"/>
              <a:t> latinčina postupne vytlačila </a:t>
            </a:r>
            <a:r>
              <a:rPr lang="sk-SK" dirty="0" err="1" smtClean="0"/>
              <a:t>keltštinu</a:t>
            </a:r>
            <a:r>
              <a:rPr lang="sk-SK" dirty="0" smtClean="0"/>
              <a:t> a keltská kultúra </a:t>
            </a:r>
            <a:r>
              <a:rPr lang="sk-SK" dirty="0" err="1" smtClean="0"/>
              <a:t>romanizovaná</a:t>
            </a:r>
            <a:endParaRPr lang="sk-SK" dirty="0" smtClean="0"/>
          </a:p>
          <a:p>
            <a:endParaRPr 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031325"/>
          </a:xfrm>
          <a:prstGeom prst="rect">
            <a:avLst/>
          </a:prstGeom>
          <a:noFill/>
        </p:spPr>
        <p:txBody>
          <a:bodyPr wrap="square" rtlCol="0">
            <a:spAutoFit/>
          </a:bodyPr>
          <a:lstStyle/>
          <a:p>
            <a:pPr>
              <a:buFontTx/>
              <a:buChar char="-"/>
            </a:pPr>
            <a:r>
              <a:rPr lang="sk-SK" dirty="0" smtClean="0"/>
              <a:t> vynikali v hrnčiarstve, šperkárstve a </a:t>
            </a:r>
            <a:r>
              <a:rPr lang="sk-SK" dirty="0" err="1" smtClean="0"/>
              <a:t>emailárstve</a:t>
            </a:r>
            <a:endParaRPr lang="sk-SK" dirty="0" smtClean="0"/>
          </a:p>
          <a:p>
            <a:pPr>
              <a:buFontTx/>
              <a:buChar char="-"/>
            </a:pPr>
            <a:r>
              <a:rPr lang="sk-SK" dirty="0" smtClean="0"/>
              <a:t> razba mincí</a:t>
            </a:r>
          </a:p>
          <a:p>
            <a:pPr>
              <a:buFontTx/>
              <a:buChar char="-"/>
            </a:pPr>
            <a:r>
              <a:rPr lang="sk-SK" dirty="0" smtClean="0"/>
              <a:t> na dvoroch vládcov – </a:t>
            </a:r>
            <a:r>
              <a:rPr lang="sk-SK" dirty="0" err="1" smtClean="0"/>
              <a:t>šperkárske</a:t>
            </a:r>
            <a:r>
              <a:rPr lang="sk-SK" dirty="0" smtClean="0"/>
              <a:t> dielne – grécke motívy, keltské prevedenie</a:t>
            </a:r>
          </a:p>
          <a:p>
            <a:pPr>
              <a:buFontTx/>
              <a:buChar char="-"/>
            </a:pPr>
            <a:r>
              <a:rPr lang="sk-SK" dirty="0" smtClean="0"/>
              <a:t> obľúbené motívy: ľudská maska, </a:t>
            </a:r>
            <a:r>
              <a:rPr lang="sk-SK" dirty="0" err="1" smtClean="0"/>
              <a:t>palmety</a:t>
            </a:r>
            <a:r>
              <a:rPr lang="sk-SK" dirty="0" smtClean="0"/>
              <a:t>, úponky, lotosový kvet, lýrovité a esovité útvary, špirály</a:t>
            </a:r>
          </a:p>
          <a:p>
            <a:pPr>
              <a:buFontTx/>
              <a:buChar char="-"/>
            </a:pPr>
            <a:r>
              <a:rPr lang="sk-SK" dirty="0" smtClean="0"/>
              <a:t> pôvodne plošné zdobenie sa mení na plastické</a:t>
            </a:r>
          </a:p>
          <a:p>
            <a:endParaRPr lang="cs-CZ" dirty="0"/>
          </a:p>
        </p:txBody>
      </p:sp>
      <p:pic>
        <p:nvPicPr>
          <p:cNvPr id="87042" name="Picture 2" descr="celts"/>
          <p:cNvPicPr>
            <a:picLocks noChangeAspect="1" noChangeArrowheads="1"/>
          </p:cNvPicPr>
          <p:nvPr/>
        </p:nvPicPr>
        <p:blipFill>
          <a:blip r:embed="rId2"/>
          <a:srcRect t="10345" b="19828"/>
          <a:stretch>
            <a:fillRect/>
          </a:stretch>
        </p:blipFill>
        <p:spPr bwMode="auto">
          <a:xfrm>
            <a:off x="2428860" y="1857364"/>
            <a:ext cx="4071966" cy="1895571"/>
          </a:xfrm>
          <a:prstGeom prst="rect">
            <a:avLst/>
          </a:prstGeom>
          <a:noFill/>
        </p:spPr>
      </p:pic>
      <p:pic>
        <p:nvPicPr>
          <p:cNvPr id="87044" name="Picture 4" descr="celts"/>
          <p:cNvPicPr>
            <a:picLocks noChangeAspect="1" noChangeArrowheads="1"/>
          </p:cNvPicPr>
          <p:nvPr/>
        </p:nvPicPr>
        <p:blipFill>
          <a:blip r:embed="rId3"/>
          <a:srcRect/>
          <a:stretch>
            <a:fillRect/>
          </a:stretch>
        </p:blipFill>
        <p:spPr bwMode="auto">
          <a:xfrm>
            <a:off x="214283" y="4071942"/>
            <a:ext cx="4179087" cy="2786057"/>
          </a:xfrm>
          <a:prstGeom prst="rect">
            <a:avLst/>
          </a:prstGeom>
          <a:noFill/>
        </p:spPr>
      </p:pic>
      <p:pic>
        <p:nvPicPr>
          <p:cNvPr id="87046" name="Picture 6" descr="celts"/>
          <p:cNvPicPr>
            <a:picLocks noChangeAspect="1" noChangeArrowheads="1"/>
          </p:cNvPicPr>
          <p:nvPr/>
        </p:nvPicPr>
        <p:blipFill>
          <a:blip r:embed="rId4"/>
          <a:srcRect/>
          <a:stretch>
            <a:fillRect/>
          </a:stretch>
        </p:blipFill>
        <p:spPr bwMode="auto">
          <a:xfrm>
            <a:off x="4822019" y="4071942"/>
            <a:ext cx="4179086" cy="278605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970318"/>
          </a:xfrm>
          <a:prstGeom prst="rect">
            <a:avLst/>
          </a:prstGeom>
          <a:noFill/>
        </p:spPr>
        <p:txBody>
          <a:bodyPr wrap="square" rtlCol="0">
            <a:spAutoFit/>
          </a:bodyPr>
          <a:lstStyle/>
          <a:p>
            <a:r>
              <a:rPr lang="sk-SK" b="1" dirty="0" smtClean="0"/>
              <a:t>Gréci</a:t>
            </a:r>
          </a:p>
          <a:p>
            <a:endParaRPr lang="sk-SK" b="1" dirty="0" smtClean="0"/>
          </a:p>
          <a:p>
            <a:pPr>
              <a:buFontTx/>
              <a:buChar char="-"/>
            </a:pPr>
            <a:r>
              <a:rPr lang="sk-SK" dirty="0" smtClean="0"/>
              <a:t> juh Talianska, Sicília – </a:t>
            </a:r>
            <a:r>
              <a:rPr lang="sk-SK" dirty="0" err="1" smtClean="0"/>
              <a:t>Magna</a:t>
            </a:r>
            <a:r>
              <a:rPr lang="sk-SK" dirty="0" smtClean="0"/>
              <a:t> </a:t>
            </a:r>
            <a:r>
              <a:rPr lang="sk-SK" dirty="0" err="1" smtClean="0"/>
              <a:t>Graecia</a:t>
            </a:r>
            <a:endParaRPr lang="sk-SK" dirty="0" smtClean="0"/>
          </a:p>
          <a:p>
            <a:pPr>
              <a:buFontTx/>
              <a:buChar char="-"/>
            </a:pPr>
            <a:r>
              <a:rPr lang="sk-SK" dirty="0"/>
              <a:t> </a:t>
            </a:r>
            <a:r>
              <a:rPr lang="sk-SK" dirty="0" smtClean="0"/>
              <a:t>8. stor. BC – hľadali novú pôdu a zdroje, s ktorými mohli obchodovať v Grécku</a:t>
            </a:r>
          </a:p>
          <a:p>
            <a:r>
              <a:rPr lang="sk-SK" dirty="0" smtClean="0"/>
              <a:t>- kolónie prioritne na pobreží, vnútrozemie obývané pôvodnými kmeňmi (dostali grécke mená) – </a:t>
            </a:r>
            <a:r>
              <a:rPr lang="sk-SK" dirty="0" err="1" smtClean="0"/>
              <a:t>Pithekoussai</a:t>
            </a:r>
            <a:r>
              <a:rPr lang="sk-SK" dirty="0" smtClean="0"/>
              <a:t>, </a:t>
            </a:r>
            <a:r>
              <a:rPr lang="sk-SK" dirty="0" err="1" smtClean="0"/>
              <a:t>Cumae</a:t>
            </a:r>
            <a:r>
              <a:rPr lang="sk-SK" dirty="0" smtClean="0"/>
              <a:t>, </a:t>
            </a:r>
            <a:r>
              <a:rPr lang="sk-SK" dirty="0" err="1" smtClean="0"/>
              <a:t>Paestum</a:t>
            </a:r>
            <a:endParaRPr lang="sk-SK" dirty="0" smtClean="0"/>
          </a:p>
          <a:p>
            <a:pPr>
              <a:buFontTx/>
              <a:buChar char="-"/>
            </a:pPr>
            <a:r>
              <a:rPr lang="sk-SK" dirty="0"/>
              <a:t> </a:t>
            </a:r>
            <a:r>
              <a:rPr lang="sk-SK" dirty="0" smtClean="0"/>
              <a:t>mestá navzájom spolupracovali – spoločná ochrana proti miestnym obyvateľom</a:t>
            </a:r>
          </a:p>
          <a:p>
            <a:pPr>
              <a:buFontTx/>
              <a:buChar char="-"/>
            </a:pPr>
            <a:r>
              <a:rPr lang="sk-SK" dirty="0"/>
              <a:t> </a:t>
            </a:r>
            <a:r>
              <a:rPr lang="sk-SK" dirty="0" smtClean="0"/>
              <a:t>najznámejší konflikt medzi </a:t>
            </a:r>
            <a:r>
              <a:rPr lang="sk-SK" dirty="0" err="1" smtClean="0"/>
              <a:t>Crotonom</a:t>
            </a:r>
            <a:r>
              <a:rPr lang="sk-SK" dirty="0" smtClean="0"/>
              <a:t> a </a:t>
            </a:r>
            <a:r>
              <a:rPr lang="sk-SK" dirty="0" err="1" smtClean="0"/>
              <a:t>Sybaris</a:t>
            </a:r>
            <a:r>
              <a:rPr lang="sk-SK" dirty="0" smtClean="0"/>
              <a:t> (</a:t>
            </a:r>
            <a:r>
              <a:rPr lang="sk-SK" dirty="0" err="1" smtClean="0"/>
              <a:t>Sybaris</a:t>
            </a:r>
            <a:r>
              <a:rPr lang="sk-SK" dirty="0" smtClean="0"/>
              <a:t> úplne zničené, odklonený tok rieky)</a:t>
            </a:r>
          </a:p>
          <a:p>
            <a:pPr>
              <a:buFontTx/>
              <a:buChar char="-"/>
            </a:pPr>
            <a:r>
              <a:rPr lang="sk-SK" dirty="0"/>
              <a:t> </a:t>
            </a:r>
            <a:r>
              <a:rPr lang="sk-SK" dirty="0" smtClean="0"/>
              <a:t>vplyv na formujúcu sa rímsku kultúru, vzdelanie, politiku, umenie,...</a:t>
            </a:r>
          </a:p>
          <a:p>
            <a:r>
              <a:rPr lang="sk-SK" dirty="0" smtClean="0"/>
              <a:t>- najväčší prínos: abeceda (</a:t>
            </a:r>
            <a:r>
              <a:rPr lang="sk-SK" dirty="0" err="1" smtClean="0"/>
              <a:t>eubojská</a:t>
            </a:r>
            <a:r>
              <a:rPr lang="sk-SK" dirty="0" smtClean="0"/>
              <a:t>) – </a:t>
            </a:r>
            <a:r>
              <a:rPr lang="sk-SK" dirty="0" err="1" smtClean="0"/>
              <a:t>Cumae</a:t>
            </a:r>
            <a:r>
              <a:rPr lang="sk-SK" dirty="0" smtClean="0"/>
              <a:t>, Etruskovia, </a:t>
            </a:r>
            <a:r>
              <a:rPr lang="sk-SK" dirty="0" err="1" smtClean="0"/>
              <a:t>Oskovia</a:t>
            </a:r>
            <a:r>
              <a:rPr lang="sk-SK" dirty="0" smtClean="0"/>
              <a:t>, </a:t>
            </a:r>
            <a:r>
              <a:rPr lang="sk-SK" dirty="0" err="1" smtClean="0"/>
              <a:t>Latinovia</a:t>
            </a:r>
            <a:endParaRPr lang="sk-SK" dirty="0" smtClean="0"/>
          </a:p>
          <a:p>
            <a:pPr>
              <a:buFontTx/>
              <a:buChar char="-"/>
            </a:pPr>
            <a:r>
              <a:rPr lang="sk-SK" dirty="0"/>
              <a:t> </a:t>
            </a:r>
            <a:r>
              <a:rPr lang="sk-SK" dirty="0" smtClean="0"/>
              <a:t>od 4. stor. BC strácali na význame, obrátili sa po pomoc do Grécka</a:t>
            </a:r>
          </a:p>
          <a:p>
            <a:pPr>
              <a:buFontTx/>
              <a:buChar char="-"/>
            </a:pPr>
            <a:r>
              <a:rPr lang="sk-SK" dirty="0"/>
              <a:t> </a:t>
            </a:r>
            <a:r>
              <a:rPr lang="sk-SK" dirty="0" smtClean="0"/>
              <a:t>boje</a:t>
            </a:r>
          </a:p>
          <a:p>
            <a:pPr>
              <a:buFontTx/>
              <a:buChar char="-"/>
            </a:pPr>
            <a:r>
              <a:rPr lang="sk-SK" dirty="0"/>
              <a:t> </a:t>
            </a:r>
            <a:r>
              <a:rPr lang="sk-SK" dirty="0" smtClean="0"/>
              <a:t>272 BC – pád </a:t>
            </a:r>
            <a:r>
              <a:rPr lang="sk-SK" dirty="0" err="1" smtClean="0"/>
              <a:t>Tarentu</a:t>
            </a:r>
            <a:endParaRPr lang="sk-SK" dirty="0" smtClean="0"/>
          </a:p>
          <a:p>
            <a:pPr>
              <a:buFontTx/>
              <a:buChar char="-"/>
            </a:pPr>
            <a:r>
              <a:rPr lang="sk-SK" dirty="0"/>
              <a:t> </a:t>
            </a:r>
            <a:r>
              <a:rPr lang="sk-SK" dirty="0" smtClean="0"/>
              <a:t>postupne celý juh ovládnutý Rimanmi, ale grécky vplyv stále trval</a:t>
            </a:r>
          </a:p>
        </p:txBody>
      </p:sp>
      <p:pic>
        <p:nvPicPr>
          <p:cNvPr id="3" name="Picture 4" descr="https://classconnection.s3.amazonaws.com/456/flashcards/3010456/png/89-141ED4D5FCE41A9B718.png"/>
          <p:cNvPicPr>
            <a:picLocks noChangeAspect="1" noChangeArrowheads="1"/>
          </p:cNvPicPr>
          <p:nvPr/>
        </p:nvPicPr>
        <p:blipFill>
          <a:blip r:embed="rId2" cstate="print"/>
          <a:srcRect l="7804" r="9826"/>
          <a:stretch>
            <a:fillRect/>
          </a:stretch>
        </p:blipFill>
        <p:spPr bwMode="auto">
          <a:xfrm>
            <a:off x="500034" y="3929065"/>
            <a:ext cx="3051711" cy="2779715"/>
          </a:xfrm>
          <a:prstGeom prst="rect">
            <a:avLst/>
          </a:prstGeom>
          <a:noFill/>
        </p:spPr>
      </p:pic>
      <p:pic>
        <p:nvPicPr>
          <p:cNvPr id="4" name="Obrázek 3" descr="IMG_4813.JPG"/>
          <p:cNvPicPr>
            <a:picLocks noChangeAspect="1"/>
          </p:cNvPicPr>
          <p:nvPr/>
        </p:nvPicPr>
        <p:blipFill>
          <a:blip r:embed="rId3" cstate="print"/>
          <a:stretch>
            <a:fillRect/>
          </a:stretch>
        </p:blipFill>
        <p:spPr>
          <a:xfrm>
            <a:off x="4286248" y="3929066"/>
            <a:ext cx="4179123" cy="278608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itraista.files.wordpress.com/2011/05/tumba-del-e2809ctuffatoree2809d-7.jpg"/>
          <p:cNvPicPr>
            <a:picLocks noChangeAspect="1" noChangeArrowheads="1"/>
          </p:cNvPicPr>
          <p:nvPr/>
        </p:nvPicPr>
        <p:blipFill>
          <a:blip r:embed="rId2"/>
          <a:srcRect/>
          <a:stretch>
            <a:fillRect/>
          </a:stretch>
        </p:blipFill>
        <p:spPr bwMode="auto">
          <a:xfrm>
            <a:off x="4357686" y="214290"/>
            <a:ext cx="4572000" cy="4858069"/>
          </a:xfrm>
          <a:prstGeom prst="rect">
            <a:avLst/>
          </a:prstGeom>
          <a:noFill/>
        </p:spPr>
      </p:pic>
      <p:pic>
        <p:nvPicPr>
          <p:cNvPr id="3" name="Obrázek 2" descr="Roman antiquity: Campanian red figure vase; attributed to the Rhomboid Group; ca. 320 B.C.; 16 ½ inches high">
            <a:hlinkClick r:id="rId3"/>
          </p:cNvPr>
          <p:cNvPicPr/>
          <p:nvPr/>
        </p:nvPicPr>
        <p:blipFill>
          <a:blip r:embed="rId4"/>
          <a:srcRect/>
          <a:stretch>
            <a:fillRect/>
          </a:stretch>
        </p:blipFill>
        <p:spPr bwMode="auto">
          <a:xfrm>
            <a:off x="142844" y="71414"/>
            <a:ext cx="2786082" cy="3357586"/>
          </a:xfrm>
          <a:prstGeom prst="rect">
            <a:avLst/>
          </a:prstGeom>
          <a:noFill/>
          <a:ln w="9525">
            <a:noFill/>
            <a:miter lim="800000"/>
            <a:headEnd/>
            <a:tailEnd/>
          </a:ln>
        </p:spPr>
      </p:pic>
      <p:pic>
        <p:nvPicPr>
          <p:cNvPr id="4" name="Obrázek 3" descr="Apulian red-figure Amphora, attributed to the Patera painter, ca. 340 B.C.">
            <a:hlinkClick r:id="rId3"/>
          </p:cNvPr>
          <p:cNvPicPr/>
          <p:nvPr/>
        </p:nvPicPr>
        <p:blipFill>
          <a:blip r:embed="rId5"/>
          <a:srcRect/>
          <a:stretch>
            <a:fillRect/>
          </a:stretch>
        </p:blipFill>
        <p:spPr bwMode="auto">
          <a:xfrm>
            <a:off x="2285984" y="2643182"/>
            <a:ext cx="2024055" cy="400052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9/95/1477_-_Archaeological_Museum,_Athens_-_Pseudo-Athlete_of_Delos,_80_AD_ca._-_Photo_by_Giovanni_Dall%27Orto,.jpg"/>
          <p:cNvPicPr>
            <a:picLocks noChangeAspect="1" noChangeArrowheads="1"/>
          </p:cNvPicPr>
          <p:nvPr/>
        </p:nvPicPr>
        <p:blipFill>
          <a:blip r:embed="rId2" cstate="print"/>
          <a:srcRect l="1629"/>
          <a:stretch>
            <a:fillRect/>
          </a:stretch>
        </p:blipFill>
        <p:spPr bwMode="auto">
          <a:xfrm>
            <a:off x="142845" y="142852"/>
            <a:ext cx="4286280" cy="6529546"/>
          </a:xfrm>
          <a:prstGeom prst="rect">
            <a:avLst/>
          </a:prstGeom>
          <a:noFill/>
        </p:spPr>
      </p:pic>
      <p:pic>
        <p:nvPicPr>
          <p:cNvPr id="4" name="Picture 2" descr="http://media.vam.ac.uk/media/thira/collection_images/2006AM/2006AM0489.jpg"/>
          <p:cNvPicPr>
            <a:picLocks noChangeAspect="1" noChangeArrowheads="1"/>
          </p:cNvPicPr>
          <p:nvPr/>
        </p:nvPicPr>
        <p:blipFill>
          <a:blip r:embed="rId3"/>
          <a:srcRect l="12465" r="12742"/>
          <a:stretch>
            <a:fillRect/>
          </a:stretch>
        </p:blipFill>
        <p:spPr bwMode="auto">
          <a:xfrm>
            <a:off x="4786314" y="142852"/>
            <a:ext cx="4071966" cy="6543413"/>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9144000" cy="4524315"/>
          </a:xfrm>
          <a:prstGeom prst="rect">
            <a:avLst/>
          </a:prstGeom>
          <a:noFill/>
        </p:spPr>
        <p:txBody>
          <a:bodyPr wrap="square" rtlCol="0">
            <a:spAutoFit/>
          </a:bodyPr>
          <a:lstStyle/>
          <a:p>
            <a:r>
              <a:rPr lang="sk-SK" b="1" dirty="0" smtClean="0"/>
              <a:t>Etruskovia</a:t>
            </a:r>
          </a:p>
          <a:p>
            <a:endParaRPr lang="sk-SK" b="1" dirty="0" smtClean="0"/>
          </a:p>
          <a:p>
            <a:pPr>
              <a:buFontTx/>
              <a:buChar char="-"/>
            </a:pPr>
            <a:r>
              <a:rPr lang="sk-SK" dirty="0" smtClean="0"/>
              <a:t> neboli indoeurópsky kmeň, možno z Malej Ázie (?)</a:t>
            </a:r>
          </a:p>
          <a:p>
            <a:pPr>
              <a:buFontTx/>
              <a:buChar char="-"/>
            </a:pPr>
            <a:r>
              <a:rPr lang="sk-SK" dirty="0" smtClean="0"/>
              <a:t> množstvo teórií o pôvode</a:t>
            </a:r>
          </a:p>
          <a:p>
            <a:pPr>
              <a:buFontTx/>
              <a:buChar char="-"/>
            </a:pPr>
            <a:r>
              <a:rPr lang="sk-SK" dirty="0" smtClean="0"/>
              <a:t> okolo roku 100 AD vymrela schopnosť rozumieť ich reči</a:t>
            </a:r>
          </a:p>
          <a:p>
            <a:pPr>
              <a:buFontTx/>
              <a:buChar char="-"/>
            </a:pPr>
            <a:r>
              <a:rPr lang="sk-SK" dirty="0" smtClean="0"/>
              <a:t> náboženstvo a rituály – dôležitá úloha v spoločnosti, rituály zaznamenávali písomne</a:t>
            </a:r>
          </a:p>
          <a:p>
            <a:pPr>
              <a:buFontTx/>
              <a:buChar char="-"/>
            </a:pPr>
            <a:r>
              <a:rPr lang="sk-SK" dirty="0" smtClean="0"/>
              <a:t> </a:t>
            </a:r>
            <a:r>
              <a:rPr lang="sk-SK" dirty="0" err="1" smtClean="0"/>
              <a:t>funerálne</a:t>
            </a:r>
            <a:r>
              <a:rPr lang="sk-SK" dirty="0" smtClean="0"/>
              <a:t> pamiatky: náboženské scény, bankety, tanečníci, muzikanti, ženy a muži spoločne</a:t>
            </a:r>
          </a:p>
          <a:p>
            <a:pPr>
              <a:buFontTx/>
              <a:buChar char="-"/>
            </a:pPr>
            <a:r>
              <a:rPr lang="sk-SK" dirty="0" smtClean="0"/>
              <a:t> základná politická jednotka: mestský štát</a:t>
            </a:r>
          </a:p>
          <a:p>
            <a:pPr>
              <a:buFontTx/>
              <a:buChar char="-"/>
            </a:pPr>
            <a:r>
              <a:rPr lang="sk-SK" dirty="0" smtClean="0"/>
              <a:t> medzi 9. – 6. stor. BC – územie od Pádu až po </a:t>
            </a:r>
            <a:r>
              <a:rPr lang="sk-SK" dirty="0" err="1" smtClean="0"/>
              <a:t>Kampániu</a:t>
            </a:r>
            <a:endParaRPr lang="sk-SK" dirty="0" smtClean="0"/>
          </a:p>
          <a:p>
            <a:pPr>
              <a:buFontTx/>
              <a:buChar char="-"/>
            </a:pPr>
            <a:r>
              <a:rPr lang="sk-SK" dirty="0" smtClean="0"/>
              <a:t> často asimilovali cudzie kultúry</a:t>
            </a:r>
          </a:p>
          <a:p>
            <a:pPr>
              <a:buFontTx/>
              <a:buChar char="-"/>
            </a:pPr>
            <a:r>
              <a:rPr lang="sk-SK" dirty="0" smtClean="0"/>
              <a:t> na juhu expanzia zastavená Grékmi, vo vnútrozemí </a:t>
            </a:r>
            <a:r>
              <a:rPr lang="sk-SK" dirty="0" err="1" smtClean="0"/>
              <a:t>sabellskými</a:t>
            </a:r>
            <a:r>
              <a:rPr lang="sk-SK" dirty="0" smtClean="0"/>
              <a:t> kmeňmi</a:t>
            </a:r>
          </a:p>
          <a:p>
            <a:pPr>
              <a:buFontTx/>
              <a:buChar char="-"/>
            </a:pPr>
            <a:r>
              <a:rPr lang="sk-SK" dirty="0" smtClean="0"/>
              <a:t> 400 BC – Kelti ohrozovali severnú hranicu, porazili niekoľko etruských miest a rozširovali svoju kultúru</a:t>
            </a:r>
          </a:p>
          <a:p>
            <a:pPr>
              <a:buFontTx/>
              <a:buChar char="-"/>
            </a:pPr>
            <a:r>
              <a:rPr lang="sk-SK" dirty="0" smtClean="0"/>
              <a:t> 396 BC – pád </a:t>
            </a:r>
            <a:r>
              <a:rPr lang="sk-SK" dirty="0" err="1" smtClean="0"/>
              <a:t>Vejí</a:t>
            </a:r>
            <a:endParaRPr lang="sk-SK" dirty="0" smtClean="0"/>
          </a:p>
          <a:p>
            <a:pPr>
              <a:buFontTx/>
              <a:buChar char="-"/>
            </a:pPr>
            <a:r>
              <a:rPr lang="sk-SK" dirty="0" smtClean="0"/>
              <a:t> etruské mestá sa postupne včlenili do Rímskej ríše</a:t>
            </a:r>
          </a:p>
          <a:p>
            <a:endParaRPr lang="cs-CZ"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Taliansko0a.jpg"/>
          <p:cNvPicPr>
            <a:picLocks noChangeAspect="1"/>
          </p:cNvPicPr>
          <p:nvPr/>
        </p:nvPicPr>
        <p:blipFill>
          <a:blip r:embed="rId2"/>
          <a:srcRect t="12160" b="7138"/>
          <a:stretch>
            <a:fillRect/>
          </a:stretch>
        </p:blipFill>
        <p:spPr>
          <a:xfrm>
            <a:off x="1357290" y="0"/>
            <a:ext cx="6004595" cy="6858000"/>
          </a:xfrm>
          <a:prstGeom prst="rect">
            <a:avLst/>
          </a:prstGeom>
        </p:spPr>
      </p:pic>
      <p:sp>
        <p:nvSpPr>
          <p:cNvPr id="4" name="TextovéPole 3"/>
          <p:cNvSpPr txBox="1"/>
          <p:nvPr/>
        </p:nvSpPr>
        <p:spPr>
          <a:xfrm>
            <a:off x="3643306" y="642918"/>
            <a:ext cx="571504" cy="369332"/>
          </a:xfrm>
          <a:prstGeom prst="rect">
            <a:avLst/>
          </a:prstGeom>
          <a:noFill/>
        </p:spPr>
        <p:txBody>
          <a:bodyPr wrap="square" rtlCol="0">
            <a:spAutoFit/>
          </a:bodyPr>
          <a:lstStyle/>
          <a:p>
            <a:r>
              <a:rPr lang="sk-SK" b="1" dirty="0" smtClean="0">
                <a:solidFill>
                  <a:srgbClr val="FF0000"/>
                </a:solidFill>
              </a:rPr>
              <a:t>I</a:t>
            </a:r>
            <a:endParaRPr lang="cs-CZ" b="1" dirty="0">
              <a:solidFill>
                <a:srgbClr val="FF0000"/>
              </a:solidFill>
            </a:endParaRPr>
          </a:p>
        </p:txBody>
      </p:sp>
      <p:sp>
        <p:nvSpPr>
          <p:cNvPr id="5" name="TextovéPole 4"/>
          <p:cNvSpPr txBox="1"/>
          <p:nvPr/>
        </p:nvSpPr>
        <p:spPr>
          <a:xfrm>
            <a:off x="2143108" y="3929066"/>
            <a:ext cx="571504" cy="369332"/>
          </a:xfrm>
          <a:prstGeom prst="rect">
            <a:avLst/>
          </a:prstGeom>
          <a:noFill/>
        </p:spPr>
        <p:txBody>
          <a:bodyPr wrap="square" rtlCol="0">
            <a:spAutoFit/>
          </a:bodyPr>
          <a:lstStyle/>
          <a:p>
            <a:r>
              <a:rPr lang="sk-SK" b="1" dirty="0" smtClean="0">
                <a:solidFill>
                  <a:srgbClr val="FF0000"/>
                </a:solidFill>
              </a:rPr>
              <a:t>II</a:t>
            </a:r>
            <a:endParaRPr lang="cs-CZ" b="1" dirty="0">
              <a:solidFill>
                <a:srgbClr val="FF0000"/>
              </a:solidFill>
            </a:endParaRPr>
          </a:p>
        </p:txBody>
      </p:sp>
      <p:sp>
        <p:nvSpPr>
          <p:cNvPr id="6" name="TextovéPole 5"/>
          <p:cNvSpPr txBox="1"/>
          <p:nvPr/>
        </p:nvSpPr>
        <p:spPr>
          <a:xfrm>
            <a:off x="5715008" y="3429000"/>
            <a:ext cx="500066" cy="369332"/>
          </a:xfrm>
          <a:prstGeom prst="rect">
            <a:avLst/>
          </a:prstGeom>
          <a:noFill/>
        </p:spPr>
        <p:txBody>
          <a:bodyPr wrap="square" rtlCol="0">
            <a:spAutoFit/>
          </a:bodyPr>
          <a:lstStyle/>
          <a:p>
            <a:r>
              <a:rPr lang="sk-SK" b="1" dirty="0" smtClean="0">
                <a:solidFill>
                  <a:srgbClr val="FF0000"/>
                </a:solidFill>
              </a:rPr>
              <a:t>III</a:t>
            </a:r>
            <a:endParaRPr lang="cs-CZ" b="1" dirty="0">
              <a:solidFill>
                <a:srgbClr val="FF0000"/>
              </a:solidFill>
            </a:endParaRPr>
          </a:p>
        </p:txBody>
      </p:sp>
      <p:pic>
        <p:nvPicPr>
          <p:cNvPr id="7" name="Picture 12" descr="https://arsartisticadventureofmankind.files.wordpress.com/2014/03/3-cultura-de-los-terramares-en-veneto.jpg?w=300&amp;h=224"/>
          <p:cNvPicPr>
            <a:picLocks noChangeAspect="1" noChangeArrowheads="1"/>
          </p:cNvPicPr>
          <p:nvPr/>
        </p:nvPicPr>
        <p:blipFill>
          <a:blip r:embed="rId3"/>
          <a:srcRect/>
          <a:stretch>
            <a:fillRect/>
          </a:stretch>
        </p:blipFill>
        <p:spPr bwMode="auto">
          <a:xfrm>
            <a:off x="1214414" y="4937746"/>
            <a:ext cx="2571768" cy="1920254"/>
          </a:xfrm>
          <a:prstGeom prst="rect">
            <a:avLst/>
          </a:prstGeom>
          <a:noFill/>
        </p:spPr>
      </p:pic>
      <p:pic>
        <p:nvPicPr>
          <p:cNvPr id="8" name="Picture 6" descr="http://www.brindisiweb.it/storia/foto2/messapi_trozzelle_mapri.jpg"/>
          <p:cNvPicPr>
            <a:picLocks noChangeAspect="1" noChangeArrowheads="1"/>
          </p:cNvPicPr>
          <p:nvPr/>
        </p:nvPicPr>
        <p:blipFill>
          <a:blip r:embed="rId4"/>
          <a:srcRect/>
          <a:stretch>
            <a:fillRect/>
          </a:stretch>
        </p:blipFill>
        <p:spPr bwMode="auto">
          <a:xfrm>
            <a:off x="5500694" y="142852"/>
            <a:ext cx="2908391" cy="2179789"/>
          </a:xfrm>
          <a:prstGeom prst="rect">
            <a:avLst/>
          </a:prstGeom>
          <a:noFill/>
        </p:spPr>
      </p:pic>
      <p:pic>
        <p:nvPicPr>
          <p:cNvPr id="10" name="irc_mi" descr="http://images.fotocommunity.de/bilder/italy/sardegna/a-sardegna-archaeologie-cagliari-museum-07c-ff728d52-4a1e-44b0-b3af-c81ff56c615a.jpg"/>
          <p:cNvPicPr/>
          <p:nvPr/>
        </p:nvPicPr>
        <p:blipFill>
          <a:blip r:embed="rId5" cstate="print"/>
          <a:srcRect/>
          <a:stretch>
            <a:fillRect/>
          </a:stretch>
        </p:blipFill>
        <p:spPr bwMode="auto">
          <a:xfrm>
            <a:off x="6286512" y="5000636"/>
            <a:ext cx="2857488" cy="1857364"/>
          </a:xfrm>
          <a:prstGeom prst="rect">
            <a:avLst/>
          </a:prstGeom>
          <a:noFill/>
          <a:ln w="9525">
            <a:noFill/>
            <a:miter lim="800000"/>
            <a:headEnd/>
            <a:tailEnd/>
          </a:ln>
        </p:spPr>
      </p:pic>
      <p:sp>
        <p:nvSpPr>
          <p:cNvPr id="11" name="TextovéPole 10"/>
          <p:cNvSpPr txBox="1"/>
          <p:nvPr/>
        </p:nvSpPr>
        <p:spPr>
          <a:xfrm>
            <a:off x="8429652" y="142852"/>
            <a:ext cx="357190" cy="369332"/>
          </a:xfrm>
          <a:prstGeom prst="rect">
            <a:avLst/>
          </a:prstGeom>
          <a:noFill/>
        </p:spPr>
        <p:txBody>
          <a:bodyPr wrap="square" rtlCol="0">
            <a:spAutoFit/>
          </a:bodyPr>
          <a:lstStyle/>
          <a:p>
            <a:r>
              <a:rPr lang="sk-SK" b="1" dirty="0" smtClean="0"/>
              <a:t>A</a:t>
            </a:r>
            <a:endParaRPr lang="cs-CZ" b="1" dirty="0"/>
          </a:p>
        </p:txBody>
      </p:sp>
      <p:sp>
        <p:nvSpPr>
          <p:cNvPr id="12" name="TextovéPole 11"/>
          <p:cNvSpPr txBox="1"/>
          <p:nvPr/>
        </p:nvSpPr>
        <p:spPr>
          <a:xfrm>
            <a:off x="857224" y="4929198"/>
            <a:ext cx="357190" cy="369332"/>
          </a:xfrm>
          <a:prstGeom prst="rect">
            <a:avLst/>
          </a:prstGeom>
          <a:noFill/>
        </p:spPr>
        <p:txBody>
          <a:bodyPr wrap="square" rtlCol="0">
            <a:spAutoFit/>
          </a:bodyPr>
          <a:lstStyle/>
          <a:p>
            <a:r>
              <a:rPr lang="sk-SK" b="1" dirty="0" smtClean="0"/>
              <a:t>B</a:t>
            </a:r>
            <a:endParaRPr lang="cs-CZ" b="1" dirty="0"/>
          </a:p>
        </p:txBody>
      </p:sp>
      <p:sp>
        <p:nvSpPr>
          <p:cNvPr id="13" name="TextovéPole 12"/>
          <p:cNvSpPr txBox="1"/>
          <p:nvPr/>
        </p:nvSpPr>
        <p:spPr>
          <a:xfrm>
            <a:off x="8715372" y="4643446"/>
            <a:ext cx="428628" cy="369332"/>
          </a:xfrm>
          <a:prstGeom prst="rect">
            <a:avLst/>
          </a:prstGeom>
          <a:noFill/>
        </p:spPr>
        <p:txBody>
          <a:bodyPr wrap="square" rtlCol="0">
            <a:spAutoFit/>
          </a:bodyPr>
          <a:lstStyle/>
          <a:p>
            <a:r>
              <a:rPr lang="sk-SK" b="1" dirty="0" smtClean="0"/>
              <a:t>C</a:t>
            </a:r>
            <a:endParaRPr lang="cs-CZ"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416320"/>
          </a:xfrm>
          <a:prstGeom prst="rect">
            <a:avLst/>
          </a:prstGeom>
          <a:noFill/>
        </p:spPr>
        <p:txBody>
          <a:bodyPr wrap="square" rtlCol="0">
            <a:spAutoFit/>
          </a:bodyPr>
          <a:lstStyle/>
          <a:p>
            <a:r>
              <a:rPr lang="sk-SK" b="1" dirty="0" smtClean="0"/>
              <a:t>Severné Taliansko – </a:t>
            </a:r>
            <a:r>
              <a:rPr lang="sk-SK" b="1" dirty="0" err="1" smtClean="0"/>
              <a:t>Polada</a:t>
            </a:r>
            <a:r>
              <a:rPr lang="sk-SK" b="1" dirty="0" smtClean="0"/>
              <a:t>/</a:t>
            </a:r>
            <a:r>
              <a:rPr lang="sk-SK" b="1" dirty="0" err="1" smtClean="0"/>
              <a:t>Fiavé</a:t>
            </a:r>
            <a:r>
              <a:rPr lang="sk-SK" b="1" dirty="0" smtClean="0"/>
              <a:t>, </a:t>
            </a:r>
            <a:r>
              <a:rPr lang="sk-SK" b="1" dirty="0" err="1" smtClean="0"/>
              <a:t>Terramare</a:t>
            </a:r>
            <a:r>
              <a:rPr lang="sk-SK" b="1" dirty="0" smtClean="0"/>
              <a:t>, </a:t>
            </a:r>
            <a:r>
              <a:rPr lang="sk-SK" b="1" dirty="0" err="1" smtClean="0"/>
              <a:t>Peschiera</a:t>
            </a:r>
            <a:r>
              <a:rPr lang="sk-SK" b="1" dirty="0" smtClean="0"/>
              <a:t>, </a:t>
            </a:r>
            <a:r>
              <a:rPr lang="sk-SK" b="1" dirty="0" err="1" smtClean="0"/>
              <a:t>Protogolasecca</a:t>
            </a:r>
            <a:endParaRPr lang="sk-SK" b="1" dirty="0" smtClean="0"/>
          </a:p>
          <a:p>
            <a:endParaRPr lang="cs-CZ" dirty="0" smtClean="0"/>
          </a:p>
          <a:p>
            <a:pPr marL="342900" indent="-342900"/>
            <a:r>
              <a:rPr lang="sk-SK" u="sng" dirty="0" smtClean="0"/>
              <a:t>1. Kultúra </a:t>
            </a:r>
            <a:r>
              <a:rPr lang="sk-SK" u="sng" dirty="0" err="1" smtClean="0"/>
              <a:t>Polada</a:t>
            </a:r>
            <a:r>
              <a:rPr lang="sk-SK" u="sng" dirty="0" smtClean="0"/>
              <a:t>/</a:t>
            </a:r>
            <a:r>
              <a:rPr lang="sk-SK" u="sng" dirty="0" err="1" smtClean="0"/>
              <a:t>Fiavé</a:t>
            </a:r>
            <a:r>
              <a:rPr lang="sk-SK" u="sng" dirty="0" smtClean="0"/>
              <a:t> </a:t>
            </a:r>
          </a:p>
          <a:p>
            <a:pPr marL="342900" indent="-342900"/>
            <a:r>
              <a:rPr lang="sk-SK" dirty="0" smtClean="0"/>
              <a:t>- najbohatšia a najlepšie zdokumentovaná kultúra</a:t>
            </a:r>
          </a:p>
          <a:p>
            <a:pPr marL="342900" indent="-342900"/>
            <a:r>
              <a:rPr lang="sk-SK" dirty="0" smtClean="0"/>
              <a:t>- na brehoch jazera Garda, </a:t>
            </a:r>
            <a:r>
              <a:rPr lang="sk-SK" dirty="0" err="1" smtClean="0"/>
              <a:t>Gallia</a:t>
            </a:r>
            <a:r>
              <a:rPr lang="sk-SK" dirty="0" smtClean="0"/>
              <a:t> </a:t>
            </a:r>
            <a:r>
              <a:rPr lang="sk-SK" dirty="0" err="1" smtClean="0"/>
              <a:t>Transalpina</a:t>
            </a:r>
            <a:endParaRPr lang="sk-SK" dirty="0" smtClean="0"/>
          </a:p>
          <a:p>
            <a:pPr marL="342900" indent="-342900"/>
            <a:r>
              <a:rPr lang="sk-SK" dirty="0" smtClean="0"/>
              <a:t>- typické drevené obydlia na drevených pilieroch (</a:t>
            </a:r>
            <a:r>
              <a:rPr lang="sk-SK" i="1" dirty="0" err="1" smtClean="0"/>
              <a:t>palafitte</a:t>
            </a:r>
            <a:r>
              <a:rPr lang="sk-SK" dirty="0" smtClean="0"/>
              <a:t>), dom postavený z horizontálne ukladaných drevených trámov (</a:t>
            </a:r>
            <a:r>
              <a:rPr lang="sk-SK" i="1" dirty="0" err="1" smtClean="0"/>
              <a:t>bonifiche</a:t>
            </a:r>
            <a:r>
              <a:rPr lang="sk-SK" dirty="0" smtClean="0"/>
              <a:t>)</a:t>
            </a:r>
          </a:p>
          <a:p>
            <a:r>
              <a:rPr lang="sk-SK" i="1" dirty="0" smtClean="0"/>
              <a:t>Lokality</a:t>
            </a:r>
            <a:r>
              <a:rPr lang="sk-SK" dirty="0" smtClean="0"/>
              <a:t>: </a:t>
            </a:r>
            <a:r>
              <a:rPr lang="sk-SK" b="1" dirty="0" err="1" smtClean="0"/>
              <a:t>Molina</a:t>
            </a:r>
            <a:r>
              <a:rPr lang="sk-SK" b="1" dirty="0" smtClean="0"/>
              <a:t> </a:t>
            </a:r>
            <a:r>
              <a:rPr lang="sk-SK" b="1" dirty="0" err="1" smtClean="0"/>
              <a:t>di</a:t>
            </a:r>
            <a:r>
              <a:rPr lang="sk-SK" b="1" dirty="0" smtClean="0"/>
              <a:t> </a:t>
            </a:r>
            <a:r>
              <a:rPr lang="sk-SK" b="1" dirty="0" err="1" smtClean="0"/>
              <a:t>Ledro</a:t>
            </a:r>
            <a:r>
              <a:rPr lang="sk-SK" b="1" dirty="0" smtClean="0"/>
              <a:t>, </a:t>
            </a:r>
            <a:r>
              <a:rPr lang="sk-SK" b="1" dirty="0" err="1" smtClean="0"/>
              <a:t>Barche</a:t>
            </a:r>
            <a:r>
              <a:rPr lang="sk-SK" b="1" dirty="0" smtClean="0"/>
              <a:t> </a:t>
            </a:r>
            <a:r>
              <a:rPr lang="sk-SK" b="1" dirty="0" err="1" smtClean="0"/>
              <a:t>di</a:t>
            </a:r>
            <a:r>
              <a:rPr lang="sk-SK" b="1" dirty="0" smtClean="0"/>
              <a:t> </a:t>
            </a:r>
            <a:r>
              <a:rPr lang="sk-SK" b="1" dirty="0" err="1" smtClean="0"/>
              <a:t>Salferino</a:t>
            </a:r>
            <a:r>
              <a:rPr lang="sk-SK" b="1" dirty="0" smtClean="0"/>
              <a:t>, </a:t>
            </a:r>
            <a:r>
              <a:rPr lang="sk-SK" b="1" dirty="0" err="1" smtClean="0"/>
              <a:t>Lucone</a:t>
            </a:r>
            <a:r>
              <a:rPr lang="sk-SK" b="1" dirty="0" smtClean="0"/>
              <a:t>, </a:t>
            </a:r>
            <a:r>
              <a:rPr lang="sk-SK" b="1" dirty="0" err="1" smtClean="0"/>
              <a:t>Fiavé</a:t>
            </a:r>
            <a:endParaRPr lang="cs-CZ" b="1" dirty="0" smtClean="0"/>
          </a:p>
          <a:p>
            <a:endParaRPr lang="sk-SK" dirty="0" smtClean="0"/>
          </a:p>
          <a:p>
            <a:pPr>
              <a:buFontTx/>
              <a:buChar char="-"/>
            </a:pPr>
            <a:endParaRPr lang="cs-CZ" dirty="0" smtClean="0"/>
          </a:p>
          <a:p>
            <a:endParaRPr lang="sk-SK" dirty="0" smtClean="0"/>
          </a:p>
          <a:p>
            <a:endParaRPr lang="cs-CZ" dirty="0"/>
          </a:p>
        </p:txBody>
      </p:sp>
      <p:pic>
        <p:nvPicPr>
          <p:cNvPr id="3" name="Picture 2" descr="https://thepalladiantraveler.files.wordpress.com/2013/10/fiave3_wm.jpg"/>
          <p:cNvPicPr>
            <a:picLocks noChangeAspect="1" noChangeArrowheads="1"/>
          </p:cNvPicPr>
          <p:nvPr/>
        </p:nvPicPr>
        <p:blipFill>
          <a:blip r:embed="rId2" cstate="print"/>
          <a:srcRect b="9740"/>
          <a:stretch>
            <a:fillRect/>
          </a:stretch>
        </p:blipFill>
        <p:spPr bwMode="auto">
          <a:xfrm>
            <a:off x="285720" y="4073270"/>
            <a:ext cx="8572528" cy="2784730"/>
          </a:xfrm>
          <a:prstGeom prst="rect">
            <a:avLst/>
          </a:prstGeom>
          <a:noFill/>
        </p:spPr>
      </p:pic>
      <p:pic>
        <p:nvPicPr>
          <p:cNvPr id="4" name="Obrázek 3" descr="Ferrara Associati Studio di Architettura, Firenze"/>
          <p:cNvPicPr/>
          <p:nvPr/>
        </p:nvPicPr>
        <p:blipFill>
          <a:blip r:embed="rId3"/>
          <a:srcRect/>
          <a:stretch>
            <a:fillRect/>
          </a:stretch>
        </p:blipFill>
        <p:spPr bwMode="auto">
          <a:xfrm>
            <a:off x="4214810" y="2214554"/>
            <a:ext cx="4929190" cy="2500330"/>
          </a:xfrm>
          <a:prstGeom prst="rect">
            <a:avLst/>
          </a:prstGeom>
          <a:noFill/>
          <a:ln w="9525">
            <a:noFill/>
            <a:miter lim="800000"/>
            <a:headEnd/>
            <a:tailEnd/>
          </a:ln>
        </p:spPr>
      </p:pic>
      <p:pic>
        <p:nvPicPr>
          <p:cNvPr id="5" name="Obrázek 4" descr="http://www.italia.it/fileadmin/src/img/cluster_gallery/siti_unesco/siti_palafitticoli/fiave_tazze_bronzo_ornella_michelon.jpg"/>
          <p:cNvPicPr/>
          <p:nvPr/>
        </p:nvPicPr>
        <p:blipFill>
          <a:blip r:embed="rId4"/>
          <a:srcRect/>
          <a:stretch>
            <a:fillRect/>
          </a:stretch>
        </p:blipFill>
        <p:spPr bwMode="auto">
          <a:xfrm>
            <a:off x="0" y="2214554"/>
            <a:ext cx="3214710" cy="2428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286380" cy="6740307"/>
          </a:xfrm>
          <a:prstGeom prst="rect">
            <a:avLst/>
          </a:prstGeom>
          <a:noFill/>
        </p:spPr>
        <p:txBody>
          <a:bodyPr wrap="square" rtlCol="0">
            <a:spAutoFit/>
          </a:bodyPr>
          <a:lstStyle/>
          <a:p>
            <a:r>
              <a:rPr lang="cs-CZ" b="1" dirty="0" err="1" smtClean="0"/>
              <a:t>Rímske</a:t>
            </a:r>
            <a:r>
              <a:rPr lang="cs-CZ" b="1" dirty="0" smtClean="0"/>
              <a:t> cesty</a:t>
            </a:r>
          </a:p>
          <a:p>
            <a:pPr>
              <a:buFontTx/>
              <a:buChar char="-"/>
            </a:pPr>
            <a:r>
              <a:rPr lang="cs-CZ" dirty="0" smtClean="0"/>
              <a:t> budovali </a:t>
            </a:r>
            <a:r>
              <a:rPr lang="cs-CZ" dirty="0" err="1" smtClean="0"/>
              <a:t>sa</a:t>
            </a:r>
            <a:r>
              <a:rPr lang="cs-CZ" dirty="0" smtClean="0"/>
              <a:t> </a:t>
            </a:r>
            <a:r>
              <a:rPr lang="cs-CZ" dirty="0" err="1" smtClean="0"/>
              <a:t>súčasne</a:t>
            </a:r>
            <a:r>
              <a:rPr lang="cs-CZ" dirty="0" smtClean="0"/>
              <a:t> s </a:t>
            </a:r>
            <a:r>
              <a:rPr lang="cs-CZ" dirty="0" err="1" smtClean="0"/>
              <a:t>rozširovaním</a:t>
            </a:r>
            <a:r>
              <a:rPr lang="cs-CZ" dirty="0" smtClean="0"/>
              <a:t> </a:t>
            </a:r>
            <a:r>
              <a:rPr lang="cs-CZ" dirty="0" err="1" smtClean="0"/>
              <a:t>miest</a:t>
            </a:r>
            <a:r>
              <a:rPr lang="cs-CZ" dirty="0" smtClean="0"/>
              <a:t> v </a:t>
            </a:r>
            <a:r>
              <a:rPr lang="cs-CZ" dirty="0" err="1" smtClean="0"/>
              <a:t>Taliansku</a:t>
            </a:r>
            <a:r>
              <a:rPr lang="cs-CZ" dirty="0" smtClean="0"/>
              <a:t>, </a:t>
            </a:r>
            <a:r>
              <a:rPr lang="cs-CZ" dirty="0" err="1" smtClean="0"/>
              <a:t>nesk</a:t>
            </a:r>
            <a:r>
              <a:rPr lang="sk-SK" dirty="0" err="1" smtClean="0"/>
              <a:t>ôr</a:t>
            </a:r>
            <a:r>
              <a:rPr lang="sk-SK" dirty="0" smtClean="0"/>
              <a:t> aj v provinciách</a:t>
            </a:r>
          </a:p>
          <a:p>
            <a:pPr>
              <a:buFontTx/>
              <a:buChar char="-"/>
            </a:pPr>
            <a:r>
              <a:rPr lang="sk-SK" dirty="0" smtClean="0"/>
              <a:t> rýchle spojenie – vojenské, obchodné – so vzdialenejšími oblasťami</a:t>
            </a:r>
          </a:p>
          <a:p>
            <a:pPr>
              <a:buFontTx/>
              <a:buChar char="-"/>
            </a:pPr>
            <a:r>
              <a:rPr lang="sk-SK" dirty="0" smtClean="0"/>
              <a:t> pôvodne len pre jednotlivých jazdcov, postupne rozširované</a:t>
            </a:r>
          </a:p>
          <a:p>
            <a:pPr>
              <a:buFontTx/>
              <a:buChar char="-"/>
            </a:pPr>
            <a:r>
              <a:rPr lang="sk-SK" dirty="0" smtClean="0"/>
              <a:t> v horských oblastiach – užšie, schody</a:t>
            </a:r>
          </a:p>
          <a:p>
            <a:pPr>
              <a:buFontTx/>
              <a:buChar char="-"/>
            </a:pPr>
            <a:r>
              <a:rPr lang="sk-SK" dirty="0" smtClean="0"/>
              <a:t> neskôr: chodníky po stranách (asi polovica cestnej plochy) a v strede vozovka (</a:t>
            </a:r>
            <a:r>
              <a:rPr lang="sk-SK" dirty="0" err="1" smtClean="0"/>
              <a:t>actus</a:t>
            </a:r>
            <a:r>
              <a:rPr lang="sk-SK" dirty="0" smtClean="0"/>
              <a:t>)</a:t>
            </a:r>
          </a:p>
          <a:p>
            <a:pPr>
              <a:buFontTx/>
              <a:buChar char="-"/>
            </a:pPr>
            <a:r>
              <a:rPr lang="sk-SK" dirty="0" smtClean="0"/>
              <a:t> staršie obdobie: 3,5 – 4 m, neskôr 6 – 8 m.</a:t>
            </a:r>
          </a:p>
          <a:p>
            <a:pPr>
              <a:buFontTx/>
              <a:buChar char="-"/>
            </a:pPr>
            <a:r>
              <a:rPr lang="sk-SK" dirty="0" smtClean="0"/>
              <a:t> 4. stor. BC – počiatky dláždenia (vápenec, láva, čadič)</a:t>
            </a:r>
          </a:p>
          <a:p>
            <a:pPr>
              <a:buFontTx/>
              <a:buChar char="-"/>
            </a:pPr>
            <a:r>
              <a:rPr lang="sk-SK" dirty="0" smtClean="0"/>
              <a:t> 2. stor. BC – štrkové cesty (štrk alebo dlažobné kamene kladené na vrstvu drobného kamenia alebo malty, pod nimi vrstva kameňov spojovaná cementom a pod ňou piesok, niekedy ploché kamene)</a:t>
            </a:r>
          </a:p>
          <a:p>
            <a:pPr>
              <a:buFontTx/>
              <a:buChar char="-"/>
            </a:pPr>
            <a:r>
              <a:rPr lang="sk-SK" dirty="0" smtClean="0"/>
              <a:t> náklady: štát, miestne orgány a vlastníci pôdy</a:t>
            </a:r>
          </a:p>
          <a:p>
            <a:pPr>
              <a:buFontTx/>
              <a:buChar char="-"/>
            </a:pPr>
            <a:r>
              <a:rPr lang="sk-SK" dirty="0" smtClean="0"/>
              <a:t> stavba: obyvatelia osád, </a:t>
            </a:r>
            <a:r>
              <a:rPr lang="sk-SK" dirty="0" err="1" smtClean="0"/>
              <a:t>Gaius</a:t>
            </a:r>
            <a:r>
              <a:rPr lang="sk-SK" dirty="0" smtClean="0"/>
              <a:t> </a:t>
            </a:r>
            <a:r>
              <a:rPr lang="sk-SK" dirty="0" err="1" smtClean="0"/>
              <a:t>Marius</a:t>
            </a:r>
            <a:r>
              <a:rPr lang="sk-SK" dirty="0" smtClean="0"/>
              <a:t> používal na stavbu vojakov</a:t>
            </a:r>
          </a:p>
          <a:p>
            <a:pPr>
              <a:buFontTx/>
              <a:buChar char="-"/>
            </a:pPr>
            <a:r>
              <a:rPr lang="sk-SK" dirty="0" smtClean="0"/>
              <a:t> opravy a udržovanie: </a:t>
            </a:r>
            <a:r>
              <a:rPr lang="sk-SK" dirty="0" err="1" smtClean="0"/>
              <a:t>curatores</a:t>
            </a:r>
            <a:r>
              <a:rPr lang="sk-SK" dirty="0" smtClean="0"/>
              <a:t> </a:t>
            </a:r>
            <a:r>
              <a:rPr lang="sk-SK" dirty="0" err="1" smtClean="0"/>
              <a:t>viarorum</a:t>
            </a:r>
            <a:r>
              <a:rPr lang="sk-SK" dirty="0" smtClean="0"/>
              <a:t> (v cisárskej dobe)</a:t>
            </a:r>
          </a:p>
          <a:p>
            <a:pPr>
              <a:buFontTx/>
              <a:buChar char="-"/>
            </a:pPr>
            <a:r>
              <a:rPr lang="sk-SK" dirty="0" smtClean="0"/>
              <a:t> </a:t>
            </a:r>
            <a:r>
              <a:rPr lang="sk-SK" dirty="0" err="1" smtClean="0"/>
              <a:t>mílniky</a:t>
            </a:r>
            <a:endParaRPr lang="sk-SK" dirty="0" smtClean="0"/>
          </a:p>
          <a:p>
            <a:pPr>
              <a:buFontTx/>
              <a:buChar char="-"/>
            </a:pPr>
            <a:r>
              <a:rPr lang="sk-SK" dirty="0" smtClean="0"/>
              <a:t> najstaršie cesta: </a:t>
            </a:r>
            <a:r>
              <a:rPr lang="sk-SK" dirty="0" err="1" smtClean="0"/>
              <a:t>via</a:t>
            </a:r>
            <a:r>
              <a:rPr lang="sk-SK" dirty="0" smtClean="0"/>
              <a:t> </a:t>
            </a:r>
            <a:r>
              <a:rPr lang="sk-SK" dirty="0" err="1" smtClean="0"/>
              <a:t>Appia</a:t>
            </a:r>
            <a:r>
              <a:rPr lang="sk-SK" dirty="0" smtClean="0"/>
              <a:t> – </a:t>
            </a:r>
            <a:r>
              <a:rPr lang="sk-SK" dirty="0" err="1" smtClean="0"/>
              <a:t>kon</a:t>
            </a:r>
            <a:r>
              <a:rPr lang="sk-SK" dirty="0" smtClean="0"/>
              <a:t>. 4. stor. BC do </a:t>
            </a:r>
            <a:r>
              <a:rPr lang="sk-SK" dirty="0" err="1" smtClean="0"/>
              <a:t>Capuy</a:t>
            </a:r>
            <a:r>
              <a:rPr lang="sk-SK" dirty="0" smtClean="0"/>
              <a:t>, neskôr predĺžená cez </a:t>
            </a:r>
            <a:r>
              <a:rPr lang="sk-SK" dirty="0" err="1" smtClean="0"/>
              <a:t>Beneventum</a:t>
            </a:r>
            <a:r>
              <a:rPr lang="sk-SK" dirty="0" smtClean="0"/>
              <a:t> do </a:t>
            </a:r>
            <a:r>
              <a:rPr lang="sk-SK" dirty="0" err="1" smtClean="0"/>
              <a:t>Brundisia</a:t>
            </a:r>
            <a:endParaRPr lang="cs-CZ" dirty="0"/>
          </a:p>
        </p:txBody>
      </p:sp>
      <p:pic>
        <p:nvPicPr>
          <p:cNvPr id="2050" name="Picture 2" descr="http://assets.atlasobscura.com/article_images/800x/15386/image.jpg"/>
          <p:cNvPicPr>
            <a:picLocks noChangeAspect="1" noChangeArrowheads="1"/>
          </p:cNvPicPr>
          <p:nvPr/>
        </p:nvPicPr>
        <p:blipFill>
          <a:blip r:embed="rId2"/>
          <a:srcRect/>
          <a:stretch>
            <a:fillRect/>
          </a:stretch>
        </p:blipFill>
        <p:spPr bwMode="auto">
          <a:xfrm>
            <a:off x="5143505" y="285728"/>
            <a:ext cx="4000495" cy="3000371"/>
          </a:xfrm>
          <a:prstGeom prst="rect">
            <a:avLst/>
          </a:prstGeom>
          <a:noFill/>
        </p:spPr>
      </p:pic>
      <p:pic>
        <p:nvPicPr>
          <p:cNvPr id="2052" name="Picture 4" descr="http://assets.atlasobscura.com/article_images/800x/15363/image.jpg"/>
          <p:cNvPicPr>
            <a:picLocks noChangeAspect="1" noChangeArrowheads="1"/>
          </p:cNvPicPr>
          <p:nvPr/>
        </p:nvPicPr>
        <p:blipFill>
          <a:blip r:embed="rId3"/>
          <a:srcRect/>
          <a:stretch>
            <a:fillRect/>
          </a:stretch>
        </p:blipFill>
        <p:spPr bwMode="auto">
          <a:xfrm>
            <a:off x="5143504" y="3554041"/>
            <a:ext cx="4000496" cy="300037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s://s-media-cache-ak0.pinimg.com/736x/f9/bf/df/f9bfdf2b933c8e65f35428c7b13e6c8e.jpg"/>
          <p:cNvPicPr>
            <a:picLocks noChangeAspect="1" noChangeArrowheads="1"/>
          </p:cNvPicPr>
          <p:nvPr/>
        </p:nvPicPr>
        <p:blipFill>
          <a:blip r:embed="rId2"/>
          <a:srcRect/>
          <a:stretch>
            <a:fillRect/>
          </a:stretch>
        </p:blipFill>
        <p:spPr bwMode="auto">
          <a:xfrm>
            <a:off x="500034" y="1000108"/>
            <a:ext cx="7993713" cy="5072098"/>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omeartlover.it/Maproads.jpg"/>
          <p:cNvPicPr>
            <a:picLocks noChangeAspect="1" noChangeArrowheads="1"/>
          </p:cNvPicPr>
          <p:nvPr/>
        </p:nvPicPr>
        <p:blipFill>
          <a:blip r:embed="rId2"/>
          <a:srcRect/>
          <a:stretch>
            <a:fillRect/>
          </a:stretch>
        </p:blipFill>
        <p:spPr bwMode="auto">
          <a:xfrm>
            <a:off x="2214546" y="285728"/>
            <a:ext cx="6817507" cy="4214842"/>
          </a:xfrm>
          <a:prstGeom prst="rect">
            <a:avLst/>
          </a:prstGeom>
          <a:noFill/>
        </p:spPr>
      </p:pic>
      <p:sp>
        <p:nvSpPr>
          <p:cNvPr id="3" name="TextovéPole 2"/>
          <p:cNvSpPr txBox="1"/>
          <p:nvPr/>
        </p:nvSpPr>
        <p:spPr>
          <a:xfrm>
            <a:off x="142844" y="285728"/>
            <a:ext cx="2643174" cy="4247317"/>
          </a:xfrm>
          <a:prstGeom prst="rect">
            <a:avLst/>
          </a:prstGeom>
          <a:noFill/>
        </p:spPr>
        <p:txBody>
          <a:bodyPr wrap="square" rtlCol="0">
            <a:spAutoFit/>
          </a:bodyPr>
          <a:lstStyle/>
          <a:p>
            <a:pPr marL="342900" indent="-342900">
              <a:buAutoNum type="arabicPeriod"/>
            </a:pPr>
            <a:r>
              <a:rPr lang="sk-SK" dirty="0" err="1" smtClean="0"/>
              <a:t>Via</a:t>
            </a:r>
            <a:r>
              <a:rPr lang="sk-SK" dirty="0" smtClean="0"/>
              <a:t> </a:t>
            </a:r>
            <a:r>
              <a:rPr lang="sk-SK" dirty="0" err="1" smtClean="0"/>
              <a:t>Cassia</a:t>
            </a:r>
            <a:endParaRPr lang="sk-SK" dirty="0" smtClean="0"/>
          </a:p>
          <a:p>
            <a:pPr marL="342900" indent="-342900">
              <a:buAutoNum type="arabicPeriod"/>
            </a:pPr>
            <a:r>
              <a:rPr lang="sk-SK" dirty="0" err="1" smtClean="0"/>
              <a:t>Via</a:t>
            </a:r>
            <a:r>
              <a:rPr lang="sk-SK" dirty="0" smtClean="0"/>
              <a:t> </a:t>
            </a:r>
            <a:r>
              <a:rPr lang="sk-SK" dirty="0" err="1" smtClean="0"/>
              <a:t>Flaminia</a:t>
            </a:r>
            <a:endParaRPr lang="sk-SK" dirty="0" smtClean="0"/>
          </a:p>
          <a:p>
            <a:pPr marL="342900" indent="-342900">
              <a:buAutoNum type="arabicPeriod"/>
            </a:pPr>
            <a:r>
              <a:rPr lang="sk-SK" dirty="0" err="1" smtClean="0"/>
              <a:t>Via</a:t>
            </a:r>
            <a:r>
              <a:rPr lang="sk-SK" dirty="0" smtClean="0"/>
              <a:t> </a:t>
            </a:r>
            <a:r>
              <a:rPr lang="sk-SK" dirty="0" err="1" smtClean="0"/>
              <a:t>Salaria</a:t>
            </a:r>
            <a:endParaRPr lang="sk-SK" dirty="0" smtClean="0"/>
          </a:p>
          <a:p>
            <a:pPr marL="342900" indent="-342900">
              <a:buAutoNum type="arabicPeriod"/>
            </a:pPr>
            <a:r>
              <a:rPr lang="sk-SK" dirty="0" err="1" smtClean="0"/>
              <a:t>Via</a:t>
            </a:r>
            <a:r>
              <a:rPr lang="sk-SK" dirty="0" smtClean="0"/>
              <a:t> </a:t>
            </a:r>
            <a:r>
              <a:rPr lang="sk-SK" dirty="0" err="1" smtClean="0"/>
              <a:t>Nomentana</a:t>
            </a:r>
            <a:endParaRPr lang="sk-SK" dirty="0" smtClean="0"/>
          </a:p>
          <a:p>
            <a:pPr marL="342900" indent="-342900">
              <a:buAutoNum type="arabicPeriod"/>
            </a:pPr>
            <a:r>
              <a:rPr lang="sk-SK" dirty="0" err="1" smtClean="0"/>
              <a:t>Via</a:t>
            </a:r>
            <a:r>
              <a:rPr lang="sk-SK" dirty="0" smtClean="0"/>
              <a:t> </a:t>
            </a:r>
            <a:r>
              <a:rPr lang="sk-SK" dirty="0" err="1"/>
              <a:t>T</a:t>
            </a:r>
            <a:r>
              <a:rPr lang="sk-SK" dirty="0" err="1" smtClean="0"/>
              <a:t>iburtina</a:t>
            </a:r>
            <a:endParaRPr lang="sk-SK" dirty="0" smtClean="0"/>
          </a:p>
          <a:p>
            <a:pPr marL="342900" indent="-342900">
              <a:buAutoNum type="arabicPeriod"/>
            </a:pPr>
            <a:r>
              <a:rPr lang="sk-SK" dirty="0" err="1" smtClean="0"/>
              <a:t>Via</a:t>
            </a:r>
            <a:r>
              <a:rPr lang="sk-SK" dirty="0" smtClean="0"/>
              <a:t> </a:t>
            </a:r>
            <a:r>
              <a:rPr lang="sk-SK" dirty="0" err="1" smtClean="0"/>
              <a:t>Prenestina</a:t>
            </a:r>
            <a:endParaRPr lang="sk-SK" dirty="0" smtClean="0"/>
          </a:p>
          <a:p>
            <a:pPr marL="342900" indent="-342900">
              <a:buAutoNum type="arabicPeriod"/>
            </a:pPr>
            <a:r>
              <a:rPr lang="sk-SK" dirty="0" err="1" smtClean="0"/>
              <a:t>Via</a:t>
            </a:r>
            <a:r>
              <a:rPr lang="sk-SK" dirty="0" smtClean="0"/>
              <a:t> </a:t>
            </a:r>
            <a:r>
              <a:rPr lang="sk-SK" dirty="0" err="1" smtClean="0"/>
              <a:t>Casilina</a:t>
            </a:r>
            <a:endParaRPr lang="sk-SK" dirty="0" smtClean="0"/>
          </a:p>
          <a:p>
            <a:pPr marL="342900" indent="-342900">
              <a:buAutoNum type="arabicPeriod"/>
            </a:pPr>
            <a:r>
              <a:rPr lang="sk-SK" dirty="0" err="1" smtClean="0"/>
              <a:t>Via</a:t>
            </a:r>
            <a:r>
              <a:rPr lang="sk-SK" dirty="0" smtClean="0"/>
              <a:t> </a:t>
            </a:r>
            <a:r>
              <a:rPr lang="sk-SK" dirty="0" err="1" smtClean="0"/>
              <a:t>Tuscolana</a:t>
            </a:r>
            <a:endParaRPr lang="sk-SK" dirty="0" smtClean="0"/>
          </a:p>
          <a:p>
            <a:pPr marL="342900" indent="-342900">
              <a:buAutoNum type="arabicPeriod"/>
            </a:pPr>
            <a:r>
              <a:rPr lang="sk-SK" dirty="0" err="1" smtClean="0"/>
              <a:t>Via</a:t>
            </a:r>
            <a:r>
              <a:rPr lang="sk-SK" dirty="0" smtClean="0"/>
              <a:t> </a:t>
            </a:r>
            <a:r>
              <a:rPr lang="sk-SK" dirty="0" err="1" smtClean="0"/>
              <a:t>Appia</a:t>
            </a:r>
            <a:r>
              <a:rPr lang="sk-SK" dirty="0" smtClean="0"/>
              <a:t> </a:t>
            </a:r>
            <a:r>
              <a:rPr lang="sk-SK" dirty="0" err="1" smtClean="0"/>
              <a:t>Nuova</a:t>
            </a:r>
            <a:endParaRPr lang="sk-SK" dirty="0" smtClean="0"/>
          </a:p>
          <a:p>
            <a:pPr marL="342900" indent="-342900">
              <a:buAutoNum type="arabicPeriod"/>
            </a:pPr>
            <a:r>
              <a:rPr lang="sk-SK" dirty="0" err="1" smtClean="0"/>
              <a:t>Via</a:t>
            </a:r>
            <a:r>
              <a:rPr lang="sk-SK" dirty="0" smtClean="0"/>
              <a:t> </a:t>
            </a:r>
            <a:r>
              <a:rPr lang="sk-SK" dirty="0" err="1" smtClean="0"/>
              <a:t>Appia</a:t>
            </a:r>
            <a:endParaRPr lang="sk-SK" dirty="0" smtClean="0"/>
          </a:p>
          <a:p>
            <a:pPr marL="342900" indent="-342900">
              <a:buAutoNum type="arabicPeriod"/>
            </a:pPr>
            <a:r>
              <a:rPr lang="sk-SK" dirty="0" err="1" smtClean="0"/>
              <a:t>Via</a:t>
            </a:r>
            <a:r>
              <a:rPr lang="sk-SK" dirty="0" smtClean="0"/>
              <a:t> </a:t>
            </a:r>
            <a:r>
              <a:rPr lang="sk-SK" dirty="0" err="1" smtClean="0"/>
              <a:t>Ardeatina</a:t>
            </a:r>
            <a:endParaRPr lang="sk-SK" dirty="0" smtClean="0"/>
          </a:p>
          <a:p>
            <a:pPr marL="342900" indent="-342900">
              <a:buAutoNum type="arabicPeriod"/>
            </a:pPr>
            <a:r>
              <a:rPr lang="sk-SK" dirty="0" err="1" smtClean="0"/>
              <a:t>Via</a:t>
            </a:r>
            <a:r>
              <a:rPr lang="sk-SK" dirty="0" smtClean="0"/>
              <a:t> </a:t>
            </a:r>
            <a:r>
              <a:rPr lang="sk-SK" dirty="0" err="1" smtClean="0"/>
              <a:t>Ostiense</a:t>
            </a:r>
            <a:endParaRPr lang="sk-SK" dirty="0" smtClean="0"/>
          </a:p>
          <a:p>
            <a:pPr marL="342900" indent="-342900">
              <a:buAutoNum type="arabicPeriod"/>
            </a:pPr>
            <a:r>
              <a:rPr lang="sk-SK" dirty="0" err="1" smtClean="0"/>
              <a:t>Via</a:t>
            </a:r>
            <a:r>
              <a:rPr lang="sk-SK" dirty="0" smtClean="0"/>
              <a:t> </a:t>
            </a:r>
            <a:r>
              <a:rPr lang="sk-SK" dirty="0" err="1" smtClean="0"/>
              <a:t>Portnense</a:t>
            </a:r>
            <a:endParaRPr lang="sk-SK" dirty="0" smtClean="0"/>
          </a:p>
          <a:p>
            <a:pPr marL="342900" indent="-342900">
              <a:buAutoNum type="arabicPeriod"/>
            </a:pPr>
            <a:r>
              <a:rPr lang="sk-SK" dirty="0" err="1" smtClean="0"/>
              <a:t>Via</a:t>
            </a:r>
            <a:r>
              <a:rPr lang="sk-SK" dirty="0" smtClean="0"/>
              <a:t> </a:t>
            </a:r>
            <a:r>
              <a:rPr lang="sk-SK" dirty="0" err="1" smtClean="0"/>
              <a:t>Aurelia</a:t>
            </a:r>
            <a:endParaRPr lang="sk-SK" dirty="0" smtClean="0"/>
          </a:p>
          <a:p>
            <a:pPr marL="342900" indent="-342900">
              <a:buAutoNum type="arabicPeriod"/>
            </a:pPr>
            <a:r>
              <a:rPr lang="sk-SK" dirty="0" err="1" smtClean="0"/>
              <a:t>Via</a:t>
            </a:r>
            <a:r>
              <a:rPr lang="sk-SK" dirty="0" smtClean="0"/>
              <a:t> </a:t>
            </a:r>
            <a:r>
              <a:rPr lang="sk-SK" dirty="0" err="1" smtClean="0"/>
              <a:t>Trionfale</a:t>
            </a:r>
            <a:endParaRPr lang="sk-SK"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214810" cy="3970318"/>
          </a:xfrm>
          <a:prstGeom prst="rect">
            <a:avLst/>
          </a:prstGeom>
          <a:noFill/>
        </p:spPr>
        <p:txBody>
          <a:bodyPr wrap="square" rtlCol="0">
            <a:spAutoFit/>
          </a:bodyPr>
          <a:lstStyle/>
          <a:p>
            <a:r>
              <a:rPr lang="sk-SK" b="1" dirty="0" smtClean="0"/>
              <a:t>Cesty vedúce z Ríma</a:t>
            </a:r>
          </a:p>
          <a:p>
            <a:endParaRPr lang="sk-SK" b="1" dirty="0" smtClean="0"/>
          </a:p>
          <a:p>
            <a:r>
              <a:rPr lang="sk-SK" i="1" u="sng" dirty="0" err="1" smtClean="0"/>
              <a:t>Via</a:t>
            </a:r>
            <a:r>
              <a:rPr lang="sk-SK" i="1" u="sng" dirty="0" smtClean="0"/>
              <a:t> </a:t>
            </a:r>
            <a:r>
              <a:rPr lang="sk-SK" i="1" u="sng" dirty="0" err="1" smtClean="0"/>
              <a:t>Cassia</a:t>
            </a:r>
            <a:endParaRPr lang="sk-SK" i="1" u="sng" dirty="0" smtClean="0"/>
          </a:p>
          <a:p>
            <a:pPr>
              <a:buFontTx/>
              <a:buChar char="-"/>
            </a:pPr>
            <a:r>
              <a:rPr lang="sk-SK" dirty="0" smtClean="0"/>
              <a:t> pri </a:t>
            </a:r>
            <a:r>
              <a:rPr lang="sk-SK" dirty="0" err="1" smtClean="0"/>
              <a:t>Mulvijskom</a:t>
            </a:r>
            <a:r>
              <a:rPr lang="sk-SK" dirty="0" smtClean="0"/>
              <a:t> moste sa oddeľuje od </a:t>
            </a:r>
            <a:r>
              <a:rPr lang="sk-SK" dirty="0" err="1" smtClean="0"/>
              <a:t>via</a:t>
            </a:r>
            <a:r>
              <a:rPr lang="sk-SK" dirty="0" smtClean="0"/>
              <a:t> </a:t>
            </a:r>
            <a:r>
              <a:rPr lang="sk-SK" dirty="0" err="1" smtClean="0"/>
              <a:t>Flaminia</a:t>
            </a:r>
            <a:endParaRPr lang="sk-SK" dirty="0" smtClean="0"/>
          </a:p>
          <a:p>
            <a:pPr>
              <a:buFontTx/>
              <a:buChar char="-"/>
            </a:pPr>
            <a:r>
              <a:rPr lang="sk-SK" dirty="0" smtClean="0"/>
              <a:t> prechádza </a:t>
            </a:r>
            <a:r>
              <a:rPr lang="sk-SK" dirty="0" err="1" smtClean="0"/>
              <a:t>Etrúriou</a:t>
            </a:r>
            <a:r>
              <a:rPr lang="sk-SK" dirty="0" smtClean="0"/>
              <a:t> – blízko </a:t>
            </a:r>
            <a:r>
              <a:rPr lang="sk-SK" dirty="0" err="1" smtClean="0"/>
              <a:t>Vejí</a:t>
            </a:r>
            <a:r>
              <a:rPr lang="sk-SK" dirty="0" smtClean="0"/>
              <a:t>, </a:t>
            </a:r>
            <a:r>
              <a:rPr lang="sk-SK" dirty="0" err="1" smtClean="0"/>
              <a:t>Volsínie</a:t>
            </a:r>
            <a:r>
              <a:rPr lang="sk-SK" dirty="0" smtClean="0"/>
              <a:t>, </a:t>
            </a:r>
            <a:r>
              <a:rPr lang="sk-SK" dirty="0" err="1" smtClean="0"/>
              <a:t>Arretum</a:t>
            </a:r>
            <a:r>
              <a:rPr lang="sk-SK" dirty="0" smtClean="0"/>
              <a:t> Florencia</a:t>
            </a:r>
          </a:p>
          <a:p>
            <a:pPr>
              <a:buFontTx/>
              <a:buChar char="-"/>
            </a:pPr>
            <a:r>
              <a:rPr lang="sk-SK" dirty="0" smtClean="0"/>
              <a:t> spája sa s </a:t>
            </a:r>
            <a:r>
              <a:rPr lang="sk-SK" dirty="0" err="1" smtClean="0"/>
              <a:t>via</a:t>
            </a:r>
            <a:r>
              <a:rPr lang="sk-SK" dirty="0" smtClean="0"/>
              <a:t> </a:t>
            </a:r>
            <a:r>
              <a:rPr lang="sk-SK" dirty="0" err="1" smtClean="0"/>
              <a:t>Aurelia</a:t>
            </a:r>
            <a:r>
              <a:rPr lang="sk-SK" dirty="0" smtClean="0"/>
              <a:t> pri Lune</a:t>
            </a:r>
          </a:p>
          <a:p>
            <a:pPr>
              <a:buFontTx/>
              <a:buChar char="-"/>
            </a:pPr>
            <a:r>
              <a:rPr lang="sk-SK" dirty="0" smtClean="0"/>
              <a:t> </a:t>
            </a:r>
            <a:r>
              <a:rPr lang="sk-SK" dirty="0" err="1" smtClean="0"/>
              <a:t>Tomba</a:t>
            </a:r>
            <a:r>
              <a:rPr lang="sk-SK" dirty="0" smtClean="0"/>
              <a:t> </a:t>
            </a:r>
            <a:r>
              <a:rPr lang="sk-SK" dirty="0" err="1" smtClean="0"/>
              <a:t>di</a:t>
            </a:r>
            <a:r>
              <a:rPr lang="sk-SK" dirty="0" smtClean="0"/>
              <a:t> </a:t>
            </a:r>
            <a:r>
              <a:rPr lang="sk-SK" dirty="0" err="1" smtClean="0"/>
              <a:t>Nerone</a:t>
            </a:r>
            <a:r>
              <a:rPr lang="sk-SK" dirty="0" smtClean="0"/>
              <a:t> – sarkofág z obdobia vlády </a:t>
            </a:r>
            <a:r>
              <a:rPr lang="sk-SK" dirty="0" err="1" smtClean="0"/>
              <a:t>Antoninonvcov</a:t>
            </a:r>
            <a:r>
              <a:rPr lang="sk-SK" dirty="0" smtClean="0"/>
              <a:t> – P. </a:t>
            </a:r>
            <a:r>
              <a:rPr lang="sk-SK" dirty="0" err="1" smtClean="0"/>
              <a:t>Vibius</a:t>
            </a:r>
            <a:r>
              <a:rPr lang="sk-SK" dirty="0" smtClean="0"/>
              <a:t> </a:t>
            </a:r>
            <a:r>
              <a:rPr lang="sk-SK" dirty="0" err="1" smtClean="0"/>
              <a:t>Marianus</a:t>
            </a:r>
            <a:r>
              <a:rPr lang="sk-SK" dirty="0" smtClean="0"/>
              <a:t> a jeho manželka</a:t>
            </a:r>
          </a:p>
          <a:p>
            <a:pPr>
              <a:buFontTx/>
              <a:buChar char="-"/>
            </a:pPr>
            <a:r>
              <a:rPr lang="sk-SK" dirty="0" smtClean="0"/>
              <a:t> reliéf: </a:t>
            </a:r>
            <a:r>
              <a:rPr lang="sk-SK" dirty="0" err="1" smtClean="0"/>
              <a:t>Dioskúrovia</a:t>
            </a:r>
            <a:r>
              <a:rPr lang="sk-SK" dirty="0" smtClean="0"/>
              <a:t>, uprostred nápis</a:t>
            </a:r>
          </a:p>
          <a:p>
            <a:endParaRPr lang="sk-SK" dirty="0" smtClean="0"/>
          </a:p>
          <a:p>
            <a:endParaRPr lang="sk-SK" dirty="0" smtClean="0"/>
          </a:p>
        </p:txBody>
      </p:sp>
      <p:pic>
        <p:nvPicPr>
          <p:cNvPr id="61442" name="Picture 2" descr="http://www.romeartlover.it/Vasi84f1.jpg"/>
          <p:cNvPicPr>
            <a:picLocks noChangeAspect="1" noChangeArrowheads="1"/>
          </p:cNvPicPr>
          <p:nvPr/>
        </p:nvPicPr>
        <p:blipFill>
          <a:blip r:embed="rId2"/>
          <a:srcRect/>
          <a:stretch>
            <a:fillRect/>
          </a:stretch>
        </p:blipFill>
        <p:spPr bwMode="auto">
          <a:xfrm>
            <a:off x="4143372" y="428604"/>
            <a:ext cx="4925252" cy="2428892"/>
          </a:xfrm>
          <a:prstGeom prst="rect">
            <a:avLst/>
          </a:prstGeom>
          <a:noFill/>
        </p:spPr>
      </p:pic>
      <p:pic>
        <p:nvPicPr>
          <p:cNvPr id="61446" name="Picture 6" descr="http://www.romeartlover.it/Vasi84f6.jpg"/>
          <p:cNvPicPr>
            <a:picLocks noChangeAspect="1" noChangeArrowheads="1"/>
          </p:cNvPicPr>
          <p:nvPr/>
        </p:nvPicPr>
        <p:blipFill>
          <a:blip r:embed="rId3"/>
          <a:srcRect/>
          <a:stretch>
            <a:fillRect/>
          </a:stretch>
        </p:blipFill>
        <p:spPr bwMode="auto">
          <a:xfrm>
            <a:off x="1785918" y="3357562"/>
            <a:ext cx="5881680" cy="3383981"/>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357686" cy="4801314"/>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Flaminia</a:t>
            </a:r>
            <a:endParaRPr lang="sk-SK" i="1" u="sng" dirty="0" smtClean="0"/>
          </a:p>
          <a:p>
            <a:pPr>
              <a:buFontTx/>
              <a:buChar char="-"/>
            </a:pPr>
            <a:r>
              <a:rPr lang="sk-SK" dirty="0" smtClean="0"/>
              <a:t> z Ríma cez Apeniny do </a:t>
            </a:r>
            <a:r>
              <a:rPr lang="sk-SK" dirty="0" err="1" smtClean="0"/>
              <a:t>Ariminia</a:t>
            </a:r>
            <a:r>
              <a:rPr lang="sk-SK" dirty="0" smtClean="0"/>
              <a:t> (</a:t>
            </a:r>
            <a:r>
              <a:rPr lang="sk-SK" dirty="0" err="1" smtClean="0"/>
              <a:t>Rimini</a:t>
            </a:r>
            <a:r>
              <a:rPr lang="sk-SK" dirty="0" smtClean="0"/>
              <a:t>)</a:t>
            </a:r>
          </a:p>
          <a:p>
            <a:pPr>
              <a:buFontTx/>
              <a:buChar char="-"/>
            </a:pPr>
            <a:r>
              <a:rPr lang="sk-SK" dirty="0" smtClean="0"/>
              <a:t> hlavná cesta medzi </a:t>
            </a:r>
            <a:r>
              <a:rPr lang="sk-SK" dirty="0" err="1" smtClean="0"/>
              <a:t>Latiom</a:t>
            </a:r>
            <a:r>
              <a:rPr lang="sk-SK" dirty="0" smtClean="0"/>
              <a:t>, </a:t>
            </a:r>
            <a:r>
              <a:rPr lang="sk-SK" dirty="0" err="1" smtClean="0"/>
              <a:t>Etrúriou</a:t>
            </a:r>
            <a:r>
              <a:rPr lang="sk-SK" dirty="0" smtClean="0"/>
              <a:t> a údolím Pádu</a:t>
            </a:r>
          </a:p>
          <a:p>
            <a:pPr>
              <a:buFontTx/>
              <a:buChar char="-"/>
            </a:pPr>
            <a:r>
              <a:rPr lang="sk-SK" dirty="0" smtClean="0"/>
              <a:t> </a:t>
            </a:r>
            <a:r>
              <a:rPr lang="sk-SK" dirty="0" err="1" smtClean="0"/>
              <a:t>Gaius</a:t>
            </a:r>
            <a:r>
              <a:rPr lang="sk-SK" dirty="0" smtClean="0"/>
              <a:t> </a:t>
            </a:r>
            <a:r>
              <a:rPr lang="sk-SK" dirty="0" err="1" smtClean="0"/>
              <a:t>Flaminius</a:t>
            </a:r>
            <a:r>
              <a:rPr lang="sk-SK" dirty="0" smtClean="0"/>
              <a:t>, 220 BC – opravy: </a:t>
            </a:r>
            <a:r>
              <a:rPr lang="sk-SK" dirty="0" err="1" smtClean="0"/>
              <a:t>Augustus</a:t>
            </a:r>
            <a:r>
              <a:rPr lang="sk-SK" dirty="0" smtClean="0"/>
              <a:t>, </a:t>
            </a:r>
            <a:r>
              <a:rPr lang="sk-SK" dirty="0" err="1" smtClean="0"/>
              <a:t>Vespasián</a:t>
            </a:r>
            <a:r>
              <a:rPr lang="sk-SK" dirty="0" smtClean="0"/>
              <a:t>, </a:t>
            </a:r>
            <a:r>
              <a:rPr lang="sk-SK" dirty="0" err="1" smtClean="0"/>
              <a:t>Traján</a:t>
            </a:r>
            <a:r>
              <a:rPr lang="sk-SK" dirty="0" smtClean="0"/>
              <a:t>, 311 km</a:t>
            </a:r>
          </a:p>
          <a:p>
            <a:pPr>
              <a:buFontTx/>
              <a:buChar char="-"/>
            </a:pPr>
            <a:r>
              <a:rPr lang="sk-SK" dirty="0" smtClean="0"/>
              <a:t> zásobovanie Ríma pšenicou z údolia Pádu a str. Talianska</a:t>
            </a:r>
          </a:p>
          <a:p>
            <a:pPr>
              <a:buFontTx/>
              <a:buChar char="-"/>
            </a:pPr>
            <a:r>
              <a:rPr lang="sk-SK" dirty="0" smtClean="0"/>
              <a:t> z Ríma vychádza cez Porta </a:t>
            </a:r>
            <a:r>
              <a:rPr lang="sk-SK" dirty="0" err="1" smtClean="0"/>
              <a:t>del</a:t>
            </a:r>
            <a:r>
              <a:rPr lang="sk-SK" dirty="0" smtClean="0"/>
              <a:t> </a:t>
            </a:r>
            <a:r>
              <a:rPr lang="sk-SK" dirty="0" err="1" smtClean="0"/>
              <a:t>Popolo</a:t>
            </a:r>
            <a:r>
              <a:rPr lang="sk-SK" dirty="0" smtClean="0"/>
              <a:t> (</a:t>
            </a:r>
            <a:r>
              <a:rPr lang="sk-SK" dirty="0" err="1" smtClean="0"/>
              <a:t>Aureliovské</a:t>
            </a:r>
            <a:r>
              <a:rPr lang="sk-SK" dirty="0" smtClean="0"/>
              <a:t> hradby) a ďalej pokračuje cez </a:t>
            </a:r>
            <a:r>
              <a:rPr lang="sk-SK" dirty="0" err="1" smtClean="0"/>
              <a:t>Falerii</a:t>
            </a:r>
            <a:r>
              <a:rPr lang="sk-SK" dirty="0" smtClean="0"/>
              <a:t>, </a:t>
            </a:r>
            <a:r>
              <a:rPr lang="sk-SK" dirty="0" err="1" smtClean="0"/>
              <a:t>Orticoli</a:t>
            </a:r>
            <a:r>
              <a:rPr lang="sk-SK" dirty="0" smtClean="0"/>
              <a:t>, </a:t>
            </a:r>
            <a:r>
              <a:rPr lang="sk-SK" dirty="0" err="1" smtClean="0"/>
              <a:t>Narnia</a:t>
            </a:r>
            <a:r>
              <a:rPr lang="sk-SK" dirty="0" smtClean="0"/>
              <a:t>, </a:t>
            </a:r>
            <a:r>
              <a:rPr lang="sk-SK" dirty="0" err="1" smtClean="0"/>
              <a:t>Forum</a:t>
            </a:r>
            <a:r>
              <a:rPr lang="sk-SK" dirty="0" smtClean="0"/>
              <a:t> </a:t>
            </a:r>
            <a:r>
              <a:rPr lang="sk-SK" dirty="0" err="1" smtClean="0"/>
              <a:t>Flamini</a:t>
            </a:r>
            <a:r>
              <a:rPr lang="sk-SK" dirty="0" smtClean="0"/>
              <a:t>, </a:t>
            </a:r>
            <a:r>
              <a:rPr lang="sk-SK" dirty="0" err="1" smtClean="0"/>
              <a:t>Ancona</a:t>
            </a:r>
            <a:r>
              <a:rPr lang="sk-SK" dirty="0" smtClean="0"/>
              <a:t>, </a:t>
            </a:r>
            <a:r>
              <a:rPr lang="sk-SK" dirty="0" err="1" smtClean="0"/>
              <a:t>Cales</a:t>
            </a:r>
            <a:r>
              <a:rPr lang="sk-SK" dirty="0" smtClean="0"/>
              <a:t>, </a:t>
            </a:r>
            <a:r>
              <a:rPr lang="sk-SK" dirty="0" err="1" smtClean="0"/>
              <a:t>Ariminium</a:t>
            </a:r>
            <a:endParaRPr lang="sk-SK" dirty="0" smtClean="0"/>
          </a:p>
          <a:p>
            <a:pPr>
              <a:buFontTx/>
              <a:buChar char="-"/>
            </a:pPr>
            <a:r>
              <a:rPr lang="sk-SK" dirty="0" smtClean="0"/>
              <a:t> </a:t>
            </a:r>
            <a:r>
              <a:rPr lang="sk-SK" dirty="0" err="1" smtClean="0"/>
              <a:t>villa</a:t>
            </a:r>
            <a:r>
              <a:rPr lang="sk-SK" dirty="0" smtClean="0"/>
              <a:t> ad </a:t>
            </a:r>
            <a:r>
              <a:rPr lang="sk-SK" dirty="0" err="1" smtClean="0"/>
              <a:t>Gallinas</a:t>
            </a:r>
            <a:r>
              <a:rPr lang="sk-SK" dirty="0" smtClean="0"/>
              <a:t> </a:t>
            </a:r>
            <a:r>
              <a:rPr lang="sk-SK" dirty="0" err="1" smtClean="0"/>
              <a:t>Albas</a:t>
            </a:r>
            <a:r>
              <a:rPr lang="sk-SK" dirty="0" smtClean="0"/>
              <a:t> (</a:t>
            </a:r>
            <a:r>
              <a:rPr lang="sk-SK" dirty="0" err="1" smtClean="0"/>
              <a:t>Villa</a:t>
            </a:r>
            <a:r>
              <a:rPr lang="sk-SK" dirty="0" smtClean="0"/>
              <a:t> </a:t>
            </a:r>
            <a:r>
              <a:rPr lang="sk-SK" dirty="0" err="1" smtClean="0"/>
              <a:t>Livia</a:t>
            </a:r>
            <a:r>
              <a:rPr lang="sk-SK" dirty="0" smtClean="0"/>
              <a:t>, </a:t>
            </a:r>
            <a:r>
              <a:rPr lang="sk-SK" dirty="0" err="1" smtClean="0"/>
              <a:t>Prima</a:t>
            </a:r>
            <a:r>
              <a:rPr lang="sk-SK" dirty="0" smtClean="0"/>
              <a:t> Porta), hrobka </a:t>
            </a:r>
            <a:r>
              <a:rPr lang="sk-SK" dirty="0" err="1" smtClean="0"/>
              <a:t>Nasonov</a:t>
            </a:r>
            <a:r>
              <a:rPr lang="sk-SK" dirty="0" smtClean="0"/>
              <a:t>, oblúk </a:t>
            </a:r>
            <a:r>
              <a:rPr lang="sk-SK" dirty="0" err="1" smtClean="0"/>
              <a:t>Malborghetto</a:t>
            </a:r>
            <a:r>
              <a:rPr lang="sk-SK" dirty="0" smtClean="0"/>
              <a:t> (312 AD) – na mieste Konštantínovho vojenského tábora</a:t>
            </a:r>
          </a:p>
          <a:p>
            <a:endParaRPr lang="cs-CZ" dirty="0"/>
          </a:p>
        </p:txBody>
      </p:sp>
      <p:pic>
        <p:nvPicPr>
          <p:cNvPr id="3" name="Picture 4" descr="http://www.romeartlover.it/Vasi01f1.jpg"/>
          <p:cNvPicPr>
            <a:picLocks noChangeAspect="1" noChangeArrowheads="1"/>
          </p:cNvPicPr>
          <p:nvPr/>
        </p:nvPicPr>
        <p:blipFill>
          <a:blip r:embed="rId2"/>
          <a:srcRect l="25685"/>
          <a:stretch>
            <a:fillRect/>
          </a:stretch>
        </p:blipFill>
        <p:spPr bwMode="auto">
          <a:xfrm>
            <a:off x="4299623" y="285728"/>
            <a:ext cx="4844377" cy="3571900"/>
          </a:xfrm>
          <a:prstGeom prst="rect">
            <a:avLst/>
          </a:prstGeom>
          <a:noFill/>
        </p:spPr>
      </p:pic>
      <p:pic>
        <p:nvPicPr>
          <p:cNvPr id="66562" name="Picture 2" descr="http://www.romeartlover.it/Flamini6.jpg"/>
          <p:cNvPicPr>
            <a:picLocks noChangeAspect="1" noChangeArrowheads="1"/>
          </p:cNvPicPr>
          <p:nvPr/>
        </p:nvPicPr>
        <p:blipFill>
          <a:blip r:embed="rId3"/>
          <a:srcRect/>
          <a:stretch>
            <a:fillRect/>
          </a:stretch>
        </p:blipFill>
        <p:spPr bwMode="auto">
          <a:xfrm>
            <a:off x="4714876" y="4214818"/>
            <a:ext cx="4214842" cy="2540454"/>
          </a:xfrm>
          <a:prstGeom prst="rect">
            <a:avLst/>
          </a:prstGeom>
          <a:noFill/>
        </p:spPr>
      </p:pic>
      <p:pic>
        <p:nvPicPr>
          <p:cNvPr id="66564" name="Picture 4" descr="https://upload.wikimedia.org/wikipedia/commons/thumb/3/35/Arco_Malborghetto_3D.jpg/220px-Arco_Malborghetto_3D.jpg"/>
          <p:cNvPicPr>
            <a:picLocks noChangeAspect="1" noChangeArrowheads="1"/>
          </p:cNvPicPr>
          <p:nvPr/>
        </p:nvPicPr>
        <p:blipFill>
          <a:blip r:embed="rId4"/>
          <a:srcRect/>
          <a:stretch>
            <a:fillRect/>
          </a:stretch>
        </p:blipFill>
        <p:spPr bwMode="auto">
          <a:xfrm>
            <a:off x="1857356" y="4214818"/>
            <a:ext cx="2698769" cy="2428892"/>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romeartlover.it/Flamin10.jpg"/>
          <p:cNvPicPr>
            <a:picLocks noChangeAspect="1" noChangeArrowheads="1"/>
          </p:cNvPicPr>
          <p:nvPr/>
        </p:nvPicPr>
        <p:blipFill>
          <a:blip r:embed="rId2"/>
          <a:srcRect/>
          <a:stretch>
            <a:fillRect/>
          </a:stretch>
        </p:blipFill>
        <p:spPr bwMode="auto">
          <a:xfrm>
            <a:off x="142844" y="142852"/>
            <a:ext cx="8884767" cy="3286148"/>
          </a:xfrm>
          <a:prstGeom prst="rect">
            <a:avLst/>
          </a:prstGeom>
          <a:noFill/>
        </p:spPr>
      </p:pic>
      <p:pic>
        <p:nvPicPr>
          <p:cNvPr id="67588" name="Picture 4" descr="http://www.romeartlover.it/Flamin11.jpg"/>
          <p:cNvPicPr>
            <a:picLocks noChangeAspect="1" noChangeArrowheads="1"/>
          </p:cNvPicPr>
          <p:nvPr/>
        </p:nvPicPr>
        <p:blipFill>
          <a:blip r:embed="rId3"/>
          <a:srcRect/>
          <a:stretch>
            <a:fillRect/>
          </a:stretch>
        </p:blipFill>
        <p:spPr bwMode="auto">
          <a:xfrm>
            <a:off x="1857356" y="3485111"/>
            <a:ext cx="5595928" cy="3372889"/>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9144000" cy="1754326"/>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Salaria</a:t>
            </a:r>
            <a:endParaRPr lang="sk-SK" i="1" u="sng" dirty="0" smtClean="0"/>
          </a:p>
          <a:p>
            <a:pPr>
              <a:buFontTx/>
              <a:buChar char="-"/>
            </a:pPr>
            <a:r>
              <a:rPr lang="sk-SK" dirty="0" smtClean="0"/>
              <a:t> Rím (Porta </a:t>
            </a:r>
            <a:r>
              <a:rPr lang="sk-SK" dirty="0" err="1" smtClean="0"/>
              <a:t>Salaria</a:t>
            </a:r>
            <a:r>
              <a:rPr lang="sk-SK" dirty="0" smtClean="0"/>
              <a:t>), </a:t>
            </a:r>
            <a:r>
              <a:rPr lang="sk-SK" dirty="0" err="1" smtClean="0"/>
              <a:t>Rieti</a:t>
            </a:r>
            <a:r>
              <a:rPr lang="sk-SK" dirty="0" smtClean="0"/>
              <a:t>, </a:t>
            </a:r>
            <a:r>
              <a:rPr lang="sk-SK" dirty="0" err="1" smtClean="0"/>
              <a:t>Ascoli</a:t>
            </a:r>
            <a:r>
              <a:rPr lang="sk-SK" dirty="0" smtClean="0"/>
              <a:t> </a:t>
            </a:r>
            <a:r>
              <a:rPr lang="sk-SK" dirty="0" err="1" smtClean="0"/>
              <a:t>Piceno</a:t>
            </a:r>
            <a:r>
              <a:rPr lang="sk-SK" dirty="0" smtClean="0"/>
              <a:t>, </a:t>
            </a:r>
            <a:r>
              <a:rPr lang="sk-SK" dirty="0" err="1" smtClean="0"/>
              <a:t>Castrum</a:t>
            </a:r>
            <a:r>
              <a:rPr lang="sk-SK" dirty="0" smtClean="0"/>
              <a:t> </a:t>
            </a:r>
            <a:r>
              <a:rPr lang="sk-SK" dirty="0" err="1" smtClean="0"/>
              <a:t>Truentinum</a:t>
            </a:r>
            <a:endParaRPr lang="sk-SK" dirty="0" smtClean="0"/>
          </a:p>
          <a:p>
            <a:pPr>
              <a:buFontTx/>
              <a:buChar char="-"/>
            </a:pPr>
            <a:r>
              <a:rPr lang="sk-SK" dirty="0" smtClean="0"/>
              <a:t> 242 km</a:t>
            </a:r>
          </a:p>
          <a:p>
            <a:pPr>
              <a:buFontTx/>
              <a:buChar char="-"/>
            </a:pPr>
            <a:r>
              <a:rPr lang="sk-SK" dirty="0" smtClean="0"/>
              <a:t> </a:t>
            </a:r>
            <a:r>
              <a:rPr lang="sk-SK" dirty="0" err="1" smtClean="0"/>
              <a:t>Sabini</a:t>
            </a:r>
            <a:r>
              <a:rPr lang="sk-SK" dirty="0" smtClean="0"/>
              <a:t> si touto cestou privážali soľ od ústia Tiberu</a:t>
            </a:r>
          </a:p>
          <a:p>
            <a:pPr>
              <a:buFontTx/>
              <a:buChar char="-"/>
            </a:pPr>
            <a:r>
              <a:rPr lang="sk-SK" dirty="0" smtClean="0"/>
              <a:t> </a:t>
            </a:r>
            <a:r>
              <a:rPr lang="sk-SK" dirty="0" err="1" smtClean="0"/>
              <a:t>Priscilline</a:t>
            </a:r>
            <a:r>
              <a:rPr lang="sk-SK" dirty="0" smtClean="0"/>
              <a:t> katakomby – pochovaných množstvo pápežov medzi 309 – 555 AD, tri časti: </a:t>
            </a:r>
            <a:r>
              <a:rPr lang="sk-SK" dirty="0" err="1" smtClean="0"/>
              <a:t>arenario</a:t>
            </a:r>
            <a:r>
              <a:rPr lang="sk-SK" dirty="0" smtClean="0"/>
              <a:t> (najstaršia), </a:t>
            </a:r>
            <a:r>
              <a:rPr lang="sk-SK" dirty="0" err="1" smtClean="0"/>
              <a:t>Acilii</a:t>
            </a:r>
            <a:r>
              <a:rPr lang="sk-SK" dirty="0" smtClean="0"/>
              <a:t>, „grécka“ kaplnka</a:t>
            </a:r>
          </a:p>
        </p:txBody>
      </p:sp>
      <p:pic>
        <p:nvPicPr>
          <p:cNvPr id="65542" name="Picture 6" descr="http://www.catacombepriscilla.com/index_files/slide2.jpg"/>
          <p:cNvPicPr>
            <a:picLocks noChangeAspect="1" noChangeArrowheads="1"/>
          </p:cNvPicPr>
          <p:nvPr/>
        </p:nvPicPr>
        <p:blipFill>
          <a:blip r:embed="rId2"/>
          <a:srcRect/>
          <a:stretch>
            <a:fillRect/>
          </a:stretch>
        </p:blipFill>
        <p:spPr bwMode="auto">
          <a:xfrm>
            <a:off x="214282" y="1785926"/>
            <a:ext cx="6000792" cy="2100278"/>
          </a:xfrm>
          <a:prstGeom prst="rect">
            <a:avLst/>
          </a:prstGeom>
          <a:noFill/>
        </p:spPr>
      </p:pic>
      <p:pic>
        <p:nvPicPr>
          <p:cNvPr id="65544" name="Picture 8" descr="http://www.catacombepriscilla.com/images/cappella%20greca_priscilla.jpg"/>
          <p:cNvPicPr>
            <a:picLocks noChangeAspect="1" noChangeArrowheads="1"/>
          </p:cNvPicPr>
          <p:nvPr/>
        </p:nvPicPr>
        <p:blipFill>
          <a:blip r:embed="rId3"/>
          <a:srcRect/>
          <a:stretch>
            <a:fillRect/>
          </a:stretch>
        </p:blipFill>
        <p:spPr bwMode="auto">
          <a:xfrm>
            <a:off x="6429388" y="2428868"/>
            <a:ext cx="2547942" cy="3796434"/>
          </a:xfrm>
          <a:prstGeom prst="rect">
            <a:avLst/>
          </a:prstGeom>
          <a:noFill/>
        </p:spPr>
      </p:pic>
      <p:pic>
        <p:nvPicPr>
          <p:cNvPr id="65546" name="Picture 10" descr="http://i.huffpost.com/gadgets/slideshows/326079/slide_326079_3132683_free.jpg"/>
          <p:cNvPicPr>
            <a:picLocks noChangeAspect="1" noChangeArrowheads="1"/>
          </p:cNvPicPr>
          <p:nvPr/>
        </p:nvPicPr>
        <p:blipFill>
          <a:blip r:embed="rId4"/>
          <a:srcRect/>
          <a:stretch>
            <a:fillRect/>
          </a:stretch>
        </p:blipFill>
        <p:spPr bwMode="auto">
          <a:xfrm>
            <a:off x="1214414" y="3938616"/>
            <a:ext cx="4379075" cy="291938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romeartlover.it/Vasi06f8.jpg"/>
          <p:cNvPicPr>
            <a:picLocks noChangeAspect="1" noChangeArrowheads="1"/>
          </p:cNvPicPr>
          <p:nvPr/>
        </p:nvPicPr>
        <p:blipFill>
          <a:blip r:embed="rId2"/>
          <a:srcRect/>
          <a:stretch>
            <a:fillRect/>
          </a:stretch>
        </p:blipFill>
        <p:spPr bwMode="auto">
          <a:xfrm>
            <a:off x="3714744" y="3571876"/>
            <a:ext cx="5310176" cy="3200655"/>
          </a:xfrm>
          <a:prstGeom prst="rect">
            <a:avLst/>
          </a:prstGeom>
          <a:noFill/>
        </p:spPr>
      </p:pic>
      <p:pic>
        <p:nvPicPr>
          <p:cNvPr id="64514" name="Picture 2" descr="http://www.romeartlover.it/Vasi06f9.jpg"/>
          <p:cNvPicPr>
            <a:picLocks noChangeAspect="1" noChangeArrowheads="1"/>
          </p:cNvPicPr>
          <p:nvPr/>
        </p:nvPicPr>
        <p:blipFill>
          <a:blip r:embed="rId3"/>
          <a:srcRect/>
          <a:stretch>
            <a:fillRect/>
          </a:stretch>
        </p:blipFill>
        <p:spPr bwMode="auto">
          <a:xfrm>
            <a:off x="3714744" y="142852"/>
            <a:ext cx="5296616" cy="3047369"/>
          </a:xfrm>
          <a:prstGeom prst="rect">
            <a:avLst/>
          </a:prstGeom>
          <a:noFill/>
        </p:spPr>
      </p:pic>
      <p:sp>
        <p:nvSpPr>
          <p:cNvPr id="4" name="TextovéPole 3"/>
          <p:cNvSpPr txBox="1"/>
          <p:nvPr/>
        </p:nvSpPr>
        <p:spPr>
          <a:xfrm>
            <a:off x="0" y="71414"/>
            <a:ext cx="3500430" cy="4247317"/>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Tiburtina</a:t>
            </a:r>
            <a:endParaRPr lang="sk-SK" i="1" u="sng" dirty="0" smtClean="0"/>
          </a:p>
          <a:p>
            <a:pPr>
              <a:buFontTx/>
              <a:buChar char="-"/>
            </a:pPr>
            <a:r>
              <a:rPr lang="sk-SK" dirty="0" smtClean="0"/>
              <a:t> Rím (Porta </a:t>
            </a:r>
            <a:r>
              <a:rPr lang="sk-SK" dirty="0" err="1" smtClean="0"/>
              <a:t>Esquilina</a:t>
            </a:r>
            <a:r>
              <a:rPr lang="sk-SK" dirty="0" smtClean="0"/>
              <a:t>/</a:t>
            </a:r>
            <a:r>
              <a:rPr lang="sk-SK" dirty="0" err="1" smtClean="0"/>
              <a:t>Tiburtina</a:t>
            </a:r>
            <a:r>
              <a:rPr lang="sk-SK" dirty="0" smtClean="0"/>
              <a:t>), </a:t>
            </a:r>
            <a:r>
              <a:rPr lang="sk-SK" dirty="0" err="1" smtClean="0"/>
              <a:t>Tivoli</a:t>
            </a:r>
            <a:r>
              <a:rPr lang="sk-SK" dirty="0" smtClean="0"/>
              <a:t>, neskôr predĺžená až do </a:t>
            </a:r>
            <a:r>
              <a:rPr lang="sk-SK" dirty="0" err="1" smtClean="0"/>
              <a:t>Equi</a:t>
            </a:r>
            <a:r>
              <a:rPr lang="sk-SK" dirty="0" smtClean="0"/>
              <a:t> pod názvom </a:t>
            </a:r>
            <a:r>
              <a:rPr lang="sk-SK" i="1" dirty="0" err="1" smtClean="0"/>
              <a:t>via</a:t>
            </a:r>
            <a:r>
              <a:rPr lang="sk-SK" i="1" dirty="0" smtClean="0"/>
              <a:t> </a:t>
            </a:r>
            <a:r>
              <a:rPr lang="sk-SK" i="1" dirty="0" err="1" smtClean="0"/>
              <a:t>Valeria</a:t>
            </a:r>
            <a:endParaRPr lang="sk-SK" i="1" dirty="0" smtClean="0"/>
          </a:p>
          <a:p>
            <a:pPr>
              <a:buFontTx/>
              <a:buChar char="-"/>
            </a:pPr>
            <a:r>
              <a:rPr lang="sk-SK" i="1" dirty="0" smtClean="0"/>
              <a:t> </a:t>
            </a:r>
            <a:r>
              <a:rPr lang="sk-SK" dirty="0" smtClean="0"/>
              <a:t>200 km</a:t>
            </a:r>
          </a:p>
          <a:p>
            <a:pPr>
              <a:buFontTx/>
              <a:buChar char="-"/>
            </a:pPr>
            <a:r>
              <a:rPr lang="sk-SK" i="1" dirty="0" smtClean="0"/>
              <a:t> </a:t>
            </a:r>
            <a:r>
              <a:rPr lang="sk-SK" dirty="0" err="1" smtClean="0"/>
              <a:t>Marcus</a:t>
            </a:r>
            <a:r>
              <a:rPr lang="sk-SK" dirty="0" smtClean="0"/>
              <a:t> </a:t>
            </a:r>
            <a:r>
              <a:rPr lang="sk-SK" dirty="0" err="1" smtClean="0"/>
              <a:t>Valerius</a:t>
            </a:r>
            <a:r>
              <a:rPr lang="sk-SK" dirty="0" smtClean="0"/>
              <a:t> </a:t>
            </a:r>
            <a:r>
              <a:rPr lang="sk-SK" dirty="0" err="1" smtClean="0"/>
              <a:t>Maximus</a:t>
            </a:r>
            <a:r>
              <a:rPr lang="sk-SK" dirty="0" smtClean="0"/>
              <a:t>, 286 BC</a:t>
            </a:r>
          </a:p>
          <a:p>
            <a:pPr>
              <a:buFontTx/>
              <a:buChar char="-"/>
            </a:pPr>
            <a:r>
              <a:rPr lang="sk-SK" dirty="0" smtClean="0"/>
              <a:t> dôležitá počas </a:t>
            </a:r>
            <a:r>
              <a:rPr lang="sk-SK" dirty="0" err="1" smtClean="0"/>
              <a:t>Samnitských</a:t>
            </a:r>
            <a:r>
              <a:rPr lang="sk-SK" dirty="0" smtClean="0"/>
              <a:t> vojen – rímska expanzia na východ</a:t>
            </a:r>
          </a:p>
          <a:p>
            <a:pPr>
              <a:buFontTx/>
              <a:buChar char="-"/>
            </a:pPr>
            <a:r>
              <a:rPr lang="sk-SK" i="1" dirty="0" smtClean="0"/>
              <a:t> </a:t>
            </a:r>
            <a:r>
              <a:rPr lang="sk-SK" dirty="0" smtClean="0"/>
              <a:t>opravy: </a:t>
            </a:r>
            <a:r>
              <a:rPr lang="sk-SK" dirty="0" err="1" smtClean="0"/>
              <a:t>Augustus</a:t>
            </a:r>
            <a:r>
              <a:rPr lang="sk-SK" dirty="0" smtClean="0"/>
              <a:t>, </a:t>
            </a:r>
            <a:r>
              <a:rPr lang="sk-SK" dirty="0" err="1" smtClean="0"/>
              <a:t>Caracalla</a:t>
            </a:r>
            <a:r>
              <a:rPr lang="sk-SK" dirty="0" smtClean="0"/>
              <a:t>, </a:t>
            </a:r>
            <a:r>
              <a:rPr lang="sk-SK" dirty="0" err="1" smtClean="0"/>
              <a:t>Titus</a:t>
            </a:r>
            <a:endParaRPr lang="sk-SK" dirty="0" smtClean="0"/>
          </a:p>
          <a:p>
            <a:pPr>
              <a:buFontTx/>
              <a:buChar char="-"/>
            </a:pPr>
            <a:r>
              <a:rPr lang="sk-SK" dirty="0" smtClean="0"/>
              <a:t> pozdĺž cesty – travertínové lomy využívane na konci republiky a začiatku </a:t>
            </a:r>
            <a:r>
              <a:rPr lang="sk-SK" dirty="0" err="1" smtClean="0"/>
              <a:t>principátu</a:t>
            </a:r>
            <a:endParaRPr lang="sk-SK" dirty="0" smtClean="0"/>
          </a:p>
          <a:p>
            <a:pPr>
              <a:buFontTx/>
              <a:buChar char="-"/>
            </a:pPr>
            <a:r>
              <a:rPr lang="sk-SK" i="1" dirty="0" smtClean="0"/>
              <a:t> </a:t>
            </a:r>
            <a:r>
              <a:rPr lang="sk-SK" dirty="0" smtClean="0"/>
              <a:t>hrobky</a:t>
            </a:r>
          </a:p>
          <a:p>
            <a:pPr>
              <a:buFontTx/>
              <a:buChar char="-"/>
            </a:pPr>
            <a:r>
              <a:rPr lang="sk-SK" i="1" dirty="0" smtClean="0"/>
              <a:t> </a:t>
            </a:r>
            <a:r>
              <a:rPr lang="sk-SK" dirty="0" smtClean="0"/>
              <a:t>bazilika </a:t>
            </a:r>
            <a:r>
              <a:rPr lang="sk-SK" dirty="0" err="1" smtClean="0"/>
              <a:t>di</a:t>
            </a:r>
            <a:r>
              <a:rPr lang="sk-SK" dirty="0" smtClean="0"/>
              <a:t> S. </a:t>
            </a:r>
            <a:r>
              <a:rPr lang="sk-SK" dirty="0" err="1" smtClean="0"/>
              <a:t>Lorenzo</a:t>
            </a:r>
            <a:endParaRPr lang="cs-CZ" i="1" dirty="0" smtClean="0"/>
          </a:p>
          <a:p>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romeartlover.it/Vasi82f2.jpg"/>
          <p:cNvPicPr>
            <a:picLocks noChangeAspect="1" noChangeArrowheads="1"/>
          </p:cNvPicPr>
          <p:nvPr/>
        </p:nvPicPr>
        <p:blipFill>
          <a:blip r:embed="rId2"/>
          <a:srcRect/>
          <a:stretch>
            <a:fillRect/>
          </a:stretch>
        </p:blipFill>
        <p:spPr bwMode="auto">
          <a:xfrm>
            <a:off x="4357686" y="142852"/>
            <a:ext cx="4594143" cy="2643206"/>
          </a:xfrm>
          <a:prstGeom prst="rect">
            <a:avLst/>
          </a:prstGeom>
          <a:noFill/>
        </p:spPr>
      </p:pic>
      <p:sp>
        <p:nvSpPr>
          <p:cNvPr id="3" name="TextovéPole 2"/>
          <p:cNvSpPr txBox="1"/>
          <p:nvPr/>
        </p:nvSpPr>
        <p:spPr>
          <a:xfrm>
            <a:off x="0" y="71414"/>
            <a:ext cx="4286248" cy="2585323"/>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Nomentana</a:t>
            </a:r>
            <a:r>
              <a:rPr lang="sk-SK" i="1" u="sng" dirty="0" smtClean="0"/>
              <a:t>,</a:t>
            </a:r>
          </a:p>
          <a:p>
            <a:endParaRPr lang="sk-SK" i="1" u="sng" dirty="0" smtClean="0"/>
          </a:p>
          <a:p>
            <a:pPr>
              <a:buFontTx/>
              <a:buChar char="-"/>
            </a:pPr>
            <a:r>
              <a:rPr lang="sk-SK" dirty="0" smtClean="0"/>
              <a:t> Rím – </a:t>
            </a:r>
            <a:r>
              <a:rPr lang="sk-SK" dirty="0" err="1" smtClean="0"/>
              <a:t>Nomentum</a:t>
            </a:r>
            <a:endParaRPr lang="sk-SK" dirty="0" smtClean="0"/>
          </a:p>
          <a:p>
            <a:pPr>
              <a:buFontTx/>
              <a:buChar char="-"/>
            </a:pPr>
            <a:r>
              <a:rPr lang="sk-SK" dirty="0" smtClean="0"/>
              <a:t> katakomby S. </a:t>
            </a:r>
            <a:r>
              <a:rPr lang="sk-SK" dirty="0" err="1" smtClean="0"/>
              <a:t>Alessandro</a:t>
            </a:r>
            <a:endParaRPr lang="sk-SK" dirty="0" smtClean="0"/>
          </a:p>
          <a:p>
            <a:pPr>
              <a:buFontTx/>
              <a:buChar char="-"/>
            </a:pPr>
            <a:r>
              <a:rPr lang="sk-SK" dirty="0" smtClean="0"/>
              <a:t> komplex S. Agnese a S. </a:t>
            </a:r>
            <a:r>
              <a:rPr lang="sk-SK" dirty="0" err="1" smtClean="0"/>
              <a:t>Constanza</a:t>
            </a:r>
            <a:r>
              <a:rPr lang="sk-SK" dirty="0" smtClean="0"/>
              <a:t> – </a:t>
            </a:r>
            <a:r>
              <a:rPr lang="sk-SK" dirty="0" err="1" smtClean="0"/>
              <a:t>ranekresťanský</a:t>
            </a:r>
            <a:r>
              <a:rPr lang="sk-SK" dirty="0" smtClean="0"/>
              <a:t> komplex</a:t>
            </a:r>
          </a:p>
          <a:p>
            <a:pPr>
              <a:buFontTx/>
              <a:buChar char="-"/>
            </a:pPr>
            <a:r>
              <a:rPr lang="sk-SK" dirty="0" smtClean="0"/>
              <a:t> </a:t>
            </a:r>
            <a:r>
              <a:rPr lang="sk-SK" dirty="0" err="1" smtClean="0"/>
              <a:t>Basilica</a:t>
            </a:r>
            <a:r>
              <a:rPr lang="sk-SK" dirty="0" smtClean="0"/>
              <a:t> </a:t>
            </a:r>
            <a:r>
              <a:rPr lang="sk-SK" dirty="0" err="1" smtClean="0"/>
              <a:t>Constantiniana</a:t>
            </a:r>
            <a:r>
              <a:rPr lang="sk-SK" dirty="0" smtClean="0"/>
              <a:t>, </a:t>
            </a:r>
            <a:r>
              <a:rPr lang="sk-SK" dirty="0" err="1" smtClean="0"/>
              <a:t>Mausoleum</a:t>
            </a:r>
            <a:r>
              <a:rPr lang="sk-SK" dirty="0" smtClean="0"/>
              <a:t> </a:t>
            </a:r>
            <a:r>
              <a:rPr lang="sk-SK" dirty="0" err="1" smtClean="0"/>
              <a:t>of</a:t>
            </a:r>
            <a:r>
              <a:rPr lang="sk-SK" dirty="0" smtClean="0"/>
              <a:t> </a:t>
            </a:r>
            <a:r>
              <a:rPr lang="sk-SK" dirty="0" err="1" smtClean="0"/>
              <a:t>Constantina</a:t>
            </a:r>
            <a:r>
              <a:rPr lang="sk-SK" dirty="0" smtClean="0"/>
              <a:t> (337 – 351 AD), </a:t>
            </a:r>
            <a:r>
              <a:rPr lang="sk-SK" dirty="0" err="1" smtClean="0"/>
              <a:t>Basilica</a:t>
            </a:r>
            <a:r>
              <a:rPr lang="sk-SK" dirty="0" smtClean="0"/>
              <a:t> </a:t>
            </a:r>
            <a:r>
              <a:rPr lang="sk-SK" dirty="0" err="1" smtClean="0"/>
              <a:t>Honoriana</a:t>
            </a:r>
            <a:endParaRPr lang="sk-SK" dirty="0" smtClean="0"/>
          </a:p>
        </p:txBody>
      </p:sp>
      <p:pic>
        <p:nvPicPr>
          <p:cNvPr id="63492" name="Picture 4" descr="http://www.romeartlover.it/Vasi103i.jpg"/>
          <p:cNvPicPr>
            <a:picLocks noChangeAspect="1" noChangeArrowheads="1"/>
          </p:cNvPicPr>
          <p:nvPr/>
        </p:nvPicPr>
        <p:blipFill>
          <a:blip r:embed="rId3"/>
          <a:srcRect/>
          <a:stretch>
            <a:fillRect/>
          </a:stretch>
        </p:blipFill>
        <p:spPr bwMode="auto">
          <a:xfrm>
            <a:off x="0" y="2571744"/>
            <a:ext cx="4500594" cy="2219472"/>
          </a:xfrm>
          <a:prstGeom prst="rect">
            <a:avLst/>
          </a:prstGeom>
          <a:noFill/>
        </p:spPr>
      </p:pic>
      <p:pic>
        <p:nvPicPr>
          <p:cNvPr id="63494" name="Picture 6" descr="http://www.romeartlover.it/Vasi103o.jpg"/>
          <p:cNvPicPr>
            <a:picLocks noChangeAspect="1" noChangeArrowheads="1"/>
          </p:cNvPicPr>
          <p:nvPr/>
        </p:nvPicPr>
        <p:blipFill>
          <a:blip r:embed="rId4"/>
          <a:srcRect r="31164"/>
          <a:stretch>
            <a:fillRect/>
          </a:stretch>
        </p:blipFill>
        <p:spPr bwMode="auto">
          <a:xfrm>
            <a:off x="3428992" y="4409933"/>
            <a:ext cx="2928958" cy="2448067"/>
          </a:xfrm>
          <a:prstGeom prst="rect">
            <a:avLst/>
          </a:prstGeom>
          <a:noFill/>
        </p:spPr>
      </p:pic>
      <p:pic>
        <p:nvPicPr>
          <p:cNvPr id="63496" name="Picture 8" descr="http://www.romeartlover.it/Vasi103p.jpg"/>
          <p:cNvPicPr>
            <a:picLocks noChangeAspect="1" noChangeArrowheads="1"/>
          </p:cNvPicPr>
          <p:nvPr/>
        </p:nvPicPr>
        <p:blipFill>
          <a:blip r:embed="rId5"/>
          <a:srcRect l="1027" t="3571" r="50685" b="1785"/>
          <a:stretch>
            <a:fillRect/>
          </a:stretch>
        </p:blipFill>
        <p:spPr bwMode="auto">
          <a:xfrm>
            <a:off x="6500826" y="3000372"/>
            <a:ext cx="2500330" cy="2819521"/>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643438" cy="3693319"/>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Praenestina</a:t>
            </a:r>
            <a:endParaRPr lang="sk-SK" i="1" u="sng" dirty="0" smtClean="0"/>
          </a:p>
          <a:p>
            <a:pPr>
              <a:buFontTx/>
              <a:buChar char="-"/>
            </a:pPr>
            <a:r>
              <a:rPr lang="sk-SK" dirty="0" smtClean="0"/>
              <a:t> Rím - </a:t>
            </a:r>
            <a:r>
              <a:rPr lang="sk-SK" dirty="0" err="1" smtClean="0"/>
              <a:t>Gabii</a:t>
            </a:r>
            <a:r>
              <a:rPr lang="sk-SK" dirty="0" smtClean="0"/>
              <a:t> – </a:t>
            </a:r>
            <a:r>
              <a:rPr lang="sk-SK" dirty="0" err="1" smtClean="0"/>
              <a:t>Praeneste</a:t>
            </a:r>
            <a:endParaRPr lang="sk-SK" dirty="0" smtClean="0"/>
          </a:p>
          <a:p>
            <a:pPr>
              <a:buFontTx/>
              <a:buChar char="-"/>
            </a:pPr>
            <a:r>
              <a:rPr lang="sk-SK" dirty="0" smtClean="0"/>
              <a:t> porta </a:t>
            </a:r>
            <a:r>
              <a:rPr lang="sk-SK" dirty="0" err="1" smtClean="0"/>
              <a:t>Esquilina</a:t>
            </a:r>
            <a:r>
              <a:rPr lang="sk-SK" dirty="0" smtClean="0"/>
              <a:t>, Porta </a:t>
            </a:r>
            <a:r>
              <a:rPr lang="sk-SK" dirty="0" err="1" smtClean="0"/>
              <a:t>Maggiore</a:t>
            </a:r>
            <a:endParaRPr lang="sk-SK" dirty="0" smtClean="0"/>
          </a:p>
          <a:p>
            <a:pPr>
              <a:buFontTx/>
              <a:buChar char="-"/>
            </a:pPr>
            <a:r>
              <a:rPr lang="sk-SK" dirty="0" smtClean="0"/>
              <a:t> </a:t>
            </a:r>
            <a:r>
              <a:rPr lang="sk-SK" dirty="0" err="1" smtClean="0"/>
              <a:t>Torrione</a:t>
            </a:r>
            <a:r>
              <a:rPr lang="sk-SK" dirty="0" smtClean="0"/>
              <a:t>, </a:t>
            </a:r>
            <a:r>
              <a:rPr lang="sk-SK" dirty="0" err="1" smtClean="0"/>
              <a:t>villa</a:t>
            </a:r>
            <a:r>
              <a:rPr lang="sk-SK" dirty="0" smtClean="0"/>
              <a:t> </a:t>
            </a:r>
            <a:r>
              <a:rPr lang="sk-SK" dirty="0" err="1" smtClean="0"/>
              <a:t>Gordiani</a:t>
            </a:r>
            <a:r>
              <a:rPr lang="sk-SK" dirty="0" smtClean="0"/>
              <a:t>, </a:t>
            </a:r>
            <a:r>
              <a:rPr lang="sk-SK" dirty="0" err="1" smtClean="0"/>
              <a:t>Ponte</a:t>
            </a:r>
            <a:r>
              <a:rPr lang="sk-SK" dirty="0" smtClean="0"/>
              <a:t> di </a:t>
            </a:r>
            <a:r>
              <a:rPr lang="sk-SK" dirty="0" err="1" smtClean="0"/>
              <a:t>Nona</a:t>
            </a:r>
            <a:r>
              <a:rPr lang="sk-SK" dirty="0" smtClean="0"/>
              <a:t> (republikánsky), </a:t>
            </a:r>
            <a:r>
              <a:rPr lang="sk-SK" dirty="0" err="1" smtClean="0"/>
              <a:t>Tor</a:t>
            </a:r>
            <a:r>
              <a:rPr lang="sk-SK" dirty="0" smtClean="0"/>
              <a:t> </a:t>
            </a:r>
            <a:r>
              <a:rPr lang="sk-SK" dirty="0" err="1" smtClean="0"/>
              <a:t>de´Schiavi</a:t>
            </a:r>
            <a:r>
              <a:rPr lang="sk-SK" dirty="0" smtClean="0"/>
              <a:t> (mauzóleum), </a:t>
            </a:r>
            <a:r>
              <a:rPr lang="sk-SK" dirty="0" err="1" smtClean="0"/>
              <a:t>aquadukt</a:t>
            </a:r>
            <a:r>
              <a:rPr lang="sk-SK" dirty="0" smtClean="0"/>
              <a:t> Alexandrina (Alexander </a:t>
            </a:r>
            <a:r>
              <a:rPr lang="sk-SK" dirty="0" err="1" smtClean="0"/>
              <a:t>Severus</a:t>
            </a:r>
            <a:r>
              <a:rPr lang="sk-SK" dirty="0" smtClean="0"/>
              <a:t>, 222 – 235 AD)</a:t>
            </a:r>
          </a:p>
          <a:p>
            <a:endParaRPr lang="sk-SK" dirty="0" smtClean="0"/>
          </a:p>
          <a:p>
            <a:r>
              <a:rPr lang="sk-SK" i="1" dirty="0" err="1" smtClean="0"/>
              <a:t>Villa</a:t>
            </a:r>
            <a:r>
              <a:rPr lang="sk-SK" i="1" dirty="0" smtClean="0"/>
              <a:t> </a:t>
            </a:r>
            <a:r>
              <a:rPr lang="sk-SK" i="1" dirty="0" err="1" smtClean="0"/>
              <a:t>Gordiani</a:t>
            </a:r>
            <a:endParaRPr lang="sk-SK" i="1" dirty="0" smtClean="0"/>
          </a:p>
          <a:p>
            <a:pPr>
              <a:buFontTx/>
              <a:buChar char="-"/>
            </a:pPr>
            <a:r>
              <a:rPr lang="sk-SK" dirty="0" smtClean="0"/>
              <a:t> </a:t>
            </a:r>
            <a:r>
              <a:rPr lang="sk-SK" dirty="0" err="1" smtClean="0"/>
              <a:t>villa</a:t>
            </a:r>
            <a:r>
              <a:rPr lang="sk-SK" dirty="0" smtClean="0"/>
              <a:t> </a:t>
            </a:r>
            <a:r>
              <a:rPr lang="sk-SK" dirty="0" err="1" smtClean="0"/>
              <a:t>suburbana</a:t>
            </a:r>
            <a:r>
              <a:rPr lang="sk-SK" dirty="0" smtClean="0"/>
              <a:t>, 238 – 244 AD</a:t>
            </a:r>
          </a:p>
          <a:p>
            <a:pPr>
              <a:buFontTx/>
              <a:buChar char="-"/>
            </a:pPr>
            <a:r>
              <a:rPr lang="sk-SK" dirty="0" smtClean="0"/>
              <a:t> po oboch stranách cesty</a:t>
            </a:r>
          </a:p>
          <a:p>
            <a:pPr>
              <a:buFontTx/>
              <a:buChar char="-"/>
            </a:pPr>
            <a:r>
              <a:rPr lang="sk-SK" dirty="0" smtClean="0"/>
              <a:t> cisterna, </a:t>
            </a:r>
            <a:r>
              <a:rPr lang="sk-SK" dirty="0" err="1" smtClean="0"/>
              <a:t>oktagonálna</a:t>
            </a:r>
            <a:r>
              <a:rPr lang="sk-SK" dirty="0" smtClean="0"/>
              <a:t> miestnosť, kúpeľný komplex</a:t>
            </a:r>
            <a:endParaRPr lang="cs-CZ" dirty="0"/>
          </a:p>
        </p:txBody>
      </p:sp>
      <p:pic>
        <p:nvPicPr>
          <p:cNvPr id="62466" name="Picture 2" descr="http://www.romeartlover.it/Prenest8.jpg"/>
          <p:cNvPicPr>
            <a:picLocks noChangeAspect="1" noChangeArrowheads="1"/>
          </p:cNvPicPr>
          <p:nvPr/>
        </p:nvPicPr>
        <p:blipFill>
          <a:blip r:embed="rId2"/>
          <a:srcRect/>
          <a:stretch>
            <a:fillRect/>
          </a:stretch>
        </p:blipFill>
        <p:spPr bwMode="auto">
          <a:xfrm>
            <a:off x="4643438" y="4143380"/>
            <a:ext cx="4221644" cy="2428892"/>
          </a:xfrm>
          <a:prstGeom prst="rect">
            <a:avLst/>
          </a:prstGeom>
          <a:noFill/>
        </p:spPr>
      </p:pic>
      <p:pic>
        <p:nvPicPr>
          <p:cNvPr id="62468" name="Picture 4" descr="http://www.romeartlover.it/Prenes12.jpg"/>
          <p:cNvPicPr>
            <a:picLocks noChangeAspect="1" noChangeArrowheads="1"/>
          </p:cNvPicPr>
          <p:nvPr/>
        </p:nvPicPr>
        <p:blipFill>
          <a:blip r:embed="rId3"/>
          <a:srcRect/>
          <a:stretch>
            <a:fillRect/>
          </a:stretch>
        </p:blipFill>
        <p:spPr bwMode="auto">
          <a:xfrm>
            <a:off x="214282" y="4143380"/>
            <a:ext cx="4029751" cy="2428892"/>
          </a:xfrm>
          <a:prstGeom prst="rect">
            <a:avLst/>
          </a:prstGeom>
          <a:noFill/>
        </p:spPr>
      </p:pic>
      <p:pic>
        <p:nvPicPr>
          <p:cNvPr id="62470" name="Picture 6" descr="http://www.romeartlover.it/Prenest3.jpg"/>
          <p:cNvPicPr>
            <a:picLocks noChangeAspect="1" noChangeArrowheads="1"/>
          </p:cNvPicPr>
          <p:nvPr/>
        </p:nvPicPr>
        <p:blipFill>
          <a:blip r:embed="rId4"/>
          <a:srcRect/>
          <a:stretch>
            <a:fillRect/>
          </a:stretch>
        </p:blipFill>
        <p:spPr bwMode="auto">
          <a:xfrm>
            <a:off x="5714976" y="2000240"/>
            <a:ext cx="3429024" cy="2066809"/>
          </a:xfrm>
          <a:prstGeom prst="rect">
            <a:avLst/>
          </a:prstGeom>
          <a:noFill/>
        </p:spPr>
      </p:pic>
      <p:pic>
        <p:nvPicPr>
          <p:cNvPr id="62472" name="Picture 8" descr="http://www.romeartlover.it/Vasi07f7.jpg"/>
          <p:cNvPicPr>
            <a:picLocks noChangeAspect="1" noChangeArrowheads="1"/>
          </p:cNvPicPr>
          <p:nvPr/>
        </p:nvPicPr>
        <p:blipFill>
          <a:blip r:embed="rId5"/>
          <a:srcRect/>
          <a:stretch>
            <a:fillRect/>
          </a:stretch>
        </p:blipFill>
        <p:spPr bwMode="auto">
          <a:xfrm>
            <a:off x="4500562" y="142852"/>
            <a:ext cx="3318620" cy="200026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9144000" cy="2031325"/>
          </a:xfrm>
          <a:prstGeom prst="rect">
            <a:avLst/>
          </a:prstGeom>
          <a:noFill/>
        </p:spPr>
        <p:txBody>
          <a:bodyPr wrap="square" rtlCol="0">
            <a:spAutoFit/>
          </a:bodyPr>
          <a:lstStyle/>
          <a:p>
            <a:r>
              <a:rPr lang="sk-SK" u="sng" dirty="0" smtClean="0"/>
              <a:t>2. </a:t>
            </a:r>
            <a:r>
              <a:rPr lang="sk-SK" u="sng" dirty="0" err="1" smtClean="0"/>
              <a:t>Terramare</a:t>
            </a:r>
            <a:endParaRPr lang="cs-CZ" sz="1000" dirty="0" smtClean="0"/>
          </a:p>
          <a:p>
            <a:pPr>
              <a:buFontTx/>
              <a:buChar char="-"/>
            </a:pPr>
            <a:r>
              <a:rPr lang="sk-SK" dirty="0" smtClean="0"/>
              <a:t> 16. – 12. stor. BC</a:t>
            </a:r>
          </a:p>
          <a:p>
            <a:pPr>
              <a:buFontTx/>
              <a:buChar char="-"/>
            </a:pPr>
            <a:r>
              <a:rPr lang="sk-SK" dirty="0" smtClean="0"/>
              <a:t> územie: sever Pád, juh Apeniny, východe rieka </a:t>
            </a:r>
            <a:r>
              <a:rPr lang="sk-SK" dirty="0" err="1" smtClean="0"/>
              <a:t>Panaro</a:t>
            </a:r>
            <a:r>
              <a:rPr lang="sk-SK" dirty="0" smtClean="0"/>
              <a:t>, </a:t>
            </a:r>
            <a:r>
              <a:rPr lang="sk-SK" dirty="0" err="1" smtClean="0"/>
              <a:t>Gallia</a:t>
            </a:r>
            <a:r>
              <a:rPr lang="sk-SK" dirty="0" smtClean="0"/>
              <a:t> </a:t>
            </a:r>
            <a:r>
              <a:rPr lang="sk-SK" dirty="0" err="1" smtClean="0"/>
              <a:t>Cisalpina</a:t>
            </a:r>
            <a:r>
              <a:rPr lang="sk-SK" dirty="0" smtClean="0"/>
              <a:t>, </a:t>
            </a:r>
            <a:r>
              <a:rPr lang="sk-SK" dirty="0" err="1" smtClean="0"/>
              <a:t>Umbria</a:t>
            </a:r>
            <a:endParaRPr lang="cs-CZ" dirty="0" smtClean="0"/>
          </a:p>
          <a:p>
            <a:pPr>
              <a:buFontTx/>
              <a:buChar char="-"/>
            </a:pPr>
            <a:r>
              <a:rPr lang="sk-SK" dirty="0" smtClean="0"/>
              <a:t> ojedinelé nálezy sídliskovej architektúry, pokročilé využívanie bronzových nástrojov, kostené nástroje</a:t>
            </a:r>
          </a:p>
          <a:p>
            <a:r>
              <a:rPr lang="sk-SK" dirty="0" smtClean="0"/>
              <a:t>- cesty sa krížili pod pravým uhlom, sídliská blízko vodného zdroja</a:t>
            </a:r>
          </a:p>
          <a:p>
            <a:r>
              <a:rPr lang="sk-SK" i="1" dirty="0" smtClean="0"/>
              <a:t>Lokalita</a:t>
            </a:r>
            <a:r>
              <a:rPr lang="sk-SK" dirty="0" smtClean="0"/>
              <a:t>: </a:t>
            </a:r>
            <a:r>
              <a:rPr lang="sk-SK" b="1" dirty="0" smtClean="0"/>
              <a:t>Monte Leone </a:t>
            </a:r>
          </a:p>
        </p:txBody>
      </p:sp>
      <p:pic>
        <p:nvPicPr>
          <p:cNvPr id="4" name="Obrázek 3" descr="http://www.upload-pictures.de/bild.php/29225,tm250749.png"/>
          <p:cNvPicPr/>
          <p:nvPr/>
        </p:nvPicPr>
        <p:blipFill>
          <a:blip r:embed="rId2"/>
          <a:srcRect/>
          <a:stretch>
            <a:fillRect/>
          </a:stretch>
        </p:blipFill>
        <p:spPr bwMode="auto">
          <a:xfrm>
            <a:off x="0" y="2071678"/>
            <a:ext cx="3786214" cy="4357718"/>
          </a:xfrm>
          <a:prstGeom prst="rect">
            <a:avLst/>
          </a:prstGeom>
          <a:noFill/>
          <a:ln w="9525">
            <a:noFill/>
            <a:miter lim="800000"/>
            <a:headEnd/>
            <a:tailEnd/>
          </a:ln>
        </p:spPr>
      </p:pic>
      <p:pic>
        <p:nvPicPr>
          <p:cNvPr id="5" name="Obrázek 4" descr="http://www.archeobologna.beniculturali.it/parma/images/manpr07.jpg"/>
          <p:cNvPicPr/>
          <p:nvPr/>
        </p:nvPicPr>
        <p:blipFill>
          <a:blip r:embed="rId3"/>
          <a:srcRect/>
          <a:stretch>
            <a:fillRect/>
          </a:stretch>
        </p:blipFill>
        <p:spPr bwMode="auto">
          <a:xfrm>
            <a:off x="3929058" y="1714488"/>
            <a:ext cx="3594740" cy="2571768"/>
          </a:xfrm>
          <a:prstGeom prst="rect">
            <a:avLst/>
          </a:prstGeom>
          <a:noFill/>
          <a:ln w="9525">
            <a:noFill/>
            <a:miter lim="800000"/>
            <a:headEnd/>
            <a:tailEnd/>
          </a:ln>
        </p:spPr>
      </p:pic>
      <p:pic>
        <p:nvPicPr>
          <p:cNvPr id="6" name="Obrázek 5" descr="Figure 4"/>
          <p:cNvPicPr/>
          <p:nvPr/>
        </p:nvPicPr>
        <p:blipFill>
          <a:blip r:embed="rId4"/>
          <a:srcRect/>
          <a:stretch>
            <a:fillRect/>
          </a:stretch>
        </p:blipFill>
        <p:spPr bwMode="auto">
          <a:xfrm>
            <a:off x="5715008" y="4214818"/>
            <a:ext cx="3286148" cy="2500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286380" cy="3970318"/>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Tuscolana</a:t>
            </a:r>
            <a:endParaRPr lang="sk-SK" i="1" u="sng" dirty="0" smtClean="0"/>
          </a:p>
          <a:p>
            <a:endParaRPr lang="sk-SK" i="1" u="sng" dirty="0" smtClean="0"/>
          </a:p>
          <a:p>
            <a:pPr>
              <a:buFontTx/>
              <a:buChar char="-"/>
            </a:pPr>
            <a:r>
              <a:rPr lang="sk-SK" dirty="0" smtClean="0"/>
              <a:t> Rím – </a:t>
            </a:r>
            <a:r>
              <a:rPr lang="sk-SK" dirty="0" err="1" smtClean="0"/>
              <a:t>Tusculum</a:t>
            </a:r>
            <a:r>
              <a:rPr lang="sk-SK" dirty="0" smtClean="0"/>
              <a:t> (blízko </a:t>
            </a:r>
            <a:r>
              <a:rPr lang="sk-SK" dirty="0" err="1" smtClean="0"/>
              <a:t>Frascati</a:t>
            </a:r>
            <a:r>
              <a:rPr lang="sk-SK" dirty="0" smtClean="0"/>
              <a:t>)</a:t>
            </a:r>
          </a:p>
          <a:p>
            <a:pPr>
              <a:buFontTx/>
              <a:buChar char="-"/>
            </a:pPr>
            <a:r>
              <a:rPr lang="sk-SK" dirty="0" smtClean="0"/>
              <a:t> </a:t>
            </a:r>
            <a:r>
              <a:rPr lang="sk-SK" dirty="0" err="1" smtClean="0"/>
              <a:t>Torrione</a:t>
            </a:r>
            <a:r>
              <a:rPr lang="sk-SK" dirty="0" smtClean="0"/>
              <a:t> </a:t>
            </a:r>
            <a:r>
              <a:rPr lang="sk-SK" dirty="0" err="1" smtClean="0"/>
              <a:t>di</a:t>
            </a:r>
            <a:r>
              <a:rPr lang="sk-SK" dirty="0" smtClean="0"/>
              <a:t> </a:t>
            </a:r>
            <a:r>
              <a:rPr lang="sk-SK" dirty="0" err="1" smtClean="0"/>
              <a:t>Micara</a:t>
            </a:r>
            <a:r>
              <a:rPr lang="sk-SK" dirty="0" smtClean="0"/>
              <a:t> – pôvodne okrúhla hrobka, jedna z najstarších budov, kde bolo použité opus </a:t>
            </a:r>
            <a:r>
              <a:rPr lang="sk-SK" dirty="0" err="1" smtClean="0"/>
              <a:t>latericium</a:t>
            </a:r>
            <a:r>
              <a:rPr lang="sk-SK" dirty="0" smtClean="0"/>
              <a:t>, obdobie republiky – </a:t>
            </a:r>
            <a:r>
              <a:rPr lang="sk-SK" dirty="0" err="1" smtClean="0"/>
              <a:t>Lucullus</a:t>
            </a:r>
            <a:r>
              <a:rPr lang="sk-SK" dirty="0" smtClean="0"/>
              <a:t> (v blízkosti sa nachádza jeho </a:t>
            </a:r>
            <a:r>
              <a:rPr lang="sk-SK" dirty="0" err="1" smtClean="0"/>
              <a:t>villa</a:t>
            </a:r>
            <a:r>
              <a:rPr lang="sk-SK" dirty="0" smtClean="0"/>
              <a:t>)</a:t>
            </a:r>
          </a:p>
          <a:p>
            <a:pPr>
              <a:buFontTx/>
              <a:buChar char="-"/>
            </a:pPr>
            <a:r>
              <a:rPr lang="sk-SK" dirty="0" smtClean="0"/>
              <a:t> Monte </a:t>
            </a:r>
            <a:r>
              <a:rPr lang="sk-SK" dirty="0" err="1" smtClean="0"/>
              <a:t>del</a:t>
            </a:r>
            <a:r>
              <a:rPr lang="sk-SK" dirty="0" smtClean="0"/>
              <a:t> </a:t>
            </a:r>
            <a:r>
              <a:rPr lang="sk-SK" dirty="0" err="1" smtClean="0"/>
              <a:t>Grano</a:t>
            </a:r>
            <a:r>
              <a:rPr lang="sk-SK" dirty="0" smtClean="0"/>
              <a:t> – </a:t>
            </a:r>
            <a:r>
              <a:rPr lang="sk-SK" dirty="0" err="1" smtClean="0"/>
              <a:t>tumulus</a:t>
            </a:r>
            <a:r>
              <a:rPr lang="sk-SK" dirty="0" smtClean="0"/>
              <a:t> – prístup dlhou chodbou, steny obložené tehlami, osvetlené vertikálnym tunelom, dóm pôvodne dvojposchodový osvetlený ďalším svetlíkom</a:t>
            </a:r>
          </a:p>
          <a:p>
            <a:pPr>
              <a:buFontTx/>
              <a:buChar char="-"/>
            </a:pPr>
            <a:r>
              <a:rPr lang="sk-SK" dirty="0" smtClean="0"/>
              <a:t> nájdený sarkofág – Alexander </a:t>
            </a:r>
            <a:r>
              <a:rPr lang="sk-SK" dirty="0" err="1" smtClean="0"/>
              <a:t>Severus</a:t>
            </a:r>
            <a:r>
              <a:rPr lang="sk-SK" dirty="0" smtClean="0"/>
              <a:t> (?)</a:t>
            </a:r>
          </a:p>
          <a:p>
            <a:pPr>
              <a:buFontTx/>
              <a:buChar char="-"/>
            </a:pPr>
            <a:r>
              <a:rPr lang="sk-SK" dirty="0" smtClean="0"/>
              <a:t> porta </a:t>
            </a:r>
            <a:r>
              <a:rPr lang="sk-SK" dirty="0" err="1" smtClean="0"/>
              <a:t>Furba</a:t>
            </a:r>
            <a:r>
              <a:rPr lang="sk-SK" dirty="0" smtClean="0"/>
              <a:t> (zlodejská) – oblúk súčasťou </a:t>
            </a:r>
            <a:r>
              <a:rPr lang="sk-SK" dirty="0" err="1" smtClean="0"/>
              <a:t>Aqua</a:t>
            </a:r>
            <a:r>
              <a:rPr lang="sk-SK" dirty="0" smtClean="0"/>
              <a:t> </a:t>
            </a:r>
            <a:r>
              <a:rPr lang="sk-SK" dirty="0" err="1" smtClean="0"/>
              <a:t>Felice</a:t>
            </a:r>
            <a:endParaRPr lang="sk-SK" dirty="0" smtClean="0"/>
          </a:p>
          <a:p>
            <a:pPr>
              <a:buFontTx/>
              <a:buChar char="-"/>
            </a:pPr>
            <a:r>
              <a:rPr lang="sk-SK" dirty="0" smtClean="0"/>
              <a:t> križovanie </a:t>
            </a:r>
            <a:r>
              <a:rPr lang="sk-SK" dirty="0" err="1" smtClean="0"/>
              <a:t>aquaduktov</a:t>
            </a:r>
            <a:r>
              <a:rPr lang="sk-SK" dirty="0" smtClean="0"/>
              <a:t> – </a:t>
            </a:r>
            <a:r>
              <a:rPr lang="sk-SK" dirty="0" err="1" smtClean="0"/>
              <a:t>Marcia</a:t>
            </a:r>
            <a:r>
              <a:rPr lang="sk-SK" dirty="0" smtClean="0"/>
              <a:t>, </a:t>
            </a:r>
            <a:r>
              <a:rPr lang="sk-SK" dirty="0" err="1" smtClean="0"/>
              <a:t>Claudia</a:t>
            </a:r>
            <a:r>
              <a:rPr lang="sk-SK" dirty="0" smtClean="0"/>
              <a:t> a </a:t>
            </a:r>
            <a:r>
              <a:rPr lang="sk-SK" dirty="0" err="1" smtClean="0"/>
              <a:t>Felice</a:t>
            </a:r>
            <a:endParaRPr lang="cs-CZ" dirty="0"/>
          </a:p>
        </p:txBody>
      </p:sp>
      <p:pic>
        <p:nvPicPr>
          <p:cNvPr id="73730" name="Picture 2" descr="http://www.romeartlover.it/Furba4.jpg"/>
          <p:cNvPicPr>
            <a:picLocks noChangeAspect="1" noChangeArrowheads="1"/>
          </p:cNvPicPr>
          <p:nvPr/>
        </p:nvPicPr>
        <p:blipFill>
          <a:blip r:embed="rId2"/>
          <a:srcRect/>
          <a:stretch>
            <a:fillRect/>
          </a:stretch>
        </p:blipFill>
        <p:spPr bwMode="auto">
          <a:xfrm>
            <a:off x="5429256" y="0"/>
            <a:ext cx="3714744" cy="2239024"/>
          </a:xfrm>
          <a:prstGeom prst="rect">
            <a:avLst/>
          </a:prstGeom>
          <a:noFill/>
        </p:spPr>
      </p:pic>
      <p:pic>
        <p:nvPicPr>
          <p:cNvPr id="73732" name="Picture 4" descr="http://www.romeartlover.it/Furba14.jpg"/>
          <p:cNvPicPr>
            <a:picLocks noChangeAspect="1" noChangeArrowheads="1"/>
          </p:cNvPicPr>
          <p:nvPr/>
        </p:nvPicPr>
        <p:blipFill>
          <a:blip r:embed="rId3"/>
          <a:srcRect t="52326"/>
          <a:stretch>
            <a:fillRect/>
          </a:stretch>
        </p:blipFill>
        <p:spPr bwMode="auto">
          <a:xfrm>
            <a:off x="428596" y="4571984"/>
            <a:ext cx="8140510" cy="2286016"/>
          </a:xfrm>
          <a:prstGeom prst="rect">
            <a:avLst/>
          </a:prstGeom>
          <a:noFill/>
        </p:spPr>
      </p:pic>
      <p:pic>
        <p:nvPicPr>
          <p:cNvPr id="73734" name="Picture 6" descr="https://upload.wikimedia.org/wikipedia/commons/thumb/5/54/Piranesi-2033.jpg/260px-Piranesi-2033.jpg"/>
          <p:cNvPicPr>
            <a:picLocks noChangeAspect="1" noChangeArrowheads="1"/>
          </p:cNvPicPr>
          <p:nvPr/>
        </p:nvPicPr>
        <p:blipFill>
          <a:blip r:embed="rId4"/>
          <a:srcRect/>
          <a:stretch>
            <a:fillRect/>
          </a:stretch>
        </p:blipFill>
        <p:spPr bwMode="auto">
          <a:xfrm>
            <a:off x="5929322" y="2285992"/>
            <a:ext cx="2739338" cy="223361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072594" cy="2585323"/>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Appia</a:t>
            </a:r>
            <a:endParaRPr lang="sk-SK" i="1" u="sng" dirty="0" smtClean="0"/>
          </a:p>
          <a:p>
            <a:endParaRPr lang="sk-SK" i="1" u="sng" dirty="0" smtClean="0"/>
          </a:p>
          <a:p>
            <a:pPr>
              <a:buFontTx/>
              <a:buChar char="-"/>
            </a:pPr>
            <a:r>
              <a:rPr lang="sk-SK" dirty="0" smtClean="0"/>
              <a:t> Rím – </a:t>
            </a:r>
            <a:r>
              <a:rPr lang="sk-SK" dirty="0" err="1" smtClean="0"/>
              <a:t>Capua</a:t>
            </a:r>
            <a:r>
              <a:rPr lang="sk-SK" dirty="0" smtClean="0"/>
              <a:t> – </a:t>
            </a:r>
            <a:r>
              <a:rPr lang="sk-SK" dirty="0" err="1" smtClean="0"/>
              <a:t>Brindisi</a:t>
            </a:r>
            <a:endParaRPr lang="sk-SK" dirty="0" smtClean="0"/>
          </a:p>
          <a:p>
            <a:pPr>
              <a:buFontTx/>
              <a:buChar char="-"/>
            </a:pPr>
            <a:r>
              <a:rPr lang="sk-SK" dirty="0" smtClean="0"/>
              <a:t> kráľovná medzi cestami </a:t>
            </a:r>
          </a:p>
          <a:p>
            <a:pPr>
              <a:buFontTx/>
              <a:buChar char="-"/>
            </a:pPr>
            <a:r>
              <a:rPr lang="sk-SK" dirty="0" smtClean="0"/>
              <a:t> </a:t>
            </a:r>
            <a:r>
              <a:rPr lang="sk-SK" dirty="0" err="1" smtClean="0"/>
              <a:t>Appius</a:t>
            </a:r>
            <a:r>
              <a:rPr lang="sk-SK" dirty="0" smtClean="0"/>
              <a:t> </a:t>
            </a:r>
            <a:r>
              <a:rPr lang="sk-SK" dirty="0" err="1" smtClean="0"/>
              <a:t>Claudius</a:t>
            </a:r>
            <a:r>
              <a:rPr lang="sk-SK" dirty="0" smtClean="0"/>
              <a:t> </a:t>
            </a:r>
            <a:r>
              <a:rPr lang="sk-SK" dirty="0" err="1" smtClean="0"/>
              <a:t>Caecus</a:t>
            </a:r>
            <a:r>
              <a:rPr lang="sk-SK" dirty="0" smtClean="0"/>
              <a:t> – cenzor – 312 BC, počas </a:t>
            </a:r>
            <a:r>
              <a:rPr lang="sk-SK" dirty="0" err="1" smtClean="0"/>
              <a:t>Samnitských</a:t>
            </a:r>
            <a:r>
              <a:rPr lang="sk-SK" dirty="0" smtClean="0"/>
              <a:t> vojen dokončená prvá časť</a:t>
            </a:r>
          </a:p>
          <a:p>
            <a:pPr>
              <a:buFontTx/>
              <a:buChar char="-"/>
            </a:pPr>
            <a:r>
              <a:rPr lang="sk-SK" dirty="0" smtClean="0"/>
              <a:t> 1. rozšírenie – zač. 3. stor. BC – do </a:t>
            </a:r>
            <a:r>
              <a:rPr lang="sk-SK" dirty="0" err="1" smtClean="0"/>
              <a:t>Beneventa</a:t>
            </a:r>
            <a:endParaRPr lang="sk-SK" dirty="0" smtClean="0"/>
          </a:p>
          <a:p>
            <a:pPr>
              <a:buFontTx/>
              <a:buChar char="-"/>
            </a:pPr>
            <a:r>
              <a:rPr lang="sk-SK" dirty="0" smtClean="0"/>
              <a:t> 2. rozšírenie – do </a:t>
            </a:r>
            <a:r>
              <a:rPr lang="sk-SK" dirty="0" err="1" smtClean="0"/>
              <a:t>Brindisi</a:t>
            </a:r>
            <a:endParaRPr lang="sk-SK" dirty="0" smtClean="0"/>
          </a:p>
          <a:p>
            <a:pPr>
              <a:buFontTx/>
              <a:buChar char="-"/>
            </a:pPr>
            <a:r>
              <a:rPr lang="sk-SK" dirty="0" smtClean="0"/>
              <a:t> </a:t>
            </a:r>
            <a:r>
              <a:rPr lang="sk-SK" dirty="0" err="1" smtClean="0"/>
              <a:t>Traján</a:t>
            </a:r>
            <a:r>
              <a:rPr lang="sk-SK" dirty="0" smtClean="0"/>
              <a:t> (na vlastné náklady) – </a:t>
            </a:r>
            <a:r>
              <a:rPr lang="sk-SK" i="1" dirty="0" err="1" smtClean="0"/>
              <a:t>Via</a:t>
            </a:r>
            <a:r>
              <a:rPr lang="sk-SK" i="1" dirty="0" smtClean="0"/>
              <a:t> </a:t>
            </a:r>
            <a:r>
              <a:rPr lang="sk-SK" i="1" dirty="0" err="1" smtClean="0"/>
              <a:t>Traiana</a:t>
            </a:r>
            <a:r>
              <a:rPr lang="sk-SK" i="1" dirty="0" smtClean="0"/>
              <a:t> </a:t>
            </a:r>
            <a:r>
              <a:rPr lang="sk-SK" dirty="0" smtClean="0"/>
              <a:t>– </a:t>
            </a:r>
            <a:r>
              <a:rPr lang="sk-SK" dirty="0" err="1" smtClean="0"/>
              <a:t>Beneventum</a:t>
            </a:r>
            <a:r>
              <a:rPr lang="sk-SK" dirty="0" smtClean="0"/>
              <a:t> – </a:t>
            </a:r>
            <a:r>
              <a:rPr lang="sk-SK" dirty="0" err="1" smtClean="0"/>
              <a:t>Brindisi</a:t>
            </a:r>
            <a:r>
              <a:rPr lang="sk-SK" dirty="0" smtClean="0"/>
              <a:t> (o deň skrátil cestovanie do </a:t>
            </a:r>
            <a:r>
              <a:rPr lang="sk-SK" dirty="0" err="1" smtClean="0"/>
              <a:t>Brindisi</a:t>
            </a:r>
            <a:r>
              <a:rPr lang="sk-SK" dirty="0" smtClean="0"/>
              <a:t>), kopcovitý terén</a:t>
            </a:r>
            <a:endParaRPr lang="cs-CZ" dirty="0"/>
          </a:p>
        </p:txBody>
      </p:sp>
      <p:pic>
        <p:nvPicPr>
          <p:cNvPr id="72706" name="Picture 2" descr="http://www.romeartlover.it/Appia2q.jpg"/>
          <p:cNvPicPr>
            <a:picLocks noChangeAspect="1" noChangeArrowheads="1"/>
          </p:cNvPicPr>
          <p:nvPr/>
        </p:nvPicPr>
        <p:blipFill>
          <a:blip r:embed="rId2"/>
          <a:srcRect/>
          <a:stretch>
            <a:fillRect/>
          </a:stretch>
        </p:blipFill>
        <p:spPr bwMode="auto">
          <a:xfrm>
            <a:off x="857224" y="2714620"/>
            <a:ext cx="6953250" cy="4000501"/>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139321"/>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Ostiensis</a:t>
            </a:r>
            <a:endParaRPr lang="sk-SK" i="1" u="sng" dirty="0" smtClean="0"/>
          </a:p>
          <a:p>
            <a:endParaRPr lang="sk-SK" i="1" u="sng" dirty="0" smtClean="0"/>
          </a:p>
          <a:p>
            <a:r>
              <a:rPr lang="sk-SK" dirty="0" smtClean="0"/>
              <a:t>- Rím – </a:t>
            </a:r>
            <a:r>
              <a:rPr lang="sk-SK" dirty="0" err="1" smtClean="0"/>
              <a:t>Ostia</a:t>
            </a:r>
            <a:endParaRPr lang="sk-SK" dirty="0" smtClean="0"/>
          </a:p>
          <a:p>
            <a:pPr>
              <a:buFontTx/>
              <a:buChar char="-"/>
            </a:pPr>
            <a:r>
              <a:rPr lang="sk-SK" dirty="0" smtClean="0"/>
              <a:t> Porta S. </a:t>
            </a:r>
            <a:r>
              <a:rPr lang="sk-SK" dirty="0" err="1" smtClean="0"/>
              <a:t>Paolo</a:t>
            </a:r>
            <a:r>
              <a:rPr lang="sk-SK" dirty="0" smtClean="0"/>
              <a:t> (Porta </a:t>
            </a:r>
            <a:r>
              <a:rPr lang="sk-SK" dirty="0" err="1" smtClean="0"/>
              <a:t>Ostiensis</a:t>
            </a:r>
            <a:r>
              <a:rPr lang="sk-SK" dirty="0" smtClean="0"/>
              <a:t>)</a:t>
            </a:r>
          </a:p>
          <a:p>
            <a:pPr>
              <a:buFontTx/>
              <a:buChar char="-"/>
            </a:pPr>
            <a:r>
              <a:rPr lang="sk-SK" dirty="0" smtClean="0"/>
              <a:t> nekropoly pozdĺž cesty – od obdobia republiky do konca antiky – 5 storočí – niekoľko vrstiev hrobiek – dokumentuje zmenu od kremačného pohrebného rítu k </a:t>
            </a:r>
            <a:r>
              <a:rPr lang="sk-SK" dirty="0" err="1" smtClean="0"/>
              <a:t>inhumácii</a:t>
            </a:r>
            <a:r>
              <a:rPr lang="sk-SK" dirty="0" smtClean="0"/>
              <a:t> v priebehu 2. a 3. stor. AD</a:t>
            </a:r>
          </a:p>
          <a:p>
            <a:pPr>
              <a:buFontTx/>
              <a:buChar char="-"/>
            </a:pPr>
            <a:r>
              <a:rPr lang="sk-SK" dirty="0" smtClean="0"/>
              <a:t> jedna z najzaujímavejší nekropol v Ríme</a:t>
            </a:r>
          </a:p>
          <a:p>
            <a:pPr>
              <a:buFontTx/>
              <a:buChar char="-"/>
            </a:pPr>
            <a:r>
              <a:rPr lang="sk-SK" dirty="0" smtClean="0"/>
              <a:t> hrobka apoštola Pavla (nenašli sa však žiadne nálezy, ktoré by to potvrdili)</a:t>
            </a:r>
          </a:p>
          <a:p>
            <a:pPr>
              <a:buFontTx/>
              <a:buChar char="-"/>
            </a:pPr>
            <a:r>
              <a:rPr lang="sk-SK" dirty="0" smtClean="0"/>
              <a:t> bazilika: </a:t>
            </a:r>
            <a:r>
              <a:rPr lang="sk-SK" dirty="0" err="1" smtClean="0"/>
              <a:t>Valentinianus</a:t>
            </a:r>
            <a:r>
              <a:rPr lang="sk-SK" dirty="0" smtClean="0"/>
              <a:t> II, dokončil </a:t>
            </a:r>
            <a:r>
              <a:rPr lang="sk-SK" dirty="0" err="1" smtClean="0"/>
              <a:t>Honorius</a:t>
            </a:r>
            <a:r>
              <a:rPr lang="sk-SK" dirty="0" smtClean="0"/>
              <a:t> cca 403 AD</a:t>
            </a:r>
          </a:p>
          <a:p>
            <a:endParaRPr lang="cs-CZ" dirty="0"/>
          </a:p>
        </p:txBody>
      </p:sp>
      <p:pic>
        <p:nvPicPr>
          <p:cNvPr id="4098" name="Picture 2" descr="http://www.romeartlover.it/Vasi11f6.jpg"/>
          <p:cNvPicPr>
            <a:picLocks noChangeAspect="1" noChangeArrowheads="1"/>
          </p:cNvPicPr>
          <p:nvPr/>
        </p:nvPicPr>
        <p:blipFill>
          <a:blip r:embed="rId2"/>
          <a:srcRect/>
          <a:stretch>
            <a:fillRect/>
          </a:stretch>
        </p:blipFill>
        <p:spPr bwMode="auto">
          <a:xfrm>
            <a:off x="1071538" y="3000372"/>
            <a:ext cx="7243018" cy="35719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585323"/>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Aurelia</a:t>
            </a:r>
            <a:endParaRPr lang="sk-SK" i="1" u="sng" dirty="0" smtClean="0"/>
          </a:p>
          <a:p>
            <a:pPr>
              <a:buFontTx/>
              <a:buChar char="-"/>
            </a:pPr>
            <a:r>
              <a:rPr lang="sk-SK" dirty="0" smtClean="0"/>
              <a:t> Porta S. </a:t>
            </a:r>
            <a:r>
              <a:rPr lang="sk-SK" dirty="0" err="1" smtClean="0"/>
              <a:t>Pancrazio</a:t>
            </a:r>
            <a:r>
              <a:rPr lang="sk-SK" dirty="0" smtClean="0"/>
              <a:t> (Porta </a:t>
            </a:r>
            <a:r>
              <a:rPr lang="sk-SK" dirty="0" err="1" smtClean="0"/>
              <a:t>Aurelia</a:t>
            </a:r>
            <a:r>
              <a:rPr lang="sk-SK" dirty="0" smtClean="0"/>
              <a:t>)</a:t>
            </a:r>
          </a:p>
          <a:p>
            <a:pPr>
              <a:buFontTx/>
              <a:buChar char="-"/>
            </a:pPr>
            <a:r>
              <a:rPr lang="sk-SK" dirty="0" smtClean="0"/>
              <a:t> 241 BC – C. </a:t>
            </a:r>
            <a:r>
              <a:rPr lang="sk-SK" dirty="0" err="1" smtClean="0"/>
              <a:t>Aurelius</a:t>
            </a:r>
            <a:r>
              <a:rPr lang="sk-SK" dirty="0" smtClean="0"/>
              <a:t> </a:t>
            </a:r>
            <a:r>
              <a:rPr lang="sk-SK" dirty="0" err="1" smtClean="0"/>
              <a:t>Cotta</a:t>
            </a:r>
            <a:endParaRPr lang="sk-SK" dirty="0" smtClean="0"/>
          </a:p>
          <a:p>
            <a:pPr>
              <a:buFontTx/>
              <a:buChar char="-"/>
            </a:pPr>
            <a:r>
              <a:rPr lang="sk-SK" dirty="0" smtClean="0"/>
              <a:t> koniec pôvodnej cesty – </a:t>
            </a:r>
            <a:r>
              <a:rPr lang="sk-SK" dirty="0" err="1" smtClean="0"/>
              <a:t>Pisa</a:t>
            </a:r>
            <a:endParaRPr lang="sk-SK" dirty="0" smtClean="0"/>
          </a:p>
          <a:p>
            <a:pPr>
              <a:buFontTx/>
              <a:buChar char="-"/>
            </a:pPr>
            <a:r>
              <a:rPr lang="sk-SK" dirty="0" smtClean="0"/>
              <a:t> rozšírenie: </a:t>
            </a:r>
            <a:r>
              <a:rPr lang="sk-SK" dirty="0" err="1" smtClean="0"/>
              <a:t>Pisa</a:t>
            </a:r>
            <a:r>
              <a:rPr lang="sk-SK" dirty="0" smtClean="0"/>
              <a:t> – </a:t>
            </a:r>
            <a:r>
              <a:rPr lang="sk-SK" dirty="0" err="1" smtClean="0"/>
              <a:t>Genua</a:t>
            </a:r>
            <a:r>
              <a:rPr lang="sk-SK" dirty="0" smtClean="0"/>
              <a:t> – </a:t>
            </a:r>
            <a:r>
              <a:rPr lang="sk-SK" dirty="0" err="1" smtClean="0"/>
              <a:t>Placentia</a:t>
            </a:r>
            <a:r>
              <a:rPr lang="sk-SK" dirty="0" smtClean="0"/>
              <a:t> (v roku 115 BC), konzul </a:t>
            </a:r>
            <a:r>
              <a:rPr lang="sk-SK" dirty="0" err="1" smtClean="0"/>
              <a:t>Marcus</a:t>
            </a:r>
            <a:r>
              <a:rPr lang="sk-SK" dirty="0" smtClean="0"/>
              <a:t> </a:t>
            </a:r>
            <a:r>
              <a:rPr lang="sk-SK" dirty="0" err="1" smtClean="0"/>
              <a:t>Aemilius</a:t>
            </a:r>
            <a:r>
              <a:rPr lang="sk-SK" dirty="0" smtClean="0"/>
              <a:t> </a:t>
            </a:r>
            <a:r>
              <a:rPr lang="sk-SK" dirty="0" err="1" smtClean="0"/>
              <a:t>Scaurus</a:t>
            </a:r>
            <a:endParaRPr lang="sk-SK" dirty="0" smtClean="0"/>
          </a:p>
          <a:p>
            <a:pPr>
              <a:buFontTx/>
              <a:buChar char="-"/>
            </a:pPr>
            <a:r>
              <a:rPr lang="sk-SK" dirty="0" smtClean="0"/>
              <a:t> ďalšie rozšírenie – až do Francúzska</a:t>
            </a:r>
          </a:p>
          <a:p>
            <a:pPr>
              <a:buFontTx/>
              <a:buChar char="-"/>
            </a:pPr>
            <a:r>
              <a:rPr lang="sk-SK" dirty="0" smtClean="0"/>
              <a:t> </a:t>
            </a:r>
            <a:r>
              <a:rPr lang="sk-SK" dirty="0" err="1" smtClean="0"/>
              <a:t>Villa</a:t>
            </a:r>
            <a:r>
              <a:rPr lang="sk-SK" dirty="0" smtClean="0"/>
              <a:t> </a:t>
            </a:r>
            <a:r>
              <a:rPr lang="sk-SK" dirty="0" err="1" smtClean="0"/>
              <a:t>Doria</a:t>
            </a:r>
            <a:r>
              <a:rPr lang="sk-SK" dirty="0" smtClean="0"/>
              <a:t> </a:t>
            </a:r>
            <a:r>
              <a:rPr lang="sk-SK" dirty="0" err="1" smtClean="0"/>
              <a:t>Pamphilj</a:t>
            </a:r>
            <a:endParaRPr lang="sk-SK" dirty="0" smtClean="0"/>
          </a:p>
          <a:p>
            <a:pPr>
              <a:buFontTx/>
              <a:buChar char="-"/>
            </a:pPr>
            <a:r>
              <a:rPr lang="sk-SK" dirty="0" smtClean="0"/>
              <a:t> kolumbáriá</a:t>
            </a:r>
          </a:p>
          <a:p>
            <a:pPr>
              <a:buFontTx/>
              <a:buChar char="-"/>
            </a:pPr>
            <a:r>
              <a:rPr lang="sk-SK" dirty="0" smtClean="0"/>
              <a:t> </a:t>
            </a:r>
            <a:r>
              <a:rPr lang="sk-SK" dirty="0" err="1" smtClean="0"/>
              <a:t>aqua</a:t>
            </a:r>
            <a:r>
              <a:rPr lang="sk-SK" dirty="0" smtClean="0"/>
              <a:t> </a:t>
            </a:r>
            <a:r>
              <a:rPr lang="sk-SK" dirty="0" err="1" smtClean="0"/>
              <a:t>Trajana</a:t>
            </a:r>
            <a:endParaRPr lang="cs-CZ" dirty="0"/>
          </a:p>
        </p:txBody>
      </p:sp>
      <p:pic>
        <p:nvPicPr>
          <p:cNvPr id="3074" name="Picture 2" descr="http://www.romeartlover.it/Vasi13.jpg"/>
          <p:cNvPicPr>
            <a:picLocks noChangeAspect="1" noChangeArrowheads="1"/>
          </p:cNvPicPr>
          <p:nvPr/>
        </p:nvPicPr>
        <p:blipFill>
          <a:blip r:embed="rId2"/>
          <a:srcRect/>
          <a:stretch>
            <a:fillRect/>
          </a:stretch>
        </p:blipFill>
        <p:spPr bwMode="auto">
          <a:xfrm>
            <a:off x="1142976" y="2571744"/>
            <a:ext cx="6286544" cy="4120236"/>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3214678" cy="3416320"/>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Casilina</a:t>
            </a:r>
            <a:r>
              <a:rPr lang="sk-SK" i="1" u="sng" dirty="0" smtClean="0"/>
              <a:t> (</a:t>
            </a:r>
            <a:r>
              <a:rPr lang="sk-SK" i="1" u="sng" dirty="0" err="1" smtClean="0"/>
              <a:t>Via</a:t>
            </a:r>
            <a:r>
              <a:rPr lang="sk-SK" i="1" u="sng" dirty="0" smtClean="0"/>
              <a:t> </a:t>
            </a:r>
            <a:r>
              <a:rPr lang="sk-SK" i="1" u="sng" dirty="0" err="1" smtClean="0"/>
              <a:t>Labicana</a:t>
            </a:r>
            <a:r>
              <a:rPr lang="sk-SK" i="1" u="sng" dirty="0" smtClean="0"/>
              <a:t>)</a:t>
            </a:r>
          </a:p>
          <a:p>
            <a:endParaRPr lang="sk-SK" i="1" u="sng" dirty="0" smtClean="0"/>
          </a:p>
          <a:p>
            <a:r>
              <a:rPr lang="sk-SK" dirty="0" smtClean="0"/>
              <a:t>- Porta </a:t>
            </a:r>
            <a:r>
              <a:rPr lang="sk-SK" dirty="0" err="1" smtClean="0"/>
              <a:t>Maggiore</a:t>
            </a:r>
            <a:r>
              <a:rPr lang="sk-SK" dirty="0" smtClean="0"/>
              <a:t>, porta </a:t>
            </a:r>
            <a:r>
              <a:rPr lang="sk-SK" dirty="0" err="1" smtClean="0"/>
              <a:t>Esquilina</a:t>
            </a:r>
            <a:endParaRPr lang="sk-SK" dirty="0" smtClean="0"/>
          </a:p>
          <a:p>
            <a:pPr>
              <a:buFontTx/>
              <a:buChar char="-"/>
            </a:pPr>
            <a:r>
              <a:rPr lang="sk-SK" dirty="0" smtClean="0"/>
              <a:t> </a:t>
            </a:r>
            <a:r>
              <a:rPr lang="sk-SK" dirty="0" err="1" smtClean="0"/>
              <a:t>Tusculum</a:t>
            </a:r>
            <a:r>
              <a:rPr lang="sk-SK" dirty="0" smtClean="0"/>
              <a:t> – (predĺženie) </a:t>
            </a:r>
            <a:r>
              <a:rPr lang="sk-SK" dirty="0" err="1" smtClean="0"/>
              <a:t>Labici</a:t>
            </a:r>
            <a:endParaRPr lang="sk-SK" dirty="0" smtClean="0"/>
          </a:p>
          <a:p>
            <a:pPr>
              <a:buFontTx/>
              <a:buChar char="-"/>
            </a:pPr>
            <a:r>
              <a:rPr lang="sk-SK" dirty="0" smtClean="0"/>
              <a:t> časť identická z </a:t>
            </a:r>
            <a:r>
              <a:rPr lang="sk-SK" dirty="0" err="1" smtClean="0"/>
              <a:t>via</a:t>
            </a:r>
            <a:r>
              <a:rPr lang="sk-SK" dirty="0" smtClean="0"/>
              <a:t> Latina</a:t>
            </a:r>
          </a:p>
          <a:p>
            <a:pPr>
              <a:buFontTx/>
              <a:buChar char="-"/>
            </a:pPr>
            <a:r>
              <a:rPr lang="sk-SK" dirty="0" smtClean="0"/>
              <a:t> Augustov portrét z </a:t>
            </a:r>
            <a:r>
              <a:rPr lang="sk-SK" dirty="0" err="1" smtClean="0"/>
              <a:t>via</a:t>
            </a:r>
            <a:r>
              <a:rPr lang="sk-SK" dirty="0" smtClean="0"/>
              <a:t> </a:t>
            </a:r>
            <a:r>
              <a:rPr lang="sk-SK" dirty="0" err="1" smtClean="0"/>
              <a:t>Labicana</a:t>
            </a:r>
            <a:r>
              <a:rPr lang="sk-SK" dirty="0" smtClean="0"/>
              <a:t>, hrobka </a:t>
            </a:r>
            <a:r>
              <a:rPr lang="sk-SK" dirty="0" err="1" smtClean="0"/>
              <a:t>Haterii</a:t>
            </a:r>
            <a:r>
              <a:rPr lang="sk-SK" dirty="0" smtClean="0"/>
              <a:t>, </a:t>
            </a:r>
            <a:r>
              <a:rPr lang="sk-SK" dirty="0" err="1" smtClean="0"/>
              <a:t>ranekresťanská</a:t>
            </a:r>
            <a:r>
              <a:rPr lang="sk-SK" dirty="0" smtClean="0"/>
              <a:t> bazilika S. </a:t>
            </a:r>
            <a:r>
              <a:rPr lang="sk-SK" dirty="0" err="1" smtClean="0"/>
              <a:t>Sebastiano</a:t>
            </a:r>
            <a:r>
              <a:rPr lang="sk-SK" dirty="0" smtClean="0"/>
              <a:t>, S. </a:t>
            </a:r>
            <a:r>
              <a:rPr lang="sk-SK" dirty="0" err="1" smtClean="0"/>
              <a:t>Lorenzo</a:t>
            </a:r>
            <a:r>
              <a:rPr lang="sk-SK" dirty="0" smtClean="0"/>
              <a:t>, S. Agnese, </a:t>
            </a:r>
            <a:r>
              <a:rPr lang="sk-SK" dirty="0" err="1" smtClean="0"/>
              <a:t>Tor</a:t>
            </a:r>
            <a:r>
              <a:rPr lang="sk-SK" dirty="0" smtClean="0"/>
              <a:t> </a:t>
            </a:r>
            <a:r>
              <a:rPr lang="sk-SK" dirty="0" err="1" smtClean="0"/>
              <a:t>Pignattara</a:t>
            </a:r>
            <a:r>
              <a:rPr lang="sk-SK" dirty="0" smtClean="0"/>
              <a:t> (Helenino mauzóleum)</a:t>
            </a:r>
            <a:endParaRPr lang="cs-CZ" dirty="0"/>
          </a:p>
        </p:txBody>
      </p:sp>
      <p:pic>
        <p:nvPicPr>
          <p:cNvPr id="2050" name="Picture 2" descr="http://ancientrome.ru/art/artwork/sculp/rom/imp/augustus/aug190.jpg"/>
          <p:cNvPicPr>
            <a:picLocks noChangeAspect="1" noChangeArrowheads="1"/>
          </p:cNvPicPr>
          <p:nvPr/>
        </p:nvPicPr>
        <p:blipFill>
          <a:blip r:embed="rId2" cstate="print"/>
          <a:srcRect/>
          <a:stretch>
            <a:fillRect/>
          </a:stretch>
        </p:blipFill>
        <p:spPr bwMode="auto">
          <a:xfrm>
            <a:off x="6143636" y="142852"/>
            <a:ext cx="2735285" cy="3962902"/>
          </a:xfrm>
          <a:prstGeom prst="rect">
            <a:avLst/>
          </a:prstGeom>
          <a:noFill/>
        </p:spPr>
      </p:pic>
      <p:pic>
        <p:nvPicPr>
          <p:cNvPr id="2052" name="Picture 4" descr="http://www.museivaticani-stg.va/content/dam/museivaticani/immagini/collezioni/musei/museo_gregoriano_profano/00_06_mausoleo_haterii.png/_jcr_content/renditions/cq5dam.web.1280.1280.png"/>
          <p:cNvPicPr>
            <a:picLocks noChangeAspect="1" noChangeArrowheads="1"/>
          </p:cNvPicPr>
          <p:nvPr/>
        </p:nvPicPr>
        <p:blipFill>
          <a:blip r:embed="rId3"/>
          <a:srcRect l="7432" t="33737" r="8340" b="32526"/>
          <a:stretch>
            <a:fillRect/>
          </a:stretch>
        </p:blipFill>
        <p:spPr bwMode="auto">
          <a:xfrm>
            <a:off x="285720" y="4286256"/>
            <a:ext cx="8469983" cy="2428892"/>
          </a:xfrm>
          <a:prstGeom prst="rect">
            <a:avLst/>
          </a:prstGeom>
          <a:noFill/>
        </p:spPr>
      </p:pic>
      <p:pic>
        <p:nvPicPr>
          <p:cNvPr id="2054" name="Picture 6" descr="http://previews.agefotostock.com/previewimage/bajaage/7abc686228fa4d9059de9ed22d53f805/dae-87026754.jpg"/>
          <p:cNvPicPr>
            <a:picLocks noChangeAspect="1" noChangeArrowheads="1"/>
          </p:cNvPicPr>
          <p:nvPr/>
        </p:nvPicPr>
        <p:blipFill>
          <a:blip r:embed="rId4"/>
          <a:srcRect r="5078"/>
          <a:stretch>
            <a:fillRect/>
          </a:stretch>
        </p:blipFill>
        <p:spPr bwMode="auto">
          <a:xfrm>
            <a:off x="3286116" y="357166"/>
            <a:ext cx="2714644" cy="3500462"/>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7215206" cy="3139321"/>
          </a:xfrm>
          <a:prstGeom prst="rect">
            <a:avLst/>
          </a:prstGeom>
          <a:noFill/>
        </p:spPr>
        <p:txBody>
          <a:bodyPr wrap="square" rtlCol="0">
            <a:spAutoFit/>
          </a:bodyPr>
          <a:lstStyle/>
          <a:p>
            <a:r>
              <a:rPr lang="sk-SK" i="1" u="sng" dirty="0" err="1" smtClean="0"/>
              <a:t>Via</a:t>
            </a:r>
            <a:r>
              <a:rPr lang="sk-SK" i="1" u="sng" dirty="0" smtClean="0"/>
              <a:t> Latina</a:t>
            </a:r>
          </a:p>
          <a:p>
            <a:pPr>
              <a:buFontTx/>
              <a:buChar char="-"/>
            </a:pPr>
            <a:r>
              <a:rPr lang="sk-SK" dirty="0" smtClean="0"/>
              <a:t> porta Latina (</a:t>
            </a:r>
            <a:r>
              <a:rPr lang="sk-SK" dirty="0" err="1" smtClean="0"/>
              <a:t>Aureliovské</a:t>
            </a:r>
            <a:r>
              <a:rPr lang="sk-SK" dirty="0" smtClean="0"/>
              <a:t> hradby)</a:t>
            </a:r>
          </a:p>
          <a:p>
            <a:pPr>
              <a:buFontTx/>
              <a:buChar char="-"/>
            </a:pPr>
            <a:r>
              <a:rPr lang="sk-SK" dirty="0" smtClean="0"/>
              <a:t> 200 km, na juhovýchod od Ríma, spojenie so </a:t>
            </a:r>
            <a:r>
              <a:rPr lang="sk-SK" dirty="0" err="1" smtClean="0"/>
              <a:t>Samniom</a:t>
            </a:r>
            <a:endParaRPr lang="sk-SK" dirty="0" smtClean="0"/>
          </a:p>
          <a:p>
            <a:pPr>
              <a:buFontTx/>
              <a:buChar char="-"/>
            </a:pPr>
            <a:r>
              <a:rPr lang="sk-SK" dirty="0" smtClean="0"/>
              <a:t> jedna z najstarších ciest (porovnateľná s </a:t>
            </a:r>
            <a:r>
              <a:rPr lang="sk-SK" dirty="0" err="1" smtClean="0"/>
              <a:t>via</a:t>
            </a:r>
            <a:r>
              <a:rPr lang="sk-SK" dirty="0" smtClean="0"/>
              <a:t> </a:t>
            </a:r>
            <a:r>
              <a:rPr lang="sk-SK" dirty="0" err="1" smtClean="0"/>
              <a:t>Appia</a:t>
            </a:r>
            <a:r>
              <a:rPr lang="sk-SK" dirty="0" smtClean="0"/>
              <a:t>)</a:t>
            </a:r>
          </a:p>
          <a:p>
            <a:pPr>
              <a:buFontTx/>
              <a:buChar char="-"/>
            </a:pPr>
            <a:r>
              <a:rPr lang="sk-SK" dirty="0" smtClean="0"/>
              <a:t> sledovala prírodný terén</a:t>
            </a:r>
          </a:p>
          <a:p>
            <a:pPr>
              <a:buFontTx/>
              <a:buChar char="-"/>
            </a:pPr>
            <a:r>
              <a:rPr lang="sk-SK" dirty="0" smtClean="0"/>
              <a:t> využívaná dlho pred dláždením</a:t>
            </a:r>
          </a:p>
          <a:p>
            <a:pPr>
              <a:buFontTx/>
              <a:buChar char="-"/>
            </a:pPr>
            <a:r>
              <a:rPr lang="sk-SK" dirty="0" smtClean="0"/>
              <a:t> spája sa s </a:t>
            </a:r>
            <a:r>
              <a:rPr lang="sk-SK" dirty="0" err="1" smtClean="0"/>
              <a:t>via</a:t>
            </a:r>
            <a:r>
              <a:rPr lang="sk-SK" dirty="0" smtClean="0"/>
              <a:t> </a:t>
            </a:r>
            <a:r>
              <a:rPr lang="sk-SK" dirty="0" err="1" smtClean="0"/>
              <a:t>Appia</a:t>
            </a:r>
            <a:r>
              <a:rPr lang="sk-SK" dirty="0" smtClean="0"/>
              <a:t> v </a:t>
            </a:r>
            <a:r>
              <a:rPr lang="sk-SK" dirty="0" err="1" smtClean="0"/>
              <a:t>Casilinum</a:t>
            </a:r>
            <a:endParaRPr lang="sk-SK" dirty="0" smtClean="0"/>
          </a:p>
          <a:p>
            <a:pPr>
              <a:buFontTx/>
              <a:buChar char="-"/>
            </a:pPr>
            <a:r>
              <a:rPr lang="sk-SK" dirty="0" smtClean="0"/>
              <a:t> </a:t>
            </a:r>
            <a:r>
              <a:rPr lang="sk-SK" dirty="0" err="1" smtClean="0"/>
              <a:t>via</a:t>
            </a:r>
            <a:r>
              <a:rPr lang="sk-SK" dirty="0" smtClean="0"/>
              <a:t> </a:t>
            </a:r>
            <a:r>
              <a:rPr lang="sk-SK" dirty="0" err="1" smtClean="0"/>
              <a:t>Labicana</a:t>
            </a:r>
            <a:r>
              <a:rPr lang="sk-SK" dirty="0" smtClean="0"/>
              <a:t> a </a:t>
            </a:r>
            <a:r>
              <a:rPr lang="sk-SK" dirty="0" err="1" smtClean="0"/>
              <a:t>via</a:t>
            </a:r>
            <a:r>
              <a:rPr lang="sk-SK" dirty="0" smtClean="0"/>
              <a:t> </a:t>
            </a:r>
            <a:r>
              <a:rPr lang="sk-SK" dirty="0" err="1" smtClean="0"/>
              <a:t>Prenestina</a:t>
            </a:r>
            <a:endParaRPr lang="sk-SK" dirty="0" smtClean="0"/>
          </a:p>
          <a:p>
            <a:pPr>
              <a:buFontTx/>
              <a:buChar char="-"/>
            </a:pPr>
            <a:r>
              <a:rPr lang="sk-SK" dirty="0" smtClean="0"/>
              <a:t> </a:t>
            </a:r>
            <a:r>
              <a:rPr lang="sk-SK" dirty="0" err="1" smtClean="0"/>
              <a:t>hypogea</a:t>
            </a:r>
            <a:r>
              <a:rPr lang="sk-SK" dirty="0" smtClean="0"/>
              <a:t>: </a:t>
            </a:r>
            <a:r>
              <a:rPr lang="sk-SK" dirty="0" err="1" smtClean="0"/>
              <a:t>Trebius</a:t>
            </a:r>
            <a:r>
              <a:rPr lang="sk-SK" dirty="0" smtClean="0"/>
              <a:t> </a:t>
            </a:r>
            <a:r>
              <a:rPr lang="sk-SK" dirty="0" err="1" smtClean="0"/>
              <a:t>Justus</a:t>
            </a:r>
            <a:r>
              <a:rPr lang="sk-SK" dirty="0" smtClean="0"/>
              <a:t>, </a:t>
            </a:r>
            <a:r>
              <a:rPr lang="sk-SK" dirty="0" err="1" smtClean="0"/>
              <a:t>Via</a:t>
            </a:r>
            <a:r>
              <a:rPr lang="sk-SK" dirty="0" smtClean="0"/>
              <a:t> </a:t>
            </a:r>
            <a:r>
              <a:rPr lang="sk-SK" dirty="0" err="1" smtClean="0"/>
              <a:t>Dino</a:t>
            </a:r>
            <a:r>
              <a:rPr lang="sk-SK" dirty="0" smtClean="0"/>
              <a:t> </a:t>
            </a:r>
            <a:r>
              <a:rPr lang="sk-SK" dirty="0" err="1" smtClean="0"/>
              <a:t>Compagni</a:t>
            </a:r>
            <a:endParaRPr lang="sk-SK" dirty="0" smtClean="0"/>
          </a:p>
          <a:p>
            <a:pPr>
              <a:buFontTx/>
              <a:buChar char="-"/>
            </a:pPr>
            <a:r>
              <a:rPr lang="sk-SK" dirty="0" smtClean="0"/>
              <a:t> nekropoly: 4. </a:t>
            </a:r>
            <a:r>
              <a:rPr lang="sk-SK" dirty="0" err="1" smtClean="0"/>
              <a:t>mílnika</a:t>
            </a:r>
            <a:r>
              <a:rPr lang="sk-SK" dirty="0" smtClean="0"/>
              <a:t> – hrobka </a:t>
            </a:r>
            <a:r>
              <a:rPr lang="sk-SK" dirty="0" err="1" smtClean="0"/>
              <a:t>Barberini</a:t>
            </a:r>
            <a:r>
              <a:rPr lang="sk-SK" dirty="0" smtClean="0"/>
              <a:t>, </a:t>
            </a:r>
            <a:r>
              <a:rPr lang="sk-SK" dirty="0" err="1" smtClean="0"/>
              <a:t>Valerii</a:t>
            </a:r>
            <a:r>
              <a:rPr lang="sk-SK" dirty="0" smtClean="0"/>
              <a:t>, </a:t>
            </a:r>
            <a:r>
              <a:rPr lang="sk-SK" dirty="0" err="1" smtClean="0"/>
              <a:t>Pancratii</a:t>
            </a:r>
            <a:r>
              <a:rPr lang="sk-SK" dirty="0" smtClean="0"/>
              <a:t>, </a:t>
            </a:r>
            <a:r>
              <a:rPr lang="sk-SK" dirty="0" err="1" smtClean="0"/>
              <a:t>Calpurnii</a:t>
            </a:r>
            <a:r>
              <a:rPr lang="sk-SK" dirty="0" smtClean="0"/>
              <a:t>...</a:t>
            </a:r>
          </a:p>
          <a:p>
            <a:pPr>
              <a:buFontTx/>
              <a:buChar char="-"/>
            </a:pPr>
            <a:r>
              <a:rPr lang="sk-SK" dirty="0" smtClean="0"/>
              <a:t> </a:t>
            </a:r>
            <a:r>
              <a:rPr lang="sk-SK" dirty="0" err="1" smtClean="0"/>
              <a:t>Villa</a:t>
            </a:r>
            <a:r>
              <a:rPr lang="sk-SK" dirty="0" smtClean="0"/>
              <a:t> </a:t>
            </a:r>
            <a:r>
              <a:rPr lang="sk-SK" dirty="0" err="1" smtClean="0"/>
              <a:t>dei</a:t>
            </a:r>
            <a:r>
              <a:rPr lang="sk-SK" dirty="0" smtClean="0"/>
              <a:t> </a:t>
            </a:r>
            <a:r>
              <a:rPr lang="sk-SK" dirty="0" err="1" smtClean="0"/>
              <a:t>Sette</a:t>
            </a:r>
            <a:r>
              <a:rPr lang="sk-SK" dirty="0" smtClean="0"/>
              <a:t> </a:t>
            </a:r>
            <a:r>
              <a:rPr lang="sk-SK" dirty="0" err="1" smtClean="0"/>
              <a:t>Passi</a:t>
            </a:r>
            <a:r>
              <a:rPr lang="sk-SK" dirty="0" smtClean="0"/>
              <a:t> (najstaršia fáza – neskorá republika)</a:t>
            </a:r>
            <a:endParaRPr lang="cs-CZ" dirty="0"/>
          </a:p>
        </p:txBody>
      </p:sp>
      <p:pic>
        <p:nvPicPr>
          <p:cNvPr id="74754" name="Picture 2" descr="https://upload.wikimedia.org/wikipedia/en/thumb/4/4b/ViaLatina1.jpg/200px-ViaLatina1.jpg"/>
          <p:cNvPicPr>
            <a:picLocks noChangeAspect="1" noChangeArrowheads="1"/>
          </p:cNvPicPr>
          <p:nvPr/>
        </p:nvPicPr>
        <p:blipFill>
          <a:blip r:embed="rId2"/>
          <a:srcRect/>
          <a:stretch>
            <a:fillRect/>
          </a:stretch>
        </p:blipFill>
        <p:spPr bwMode="auto">
          <a:xfrm>
            <a:off x="7215206" y="71414"/>
            <a:ext cx="1762124" cy="3136580"/>
          </a:xfrm>
          <a:prstGeom prst="rect">
            <a:avLst/>
          </a:prstGeom>
          <a:noFill/>
        </p:spPr>
      </p:pic>
      <p:pic>
        <p:nvPicPr>
          <p:cNvPr id="74756" name="Picture 4" descr="http://www.bandb-rome.it/images/tombe_via_latina_valerii_2.jpg"/>
          <p:cNvPicPr>
            <a:picLocks noChangeAspect="1" noChangeArrowheads="1"/>
          </p:cNvPicPr>
          <p:nvPr/>
        </p:nvPicPr>
        <p:blipFill>
          <a:blip r:embed="rId3"/>
          <a:srcRect/>
          <a:stretch>
            <a:fillRect/>
          </a:stretch>
        </p:blipFill>
        <p:spPr bwMode="auto">
          <a:xfrm>
            <a:off x="571472" y="3429000"/>
            <a:ext cx="7895215" cy="3357586"/>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3643306" cy="4801314"/>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Ardeatina</a:t>
            </a:r>
            <a:endParaRPr lang="sk-SK" i="1" u="sng" dirty="0" smtClean="0"/>
          </a:p>
          <a:p>
            <a:pPr>
              <a:buFontTx/>
              <a:buChar char="-"/>
            </a:pPr>
            <a:r>
              <a:rPr lang="sk-SK" dirty="0" smtClean="0"/>
              <a:t> Rím – </a:t>
            </a:r>
            <a:r>
              <a:rPr lang="sk-SK" dirty="0" err="1" smtClean="0"/>
              <a:t>Ardea</a:t>
            </a:r>
            <a:r>
              <a:rPr lang="sk-SK" dirty="0" smtClean="0"/>
              <a:t> (na začiatku totožná s </a:t>
            </a:r>
            <a:r>
              <a:rPr lang="sk-SK" dirty="0" err="1" smtClean="0"/>
              <a:t>via</a:t>
            </a:r>
            <a:r>
              <a:rPr lang="sk-SK" dirty="0" smtClean="0"/>
              <a:t> </a:t>
            </a:r>
            <a:r>
              <a:rPr lang="sk-SK" dirty="0" err="1" smtClean="0"/>
              <a:t>Appia</a:t>
            </a:r>
            <a:r>
              <a:rPr lang="sk-SK" dirty="0" smtClean="0"/>
              <a:t>)</a:t>
            </a:r>
          </a:p>
          <a:p>
            <a:pPr>
              <a:buFontTx/>
              <a:buChar char="-"/>
            </a:pPr>
            <a:endParaRPr lang="sk-SK" dirty="0" smtClean="0"/>
          </a:p>
          <a:p>
            <a:r>
              <a:rPr lang="sk-SK" i="1" u="sng" dirty="0" err="1" smtClean="0"/>
              <a:t>Via</a:t>
            </a:r>
            <a:r>
              <a:rPr lang="sk-SK" i="1" u="sng" dirty="0" smtClean="0"/>
              <a:t> </a:t>
            </a:r>
            <a:r>
              <a:rPr lang="sk-SK" i="1" u="sng" dirty="0" err="1" smtClean="0"/>
              <a:t>Portuense</a:t>
            </a:r>
            <a:endParaRPr lang="sk-SK" i="1" u="sng" dirty="0" smtClean="0"/>
          </a:p>
          <a:p>
            <a:pPr>
              <a:buFontTx/>
              <a:buChar char="-"/>
            </a:pPr>
            <a:r>
              <a:rPr lang="sk-SK" dirty="0" smtClean="0"/>
              <a:t> Rím – </a:t>
            </a:r>
            <a:r>
              <a:rPr lang="sk-SK" dirty="0" err="1" smtClean="0"/>
              <a:t>Portus</a:t>
            </a:r>
            <a:endParaRPr lang="sk-SK" dirty="0" smtClean="0"/>
          </a:p>
          <a:p>
            <a:pPr>
              <a:buFontTx/>
              <a:buChar char="-"/>
            </a:pPr>
            <a:r>
              <a:rPr lang="sk-SK" dirty="0" smtClean="0"/>
              <a:t> porta </a:t>
            </a:r>
            <a:r>
              <a:rPr lang="sk-SK" dirty="0" err="1" smtClean="0"/>
              <a:t>Portese</a:t>
            </a:r>
            <a:endParaRPr lang="sk-SK" dirty="0" smtClean="0"/>
          </a:p>
          <a:p>
            <a:pPr>
              <a:buFontTx/>
              <a:buChar char="-"/>
            </a:pPr>
            <a:r>
              <a:rPr lang="sk-SK" dirty="0" smtClean="0"/>
              <a:t> </a:t>
            </a:r>
            <a:r>
              <a:rPr lang="sk-SK" dirty="0" err="1" smtClean="0"/>
              <a:t>Claudius</a:t>
            </a:r>
            <a:endParaRPr lang="sk-SK" dirty="0" smtClean="0"/>
          </a:p>
          <a:p>
            <a:pPr>
              <a:buFontTx/>
              <a:buChar char="-"/>
            </a:pPr>
            <a:r>
              <a:rPr lang="sk-SK" dirty="0" smtClean="0"/>
              <a:t> naberá na dôležitosti v 3. stor. AD – upadá </a:t>
            </a:r>
            <a:r>
              <a:rPr lang="sk-SK" dirty="0" err="1" smtClean="0"/>
              <a:t>Ostia</a:t>
            </a:r>
            <a:endParaRPr lang="sk-SK" dirty="0" smtClean="0"/>
          </a:p>
          <a:p>
            <a:pPr>
              <a:buFontTx/>
              <a:buChar char="-"/>
            </a:pPr>
            <a:r>
              <a:rPr lang="sk-SK" dirty="0" smtClean="0"/>
              <a:t> 2 pruhy</a:t>
            </a:r>
          </a:p>
          <a:p>
            <a:endParaRPr lang="sk-SK" dirty="0" smtClean="0"/>
          </a:p>
          <a:p>
            <a:r>
              <a:rPr lang="sk-SK" i="1" u="sng" dirty="0" err="1" smtClean="0"/>
              <a:t>Via</a:t>
            </a:r>
            <a:r>
              <a:rPr lang="sk-SK" i="1" u="sng" dirty="0" smtClean="0"/>
              <a:t> </a:t>
            </a:r>
            <a:r>
              <a:rPr lang="sk-SK" i="1" u="sng" dirty="0" err="1" smtClean="0"/>
              <a:t>Trionfale</a:t>
            </a:r>
            <a:endParaRPr lang="sk-SK" i="1" u="sng" dirty="0" smtClean="0"/>
          </a:p>
          <a:p>
            <a:pPr>
              <a:buFontTx/>
              <a:buChar char="-"/>
            </a:pPr>
            <a:r>
              <a:rPr lang="sk-SK" dirty="0" smtClean="0"/>
              <a:t> oddeľuje sa od </a:t>
            </a:r>
            <a:r>
              <a:rPr lang="sk-SK" dirty="0" err="1" smtClean="0"/>
              <a:t>via</a:t>
            </a:r>
            <a:r>
              <a:rPr lang="sk-SK" dirty="0" smtClean="0"/>
              <a:t> </a:t>
            </a:r>
            <a:r>
              <a:rPr lang="sk-SK" dirty="0" err="1" smtClean="0"/>
              <a:t>Cassia</a:t>
            </a:r>
            <a:endParaRPr lang="sk-SK" dirty="0" smtClean="0"/>
          </a:p>
          <a:p>
            <a:pPr>
              <a:buFontTx/>
              <a:buChar char="-"/>
            </a:pPr>
            <a:r>
              <a:rPr lang="sk-SK" dirty="0" smtClean="0"/>
              <a:t> triumfálny príchod víťazných konzulov alebo cisárov</a:t>
            </a:r>
          </a:p>
          <a:p>
            <a:pPr>
              <a:buFontTx/>
              <a:buChar char="-"/>
            </a:pPr>
            <a:r>
              <a:rPr lang="sk-SK" dirty="0" smtClean="0"/>
              <a:t> </a:t>
            </a:r>
            <a:r>
              <a:rPr lang="sk-SK" dirty="0" err="1" smtClean="0"/>
              <a:t>ponte</a:t>
            </a:r>
            <a:r>
              <a:rPr lang="sk-SK" dirty="0" smtClean="0"/>
              <a:t> </a:t>
            </a:r>
            <a:r>
              <a:rPr lang="sk-SK" dirty="0" err="1" smtClean="0"/>
              <a:t>Trionfale</a:t>
            </a:r>
            <a:endParaRPr lang="sk-SK" dirty="0" smtClean="0"/>
          </a:p>
        </p:txBody>
      </p:sp>
      <p:pic>
        <p:nvPicPr>
          <p:cNvPr id="1026" name="Picture 2" descr="http://www.romeartlover.it/Porto18.jpg"/>
          <p:cNvPicPr>
            <a:picLocks noChangeAspect="1" noChangeArrowheads="1"/>
          </p:cNvPicPr>
          <p:nvPr/>
        </p:nvPicPr>
        <p:blipFill>
          <a:blip r:embed="rId2"/>
          <a:srcRect/>
          <a:stretch>
            <a:fillRect/>
          </a:stretch>
        </p:blipFill>
        <p:spPr bwMode="auto">
          <a:xfrm>
            <a:off x="3500430" y="214290"/>
            <a:ext cx="5643570" cy="3401604"/>
          </a:xfrm>
          <a:prstGeom prst="rect">
            <a:avLst/>
          </a:prstGeom>
          <a:noFill/>
        </p:spPr>
      </p:pic>
      <p:sp>
        <p:nvSpPr>
          <p:cNvPr id="4" name="TextovéPole 3"/>
          <p:cNvSpPr txBox="1"/>
          <p:nvPr/>
        </p:nvSpPr>
        <p:spPr>
          <a:xfrm>
            <a:off x="0" y="4857760"/>
            <a:ext cx="9144000" cy="1477328"/>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Clodia</a:t>
            </a:r>
            <a:endParaRPr lang="sk-SK" i="1" u="sng" dirty="0" smtClean="0"/>
          </a:p>
          <a:p>
            <a:pPr>
              <a:buFontTx/>
              <a:buChar char="-"/>
            </a:pPr>
            <a:r>
              <a:rPr lang="sk-SK" dirty="0" smtClean="0"/>
              <a:t> obchod s kolóniami na etruskom území</a:t>
            </a:r>
          </a:p>
          <a:p>
            <a:pPr>
              <a:buFontTx/>
              <a:buChar char="-"/>
            </a:pPr>
            <a:r>
              <a:rPr lang="sk-SK" dirty="0" smtClean="0"/>
              <a:t> pravdepodobne sledovala už existujúcu etruskú cestu</a:t>
            </a:r>
          </a:p>
          <a:p>
            <a:pPr>
              <a:buFontTx/>
              <a:buChar char="-"/>
            </a:pPr>
            <a:r>
              <a:rPr lang="sk-SK" dirty="0" smtClean="0"/>
              <a:t> zač. ako </a:t>
            </a:r>
            <a:r>
              <a:rPr lang="sk-SK" dirty="0" err="1" smtClean="0"/>
              <a:t>via</a:t>
            </a:r>
            <a:r>
              <a:rPr lang="sk-SK" dirty="0" smtClean="0"/>
              <a:t> </a:t>
            </a:r>
            <a:r>
              <a:rPr lang="sk-SK" dirty="0" err="1" smtClean="0"/>
              <a:t>Cassia</a:t>
            </a:r>
            <a:r>
              <a:rPr lang="sk-SK" dirty="0" smtClean="0"/>
              <a:t>, potom odklon a znovu sa na ňu napojila pri </a:t>
            </a:r>
            <a:r>
              <a:rPr lang="sk-SK" dirty="0" err="1" smtClean="0"/>
              <a:t>Forum</a:t>
            </a:r>
            <a:r>
              <a:rPr lang="sk-SK" dirty="0" smtClean="0"/>
              <a:t> </a:t>
            </a:r>
            <a:r>
              <a:rPr lang="sk-SK" dirty="0" err="1" smtClean="0"/>
              <a:t>Cassi</a:t>
            </a:r>
            <a:endParaRPr lang="sk-SK" dirty="0" smtClean="0"/>
          </a:p>
          <a:p>
            <a:endParaRPr lang="cs-CZ"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3714744" cy="3970318"/>
          </a:xfrm>
          <a:prstGeom prst="rect">
            <a:avLst/>
          </a:prstGeom>
          <a:noFill/>
        </p:spPr>
        <p:txBody>
          <a:bodyPr wrap="square" rtlCol="0">
            <a:spAutoFit/>
          </a:bodyPr>
          <a:lstStyle/>
          <a:p>
            <a:r>
              <a:rPr lang="sk-SK" b="1" dirty="0" smtClean="0"/>
              <a:t>Cesty mimo Rím</a:t>
            </a:r>
          </a:p>
          <a:p>
            <a:endParaRPr lang="sk-SK" b="1" dirty="0" smtClean="0"/>
          </a:p>
          <a:p>
            <a:pPr marL="342900" indent="-342900">
              <a:buAutoNum type="alphaLcParenR"/>
            </a:pPr>
            <a:r>
              <a:rPr lang="sk-SK" b="1" dirty="0" err="1" smtClean="0"/>
              <a:t>Via</a:t>
            </a:r>
            <a:r>
              <a:rPr lang="sk-SK" b="1" dirty="0" smtClean="0"/>
              <a:t> </a:t>
            </a:r>
            <a:r>
              <a:rPr lang="sk-SK" b="1" dirty="0" err="1" smtClean="0"/>
              <a:t>Aemilia</a:t>
            </a:r>
            <a:endParaRPr lang="sk-SK" b="1" dirty="0" smtClean="0"/>
          </a:p>
          <a:p>
            <a:pPr marL="342900" indent="-342900">
              <a:buAutoNum type="alphaLcParenR"/>
            </a:pPr>
            <a:r>
              <a:rPr lang="sk-SK" b="1" dirty="0" err="1" smtClean="0"/>
              <a:t>Via</a:t>
            </a:r>
            <a:r>
              <a:rPr lang="sk-SK" b="1" dirty="0" smtClean="0"/>
              <a:t> </a:t>
            </a:r>
            <a:r>
              <a:rPr lang="sk-SK" b="1" dirty="0" err="1" smtClean="0"/>
              <a:t>Annia</a:t>
            </a:r>
            <a:endParaRPr lang="sk-SK" b="1" dirty="0" smtClean="0"/>
          </a:p>
          <a:p>
            <a:pPr marL="342900" indent="-342900">
              <a:buAutoNum type="alphaLcParenR"/>
            </a:pPr>
            <a:r>
              <a:rPr lang="sk-SK" b="1" dirty="0" err="1" smtClean="0"/>
              <a:t>Via</a:t>
            </a:r>
            <a:r>
              <a:rPr lang="sk-SK" b="1" dirty="0" smtClean="0"/>
              <a:t> </a:t>
            </a:r>
            <a:r>
              <a:rPr lang="sk-SK" b="1" dirty="0" err="1" smtClean="0"/>
              <a:t>Campana</a:t>
            </a:r>
            <a:endParaRPr lang="sk-SK" b="1" dirty="0" smtClean="0"/>
          </a:p>
          <a:p>
            <a:pPr marL="342900" indent="-342900">
              <a:buAutoNum type="alphaLcParenR"/>
            </a:pPr>
            <a:r>
              <a:rPr lang="sk-SK" dirty="0" err="1" smtClean="0"/>
              <a:t>Via</a:t>
            </a:r>
            <a:r>
              <a:rPr lang="sk-SK" dirty="0" smtClean="0"/>
              <a:t> </a:t>
            </a:r>
            <a:r>
              <a:rPr lang="sk-SK" dirty="0" err="1" smtClean="0"/>
              <a:t>Caecilia</a:t>
            </a:r>
            <a:endParaRPr lang="sk-SK" dirty="0" smtClean="0"/>
          </a:p>
          <a:p>
            <a:pPr marL="342900" indent="-342900">
              <a:buAutoNum type="alphaLcParenR"/>
            </a:pPr>
            <a:r>
              <a:rPr lang="sk-SK" b="1" dirty="0" err="1" smtClean="0"/>
              <a:t>Via</a:t>
            </a:r>
            <a:r>
              <a:rPr lang="sk-SK" b="1" dirty="0" smtClean="0"/>
              <a:t> </a:t>
            </a:r>
            <a:r>
              <a:rPr lang="sk-SK" b="1" dirty="0" err="1" smtClean="0"/>
              <a:t>Claudia</a:t>
            </a:r>
            <a:r>
              <a:rPr lang="sk-SK" b="1" dirty="0" smtClean="0"/>
              <a:t> Augusta</a:t>
            </a:r>
          </a:p>
          <a:p>
            <a:pPr marL="342900" indent="-342900">
              <a:buAutoNum type="alphaLcParenR"/>
            </a:pPr>
            <a:r>
              <a:rPr lang="sk-SK" dirty="0" err="1" smtClean="0"/>
              <a:t>Via</a:t>
            </a:r>
            <a:r>
              <a:rPr lang="sk-SK" dirty="0" smtClean="0"/>
              <a:t> </a:t>
            </a:r>
            <a:r>
              <a:rPr lang="sk-SK" dirty="0" err="1" smtClean="0"/>
              <a:t>Gallica</a:t>
            </a:r>
            <a:r>
              <a:rPr lang="sk-SK" dirty="0" smtClean="0"/>
              <a:t> (</a:t>
            </a:r>
            <a:r>
              <a:rPr lang="sk-SK" dirty="0" err="1" smtClean="0"/>
              <a:t>Verona</a:t>
            </a:r>
            <a:r>
              <a:rPr lang="sk-SK" dirty="0" smtClean="0"/>
              <a:t>–Miláno)</a:t>
            </a:r>
          </a:p>
          <a:p>
            <a:pPr marL="342900" indent="-342900">
              <a:buAutoNum type="alphaLcParenR"/>
            </a:pPr>
            <a:r>
              <a:rPr lang="sk-SK" dirty="0" err="1" smtClean="0"/>
              <a:t>Via</a:t>
            </a:r>
            <a:r>
              <a:rPr lang="sk-SK" dirty="0" smtClean="0"/>
              <a:t> </a:t>
            </a:r>
            <a:r>
              <a:rPr lang="sk-SK" dirty="0" err="1" smtClean="0"/>
              <a:t>Julia</a:t>
            </a:r>
            <a:r>
              <a:rPr lang="sk-SK" dirty="0" smtClean="0"/>
              <a:t> Augusta (</a:t>
            </a:r>
            <a:r>
              <a:rPr lang="sk-SK" dirty="0" err="1" smtClean="0"/>
              <a:t>Piacenza-Arles</a:t>
            </a:r>
            <a:r>
              <a:rPr lang="sk-SK" dirty="0" smtClean="0"/>
              <a:t>)</a:t>
            </a:r>
          </a:p>
          <a:p>
            <a:pPr marL="342900" indent="-342900">
              <a:buAutoNum type="alphaLcParenR"/>
            </a:pPr>
            <a:r>
              <a:rPr lang="sk-SK" b="1" dirty="0" err="1" smtClean="0"/>
              <a:t>Via</a:t>
            </a:r>
            <a:r>
              <a:rPr lang="sk-SK" b="1" dirty="0" smtClean="0"/>
              <a:t> </a:t>
            </a:r>
            <a:r>
              <a:rPr lang="sk-SK" b="1" dirty="0" err="1" smtClean="0"/>
              <a:t>Popilea</a:t>
            </a:r>
            <a:endParaRPr lang="sk-SK" b="1" dirty="0" smtClean="0"/>
          </a:p>
          <a:p>
            <a:pPr marL="342900" indent="-342900">
              <a:buAutoNum type="alphaLcParenR"/>
            </a:pPr>
            <a:r>
              <a:rPr lang="sk-SK" b="1" dirty="0" err="1" smtClean="0"/>
              <a:t>Via</a:t>
            </a:r>
            <a:r>
              <a:rPr lang="sk-SK" b="1" dirty="0" smtClean="0"/>
              <a:t> </a:t>
            </a:r>
            <a:r>
              <a:rPr lang="sk-SK" b="1" dirty="0" err="1" smtClean="0"/>
              <a:t>Postumia</a:t>
            </a:r>
            <a:endParaRPr lang="sk-SK" b="1" dirty="0" smtClean="0"/>
          </a:p>
          <a:p>
            <a:pPr marL="342900" indent="-342900">
              <a:buAutoNum type="alphaLcParenR"/>
            </a:pPr>
            <a:r>
              <a:rPr lang="sk-SK" b="1" dirty="0" err="1" smtClean="0"/>
              <a:t>Via</a:t>
            </a:r>
            <a:r>
              <a:rPr lang="sk-SK" b="1" dirty="0" smtClean="0"/>
              <a:t> </a:t>
            </a:r>
            <a:r>
              <a:rPr lang="sk-SK" b="1" dirty="0" err="1" smtClean="0"/>
              <a:t>Severiana</a:t>
            </a:r>
            <a:endParaRPr lang="sk-SK" b="1" dirty="0" smtClean="0"/>
          </a:p>
          <a:p>
            <a:pPr marL="342900" indent="-342900">
              <a:buAutoNum type="alphaLcParenR"/>
            </a:pPr>
            <a:endParaRPr lang="sk-SK" dirty="0" smtClean="0"/>
          </a:p>
          <a:p>
            <a:endParaRPr lang="cs-CZ" dirty="0"/>
          </a:p>
        </p:txBody>
      </p:sp>
      <p:pic>
        <p:nvPicPr>
          <p:cNvPr id="84994" name="Picture 2" descr="Map of Roman Roads in Italy"/>
          <p:cNvPicPr>
            <a:picLocks noChangeAspect="1" noChangeArrowheads="1"/>
          </p:cNvPicPr>
          <p:nvPr/>
        </p:nvPicPr>
        <p:blipFill>
          <a:blip r:embed="rId3"/>
          <a:srcRect/>
          <a:stretch>
            <a:fillRect/>
          </a:stretch>
        </p:blipFill>
        <p:spPr bwMode="auto">
          <a:xfrm>
            <a:off x="3571868" y="285728"/>
            <a:ext cx="5476948" cy="635798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143372" cy="6186309"/>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Aemilia</a:t>
            </a:r>
            <a:endParaRPr lang="sk-SK" i="1" u="sng" dirty="0" smtClean="0"/>
          </a:p>
          <a:p>
            <a:pPr>
              <a:buFontTx/>
              <a:buChar char="-"/>
            </a:pPr>
            <a:r>
              <a:rPr lang="sk-SK" dirty="0" smtClean="0"/>
              <a:t> </a:t>
            </a:r>
            <a:r>
              <a:rPr lang="sk-SK" dirty="0" err="1" smtClean="0"/>
              <a:t>Ariminium</a:t>
            </a:r>
            <a:r>
              <a:rPr lang="sk-SK" dirty="0" smtClean="0"/>
              <a:t> (</a:t>
            </a:r>
            <a:r>
              <a:rPr lang="sk-SK" dirty="0" err="1" smtClean="0"/>
              <a:t>Rimini</a:t>
            </a:r>
            <a:r>
              <a:rPr lang="sk-SK" dirty="0" smtClean="0"/>
              <a:t>) – po Adriatickom pobreží cez – Bologna – </a:t>
            </a:r>
            <a:r>
              <a:rPr lang="sk-SK" dirty="0" err="1" smtClean="0"/>
              <a:t>Modena</a:t>
            </a:r>
            <a:r>
              <a:rPr lang="sk-SK" dirty="0" smtClean="0"/>
              <a:t> – </a:t>
            </a:r>
            <a:r>
              <a:rPr lang="sk-SK" dirty="0" err="1" smtClean="0"/>
              <a:t>Reggio</a:t>
            </a:r>
            <a:r>
              <a:rPr lang="sk-SK" dirty="0" smtClean="0"/>
              <a:t> - </a:t>
            </a:r>
            <a:r>
              <a:rPr lang="sk-SK" dirty="0" err="1" smtClean="0"/>
              <a:t>Parma</a:t>
            </a:r>
            <a:r>
              <a:rPr lang="sk-SK" dirty="0" smtClean="0"/>
              <a:t> do </a:t>
            </a:r>
            <a:r>
              <a:rPr lang="sk-SK" dirty="0" err="1" smtClean="0"/>
              <a:t>Placentia</a:t>
            </a:r>
            <a:r>
              <a:rPr lang="sk-SK" dirty="0" smtClean="0"/>
              <a:t>/</a:t>
            </a:r>
            <a:r>
              <a:rPr lang="sk-SK" dirty="0" err="1" smtClean="0"/>
              <a:t>Piacenza</a:t>
            </a:r>
            <a:r>
              <a:rPr lang="sk-SK" dirty="0" smtClean="0"/>
              <a:t> (rieka Pád)</a:t>
            </a:r>
          </a:p>
          <a:p>
            <a:pPr>
              <a:buFontTx/>
              <a:buChar char="-"/>
            </a:pPr>
            <a:r>
              <a:rPr lang="sk-SK" dirty="0" smtClean="0"/>
              <a:t> </a:t>
            </a:r>
            <a:r>
              <a:rPr lang="sk-SK" dirty="0" err="1" smtClean="0"/>
              <a:t>Marcus</a:t>
            </a:r>
            <a:r>
              <a:rPr lang="sk-SK" dirty="0" smtClean="0"/>
              <a:t> </a:t>
            </a:r>
            <a:r>
              <a:rPr lang="sk-SK" dirty="0" err="1" smtClean="0"/>
              <a:t>Aemilius</a:t>
            </a:r>
            <a:r>
              <a:rPr lang="sk-SK" dirty="0" smtClean="0"/>
              <a:t> </a:t>
            </a:r>
            <a:r>
              <a:rPr lang="sk-SK" dirty="0" err="1" smtClean="0"/>
              <a:t>Lepidus</a:t>
            </a:r>
            <a:r>
              <a:rPr lang="sk-SK" dirty="0" smtClean="0"/>
              <a:t>, dokončená 187 BC</a:t>
            </a:r>
          </a:p>
          <a:p>
            <a:pPr>
              <a:buFontTx/>
              <a:buChar char="-"/>
            </a:pPr>
            <a:r>
              <a:rPr lang="sk-SK" dirty="0" smtClean="0"/>
              <a:t> pozostatky: </a:t>
            </a:r>
            <a:r>
              <a:rPr lang="sk-SK" dirty="0" err="1" smtClean="0"/>
              <a:t>Rimini</a:t>
            </a:r>
            <a:r>
              <a:rPr lang="sk-SK" dirty="0" smtClean="0"/>
              <a:t> – </a:t>
            </a:r>
            <a:r>
              <a:rPr lang="sk-SK" dirty="0" err="1" smtClean="0"/>
              <a:t>ponte</a:t>
            </a:r>
            <a:r>
              <a:rPr lang="sk-SK" dirty="0" smtClean="0"/>
              <a:t> </a:t>
            </a:r>
            <a:r>
              <a:rPr lang="sk-SK" dirty="0" err="1" smtClean="0"/>
              <a:t>Tiberio</a:t>
            </a:r>
            <a:r>
              <a:rPr lang="sk-SK" dirty="0" smtClean="0"/>
              <a:t>, ďalšie časti a mosty</a:t>
            </a:r>
          </a:p>
          <a:p>
            <a:pPr>
              <a:buFontTx/>
              <a:buChar char="-"/>
            </a:pPr>
            <a:endParaRPr lang="sk-SK" dirty="0" smtClean="0"/>
          </a:p>
          <a:p>
            <a:r>
              <a:rPr lang="sk-SK" i="1" u="sng" dirty="0" err="1" smtClean="0"/>
              <a:t>Via</a:t>
            </a:r>
            <a:r>
              <a:rPr lang="sk-SK" i="1" u="sng" dirty="0" smtClean="0"/>
              <a:t> </a:t>
            </a:r>
            <a:r>
              <a:rPr lang="sk-SK" i="1" u="sng" dirty="0" err="1" smtClean="0"/>
              <a:t>Annia</a:t>
            </a:r>
            <a:endParaRPr lang="sk-SK" i="1" u="sng" dirty="0" smtClean="0"/>
          </a:p>
          <a:p>
            <a:pPr>
              <a:buFontTx/>
              <a:buChar char="-"/>
            </a:pPr>
            <a:r>
              <a:rPr lang="sk-SK" dirty="0" smtClean="0"/>
              <a:t> spojenie </a:t>
            </a:r>
            <a:r>
              <a:rPr lang="sk-SK" dirty="0" err="1" smtClean="0"/>
              <a:t>Adria</a:t>
            </a:r>
            <a:r>
              <a:rPr lang="sk-SK" dirty="0" smtClean="0"/>
              <a:t> a </a:t>
            </a:r>
            <a:r>
              <a:rPr lang="sk-SK" dirty="0" err="1" smtClean="0"/>
              <a:t>Aquilea</a:t>
            </a:r>
            <a:r>
              <a:rPr lang="sk-SK" dirty="0" smtClean="0"/>
              <a:t>, cez </a:t>
            </a:r>
            <a:r>
              <a:rPr lang="sk-SK" dirty="0" err="1" smtClean="0"/>
              <a:t>Padovu</a:t>
            </a:r>
            <a:endParaRPr lang="sk-SK" dirty="0" smtClean="0"/>
          </a:p>
          <a:p>
            <a:pPr>
              <a:buFontTx/>
              <a:buChar char="-"/>
            </a:pPr>
            <a:r>
              <a:rPr lang="sk-SK" dirty="0" smtClean="0"/>
              <a:t> </a:t>
            </a:r>
            <a:r>
              <a:rPr lang="sk-SK" dirty="0" err="1" smtClean="0"/>
              <a:t>Titus</a:t>
            </a:r>
            <a:r>
              <a:rPr lang="sk-SK" dirty="0" smtClean="0"/>
              <a:t> </a:t>
            </a:r>
            <a:r>
              <a:rPr lang="sk-SK" dirty="0" err="1" smtClean="0"/>
              <a:t>Annius</a:t>
            </a:r>
            <a:r>
              <a:rPr lang="sk-SK" dirty="0" smtClean="0"/>
              <a:t> </a:t>
            </a:r>
            <a:r>
              <a:rPr lang="sk-SK" dirty="0" err="1" smtClean="0"/>
              <a:t>Rufus</a:t>
            </a:r>
            <a:r>
              <a:rPr lang="sk-SK" dirty="0" smtClean="0"/>
              <a:t>, 131 BC</a:t>
            </a:r>
          </a:p>
          <a:p>
            <a:pPr>
              <a:buFontTx/>
              <a:buChar char="-"/>
            </a:pPr>
            <a:r>
              <a:rPr lang="sk-SK" dirty="0" smtClean="0"/>
              <a:t> </a:t>
            </a:r>
            <a:r>
              <a:rPr lang="sk-SK" dirty="0" err="1" smtClean="0"/>
              <a:t>romanizácia</a:t>
            </a:r>
            <a:r>
              <a:rPr lang="sk-SK" dirty="0" smtClean="0"/>
              <a:t> severnej časti územia</a:t>
            </a:r>
          </a:p>
          <a:p>
            <a:pPr>
              <a:buFontTx/>
              <a:buChar char="-"/>
            </a:pPr>
            <a:r>
              <a:rPr lang="sk-SK" dirty="0" smtClean="0"/>
              <a:t> spojenie s </a:t>
            </a:r>
            <a:r>
              <a:rPr lang="sk-SK" dirty="0" err="1" smtClean="0"/>
              <a:t>Noricom</a:t>
            </a:r>
            <a:endParaRPr lang="sk-SK" dirty="0" smtClean="0"/>
          </a:p>
          <a:p>
            <a:endParaRPr lang="sk-SK" dirty="0" smtClean="0"/>
          </a:p>
          <a:p>
            <a:r>
              <a:rPr lang="sk-SK" i="1" u="sng" dirty="0" err="1" smtClean="0"/>
              <a:t>Via</a:t>
            </a:r>
            <a:r>
              <a:rPr lang="sk-SK" i="1" u="sng" dirty="0" smtClean="0"/>
              <a:t> </a:t>
            </a:r>
            <a:r>
              <a:rPr lang="sk-SK" i="1" u="sng" dirty="0" err="1" smtClean="0"/>
              <a:t>Campana</a:t>
            </a:r>
            <a:endParaRPr lang="sk-SK" i="1" u="sng" dirty="0" smtClean="0"/>
          </a:p>
          <a:p>
            <a:pPr>
              <a:buFontTx/>
              <a:buChar char="-"/>
            </a:pPr>
            <a:r>
              <a:rPr lang="sk-SK" dirty="0" smtClean="0"/>
              <a:t> zač.: </a:t>
            </a:r>
            <a:r>
              <a:rPr lang="sk-SK" dirty="0" err="1" smtClean="0"/>
              <a:t>fláviovský</a:t>
            </a:r>
            <a:r>
              <a:rPr lang="sk-SK" dirty="0" smtClean="0"/>
              <a:t> amfiteáter v </a:t>
            </a:r>
            <a:r>
              <a:rPr lang="sk-SK" dirty="0" err="1" smtClean="0"/>
              <a:t>Puzzuoli</a:t>
            </a:r>
            <a:endParaRPr lang="sk-SK" dirty="0" smtClean="0"/>
          </a:p>
          <a:p>
            <a:pPr>
              <a:buFontTx/>
              <a:buChar char="-"/>
            </a:pPr>
            <a:r>
              <a:rPr lang="sk-SK" dirty="0" smtClean="0"/>
              <a:t> spája sa s </a:t>
            </a:r>
            <a:r>
              <a:rPr lang="sk-SK" dirty="0" err="1" smtClean="0"/>
              <a:t>via</a:t>
            </a:r>
            <a:r>
              <a:rPr lang="sk-SK" dirty="0" smtClean="0"/>
              <a:t> </a:t>
            </a:r>
            <a:r>
              <a:rPr lang="sk-SK" dirty="0" err="1" smtClean="0"/>
              <a:t>Appia</a:t>
            </a:r>
            <a:r>
              <a:rPr lang="sk-SK" dirty="0" smtClean="0"/>
              <a:t> pri </a:t>
            </a:r>
            <a:r>
              <a:rPr lang="sk-SK" dirty="0" err="1" smtClean="0"/>
              <a:t>Giugliano</a:t>
            </a:r>
            <a:endParaRPr lang="sk-SK" dirty="0" smtClean="0"/>
          </a:p>
          <a:p>
            <a:pPr>
              <a:buFontTx/>
              <a:buChar char="-"/>
            </a:pPr>
            <a:r>
              <a:rPr lang="sk-SK" dirty="0" smtClean="0"/>
              <a:t> katakomby a nekropoly: napr. katakomby </a:t>
            </a:r>
            <a:r>
              <a:rPr lang="sk-SK" dirty="0" err="1" smtClean="0"/>
              <a:t>Generosa</a:t>
            </a:r>
            <a:endParaRPr lang="sk-SK" dirty="0" smtClean="0"/>
          </a:p>
          <a:p>
            <a:pPr>
              <a:buFontTx/>
              <a:buChar char="-"/>
            </a:pPr>
            <a:r>
              <a:rPr lang="sk-SK" dirty="0" smtClean="0"/>
              <a:t> svätyňa </a:t>
            </a:r>
            <a:r>
              <a:rPr lang="sk-SK" dirty="0" err="1" smtClean="0"/>
              <a:t>Dea</a:t>
            </a:r>
            <a:r>
              <a:rPr lang="sk-SK" dirty="0" smtClean="0"/>
              <a:t> Dia</a:t>
            </a:r>
          </a:p>
          <a:p>
            <a:endParaRPr lang="cs-CZ" dirty="0"/>
          </a:p>
        </p:txBody>
      </p:sp>
      <p:pic>
        <p:nvPicPr>
          <p:cNvPr id="83970" name="Picture 2" descr="https://upload.wikimedia.org/wikipedia/commons/0/05/Ponte_di_tiberio,_rimini,_01.JPG"/>
          <p:cNvPicPr>
            <a:picLocks noChangeAspect="1" noChangeArrowheads="1"/>
          </p:cNvPicPr>
          <p:nvPr/>
        </p:nvPicPr>
        <p:blipFill>
          <a:blip r:embed="rId2" cstate="print"/>
          <a:srcRect/>
          <a:stretch>
            <a:fillRect/>
          </a:stretch>
        </p:blipFill>
        <p:spPr bwMode="auto">
          <a:xfrm>
            <a:off x="4190894" y="142852"/>
            <a:ext cx="4763844" cy="3571900"/>
          </a:xfrm>
          <a:prstGeom prst="rect">
            <a:avLst/>
          </a:prstGeom>
          <a:noFill/>
        </p:spPr>
      </p:pic>
      <p:pic>
        <p:nvPicPr>
          <p:cNvPr id="83972" name="Picture 4" descr="http://www.campaniasuweb.it/sites/default/files/articolo/immagine/201307/Anfiteatro-Flavio.jpg"/>
          <p:cNvPicPr>
            <a:picLocks noChangeAspect="1" noChangeArrowheads="1"/>
          </p:cNvPicPr>
          <p:nvPr/>
        </p:nvPicPr>
        <p:blipFill>
          <a:blip r:embed="rId3"/>
          <a:srcRect/>
          <a:stretch>
            <a:fillRect/>
          </a:stretch>
        </p:blipFill>
        <p:spPr bwMode="auto">
          <a:xfrm>
            <a:off x="4214810" y="3857628"/>
            <a:ext cx="4762500" cy="283845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572000" cy="7017306"/>
          </a:xfrm>
          <a:prstGeom prst="rect">
            <a:avLst/>
          </a:prstGeom>
          <a:noFill/>
        </p:spPr>
        <p:txBody>
          <a:bodyPr wrap="square" rtlCol="0">
            <a:spAutoFit/>
          </a:bodyPr>
          <a:lstStyle/>
          <a:p>
            <a:r>
              <a:rPr lang="sk-SK" i="1" u="sng" dirty="0" err="1" smtClean="0"/>
              <a:t>Via</a:t>
            </a:r>
            <a:r>
              <a:rPr lang="sk-SK" i="1" u="sng" dirty="0" smtClean="0"/>
              <a:t> </a:t>
            </a:r>
            <a:r>
              <a:rPr lang="sk-SK" i="1" u="sng" dirty="0" err="1" smtClean="0"/>
              <a:t>Claudia</a:t>
            </a:r>
            <a:r>
              <a:rPr lang="sk-SK" i="1" u="sng" dirty="0" smtClean="0"/>
              <a:t> Augusta</a:t>
            </a:r>
          </a:p>
          <a:p>
            <a:pPr>
              <a:buFontTx/>
              <a:buChar char="-"/>
            </a:pPr>
            <a:r>
              <a:rPr lang="sk-SK" dirty="0" smtClean="0"/>
              <a:t> spájala údolie rieky Pád s </a:t>
            </a:r>
            <a:r>
              <a:rPr lang="sk-SK" dirty="0" err="1" smtClean="0"/>
              <a:t>Rhaetiou</a:t>
            </a:r>
            <a:r>
              <a:rPr lang="sk-SK" dirty="0" smtClean="0"/>
              <a:t> (cez Alpy)</a:t>
            </a:r>
          </a:p>
          <a:p>
            <a:pPr>
              <a:buFontTx/>
              <a:buChar char="-"/>
            </a:pPr>
            <a:r>
              <a:rPr lang="sk-SK" dirty="0" smtClean="0"/>
              <a:t> Nero </a:t>
            </a:r>
            <a:r>
              <a:rPr lang="sk-SK" dirty="0" err="1" smtClean="0"/>
              <a:t>Claudius</a:t>
            </a:r>
            <a:r>
              <a:rPr lang="sk-SK" dirty="0" smtClean="0"/>
              <a:t> </a:t>
            </a:r>
            <a:r>
              <a:rPr lang="sk-SK" dirty="0" err="1" smtClean="0"/>
              <a:t>Drusus</a:t>
            </a:r>
            <a:r>
              <a:rPr lang="sk-SK" dirty="0" smtClean="0"/>
              <a:t> – 15 BC</a:t>
            </a:r>
          </a:p>
          <a:p>
            <a:pPr>
              <a:buFontTx/>
              <a:buChar char="-"/>
            </a:pPr>
            <a:r>
              <a:rPr lang="sk-SK" dirty="0" smtClean="0"/>
              <a:t> dokončená – </a:t>
            </a:r>
            <a:r>
              <a:rPr lang="sk-SK" dirty="0" err="1" smtClean="0"/>
              <a:t>Claudius</a:t>
            </a:r>
            <a:r>
              <a:rPr lang="sk-SK" dirty="0" smtClean="0"/>
              <a:t> 46/47 AD</a:t>
            </a:r>
          </a:p>
          <a:p>
            <a:endParaRPr lang="sk-SK" sz="1400" dirty="0" smtClean="0"/>
          </a:p>
          <a:p>
            <a:r>
              <a:rPr lang="sk-SK" i="1" u="sng" dirty="0" err="1" smtClean="0"/>
              <a:t>Via</a:t>
            </a:r>
            <a:r>
              <a:rPr lang="sk-SK" i="1" u="sng" dirty="0" smtClean="0"/>
              <a:t> </a:t>
            </a:r>
            <a:r>
              <a:rPr lang="sk-SK" i="1" u="sng" dirty="0" err="1" smtClean="0"/>
              <a:t>Popilia</a:t>
            </a:r>
            <a:endParaRPr lang="sk-SK" i="1" u="sng" dirty="0" smtClean="0"/>
          </a:p>
          <a:p>
            <a:pPr>
              <a:buFontTx/>
              <a:buChar char="-"/>
            </a:pPr>
            <a:r>
              <a:rPr lang="sk-SK" dirty="0" smtClean="0"/>
              <a:t> </a:t>
            </a:r>
            <a:r>
              <a:rPr lang="sk-SK" dirty="0" err="1" smtClean="0"/>
              <a:t>Publius</a:t>
            </a:r>
            <a:r>
              <a:rPr lang="sk-SK" dirty="0" smtClean="0"/>
              <a:t> </a:t>
            </a:r>
            <a:r>
              <a:rPr lang="sk-SK" dirty="0" err="1" smtClean="0"/>
              <a:t>Popilius</a:t>
            </a:r>
            <a:r>
              <a:rPr lang="sk-SK" dirty="0" smtClean="0"/>
              <a:t> </a:t>
            </a:r>
            <a:r>
              <a:rPr lang="sk-SK" dirty="0" err="1" smtClean="0"/>
              <a:t>Laenas</a:t>
            </a:r>
            <a:endParaRPr lang="sk-SK" dirty="0" smtClean="0"/>
          </a:p>
          <a:p>
            <a:pPr>
              <a:buFontTx/>
              <a:buChar char="-"/>
            </a:pPr>
            <a:r>
              <a:rPr lang="sk-SK" dirty="0" smtClean="0"/>
              <a:t> okolo 132 BC</a:t>
            </a:r>
          </a:p>
          <a:p>
            <a:pPr>
              <a:buFontTx/>
              <a:buChar char="-"/>
            </a:pPr>
            <a:r>
              <a:rPr lang="sk-SK" dirty="0" smtClean="0"/>
              <a:t> 2 cesty </a:t>
            </a:r>
          </a:p>
          <a:p>
            <a:r>
              <a:rPr lang="sk-SK" dirty="0" smtClean="0"/>
              <a:t>	a) rozšírenie </a:t>
            </a:r>
            <a:r>
              <a:rPr lang="sk-SK" dirty="0" err="1" smtClean="0"/>
              <a:t>via</a:t>
            </a:r>
            <a:r>
              <a:rPr lang="sk-SK" dirty="0" smtClean="0"/>
              <a:t> </a:t>
            </a:r>
            <a:r>
              <a:rPr lang="sk-SK" dirty="0" err="1" smtClean="0"/>
              <a:t>Flaminia</a:t>
            </a:r>
            <a:r>
              <a:rPr lang="sk-SK" dirty="0" smtClean="0"/>
              <a:t> z </a:t>
            </a:r>
            <a:r>
              <a:rPr lang="sk-SK" dirty="0" err="1" smtClean="0"/>
              <a:t>Ariminia</a:t>
            </a:r>
            <a:r>
              <a:rPr lang="sk-SK" dirty="0" smtClean="0"/>
              <a:t> 	na sever po Adriatickom pobreží do 	Benátok</a:t>
            </a:r>
          </a:p>
          <a:p>
            <a:r>
              <a:rPr lang="sk-SK" dirty="0" smtClean="0"/>
              <a:t>	b) </a:t>
            </a:r>
            <a:r>
              <a:rPr lang="sk-SK" dirty="0" err="1" smtClean="0"/>
              <a:t>Capua</a:t>
            </a:r>
            <a:r>
              <a:rPr lang="sk-SK" dirty="0" smtClean="0"/>
              <a:t> – </a:t>
            </a:r>
            <a:r>
              <a:rPr lang="sk-SK" dirty="0" err="1" smtClean="0"/>
              <a:t>Rhegium</a:t>
            </a:r>
            <a:endParaRPr lang="sk-SK" dirty="0" smtClean="0"/>
          </a:p>
          <a:p>
            <a:endParaRPr lang="sk-SK" sz="1400" dirty="0" smtClean="0"/>
          </a:p>
          <a:p>
            <a:r>
              <a:rPr lang="sk-SK" i="1" u="sng" dirty="0" err="1" smtClean="0"/>
              <a:t>Via</a:t>
            </a:r>
            <a:r>
              <a:rPr lang="sk-SK" i="1" u="sng" dirty="0" smtClean="0"/>
              <a:t> </a:t>
            </a:r>
            <a:r>
              <a:rPr lang="sk-SK" i="1" u="sng" dirty="0" err="1" smtClean="0"/>
              <a:t>Postumia</a:t>
            </a:r>
            <a:endParaRPr lang="sk-SK" i="1" u="sng" dirty="0" smtClean="0"/>
          </a:p>
          <a:p>
            <a:pPr>
              <a:buFontTx/>
              <a:buChar char="-"/>
            </a:pPr>
            <a:r>
              <a:rPr lang="sk-SK" dirty="0" smtClean="0"/>
              <a:t> </a:t>
            </a:r>
            <a:r>
              <a:rPr lang="sk-SK" dirty="0" err="1" smtClean="0"/>
              <a:t>Spurius</a:t>
            </a:r>
            <a:r>
              <a:rPr lang="sk-SK" dirty="0" smtClean="0"/>
              <a:t> </a:t>
            </a:r>
            <a:r>
              <a:rPr lang="sk-SK" dirty="0" err="1" smtClean="0"/>
              <a:t>Postumius</a:t>
            </a:r>
            <a:r>
              <a:rPr lang="sk-SK" dirty="0" smtClean="0"/>
              <a:t> </a:t>
            </a:r>
            <a:r>
              <a:rPr lang="sk-SK" dirty="0" err="1" smtClean="0"/>
              <a:t>Albinus</a:t>
            </a:r>
            <a:r>
              <a:rPr lang="sk-SK" dirty="0" smtClean="0"/>
              <a:t> </a:t>
            </a:r>
            <a:r>
              <a:rPr lang="sk-SK" dirty="0" err="1" smtClean="0"/>
              <a:t>Magnus</a:t>
            </a:r>
            <a:endParaRPr lang="sk-SK" dirty="0" smtClean="0"/>
          </a:p>
          <a:p>
            <a:pPr>
              <a:buFontTx/>
              <a:buChar char="-"/>
            </a:pPr>
            <a:r>
              <a:rPr lang="sk-SK" dirty="0" smtClean="0"/>
              <a:t>  148 BC</a:t>
            </a:r>
          </a:p>
          <a:p>
            <a:pPr>
              <a:buFontTx/>
              <a:buChar char="-"/>
            </a:pPr>
            <a:r>
              <a:rPr lang="sk-SK" dirty="0" smtClean="0"/>
              <a:t> severné Taliansko – Janov – </a:t>
            </a:r>
            <a:r>
              <a:rPr lang="sk-SK" dirty="0" err="1" smtClean="0"/>
              <a:t>Placentium</a:t>
            </a:r>
            <a:r>
              <a:rPr lang="sk-SK" dirty="0" smtClean="0"/>
              <a:t> – </a:t>
            </a:r>
            <a:r>
              <a:rPr lang="sk-SK" dirty="0" err="1" smtClean="0"/>
              <a:t>Cremona</a:t>
            </a:r>
            <a:r>
              <a:rPr lang="sk-SK" dirty="0" smtClean="0"/>
              <a:t> – </a:t>
            </a:r>
            <a:r>
              <a:rPr lang="sk-SK" dirty="0" err="1" smtClean="0"/>
              <a:t>Calvatone</a:t>
            </a:r>
            <a:r>
              <a:rPr lang="sk-SK" dirty="0" smtClean="0"/>
              <a:t> – </a:t>
            </a:r>
            <a:r>
              <a:rPr lang="sk-SK" dirty="0" err="1" smtClean="0"/>
              <a:t>Verona</a:t>
            </a:r>
            <a:r>
              <a:rPr lang="sk-SK" dirty="0" smtClean="0"/>
              <a:t> – </a:t>
            </a:r>
            <a:r>
              <a:rPr lang="sk-SK" dirty="0" err="1" smtClean="0"/>
              <a:t>Aquilea</a:t>
            </a:r>
            <a:endParaRPr lang="sk-SK" dirty="0" smtClean="0"/>
          </a:p>
          <a:p>
            <a:pPr>
              <a:buFontTx/>
              <a:buChar char="-"/>
            </a:pPr>
            <a:r>
              <a:rPr lang="sk-SK" dirty="0" smtClean="0"/>
              <a:t> závisela na nej vojenská okupácia Ligúrie</a:t>
            </a:r>
          </a:p>
          <a:p>
            <a:endParaRPr lang="sk-SK" sz="1400" i="1" u="sng" dirty="0" smtClean="0"/>
          </a:p>
          <a:p>
            <a:r>
              <a:rPr lang="sk-SK" i="1" u="sng" dirty="0" err="1" smtClean="0"/>
              <a:t>Via</a:t>
            </a:r>
            <a:r>
              <a:rPr lang="sk-SK" i="1" u="sng" dirty="0" smtClean="0"/>
              <a:t> </a:t>
            </a:r>
            <a:r>
              <a:rPr lang="sk-SK" i="1" u="sng" dirty="0" err="1" smtClean="0"/>
              <a:t>Severiana</a:t>
            </a:r>
            <a:endParaRPr lang="sk-SK" i="1" u="sng" dirty="0" smtClean="0"/>
          </a:p>
          <a:p>
            <a:pPr>
              <a:buFontTx/>
              <a:buChar char="-"/>
            </a:pPr>
            <a:r>
              <a:rPr lang="sk-SK" dirty="0" smtClean="0"/>
              <a:t>118 km, rekonštrukcia za </a:t>
            </a:r>
            <a:r>
              <a:rPr lang="sk-SK" dirty="0" err="1" smtClean="0"/>
              <a:t>Septimia</a:t>
            </a:r>
            <a:r>
              <a:rPr lang="sk-SK" dirty="0" smtClean="0"/>
              <a:t> </a:t>
            </a:r>
            <a:r>
              <a:rPr lang="sk-SK" dirty="0" err="1" smtClean="0"/>
              <a:t>Severa</a:t>
            </a:r>
            <a:r>
              <a:rPr lang="sk-SK" dirty="0" smtClean="0"/>
              <a:t> (meno</a:t>
            </a:r>
            <a:r>
              <a:rPr lang="cs-CZ" dirty="0" smtClean="0"/>
              <a:t>)</a:t>
            </a:r>
          </a:p>
          <a:p>
            <a:pPr>
              <a:buFontTx/>
              <a:buChar char="-"/>
            </a:pPr>
            <a:r>
              <a:rPr lang="sk-SK" dirty="0" smtClean="0"/>
              <a:t> </a:t>
            </a:r>
            <a:r>
              <a:rPr lang="sk-SK" dirty="0" err="1" smtClean="0"/>
              <a:t>Portus</a:t>
            </a:r>
            <a:r>
              <a:rPr lang="sk-SK" dirty="0" smtClean="0"/>
              <a:t> – </a:t>
            </a:r>
            <a:r>
              <a:rPr lang="sk-SK" dirty="0" err="1" smtClean="0"/>
              <a:t>Ostia</a:t>
            </a:r>
            <a:r>
              <a:rPr lang="sk-SK" dirty="0" smtClean="0"/>
              <a:t> – </a:t>
            </a:r>
            <a:r>
              <a:rPr lang="sk-SK" dirty="0" err="1" smtClean="0"/>
              <a:t>Lavinium</a:t>
            </a:r>
            <a:r>
              <a:rPr lang="sk-SK" dirty="0" smtClean="0"/>
              <a:t> - </a:t>
            </a:r>
            <a:r>
              <a:rPr lang="sk-SK" dirty="0" err="1" smtClean="0"/>
              <a:t>Terracina</a:t>
            </a:r>
            <a:endParaRPr lang="cs-CZ" dirty="0" smtClean="0"/>
          </a:p>
        </p:txBody>
      </p:sp>
      <p:pic>
        <p:nvPicPr>
          <p:cNvPr id="6146" name="Picture 2" descr="&quot;Il ponte di Annibale&quot; Via Popilia Scigliano- CZ- Calabria"/>
          <p:cNvPicPr>
            <a:picLocks noChangeAspect="1" noChangeArrowheads="1"/>
          </p:cNvPicPr>
          <p:nvPr/>
        </p:nvPicPr>
        <p:blipFill>
          <a:blip r:embed="rId2"/>
          <a:srcRect/>
          <a:stretch>
            <a:fillRect/>
          </a:stretch>
        </p:blipFill>
        <p:spPr bwMode="auto">
          <a:xfrm>
            <a:off x="4500562" y="285728"/>
            <a:ext cx="4498396" cy="3000396"/>
          </a:xfrm>
          <a:prstGeom prst="rect">
            <a:avLst/>
          </a:prstGeom>
          <a:noFill/>
        </p:spPr>
      </p:pic>
      <p:pic>
        <p:nvPicPr>
          <p:cNvPr id="6148" name="Picture 4" descr="http://www.villaiachia.it/wp-content/uploads/via-postumia.jpg"/>
          <p:cNvPicPr>
            <a:picLocks noChangeAspect="1" noChangeArrowheads="1"/>
          </p:cNvPicPr>
          <p:nvPr/>
        </p:nvPicPr>
        <p:blipFill>
          <a:blip r:embed="rId3"/>
          <a:srcRect/>
          <a:stretch>
            <a:fillRect/>
          </a:stretch>
        </p:blipFill>
        <p:spPr bwMode="auto">
          <a:xfrm>
            <a:off x="4500562" y="3500438"/>
            <a:ext cx="4500554" cy="307537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test.classconnection.s3.amazonaws.com/118/flashcards/134118/png/54.png"/>
          <p:cNvPicPr>
            <a:picLocks noChangeAspect="1" noChangeArrowheads="1"/>
          </p:cNvPicPr>
          <p:nvPr/>
        </p:nvPicPr>
        <p:blipFill>
          <a:blip r:embed="rId2"/>
          <a:srcRect/>
          <a:stretch>
            <a:fillRect/>
          </a:stretch>
        </p:blipFill>
        <p:spPr bwMode="auto">
          <a:xfrm>
            <a:off x="428595" y="357166"/>
            <a:ext cx="8096305" cy="607223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9001156" cy="5601533"/>
          </a:xfrm>
          <a:prstGeom prst="rect">
            <a:avLst/>
          </a:prstGeom>
          <a:noFill/>
        </p:spPr>
        <p:txBody>
          <a:bodyPr wrap="square" rtlCol="0">
            <a:spAutoFit/>
          </a:bodyPr>
          <a:lstStyle/>
          <a:p>
            <a:r>
              <a:rPr lang="sk-SK" b="1" dirty="0" smtClean="0"/>
              <a:t>Témy referátov:</a:t>
            </a:r>
          </a:p>
          <a:p>
            <a:endParaRPr lang="sk-SK" dirty="0" smtClean="0"/>
          </a:p>
          <a:p>
            <a:pPr marL="342900" indent="-342900">
              <a:buAutoNum type="arabicPeriod"/>
            </a:pPr>
            <a:r>
              <a:rPr lang="sk-SK" sz="2400" b="1" dirty="0" err="1" smtClean="0"/>
              <a:t>Ostia</a:t>
            </a:r>
            <a:r>
              <a:rPr lang="sk-SK" sz="2400" b="1" dirty="0" smtClean="0"/>
              <a:t> (2)</a:t>
            </a:r>
          </a:p>
          <a:p>
            <a:pPr marL="342900" indent="-342900">
              <a:buAutoNum type="arabicPeriod"/>
            </a:pPr>
            <a:r>
              <a:rPr lang="sk-SK" sz="2400" b="1" dirty="0" err="1" smtClean="0"/>
              <a:t>Hadriánova</a:t>
            </a:r>
            <a:r>
              <a:rPr lang="sk-SK" sz="2400" b="1" dirty="0" smtClean="0"/>
              <a:t> </a:t>
            </a:r>
            <a:r>
              <a:rPr lang="sk-SK" sz="2400" b="1" dirty="0" err="1" smtClean="0"/>
              <a:t>villa</a:t>
            </a:r>
            <a:r>
              <a:rPr lang="sk-SK" sz="2400" b="1" dirty="0" smtClean="0"/>
              <a:t> v </a:t>
            </a:r>
            <a:r>
              <a:rPr lang="sk-SK" sz="2400" b="1" dirty="0" err="1" smtClean="0"/>
              <a:t>Tivoli</a:t>
            </a:r>
            <a:endParaRPr lang="sk-SK" sz="2400" b="1" dirty="0" smtClean="0"/>
          </a:p>
          <a:p>
            <a:pPr marL="342900" indent="-342900">
              <a:buAutoNum type="arabicPeriod"/>
            </a:pPr>
            <a:r>
              <a:rPr lang="sk-SK" sz="2400" b="1" dirty="0" smtClean="0"/>
              <a:t>Pompeje (3)</a:t>
            </a:r>
          </a:p>
          <a:p>
            <a:pPr marL="342900" indent="-342900">
              <a:buAutoNum type="arabicPeriod"/>
            </a:pPr>
            <a:r>
              <a:rPr lang="sk-SK" sz="2400" b="1" dirty="0" err="1" smtClean="0"/>
              <a:t>Herkuláneum</a:t>
            </a:r>
            <a:endParaRPr lang="sk-SK" sz="2400" b="1" dirty="0" smtClean="0"/>
          </a:p>
          <a:p>
            <a:pPr marL="342900" indent="-342900">
              <a:buAutoNum type="arabicPeriod"/>
            </a:pPr>
            <a:r>
              <a:rPr lang="sk-SK" sz="2400" b="1" dirty="0" err="1" smtClean="0"/>
              <a:t>Paestum</a:t>
            </a:r>
            <a:endParaRPr lang="sk-SK" sz="2400" b="1" dirty="0" smtClean="0"/>
          </a:p>
          <a:p>
            <a:pPr marL="342900" indent="-342900">
              <a:buAutoNum type="arabicPeriod"/>
            </a:pPr>
            <a:r>
              <a:rPr lang="sk-SK" sz="2400" b="1" dirty="0" err="1" smtClean="0"/>
              <a:t>Via</a:t>
            </a:r>
            <a:r>
              <a:rPr lang="sk-SK" sz="2400" b="1" dirty="0" smtClean="0"/>
              <a:t> </a:t>
            </a:r>
            <a:r>
              <a:rPr lang="sk-SK" sz="2400" b="1" dirty="0" err="1" smtClean="0"/>
              <a:t>Appia</a:t>
            </a:r>
            <a:r>
              <a:rPr lang="sk-SK" sz="2400" b="1" dirty="0" smtClean="0"/>
              <a:t> (2)</a:t>
            </a:r>
          </a:p>
          <a:p>
            <a:pPr marL="342900" indent="-342900">
              <a:buAutoNum type="arabicPeriod"/>
            </a:pPr>
            <a:r>
              <a:rPr lang="sk-SK" sz="2400" b="1" dirty="0" err="1" smtClean="0"/>
              <a:t>Cerveteri</a:t>
            </a:r>
            <a:endParaRPr lang="sk-SK" sz="2400" b="1" dirty="0" smtClean="0"/>
          </a:p>
          <a:p>
            <a:pPr marL="342900" indent="-342900">
              <a:buAutoNum type="arabicPeriod"/>
            </a:pPr>
            <a:r>
              <a:rPr lang="sk-SK" sz="2400" b="1" dirty="0" err="1" smtClean="0"/>
              <a:t>Agrigentum</a:t>
            </a:r>
            <a:endParaRPr lang="sk-SK" sz="2400" b="1" dirty="0" smtClean="0"/>
          </a:p>
          <a:p>
            <a:pPr marL="342900" indent="-342900">
              <a:buAutoNum type="arabicPeriod"/>
            </a:pPr>
            <a:r>
              <a:rPr lang="sk-SK" sz="2400" b="1" dirty="0" err="1" smtClean="0"/>
              <a:t>Syrakúzy</a:t>
            </a:r>
            <a:r>
              <a:rPr lang="sk-SK" sz="2400" b="1" dirty="0" smtClean="0"/>
              <a:t> </a:t>
            </a:r>
          </a:p>
          <a:p>
            <a:pPr marL="342900" indent="-342900">
              <a:buAutoNum type="arabicPeriod"/>
            </a:pPr>
            <a:r>
              <a:rPr lang="sk-SK" sz="2400" b="1" dirty="0" err="1" smtClean="0"/>
              <a:t>Selinuntum</a:t>
            </a:r>
            <a:endParaRPr lang="sk-SK" sz="2400" b="1" dirty="0" smtClean="0"/>
          </a:p>
          <a:p>
            <a:pPr marL="342900" indent="-342900">
              <a:buAutoNum type="arabicPeriod"/>
            </a:pPr>
            <a:endParaRPr lang="sk-SK" sz="2400" dirty="0" smtClean="0"/>
          </a:p>
          <a:p>
            <a:pPr marL="342900" indent="-342900"/>
            <a:r>
              <a:rPr lang="sk-SK" sz="2000" b="1" dirty="0" smtClean="0"/>
              <a:t>Prihlasovanie: </a:t>
            </a:r>
          </a:p>
          <a:p>
            <a:pPr marL="342900" indent="-342900">
              <a:buFontTx/>
              <a:buChar char="-"/>
            </a:pPr>
            <a:r>
              <a:rPr lang="sk-SK" sz="2000" b="1" dirty="0" smtClean="0"/>
              <a:t>e-mail</a:t>
            </a:r>
          </a:p>
          <a:p>
            <a:pPr marL="342900" indent="-342900"/>
            <a:endParaRPr lang="cs-CZ"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9358346" cy="1754326"/>
          </a:xfrm>
          <a:prstGeom prst="rect">
            <a:avLst/>
          </a:prstGeom>
          <a:noFill/>
        </p:spPr>
        <p:txBody>
          <a:bodyPr wrap="square" rtlCol="0">
            <a:spAutoFit/>
          </a:bodyPr>
          <a:lstStyle/>
          <a:p>
            <a:r>
              <a:rPr lang="sk-SK" u="sng" dirty="0" smtClean="0"/>
              <a:t>3. kultúra </a:t>
            </a:r>
            <a:r>
              <a:rPr lang="sk-SK" u="sng" dirty="0" err="1" smtClean="0"/>
              <a:t>Castellieri</a:t>
            </a:r>
            <a:r>
              <a:rPr lang="sk-SK" u="sng" dirty="0" smtClean="0"/>
              <a:t> </a:t>
            </a:r>
          </a:p>
          <a:p>
            <a:r>
              <a:rPr lang="sk-SK" dirty="0" smtClean="0"/>
              <a:t>- Istria, </a:t>
            </a:r>
            <a:r>
              <a:rPr lang="sk-SK" dirty="0" err="1" smtClean="0"/>
              <a:t>Venetia</a:t>
            </a:r>
            <a:r>
              <a:rPr lang="sk-SK" dirty="0" smtClean="0"/>
              <a:t>, </a:t>
            </a:r>
            <a:r>
              <a:rPr lang="sk-SK" dirty="0" err="1" smtClean="0"/>
              <a:t>Giulia</a:t>
            </a:r>
            <a:r>
              <a:rPr lang="sk-SK" dirty="0" smtClean="0"/>
              <a:t>, </a:t>
            </a:r>
            <a:r>
              <a:rPr lang="sk-SK" dirty="0" err="1" smtClean="0"/>
              <a:t>Dalmatia</a:t>
            </a:r>
            <a:endParaRPr lang="cs-CZ" dirty="0" smtClean="0"/>
          </a:p>
          <a:p>
            <a:pPr lvl="0"/>
            <a:r>
              <a:rPr lang="sk-SK" dirty="0" smtClean="0"/>
              <a:t>- 15. – 3. stor. BC</a:t>
            </a:r>
            <a:endParaRPr lang="cs-CZ" dirty="0" smtClean="0"/>
          </a:p>
          <a:p>
            <a:pPr lvl="0"/>
            <a:r>
              <a:rPr lang="sk-SK" dirty="0" smtClean="0"/>
              <a:t>- opevnené mestečká na kopcoch alebo v horách</a:t>
            </a:r>
            <a:endParaRPr lang="cs-CZ" dirty="0" smtClean="0"/>
          </a:p>
          <a:p>
            <a:pPr lvl="0"/>
            <a:r>
              <a:rPr lang="sk-SK" i="1" dirty="0" smtClean="0"/>
              <a:t>Lokality</a:t>
            </a:r>
            <a:r>
              <a:rPr lang="sk-SK" dirty="0" smtClean="0"/>
              <a:t>: </a:t>
            </a:r>
            <a:r>
              <a:rPr lang="sk-SK" b="1" dirty="0" smtClean="0"/>
              <a:t>Leme, </a:t>
            </a:r>
            <a:r>
              <a:rPr lang="sk-SK" b="1" dirty="0" err="1" smtClean="0"/>
              <a:t>Trieste</a:t>
            </a:r>
            <a:r>
              <a:rPr lang="sk-SK" b="1" dirty="0" smtClean="0"/>
              <a:t>, </a:t>
            </a:r>
            <a:r>
              <a:rPr lang="sk-SK" b="1" dirty="0" err="1" smtClean="0"/>
              <a:t>Nesactium</a:t>
            </a:r>
            <a:endParaRPr lang="cs-CZ" b="1" dirty="0" smtClean="0"/>
          </a:p>
          <a:p>
            <a:endParaRPr lang="cs-CZ" dirty="0"/>
          </a:p>
        </p:txBody>
      </p:sp>
      <p:pic>
        <p:nvPicPr>
          <p:cNvPr id="4" name="Obrázek 3" descr="http://cosmicdiary.org/fpatat/files/2010/01/disegno_castelliere1.jpg"/>
          <p:cNvPicPr/>
          <p:nvPr/>
        </p:nvPicPr>
        <p:blipFill>
          <a:blip r:embed="rId2"/>
          <a:srcRect/>
          <a:stretch>
            <a:fillRect/>
          </a:stretch>
        </p:blipFill>
        <p:spPr bwMode="auto">
          <a:xfrm>
            <a:off x="214282" y="1500174"/>
            <a:ext cx="5357850" cy="2857520"/>
          </a:xfrm>
          <a:prstGeom prst="rect">
            <a:avLst/>
          </a:prstGeom>
          <a:noFill/>
          <a:ln w="9525">
            <a:noFill/>
            <a:miter lim="800000"/>
            <a:headEnd/>
            <a:tailEnd/>
          </a:ln>
        </p:spPr>
      </p:pic>
      <p:pic>
        <p:nvPicPr>
          <p:cNvPr id="24578" name="Picture 2" descr="Castelliere of Monkodonja, Croatia"/>
          <p:cNvPicPr>
            <a:picLocks noChangeAspect="1" noChangeArrowheads="1"/>
          </p:cNvPicPr>
          <p:nvPr/>
        </p:nvPicPr>
        <p:blipFill>
          <a:blip r:embed="rId3"/>
          <a:srcRect/>
          <a:stretch>
            <a:fillRect/>
          </a:stretch>
        </p:blipFill>
        <p:spPr bwMode="auto">
          <a:xfrm>
            <a:off x="5715008" y="428604"/>
            <a:ext cx="3238510" cy="2437405"/>
          </a:xfrm>
          <a:prstGeom prst="rect">
            <a:avLst/>
          </a:prstGeom>
          <a:noFill/>
        </p:spPr>
      </p:pic>
      <p:pic>
        <p:nvPicPr>
          <p:cNvPr id="24580" name="Picture 4" descr="https://s-media-cache-ak0.pinimg.com/736x/93/6f/f5/936ff5adf495c67cc269dba4193443ab.jpg"/>
          <p:cNvPicPr>
            <a:picLocks noChangeAspect="1" noChangeArrowheads="1"/>
          </p:cNvPicPr>
          <p:nvPr/>
        </p:nvPicPr>
        <p:blipFill>
          <a:blip r:embed="rId4"/>
          <a:srcRect/>
          <a:stretch>
            <a:fillRect/>
          </a:stretch>
        </p:blipFill>
        <p:spPr bwMode="auto">
          <a:xfrm>
            <a:off x="4429124" y="3643170"/>
            <a:ext cx="4548186" cy="302909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646331"/>
          </a:xfrm>
          <a:prstGeom prst="rect">
            <a:avLst/>
          </a:prstGeom>
          <a:noFill/>
        </p:spPr>
        <p:txBody>
          <a:bodyPr wrap="square" rtlCol="0">
            <a:spAutoFit/>
          </a:bodyPr>
          <a:lstStyle/>
          <a:p>
            <a:r>
              <a:rPr lang="sk-SK" b="1" dirty="0" smtClean="0"/>
              <a:t>Stredné a južné Taliansko – </a:t>
            </a:r>
            <a:r>
              <a:rPr lang="sk-SK" b="1" dirty="0" err="1" smtClean="0"/>
              <a:t>Proto-apeninská</a:t>
            </a:r>
            <a:r>
              <a:rPr lang="sk-SK" b="1" dirty="0" smtClean="0"/>
              <a:t>, Apeninská, </a:t>
            </a:r>
            <a:r>
              <a:rPr lang="sk-SK" b="1" dirty="0" err="1" smtClean="0"/>
              <a:t>Sub-apeninská</a:t>
            </a:r>
            <a:r>
              <a:rPr lang="sk-SK" b="1" dirty="0" smtClean="0"/>
              <a:t>, </a:t>
            </a:r>
            <a:r>
              <a:rPr lang="sk-SK" b="1" dirty="0" err="1" smtClean="0"/>
              <a:t>Protovillanovská</a:t>
            </a:r>
            <a:r>
              <a:rPr lang="sk-SK" b="1" dirty="0" smtClean="0"/>
              <a:t>  </a:t>
            </a:r>
            <a:endParaRPr lang="sk-SK" u="sng" dirty="0" smtClean="0"/>
          </a:p>
          <a:p>
            <a:endParaRPr lang="cs-CZ" dirty="0"/>
          </a:p>
        </p:txBody>
      </p:sp>
      <p:sp>
        <p:nvSpPr>
          <p:cNvPr id="3" name="TextovéPole 2"/>
          <p:cNvSpPr txBox="1"/>
          <p:nvPr/>
        </p:nvSpPr>
        <p:spPr>
          <a:xfrm>
            <a:off x="0" y="285728"/>
            <a:ext cx="5572132" cy="4401205"/>
          </a:xfrm>
          <a:prstGeom prst="rect">
            <a:avLst/>
          </a:prstGeom>
          <a:noFill/>
        </p:spPr>
        <p:txBody>
          <a:bodyPr wrap="square" rtlCol="0">
            <a:spAutoFit/>
          </a:bodyPr>
          <a:lstStyle/>
          <a:p>
            <a:pPr marL="342900" indent="-342900"/>
            <a:r>
              <a:rPr lang="sk-SK" u="sng" dirty="0" smtClean="0"/>
              <a:t>1. Apeninská kultúra</a:t>
            </a:r>
          </a:p>
          <a:p>
            <a:pPr marL="342900" indent="-342900"/>
            <a:endParaRPr lang="sk-SK" sz="1000" u="sng" dirty="0" smtClean="0"/>
          </a:p>
          <a:p>
            <a:pPr lvl="0">
              <a:buFontTx/>
              <a:buChar char="-"/>
            </a:pPr>
            <a:r>
              <a:rPr lang="sk-SK" dirty="0" smtClean="0"/>
              <a:t> 1800 – 1200 BC </a:t>
            </a:r>
          </a:p>
          <a:p>
            <a:pPr lvl="0">
              <a:buFontTx/>
              <a:buChar char="-"/>
            </a:pPr>
            <a:r>
              <a:rPr lang="sk-SK" dirty="0" smtClean="0"/>
              <a:t> štyri fázy – </a:t>
            </a:r>
            <a:r>
              <a:rPr lang="sk-SK" dirty="0" err="1" smtClean="0"/>
              <a:t>sub-apeninská</a:t>
            </a:r>
            <a:r>
              <a:rPr lang="sk-SK" dirty="0" smtClean="0"/>
              <a:t>, raná, stredná a neskorá apeninská kultúra</a:t>
            </a:r>
            <a:endParaRPr lang="cs-CZ" dirty="0" smtClean="0"/>
          </a:p>
          <a:p>
            <a:pPr lvl="0">
              <a:buFontTx/>
              <a:buChar char="-"/>
            </a:pPr>
            <a:r>
              <a:rPr lang="sk-SK" dirty="0" smtClean="0"/>
              <a:t> malé osídlenia</a:t>
            </a:r>
          </a:p>
          <a:p>
            <a:pPr lvl="0">
              <a:buFontTx/>
              <a:buChar char="-"/>
            </a:pPr>
            <a:r>
              <a:rPr lang="sk-SK" dirty="0" smtClean="0"/>
              <a:t> </a:t>
            </a:r>
            <a:r>
              <a:rPr lang="sk-SK" dirty="0" err="1" smtClean="0"/>
              <a:t>inhumácia</a:t>
            </a:r>
            <a:endParaRPr lang="cs-CZ" dirty="0" smtClean="0"/>
          </a:p>
          <a:p>
            <a:pPr lvl="0">
              <a:buFontTx/>
              <a:buChar char="-"/>
            </a:pPr>
            <a:r>
              <a:rPr lang="sk-SK" dirty="0" smtClean="0"/>
              <a:t> pastierstvo</a:t>
            </a:r>
          </a:p>
          <a:p>
            <a:pPr lvl="0">
              <a:buFontTx/>
              <a:buChar char="-"/>
            </a:pPr>
            <a:r>
              <a:rPr lang="sk-SK" dirty="0" smtClean="0"/>
              <a:t> keramika - dve skupiny: leštená a neleštená</a:t>
            </a:r>
          </a:p>
          <a:p>
            <a:pPr lvl="0">
              <a:buFontTx/>
              <a:buChar char="-"/>
            </a:pPr>
            <a:r>
              <a:rPr lang="sk-SK" dirty="0" smtClean="0"/>
              <a:t> dekorácia: línie, vtlačovaná výzdoba, výstupky (často na rukoväti)</a:t>
            </a:r>
          </a:p>
          <a:p>
            <a:pPr lvl="0">
              <a:buFontTx/>
              <a:buChar char="-"/>
            </a:pPr>
            <a:r>
              <a:rPr lang="sk-SK" dirty="0" smtClean="0"/>
              <a:t> tvary: rôzne nádoby na skladovanie – </a:t>
            </a:r>
            <a:r>
              <a:rPr lang="sk-SK" dirty="0" err="1" smtClean="0"/>
              <a:t>pithoi</a:t>
            </a:r>
            <a:r>
              <a:rPr lang="sk-SK" dirty="0" smtClean="0"/>
              <a:t>, hrnčeky (často s jednou vertikálnou, pásovou rúčkou)</a:t>
            </a:r>
          </a:p>
          <a:p>
            <a:pPr lvl="0">
              <a:buFontTx/>
              <a:buChar char="-"/>
            </a:pPr>
            <a:r>
              <a:rPr lang="sk-SK" dirty="0" smtClean="0"/>
              <a:t> miniatúrne nádoby</a:t>
            </a:r>
          </a:p>
          <a:p>
            <a:pPr lvl="0"/>
            <a:r>
              <a:rPr lang="sk-SK" i="1" dirty="0" smtClean="0"/>
              <a:t>Lokality: </a:t>
            </a:r>
            <a:r>
              <a:rPr lang="sk-SK" b="1" dirty="0" err="1" smtClean="0"/>
              <a:t>Luni</a:t>
            </a:r>
            <a:r>
              <a:rPr lang="sk-SK" b="1" dirty="0" smtClean="0"/>
              <a:t> </a:t>
            </a:r>
            <a:r>
              <a:rPr lang="sk-SK" b="1" dirty="0" err="1" smtClean="0"/>
              <a:t>sul</a:t>
            </a:r>
            <a:r>
              <a:rPr lang="sk-SK" b="1" dirty="0" smtClean="0"/>
              <a:t> </a:t>
            </a:r>
            <a:r>
              <a:rPr lang="sk-SK" b="1" dirty="0" err="1" smtClean="0"/>
              <a:t>Mignone</a:t>
            </a:r>
            <a:r>
              <a:rPr lang="sk-SK" b="1" dirty="0" smtClean="0"/>
              <a:t>, </a:t>
            </a:r>
            <a:r>
              <a:rPr lang="sk-SK" b="1" dirty="0" err="1" smtClean="0"/>
              <a:t>Narce</a:t>
            </a:r>
            <a:r>
              <a:rPr lang="sk-SK" b="1" dirty="0" smtClean="0"/>
              <a:t>, </a:t>
            </a:r>
            <a:r>
              <a:rPr lang="sk-SK" b="1" dirty="0" err="1" smtClean="0"/>
              <a:t>Sorgenti</a:t>
            </a:r>
            <a:r>
              <a:rPr lang="sk-SK" b="1" dirty="0" smtClean="0"/>
              <a:t> </a:t>
            </a:r>
            <a:r>
              <a:rPr lang="sk-SK" b="1" dirty="0" err="1" smtClean="0"/>
              <a:t>della</a:t>
            </a:r>
            <a:r>
              <a:rPr lang="sk-SK" b="1" dirty="0" smtClean="0"/>
              <a:t> </a:t>
            </a:r>
            <a:r>
              <a:rPr lang="sk-SK" b="1" dirty="0" err="1" smtClean="0"/>
              <a:t>Nova</a:t>
            </a:r>
            <a:r>
              <a:rPr lang="sk-SK" b="1" dirty="0" smtClean="0"/>
              <a:t> – </a:t>
            </a:r>
            <a:r>
              <a:rPr lang="sk-SK" b="1" dirty="0" err="1" smtClean="0"/>
              <a:t>Etruria</a:t>
            </a:r>
            <a:r>
              <a:rPr lang="sk-SK" b="1" dirty="0" smtClean="0"/>
              <a:t>, </a:t>
            </a:r>
            <a:r>
              <a:rPr lang="sk-SK" b="1" dirty="0" err="1" smtClean="0"/>
              <a:t>Apullia</a:t>
            </a:r>
            <a:r>
              <a:rPr lang="sk-SK" b="1" dirty="0" smtClean="0"/>
              <a:t>, </a:t>
            </a:r>
            <a:r>
              <a:rPr lang="sk-SK" b="1" dirty="0" err="1" smtClean="0"/>
              <a:t>Latium</a:t>
            </a:r>
            <a:r>
              <a:rPr lang="sk-SK" b="1" dirty="0" smtClean="0"/>
              <a:t> – </a:t>
            </a:r>
            <a:r>
              <a:rPr lang="sk-SK" b="1" dirty="0" err="1" smtClean="0"/>
              <a:t>Lavinium</a:t>
            </a:r>
            <a:r>
              <a:rPr lang="sk-SK" b="1" dirty="0" smtClean="0"/>
              <a:t>, </a:t>
            </a:r>
            <a:r>
              <a:rPr lang="sk-SK" b="1" dirty="0" err="1" smtClean="0"/>
              <a:t>Ardea</a:t>
            </a:r>
            <a:r>
              <a:rPr lang="sk-SK" b="1" dirty="0" smtClean="0"/>
              <a:t>, </a:t>
            </a:r>
            <a:r>
              <a:rPr lang="sk-SK" b="1" dirty="0" err="1" smtClean="0"/>
              <a:t>Satricum</a:t>
            </a:r>
            <a:r>
              <a:rPr lang="cs-CZ" b="1" dirty="0" smtClean="0"/>
              <a:t>,</a:t>
            </a:r>
            <a:r>
              <a:rPr lang="sk-SK" b="1" dirty="0" smtClean="0"/>
              <a:t> Rím</a:t>
            </a:r>
          </a:p>
        </p:txBody>
      </p:sp>
      <p:pic>
        <p:nvPicPr>
          <p:cNvPr id="4" name="Picture 4" descr="https://encrypted-tbn3.gstatic.com/images?q=tbn:ANd9GcSIYr4x1GFFuWYH-VGbv5P0XjTwUMHwAc23LfowbjPeyUqBRyPS7A"/>
          <p:cNvPicPr>
            <a:picLocks noChangeAspect="1" noChangeArrowheads="1"/>
          </p:cNvPicPr>
          <p:nvPr/>
        </p:nvPicPr>
        <p:blipFill>
          <a:blip r:embed="rId2"/>
          <a:srcRect/>
          <a:stretch>
            <a:fillRect/>
          </a:stretch>
        </p:blipFill>
        <p:spPr bwMode="auto">
          <a:xfrm>
            <a:off x="5632736" y="500042"/>
            <a:ext cx="3333285" cy="3929090"/>
          </a:xfrm>
          <a:prstGeom prst="rect">
            <a:avLst/>
          </a:prstGeom>
          <a:noFill/>
        </p:spPr>
      </p:pic>
      <p:pic>
        <p:nvPicPr>
          <p:cNvPr id="5" name="Obrázek 4" descr="Prehistory. Terracotta Head, from Umbria. Apennine culture, 1400-1300 BC. Museo Archeologico Nazionale dell'Umbria, Perugia, Italy"/>
          <p:cNvPicPr/>
          <p:nvPr/>
        </p:nvPicPr>
        <p:blipFill>
          <a:blip r:embed="rId3"/>
          <a:srcRect/>
          <a:stretch>
            <a:fillRect/>
          </a:stretch>
        </p:blipFill>
        <p:spPr bwMode="auto">
          <a:xfrm>
            <a:off x="785786" y="4643422"/>
            <a:ext cx="1785950" cy="2214578"/>
          </a:xfrm>
          <a:prstGeom prst="rect">
            <a:avLst/>
          </a:prstGeom>
          <a:noFill/>
          <a:ln w="9525">
            <a:noFill/>
            <a:miter lim="800000"/>
            <a:headEnd/>
            <a:tailEnd/>
          </a:ln>
        </p:spPr>
      </p:pic>
      <p:pic>
        <p:nvPicPr>
          <p:cNvPr id="6" name="Obrázek 5" descr="Prehistory. Crockery, from Umbria. Apennine culture, 1400-1300 BC. Museo Archeologico Nazionale dell'Umbria, Perugia, Italy"/>
          <p:cNvPicPr/>
          <p:nvPr/>
        </p:nvPicPr>
        <p:blipFill>
          <a:blip r:embed="rId4"/>
          <a:srcRect/>
          <a:stretch>
            <a:fillRect/>
          </a:stretch>
        </p:blipFill>
        <p:spPr bwMode="auto">
          <a:xfrm>
            <a:off x="3071802" y="4643446"/>
            <a:ext cx="2767844" cy="2214554"/>
          </a:xfrm>
          <a:prstGeom prst="rect">
            <a:avLst/>
          </a:prstGeom>
          <a:noFill/>
          <a:ln w="9525">
            <a:noFill/>
            <a:miter lim="800000"/>
            <a:headEnd/>
            <a:tailEnd/>
          </a:ln>
        </p:spPr>
      </p:pic>
      <p:pic>
        <p:nvPicPr>
          <p:cNvPr id="7" name="Obrázek 6" descr="Prehistory. Flint Axe and Spearhead. Apennine Culture (Italian Bronze Age), 1400-1300 BC. Museo Archeologico Nazionale dell'Umbria, Perugia, Italy"/>
          <p:cNvPicPr/>
          <p:nvPr/>
        </p:nvPicPr>
        <p:blipFill>
          <a:blip r:embed="rId5"/>
          <a:srcRect/>
          <a:stretch>
            <a:fillRect/>
          </a:stretch>
        </p:blipFill>
        <p:spPr bwMode="auto">
          <a:xfrm>
            <a:off x="6500826" y="4643446"/>
            <a:ext cx="1785950" cy="22145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3019</TotalTime>
  <Words>3954</Words>
  <Application>Microsoft Office PowerPoint</Application>
  <PresentationFormat>Předvádění na obrazovce (4:3)</PresentationFormat>
  <Paragraphs>658</Paragraphs>
  <Slides>70</Slides>
  <Notes>1</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70</vt:i4>
      </vt:variant>
    </vt:vector>
  </HeadingPairs>
  <TitlesOfParts>
    <vt:vector size="73" baseType="lpstr">
      <vt:lpstr>Arial</vt:lpstr>
      <vt:lpstr>Calibri</vt:lpstr>
      <vt:lpstr>Motiv sady Office</vt:lpstr>
      <vt:lpstr>Topografie starověké Itálie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Topografie starověké Itálie</dc:title>
  <dc:creator>Monika</dc:creator>
  <cp:lastModifiedBy>Koronqa</cp:lastModifiedBy>
  <cp:revision>308</cp:revision>
  <dcterms:created xsi:type="dcterms:W3CDTF">2016-02-27T10:28:21Z</dcterms:created>
  <dcterms:modified xsi:type="dcterms:W3CDTF">2021-03-10T16:36:27Z</dcterms:modified>
</cp:coreProperties>
</file>