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58" r:id="rId4"/>
    <p:sldId id="259" r:id="rId5"/>
    <p:sldId id="265" r:id="rId6"/>
    <p:sldId id="295" r:id="rId7"/>
    <p:sldId id="269" r:id="rId8"/>
    <p:sldId id="261" r:id="rId9"/>
    <p:sldId id="262" r:id="rId10"/>
    <p:sldId id="263" r:id="rId11"/>
    <p:sldId id="264" r:id="rId12"/>
    <p:sldId id="266" r:id="rId13"/>
    <p:sldId id="296" r:id="rId14"/>
    <p:sldId id="297" r:id="rId15"/>
    <p:sldId id="267" r:id="rId16"/>
    <p:sldId id="298" r:id="rId17"/>
    <p:sldId id="299" r:id="rId18"/>
    <p:sldId id="270" r:id="rId19"/>
    <p:sldId id="271" r:id="rId20"/>
    <p:sldId id="272" r:id="rId21"/>
    <p:sldId id="273" r:id="rId22"/>
    <p:sldId id="278" r:id="rId23"/>
    <p:sldId id="274" r:id="rId24"/>
    <p:sldId id="300" r:id="rId25"/>
    <p:sldId id="275" r:id="rId26"/>
    <p:sldId id="302" r:id="rId27"/>
    <p:sldId id="301" r:id="rId28"/>
    <p:sldId id="303" r:id="rId29"/>
    <p:sldId id="276" r:id="rId30"/>
    <p:sldId id="304" r:id="rId31"/>
    <p:sldId id="277" r:id="rId32"/>
    <p:sldId id="279" r:id="rId33"/>
    <p:sldId id="280" r:id="rId34"/>
    <p:sldId id="305" r:id="rId35"/>
    <p:sldId id="306" r:id="rId36"/>
    <p:sldId id="281" r:id="rId37"/>
    <p:sldId id="307" r:id="rId38"/>
    <p:sldId id="308" r:id="rId39"/>
    <p:sldId id="282" r:id="rId40"/>
    <p:sldId id="283" r:id="rId41"/>
    <p:sldId id="284" r:id="rId42"/>
    <p:sldId id="309" r:id="rId43"/>
    <p:sldId id="310" r:id="rId44"/>
    <p:sldId id="313" r:id="rId45"/>
    <p:sldId id="285" r:id="rId46"/>
    <p:sldId id="312" r:id="rId47"/>
    <p:sldId id="311" r:id="rId48"/>
    <p:sldId id="286" r:id="rId49"/>
    <p:sldId id="287" r:id="rId50"/>
    <p:sldId id="289" r:id="rId51"/>
    <p:sldId id="288" r:id="rId52"/>
    <p:sldId id="290" r:id="rId53"/>
    <p:sldId id="291" r:id="rId54"/>
    <p:sldId id="294" r:id="rId55"/>
    <p:sldId id="315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E606-875D-4433-A4B3-AB921490B273}" type="datetimeFigureOut">
              <a:rPr lang="cs-CZ" smtClean="0"/>
              <a:pPr/>
              <a:t>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E6D66-D795-48AC-982B-AF00C97B7DB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"/>
            <a:ext cx="7772400" cy="1142984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0166" y="6286520"/>
            <a:ext cx="6400800" cy="685808"/>
          </a:xfrm>
        </p:spPr>
        <p:txBody>
          <a:bodyPr/>
          <a:lstStyle/>
          <a:p>
            <a:r>
              <a:rPr lang="cs-CZ" dirty="0" smtClean="0"/>
              <a:t>4. </a:t>
            </a:r>
            <a:r>
              <a:rPr lang="cs-CZ" dirty="0" err="1" smtClean="0"/>
              <a:t>Regio</a:t>
            </a:r>
            <a:r>
              <a:rPr lang="cs-CZ" dirty="0" smtClean="0"/>
              <a:t> I – Latium a </a:t>
            </a:r>
            <a:r>
              <a:rPr lang="cs-CZ" dirty="0" err="1" smtClean="0"/>
              <a:t>Campania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https://upload.wikimedia.org/wikipedia/commons/c/c0/Abraham_Oertel_-_Latium_-_159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7239050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Gabii</a:t>
            </a:r>
            <a:endParaRPr lang="cs-CZ" i="1" u="sng" dirty="0" smtClean="0"/>
          </a:p>
          <a:p>
            <a:r>
              <a:rPr lang="cs-CZ" i="1" u="sng" dirty="0" smtClean="0"/>
              <a:t>Chrám Juno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orientácia</a:t>
            </a:r>
            <a:r>
              <a:rPr lang="cs-CZ" dirty="0" smtClean="0"/>
              <a:t> </a:t>
            </a:r>
            <a:r>
              <a:rPr lang="cs-CZ" dirty="0" err="1" smtClean="0"/>
              <a:t>juh</a:t>
            </a:r>
            <a:r>
              <a:rPr lang="cs-CZ" dirty="0" smtClean="0"/>
              <a:t>-sever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prirodzené podložie, sčasti vyrovnaný terén</a:t>
            </a:r>
          </a:p>
          <a:p>
            <a:pPr>
              <a:buFontTx/>
              <a:buChar char="-"/>
            </a:pPr>
            <a:r>
              <a:rPr lang="sk-SK" dirty="0" smtClean="0"/>
              <a:t> dórsky </a:t>
            </a:r>
            <a:r>
              <a:rPr lang="sk-SK" dirty="0" err="1" smtClean="0"/>
              <a:t>portikus</a:t>
            </a:r>
            <a:r>
              <a:rPr lang="sk-SK" dirty="0" smtClean="0"/>
              <a:t> (V, Z a S) – obchody</a:t>
            </a:r>
          </a:p>
          <a:p>
            <a:pPr>
              <a:buFontTx/>
              <a:buChar char="-"/>
            </a:pPr>
            <a:r>
              <a:rPr lang="sk-SK" dirty="0" smtClean="0"/>
              <a:t> J – </a:t>
            </a:r>
            <a:r>
              <a:rPr lang="sk-SK" dirty="0" err="1" smtClean="0"/>
              <a:t>cavea</a:t>
            </a:r>
            <a:r>
              <a:rPr lang="sk-SK" dirty="0" smtClean="0"/>
              <a:t> divadla – dnes nie je viditeľná, vysekaná do podložia</a:t>
            </a:r>
          </a:p>
          <a:p>
            <a:pPr>
              <a:buFontTx/>
              <a:buChar char="-"/>
            </a:pPr>
            <a:r>
              <a:rPr lang="sk-SK" dirty="0" smtClean="0"/>
              <a:t> chrám – </a:t>
            </a:r>
            <a:r>
              <a:rPr lang="sk-SK" dirty="0" err="1" smtClean="0"/>
              <a:t>peripteros</a:t>
            </a:r>
            <a:r>
              <a:rPr lang="sk-SK" dirty="0" smtClean="0"/>
              <a:t> sine </a:t>
            </a:r>
            <a:r>
              <a:rPr lang="sk-SK" dirty="0" err="1" smtClean="0"/>
              <a:t>postico</a:t>
            </a:r>
            <a:r>
              <a:rPr lang="sk-SK" dirty="0" smtClean="0"/>
              <a:t>, centrálny vstup a oltár</a:t>
            </a:r>
          </a:p>
          <a:p>
            <a:pPr>
              <a:buFontTx/>
              <a:buChar char="-"/>
            </a:pPr>
            <a:r>
              <a:rPr lang="sk-SK" dirty="0" smtClean="0"/>
              <a:t> pódium – miestny kameň</a:t>
            </a:r>
          </a:p>
          <a:p>
            <a:pPr>
              <a:buFontTx/>
              <a:buChar char="-"/>
            </a:pPr>
            <a:r>
              <a:rPr lang="sk-SK" dirty="0" smtClean="0"/>
              <a:t> vstup do suterénu – JV roh </a:t>
            </a:r>
            <a:r>
              <a:rPr lang="sk-SK" dirty="0" err="1" smtClean="0"/>
              <a:t>celly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systém kanálov – priestranstvo odvodnené</a:t>
            </a:r>
          </a:p>
        </p:txBody>
      </p:sp>
      <p:pic>
        <p:nvPicPr>
          <p:cNvPr id="1026" name="Picture 2" descr="http://de2d2g2qlnqhe.cloudfront.net/content/ucpjsah/70/4/421/F10.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926407"/>
            <a:ext cx="7605685" cy="3931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nápisy – chrám a </a:t>
            </a:r>
            <a:r>
              <a:rPr lang="sk-SK" dirty="0" err="1" smtClean="0"/>
              <a:t>porticus</a:t>
            </a:r>
            <a:r>
              <a:rPr lang="sk-SK" dirty="0" smtClean="0"/>
              <a:t> – meno </a:t>
            </a:r>
            <a:r>
              <a:rPr lang="sk-SK" dirty="0" err="1" smtClean="0"/>
              <a:t>Cethegus</a:t>
            </a:r>
            <a:r>
              <a:rPr lang="sk-SK" dirty="0" smtClean="0"/>
              <a:t> – konzul v roku 160 BC</a:t>
            </a:r>
          </a:p>
          <a:p>
            <a:pPr>
              <a:buFontTx/>
              <a:buChar char="-"/>
            </a:pPr>
            <a:r>
              <a:rPr lang="sk-SK" dirty="0" smtClean="0"/>
              <a:t> absencia cementu</a:t>
            </a:r>
          </a:p>
          <a:p>
            <a:pPr>
              <a:buFontTx/>
              <a:buChar char="-"/>
            </a:pPr>
            <a:r>
              <a:rPr lang="sk-SK" dirty="0" smtClean="0"/>
              <a:t> jeden z najstarších dokladov chrámu s divadlom (vo väčšej miere až v </a:t>
            </a:r>
            <a:r>
              <a:rPr lang="sk-SK" dirty="0" err="1" smtClean="0"/>
              <a:t>hellenisticko-italickej</a:t>
            </a:r>
            <a:r>
              <a:rPr lang="sk-SK" dirty="0" smtClean="0"/>
              <a:t> architektúre</a:t>
            </a:r>
            <a:endParaRPr lang="cs-CZ" dirty="0"/>
          </a:p>
        </p:txBody>
      </p:sp>
      <p:pic>
        <p:nvPicPr>
          <p:cNvPr id="20482" name="Picture 2" descr="http://sites.lsa.umich.edu/gabiiproject/wp-content/uploads/sites/286/2015/07/gabiiviscon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4462058" cy="3143272"/>
          </a:xfrm>
          <a:prstGeom prst="rect">
            <a:avLst/>
          </a:prstGeom>
          <a:noFill/>
        </p:spPr>
      </p:pic>
      <p:pic>
        <p:nvPicPr>
          <p:cNvPr id="20486" name="Picture 6" descr="http://www.pompey.cch.kcl.ac.uk/Italian%20Theatres_files/Gabii_files/gabii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75423"/>
            <a:ext cx="4643438" cy="3482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Tivoli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antické m</a:t>
            </a:r>
            <a:r>
              <a:rPr lang="sk-SK" dirty="0" err="1" smtClean="0"/>
              <a:t>esto</a:t>
            </a:r>
            <a:r>
              <a:rPr lang="sk-SK" dirty="0" smtClean="0"/>
              <a:t> </a:t>
            </a:r>
            <a:r>
              <a:rPr lang="sk-SK" dirty="0" err="1" smtClean="0"/>
              <a:t>Tibur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i="1" dirty="0" err="1" smtClean="0"/>
              <a:t>municipium</a:t>
            </a:r>
            <a:r>
              <a:rPr lang="sk-SK" dirty="0" smtClean="0"/>
              <a:t> – počas Občianskej vojny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tribua</a:t>
            </a:r>
            <a:r>
              <a:rPr lang="sk-SK" dirty="0" smtClean="0"/>
              <a:t> </a:t>
            </a:r>
            <a:r>
              <a:rPr lang="sk-SK" dirty="0" err="1" smtClean="0"/>
              <a:t>Camilia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Tiburtina</a:t>
            </a:r>
            <a:r>
              <a:rPr lang="sk-SK" dirty="0" smtClean="0"/>
              <a:t> (</a:t>
            </a:r>
            <a:r>
              <a:rPr lang="sk-SK" dirty="0" err="1" smtClean="0"/>
              <a:t>pozdne</a:t>
            </a:r>
            <a:r>
              <a:rPr lang="sk-SK" dirty="0" smtClean="0"/>
              <a:t> republikánske </a:t>
            </a:r>
            <a:r>
              <a:rPr lang="sk-SK" dirty="0" err="1" smtClean="0"/>
              <a:t>villy</a:t>
            </a:r>
            <a:r>
              <a:rPr lang="sk-SK" dirty="0" smtClean="0"/>
              <a:t>: </a:t>
            </a:r>
            <a:r>
              <a:rPr lang="sk-SK" dirty="0" err="1" smtClean="0"/>
              <a:t>Cassiova</a:t>
            </a:r>
            <a:r>
              <a:rPr lang="sk-SK" dirty="0" smtClean="0"/>
              <a:t>, </a:t>
            </a:r>
            <a:r>
              <a:rPr lang="sk-SK" dirty="0" err="1" smtClean="0"/>
              <a:t>Brutova</a:t>
            </a:r>
            <a:r>
              <a:rPr lang="sk-SK" dirty="0" smtClean="0"/>
              <a:t>)</a:t>
            </a:r>
          </a:p>
          <a:p>
            <a:endParaRPr lang="sk-SK" dirty="0" smtClean="0"/>
          </a:p>
          <a:p>
            <a:r>
              <a:rPr lang="sk-SK" i="1" u="sng" dirty="0" smtClean="0"/>
              <a:t>Chrám </a:t>
            </a:r>
            <a:r>
              <a:rPr lang="sk-SK" i="1" u="sng" dirty="0" err="1" smtClean="0"/>
              <a:t>della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Tosse</a:t>
            </a:r>
            <a:r>
              <a:rPr lang="sk-SK" i="1" u="sng" dirty="0" smtClean="0"/>
              <a:t> </a:t>
            </a:r>
          </a:p>
          <a:p>
            <a:r>
              <a:rPr lang="sk-SK" dirty="0" smtClean="0"/>
              <a:t>- Blízko republikánskej </a:t>
            </a:r>
            <a:r>
              <a:rPr lang="sk-SK" dirty="0" err="1" smtClean="0"/>
              <a:t>villy</a:t>
            </a:r>
            <a:r>
              <a:rPr lang="sk-SK" dirty="0" smtClean="0"/>
              <a:t> </a:t>
            </a:r>
            <a:r>
              <a:rPr lang="sk-SK" dirty="0" err="1" smtClean="0"/>
              <a:t>Maecenasa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pravdepodobne v átriu </a:t>
            </a:r>
            <a:r>
              <a:rPr lang="sk-SK" dirty="0" err="1" smtClean="0"/>
              <a:t>villy</a:t>
            </a:r>
            <a:r>
              <a:rPr lang="sk-SK" dirty="0" smtClean="0"/>
              <a:t>, 4. stor. AD, určite súčasť cisárskeho majetku </a:t>
            </a:r>
          </a:p>
          <a:p>
            <a:pPr>
              <a:buFontTx/>
              <a:buChar char="-"/>
            </a:pPr>
            <a:r>
              <a:rPr lang="sk-SK" dirty="0" smtClean="0"/>
              <a:t> okrúhla hala s kupolou – hrobka (?)</a:t>
            </a:r>
          </a:p>
          <a:p>
            <a:pPr>
              <a:buFontTx/>
              <a:buChar char="-"/>
            </a:pPr>
            <a:r>
              <a:rPr lang="sk-SK" dirty="0" smtClean="0"/>
              <a:t> v stredoveku prestavané na kostol</a:t>
            </a:r>
          </a:p>
        </p:txBody>
      </p:sp>
      <p:pic>
        <p:nvPicPr>
          <p:cNvPr id="22530" name="Picture 2" descr="http://www.romeartlover.it/Tivoli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9152" y="3081927"/>
            <a:ext cx="6264848" cy="3776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Herkulov chrám</a:t>
            </a:r>
          </a:p>
          <a:p>
            <a:pPr>
              <a:buFontTx/>
              <a:buChar char="-"/>
            </a:pPr>
            <a:r>
              <a:rPr lang="sk-SK" dirty="0" smtClean="0"/>
              <a:t> priestor z 3 strán obkolesený </a:t>
            </a:r>
            <a:r>
              <a:rPr lang="sk-SK" dirty="0" err="1" smtClean="0"/>
              <a:t>portikom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juhovýchod otvorený do divadla- vstavané do svahu</a:t>
            </a:r>
          </a:p>
          <a:p>
            <a:pPr>
              <a:buFontTx/>
              <a:buChar char="-"/>
            </a:pPr>
            <a:r>
              <a:rPr lang="sk-SK" dirty="0" smtClean="0"/>
              <a:t> vstup na terasu - monumentálne schodiská</a:t>
            </a:r>
          </a:p>
          <a:p>
            <a:pPr>
              <a:buFontTx/>
              <a:buChar char="-"/>
            </a:pPr>
            <a:r>
              <a:rPr lang="sk-SK" dirty="0" smtClean="0"/>
              <a:t> chrám na vysokom pódiu, trojitá </a:t>
            </a:r>
            <a:r>
              <a:rPr lang="sk-SK" dirty="0" err="1" smtClean="0"/>
              <a:t>cella</a:t>
            </a:r>
            <a:r>
              <a:rPr lang="sk-SK" dirty="0" smtClean="0"/>
              <a:t>, </a:t>
            </a:r>
            <a:r>
              <a:rPr lang="sk-SK" dirty="0" err="1" smtClean="0"/>
              <a:t>peripteros</a:t>
            </a:r>
            <a:r>
              <a:rPr lang="sk-SK" dirty="0" smtClean="0"/>
              <a:t> sine </a:t>
            </a:r>
            <a:r>
              <a:rPr lang="sk-SK" dirty="0" err="1" smtClean="0"/>
              <a:t>postico</a:t>
            </a:r>
            <a:r>
              <a:rPr lang="sk-SK" dirty="0" smtClean="0"/>
              <a:t>, monumentálna socha</a:t>
            </a:r>
          </a:p>
          <a:p>
            <a:pPr>
              <a:buFontTx/>
              <a:buChar char="-"/>
            </a:pPr>
            <a:r>
              <a:rPr lang="sk-SK" dirty="0" smtClean="0"/>
              <a:t> veštenie</a:t>
            </a:r>
          </a:p>
          <a:p>
            <a:pPr>
              <a:buFontTx/>
              <a:buChar char="-"/>
            </a:pPr>
            <a:r>
              <a:rPr lang="sk-SK" dirty="0" smtClean="0"/>
              <a:t> Herkulov kult – pôvod v </a:t>
            </a:r>
            <a:r>
              <a:rPr lang="sk-SK" dirty="0" err="1" smtClean="0"/>
              <a:t>Tivoli</a:t>
            </a:r>
            <a:r>
              <a:rPr lang="sk-SK" dirty="0" smtClean="0"/>
              <a:t> a odtiaľ rozšírený</a:t>
            </a:r>
          </a:p>
          <a:p>
            <a:pPr>
              <a:buFontTx/>
              <a:buChar char="-"/>
            </a:pPr>
            <a:r>
              <a:rPr lang="sk-SK" dirty="0" smtClean="0"/>
              <a:t> námestie: kyklopské základy z opus </a:t>
            </a:r>
            <a:r>
              <a:rPr lang="sk-SK" dirty="0" err="1" smtClean="0"/>
              <a:t>incertum</a:t>
            </a:r>
            <a:r>
              <a:rPr lang="sk-SK" dirty="0" smtClean="0"/>
              <a:t> s oblúkmi, priestory rozdelené piliermi</a:t>
            </a:r>
          </a:p>
          <a:p>
            <a:pPr>
              <a:buFontTx/>
              <a:buChar char="-"/>
            </a:pPr>
            <a:r>
              <a:rPr lang="sk-SK" dirty="0" smtClean="0"/>
              <a:t> obchodný charakter komplexu: séria miestností otvorených do ulice, </a:t>
            </a:r>
            <a:r>
              <a:rPr lang="sk-SK" dirty="0" err="1" smtClean="0"/>
              <a:t>tabernae</a:t>
            </a:r>
            <a:r>
              <a:rPr lang="sk-SK" dirty="0" smtClean="0"/>
              <a:t>, trhovisko</a:t>
            </a:r>
          </a:p>
        </p:txBody>
      </p:sp>
      <p:pic>
        <p:nvPicPr>
          <p:cNvPr id="53250" name="Picture 2" descr="Santuario-di-Ercole-Vincito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3786214" cy="2675593"/>
          </a:xfrm>
          <a:prstGeom prst="rect">
            <a:avLst/>
          </a:prstGeom>
          <a:noFill/>
        </p:spPr>
      </p:pic>
      <p:pic>
        <p:nvPicPr>
          <p:cNvPr id="53254" name="Picture 6" descr="https://romanculture.files.wordpress.com/2011/01/101708572-c613fe9b-51d2-428c-8d4e-61c558e34ae5.jpg?w=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8284" y="3571876"/>
            <a:ext cx="5375716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rcol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42852"/>
            <a:ext cx="4665517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Fórum</a:t>
            </a:r>
          </a:p>
          <a:p>
            <a:pPr>
              <a:buFontTx/>
              <a:buChar char="-"/>
            </a:pPr>
            <a:r>
              <a:rPr lang="sk-SK" dirty="0" smtClean="0"/>
              <a:t> trhovisko – 1. stor. BC, prestavba v období </a:t>
            </a:r>
            <a:r>
              <a:rPr lang="sk-SK" dirty="0" err="1" smtClean="0"/>
              <a:t>principátu</a:t>
            </a:r>
            <a:endParaRPr lang="sk-SK" dirty="0" smtClean="0"/>
          </a:p>
          <a:p>
            <a:endParaRPr lang="sk-SK" sz="1100" dirty="0" smtClean="0"/>
          </a:p>
          <a:p>
            <a:r>
              <a:rPr lang="sk-SK" i="1" u="sng" dirty="0" err="1" smtClean="0"/>
              <a:t>Mensa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ponderaria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oficiálny úrad mier a váh, sklad závaží</a:t>
            </a:r>
          </a:p>
          <a:p>
            <a:pPr>
              <a:buFontTx/>
              <a:buChar char="-"/>
            </a:pPr>
            <a:r>
              <a:rPr lang="sk-SK" dirty="0" smtClean="0"/>
              <a:t> rozpoznateľné dve fázy výstavby (opus </a:t>
            </a:r>
            <a:r>
              <a:rPr lang="sk-SK" dirty="0" err="1" smtClean="0"/>
              <a:t>incertum</a:t>
            </a:r>
            <a:r>
              <a:rPr lang="sk-SK" dirty="0" smtClean="0"/>
              <a:t>, opus </a:t>
            </a:r>
            <a:r>
              <a:rPr lang="sk-SK" dirty="0" err="1" smtClean="0"/>
              <a:t>reticulatum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zachované dva výklenky</a:t>
            </a:r>
          </a:p>
          <a:p>
            <a:pPr>
              <a:buFontTx/>
              <a:buChar char="-"/>
            </a:pPr>
            <a:r>
              <a:rPr lang="sk-SK" dirty="0" smtClean="0"/>
              <a:t> stoly so zárezmi na váženie</a:t>
            </a:r>
          </a:p>
          <a:p>
            <a:pPr>
              <a:buFontTx/>
              <a:buChar char="-"/>
            </a:pPr>
            <a:r>
              <a:rPr lang="sk-SK" dirty="0" smtClean="0"/>
              <a:t> M. </a:t>
            </a:r>
            <a:r>
              <a:rPr lang="sk-SK" dirty="0" err="1" smtClean="0"/>
              <a:t>Varenus</a:t>
            </a:r>
            <a:r>
              <a:rPr lang="sk-SK" dirty="0" smtClean="0"/>
              <a:t> </a:t>
            </a:r>
            <a:r>
              <a:rPr lang="sk-SK" dirty="0" err="1" smtClean="0"/>
              <a:t>Diphillo</a:t>
            </a:r>
            <a:r>
              <a:rPr lang="sk-SK" dirty="0" smtClean="0"/>
              <a:t> – stôl na váženie</a:t>
            </a:r>
          </a:p>
          <a:p>
            <a:endParaRPr lang="sk-SK" sz="1000" i="1" u="sng" dirty="0" smtClean="0"/>
          </a:p>
          <a:p>
            <a:r>
              <a:rPr lang="sk-SK" i="1" u="sng" dirty="0" err="1" smtClean="0"/>
              <a:t>Augusteum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budova cisárskeho kultu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trapezoidný</a:t>
            </a:r>
            <a:r>
              <a:rPr lang="sk-SK" dirty="0" smtClean="0"/>
              <a:t> pôdorys s apsidou</a:t>
            </a:r>
          </a:p>
          <a:p>
            <a:pPr>
              <a:buFontTx/>
              <a:buChar char="-"/>
            </a:pPr>
            <a:r>
              <a:rPr lang="sk-SK" dirty="0" smtClean="0"/>
              <a:t> mramorová podlaha, fresková výzdoba, apsida s kolosálnou sediacou sochou (</a:t>
            </a:r>
            <a:r>
              <a:rPr lang="sk-SK" dirty="0" err="1" smtClean="0"/>
              <a:t>Augustus</a:t>
            </a:r>
            <a:r>
              <a:rPr lang="sk-SK" dirty="0" smtClean="0"/>
              <a:t>?)</a:t>
            </a:r>
          </a:p>
          <a:p>
            <a:pPr>
              <a:buFontTx/>
              <a:buChar char="-"/>
            </a:pPr>
            <a:r>
              <a:rPr lang="sk-SK" dirty="0" smtClean="0"/>
              <a:t> M. </a:t>
            </a:r>
            <a:r>
              <a:rPr lang="sk-SK" dirty="0" err="1" smtClean="0"/>
              <a:t>Varenus</a:t>
            </a:r>
            <a:r>
              <a:rPr lang="sk-SK" dirty="0" smtClean="0"/>
              <a:t> – na vlastné náklady, 19 BC – Augustov návrat do Ríma</a:t>
            </a:r>
          </a:p>
          <a:p>
            <a:pPr>
              <a:buFontTx/>
              <a:buChar char="-"/>
            </a:pPr>
            <a:endParaRPr lang="sk-SK" dirty="0" smtClean="0"/>
          </a:p>
        </p:txBody>
      </p:sp>
      <p:pic>
        <p:nvPicPr>
          <p:cNvPr id="21506" name="Picture 2" descr="http://www.mmdtkw.org/ALRIVes0329MensaPonderaria.jpg"/>
          <p:cNvPicPr>
            <a:picLocks noChangeAspect="1" noChangeArrowheads="1"/>
          </p:cNvPicPr>
          <p:nvPr/>
        </p:nvPicPr>
        <p:blipFill>
          <a:blip r:embed="rId2"/>
          <a:srcRect l="1042" t="5208" r="1041" b="15364"/>
          <a:stretch>
            <a:fillRect/>
          </a:stretch>
        </p:blipFill>
        <p:spPr bwMode="auto">
          <a:xfrm>
            <a:off x="2285984" y="3977681"/>
            <a:ext cx="4438525" cy="2880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Akropola</a:t>
            </a:r>
          </a:p>
          <a:p>
            <a:pPr>
              <a:buFontTx/>
              <a:buChar char="-"/>
            </a:pPr>
            <a:r>
              <a:rPr lang="sk-SK" dirty="0" smtClean="0"/>
              <a:t> od zvyšku mesta odrezaná umelou priekopou </a:t>
            </a:r>
          </a:p>
          <a:p>
            <a:pPr>
              <a:buFontTx/>
              <a:buChar char="-"/>
            </a:pPr>
            <a:r>
              <a:rPr lang="sk-SK" dirty="0" smtClean="0"/>
              <a:t> obdĺžnikový chrám, okrúhly chrám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a) Obdĺžnikový chrám</a:t>
            </a:r>
          </a:p>
          <a:p>
            <a:pPr>
              <a:buFontTx/>
              <a:buChar char="-"/>
            </a:pPr>
            <a:r>
              <a:rPr lang="sk-SK" dirty="0" smtClean="0"/>
              <a:t> starší</a:t>
            </a:r>
          </a:p>
          <a:p>
            <a:pPr>
              <a:buFontTx/>
              <a:buChar char="-"/>
            </a:pPr>
            <a:r>
              <a:rPr lang="sk-SK" dirty="0" smtClean="0"/>
              <a:t> pódium – opus </a:t>
            </a:r>
            <a:r>
              <a:rPr lang="sk-SK" dirty="0" err="1" smtClean="0"/>
              <a:t>quadratum</a:t>
            </a:r>
            <a:r>
              <a:rPr lang="sk-SK" dirty="0" smtClean="0"/>
              <a:t> (travertín), </a:t>
            </a:r>
            <a:r>
              <a:rPr lang="sk-SK" dirty="0" err="1" smtClean="0"/>
              <a:t>tetrastyl</a:t>
            </a:r>
            <a:r>
              <a:rPr lang="sk-SK" dirty="0" smtClean="0"/>
              <a:t> (2 stĺpy sa zachovali po stranách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cella</a:t>
            </a:r>
            <a:r>
              <a:rPr lang="sk-SK" dirty="0" smtClean="0"/>
              <a:t> – opus </a:t>
            </a:r>
            <a:r>
              <a:rPr lang="sk-SK" dirty="0" err="1" smtClean="0"/>
              <a:t>quadratum</a:t>
            </a:r>
            <a:r>
              <a:rPr lang="sk-SK" dirty="0" smtClean="0"/>
              <a:t> s ¾ </a:t>
            </a:r>
            <a:r>
              <a:rPr lang="sk-SK" dirty="0" err="1" smtClean="0"/>
              <a:t>stĺpami</a:t>
            </a:r>
            <a:r>
              <a:rPr lang="sk-SK" dirty="0" smtClean="0"/>
              <a:t>, po stranách </a:t>
            </a:r>
            <a:r>
              <a:rPr lang="sk-SK" dirty="0" err="1" smtClean="0"/>
              <a:t>polostĺpy</a:t>
            </a:r>
            <a:r>
              <a:rPr lang="sk-SK" dirty="0" smtClean="0"/>
              <a:t> – </a:t>
            </a:r>
            <a:r>
              <a:rPr lang="sk-SK" dirty="0" err="1" smtClean="0"/>
              <a:t>pseudoperipterálna</a:t>
            </a:r>
            <a:r>
              <a:rPr lang="sk-SK" dirty="0" smtClean="0"/>
              <a:t> stavba</a:t>
            </a:r>
          </a:p>
          <a:p>
            <a:pPr>
              <a:buFontTx/>
              <a:buChar char="-"/>
            </a:pPr>
            <a:r>
              <a:rPr lang="sk-SK" dirty="0" smtClean="0"/>
              <a:t> pol. 2. stor. BC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6324" name="Picture 4" descr="http://www.romeartlover.it/Tivoli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666999"/>
            <a:ext cx="6953250" cy="4191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b) </a:t>
            </a:r>
            <a:r>
              <a:rPr lang="sk-SK" dirty="0" err="1" smtClean="0"/>
              <a:t>Vestin</a:t>
            </a:r>
            <a:r>
              <a:rPr lang="sk-SK" dirty="0" smtClean="0"/>
              <a:t> chrám</a:t>
            </a:r>
          </a:p>
          <a:p>
            <a:pPr>
              <a:buFontTx/>
              <a:buChar char="-"/>
            </a:pPr>
            <a:r>
              <a:rPr lang="sk-SK" dirty="0" smtClean="0"/>
              <a:t> stojí na sčasti umelej doske – dve vrstvy cementu na ktorých sú preklenuté miestnosti</a:t>
            </a:r>
          </a:p>
          <a:p>
            <a:pPr>
              <a:buFontTx/>
              <a:buChar char="-"/>
            </a:pPr>
            <a:r>
              <a:rPr lang="sk-SK" dirty="0" smtClean="0"/>
              <a:t> tufové obloženie – opus </a:t>
            </a:r>
            <a:r>
              <a:rPr lang="sk-SK" dirty="0" err="1" smtClean="0"/>
              <a:t>incertum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posledné desaťročia 2. stor. BC – monumentálny projekt prestavby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peripterálny</a:t>
            </a:r>
            <a:r>
              <a:rPr lang="sk-SK" dirty="0" smtClean="0"/>
              <a:t> chrám, korintské stĺpy (18), cementové pódium</a:t>
            </a:r>
          </a:p>
          <a:p>
            <a:pPr>
              <a:buFontTx/>
              <a:buChar char="-"/>
            </a:pPr>
            <a:r>
              <a:rPr lang="sk-SK" dirty="0" smtClean="0"/>
              <a:t> vlys: býčie hlavy , girlandy, </a:t>
            </a:r>
            <a:r>
              <a:rPr lang="sk-SK" dirty="0" err="1" smtClean="0"/>
              <a:t>paterae</a:t>
            </a:r>
            <a:endParaRPr lang="sk-SK" dirty="0" smtClean="0"/>
          </a:p>
          <a:p>
            <a:r>
              <a:rPr lang="sk-SK" dirty="0" smtClean="0"/>
              <a:t>Literárne pramene: kulty </a:t>
            </a:r>
            <a:r>
              <a:rPr lang="sk-SK" dirty="0" err="1" smtClean="0"/>
              <a:t>Tiburna</a:t>
            </a:r>
            <a:r>
              <a:rPr lang="sk-SK" dirty="0" smtClean="0"/>
              <a:t> a </a:t>
            </a:r>
            <a:r>
              <a:rPr lang="sk-SK" dirty="0" err="1" smtClean="0"/>
              <a:t>Abuenea</a:t>
            </a:r>
            <a:r>
              <a:rPr lang="sk-SK" dirty="0" smtClean="0"/>
              <a:t> (</a:t>
            </a:r>
            <a:r>
              <a:rPr lang="sk-SK" dirty="0" err="1" smtClean="0"/>
              <a:t>tiburtínska</a:t>
            </a:r>
            <a:r>
              <a:rPr lang="sk-SK" dirty="0" smtClean="0"/>
              <a:t> Sibyla) – chrámy blízko vodopádu</a:t>
            </a:r>
          </a:p>
          <a:p>
            <a:endParaRPr lang="sk-SK" dirty="0" smtClean="0"/>
          </a:p>
          <a:p>
            <a:r>
              <a:rPr lang="sk-SK" dirty="0" smtClean="0"/>
              <a:t>ďalšie budovy: </a:t>
            </a:r>
            <a:r>
              <a:rPr lang="sk-SK" dirty="0" err="1" smtClean="0"/>
              <a:t>villa</a:t>
            </a:r>
            <a:r>
              <a:rPr lang="sk-SK" dirty="0" smtClean="0"/>
              <a:t> </a:t>
            </a:r>
            <a:r>
              <a:rPr lang="sk-SK" dirty="0" err="1" smtClean="0"/>
              <a:t>Gregoriana</a:t>
            </a:r>
            <a:r>
              <a:rPr lang="sk-SK" dirty="0" smtClean="0"/>
              <a:t>, amfiteáter, republikánska </a:t>
            </a:r>
            <a:r>
              <a:rPr lang="sk-SK" dirty="0" err="1" smtClean="0"/>
              <a:t>villa</a:t>
            </a:r>
            <a:r>
              <a:rPr lang="sk-SK" dirty="0" smtClean="0"/>
              <a:t> – </a:t>
            </a:r>
            <a:r>
              <a:rPr lang="sk-SK" dirty="0" err="1" smtClean="0"/>
              <a:t>Horatia</a:t>
            </a:r>
            <a:endParaRPr lang="sk-SK" dirty="0" smtClean="0"/>
          </a:p>
          <a:p>
            <a:r>
              <a:rPr lang="sk-SK" dirty="0" smtClean="0"/>
              <a:t>- nekropola z doby železnej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Picture 2" descr="http://www.romeartlover.it/Tivoli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82292"/>
            <a:ext cx="6596060" cy="3975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0011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Praeneste</a:t>
            </a:r>
            <a:r>
              <a:rPr lang="cs-CZ" b="1" dirty="0" smtClean="0"/>
              <a:t> (</a:t>
            </a:r>
            <a:r>
              <a:rPr lang="cs-CZ" b="1" dirty="0" err="1" smtClean="0"/>
              <a:t>Palestrina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20 km južne od Ríma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Praenestina</a:t>
            </a:r>
            <a:r>
              <a:rPr lang="sk-SK" dirty="0" smtClean="0"/>
              <a:t>,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Labicana</a:t>
            </a:r>
            <a:r>
              <a:rPr lang="sk-SK" dirty="0" smtClean="0"/>
              <a:t>, </a:t>
            </a:r>
            <a:r>
              <a:rPr lang="sk-SK" dirty="0" err="1" smtClean="0"/>
              <a:t>via</a:t>
            </a:r>
            <a:r>
              <a:rPr lang="sk-SK" dirty="0" smtClean="0"/>
              <a:t> Latina</a:t>
            </a:r>
          </a:p>
          <a:p>
            <a:pPr>
              <a:buFontTx/>
              <a:buChar char="-"/>
            </a:pPr>
            <a:r>
              <a:rPr lang="sk-SK" dirty="0" smtClean="0"/>
              <a:t> dôležité od 7. stor. BC</a:t>
            </a:r>
          </a:p>
          <a:p>
            <a:pPr>
              <a:buFontTx/>
              <a:buChar char="-"/>
            </a:pPr>
            <a:r>
              <a:rPr lang="sk-SK" dirty="0" smtClean="0"/>
              <a:t> založenie: </a:t>
            </a:r>
            <a:r>
              <a:rPr lang="sk-SK" dirty="0" err="1" smtClean="0"/>
              <a:t>Telegonos</a:t>
            </a:r>
            <a:r>
              <a:rPr lang="sk-SK" dirty="0" smtClean="0"/>
              <a:t> (syn </a:t>
            </a:r>
            <a:r>
              <a:rPr lang="sk-SK" dirty="0" err="1" smtClean="0"/>
              <a:t>Odyssea</a:t>
            </a:r>
            <a:r>
              <a:rPr lang="sk-SK" dirty="0" smtClean="0"/>
              <a:t>) a </a:t>
            </a:r>
            <a:r>
              <a:rPr lang="sk-SK" dirty="0" err="1" smtClean="0"/>
              <a:t>Circe</a:t>
            </a:r>
            <a:r>
              <a:rPr lang="sk-SK" dirty="0" smtClean="0"/>
              <a:t>, </a:t>
            </a:r>
            <a:r>
              <a:rPr lang="sk-SK" dirty="0" err="1" smtClean="0"/>
              <a:t>Praenestos</a:t>
            </a:r>
            <a:r>
              <a:rPr lang="sk-SK" dirty="0" smtClean="0"/>
              <a:t> (syn Latina), </a:t>
            </a:r>
            <a:r>
              <a:rPr lang="sk-SK" dirty="0" err="1" smtClean="0"/>
              <a:t>Calculus</a:t>
            </a:r>
            <a:r>
              <a:rPr lang="sk-SK" dirty="0" smtClean="0"/>
              <a:t> (syn Vulkána)</a:t>
            </a:r>
          </a:p>
          <a:p>
            <a:pPr>
              <a:buFontTx/>
              <a:buChar char="-"/>
            </a:pPr>
            <a:r>
              <a:rPr lang="sk-SK" dirty="0" smtClean="0"/>
              <a:t> hrobky: prvá štvrtina 8. stor. BC, dôležité </a:t>
            </a:r>
            <a:r>
              <a:rPr lang="sk-SK" dirty="0" err="1" smtClean="0"/>
              <a:t>orientalizujúce</a:t>
            </a:r>
            <a:r>
              <a:rPr lang="sk-SK" dirty="0" smtClean="0"/>
              <a:t> obdobie: </a:t>
            </a:r>
            <a:r>
              <a:rPr lang="sk-SK" dirty="0" err="1" smtClean="0"/>
              <a:t>Barberini</a:t>
            </a:r>
            <a:r>
              <a:rPr lang="sk-SK" dirty="0" smtClean="0"/>
              <a:t>, </a:t>
            </a:r>
            <a:r>
              <a:rPr lang="sk-SK" dirty="0" err="1" smtClean="0"/>
              <a:t>Bernardini</a:t>
            </a:r>
            <a:r>
              <a:rPr lang="sk-SK" dirty="0" smtClean="0"/>
              <a:t>, </a:t>
            </a:r>
            <a:r>
              <a:rPr lang="sk-SK" dirty="0" err="1" smtClean="0"/>
              <a:t>Castellani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prvé zmienky u </a:t>
            </a:r>
            <a:r>
              <a:rPr lang="sk-SK" dirty="0" err="1" smtClean="0"/>
              <a:t>ant</a:t>
            </a:r>
            <a:r>
              <a:rPr lang="sk-SK" dirty="0" smtClean="0"/>
              <a:t>. autorov:</a:t>
            </a:r>
            <a:endParaRPr lang="cs-CZ" dirty="0" smtClean="0"/>
          </a:p>
          <a:p>
            <a:r>
              <a:rPr lang="sk-SK" dirty="0" smtClean="0"/>
              <a:t>	zač. republiky – </a:t>
            </a:r>
            <a:r>
              <a:rPr lang="sk-SK" dirty="0" err="1" smtClean="0"/>
              <a:t>kon</a:t>
            </a:r>
            <a:r>
              <a:rPr lang="sk-SK" dirty="0" smtClean="0"/>
              <a:t>. 5. stor. BC – rodiny z </a:t>
            </a:r>
            <a:r>
              <a:rPr lang="sk-SK" dirty="0" err="1" smtClean="0"/>
              <a:t>Praeneste</a:t>
            </a:r>
            <a:r>
              <a:rPr lang="sk-SK" dirty="0" smtClean="0"/>
              <a:t> sa dostali do rímskeho senátu</a:t>
            </a:r>
          </a:p>
          <a:p>
            <a:r>
              <a:rPr lang="sk-SK" dirty="0" smtClean="0"/>
              <a:t>	380 BC – mesto podrobené Rímom</a:t>
            </a:r>
          </a:p>
          <a:p>
            <a:r>
              <a:rPr lang="sk-SK" dirty="0" smtClean="0"/>
              <a:t>	358 BC – dohoda </a:t>
            </a:r>
            <a:r>
              <a:rPr lang="sk-SK" dirty="0" err="1" smtClean="0"/>
              <a:t>Praeneste</a:t>
            </a:r>
            <a:r>
              <a:rPr lang="sk-SK" dirty="0" smtClean="0"/>
              <a:t> a </a:t>
            </a:r>
            <a:r>
              <a:rPr lang="sk-SK" dirty="0" err="1" smtClean="0"/>
              <a:t>Gallov</a:t>
            </a:r>
            <a:endParaRPr lang="sk-SK" dirty="0" smtClean="0"/>
          </a:p>
          <a:p>
            <a:r>
              <a:rPr lang="sk-SK" dirty="0" smtClean="0"/>
              <a:t>	338 BC – po páde Latinskej ligy stráca dôležitosť</a:t>
            </a:r>
          </a:p>
          <a:p>
            <a:r>
              <a:rPr lang="sk-SK" dirty="0" smtClean="0"/>
              <a:t>	</a:t>
            </a:r>
            <a:r>
              <a:rPr lang="sk-SK" dirty="0" err="1" smtClean="0"/>
              <a:t>posl</a:t>
            </a:r>
            <a:r>
              <a:rPr lang="sk-SK" dirty="0" smtClean="0"/>
              <a:t>. desaťročie 2. stor. BC – opäť prosperuje, obchod z východom</a:t>
            </a:r>
          </a:p>
          <a:p>
            <a:pPr>
              <a:buFontTx/>
              <a:buChar char="-"/>
            </a:pPr>
            <a:r>
              <a:rPr lang="sk-SK" dirty="0" smtClean="0"/>
              <a:t> po občianskej vojne – </a:t>
            </a:r>
            <a:r>
              <a:rPr lang="sk-SK" dirty="0" err="1" smtClean="0"/>
              <a:t>municipium</a:t>
            </a:r>
            <a:r>
              <a:rPr lang="sk-SK" dirty="0" smtClean="0"/>
              <a:t>, obyvatelia rímski občania</a:t>
            </a:r>
          </a:p>
          <a:p>
            <a:pPr>
              <a:buFontTx/>
              <a:buChar char="-"/>
            </a:pPr>
            <a:r>
              <a:rPr lang="sk-SK" dirty="0" smtClean="0"/>
              <a:t> útočisko pre </a:t>
            </a:r>
            <a:r>
              <a:rPr lang="sk-SK" dirty="0" err="1" smtClean="0"/>
              <a:t>Gaia</a:t>
            </a:r>
            <a:r>
              <a:rPr lang="sk-SK" dirty="0" smtClean="0"/>
              <a:t> Maria (po prehre so </a:t>
            </a:r>
            <a:r>
              <a:rPr lang="sk-SK" dirty="0" err="1" smtClean="0"/>
              <a:t>Sullom</a:t>
            </a:r>
            <a:r>
              <a:rPr lang="sk-SK" dirty="0" smtClean="0"/>
              <a:t>), spáchal samovraždu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Sulla</a:t>
            </a:r>
            <a:r>
              <a:rPr lang="sk-SK" dirty="0" smtClean="0"/>
              <a:t> – masaker obyvateľstva</a:t>
            </a:r>
          </a:p>
          <a:p>
            <a:pPr>
              <a:buFontTx/>
              <a:buChar char="-"/>
            </a:pPr>
            <a:r>
              <a:rPr lang="sk-SK" dirty="0" smtClean="0"/>
              <a:t> ochranné božstvo: </a:t>
            </a:r>
            <a:r>
              <a:rPr lang="sk-SK" dirty="0" err="1" smtClean="0"/>
              <a:t>Fortuna</a:t>
            </a:r>
            <a:r>
              <a:rPr lang="sk-SK" dirty="0" smtClean="0"/>
              <a:t> </a:t>
            </a:r>
            <a:r>
              <a:rPr lang="sk-SK" dirty="0" err="1" smtClean="0"/>
              <a:t>Primigenia</a:t>
            </a:r>
            <a:endParaRPr lang="sk-SK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72100" y="285728"/>
            <a:ext cx="3571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GB" i="1" u="sng" dirty="0" err="1" smtClean="0"/>
              <a:t>Praeneste</a:t>
            </a:r>
            <a:r>
              <a:rPr lang="sk-SK" i="1" u="sng" dirty="0" smtClean="0"/>
              <a:t> – mapa rímskeho mesta</a:t>
            </a:r>
            <a:endParaRPr lang="sk-SK" u="sng" dirty="0" smtClean="0"/>
          </a:p>
          <a:p>
            <a:pPr marL="457200" indent="-457200">
              <a:lnSpc>
                <a:spcPct val="90000"/>
              </a:lnSpc>
            </a:pPr>
            <a:endParaRPr lang="en-GB" u="sng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Cistern</a:t>
            </a:r>
            <a:r>
              <a:rPr lang="sk-SK" dirty="0" smtClean="0"/>
              <a:t>a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Múr z</a:t>
            </a:r>
            <a:r>
              <a:rPr lang="en-GB" dirty="0" smtClean="0"/>
              <a:t> </a:t>
            </a:r>
            <a:r>
              <a:rPr lang="en-GB" i="1" dirty="0" smtClean="0"/>
              <a:t>opus </a:t>
            </a:r>
            <a:r>
              <a:rPr lang="en-GB" i="1" dirty="0" err="1" smtClean="0"/>
              <a:t>quadratum</a:t>
            </a:r>
            <a:endParaRPr lang="en-GB" i="1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err="1" smtClean="0"/>
              <a:t>Propylaeum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Miestnosti s klenbami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Brána „slnka</a:t>
            </a:r>
            <a:r>
              <a:rPr lang="en-GB" dirty="0" smtClean="0"/>
              <a:t>”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Cistern</a:t>
            </a:r>
            <a:r>
              <a:rPr lang="sk-SK" dirty="0" smtClean="0"/>
              <a:t>a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Brána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b="1" dirty="0" smtClean="0"/>
              <a:t>Forum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b="1" dirty="0" smtClean="0"/>
              <a:t>Svätyňa </a:t>
            </a:r>
            <a:r>
              <a:rPr lang="en-GB" b="1" i="1" dirty="0" err="1" smtClean="0"/>
              <a:t>Fortun</a:t>
            </a:r>
            <a:r>
              <a:rPr lang="sk-SK" b="1" i="1" dirty="0" smtClean="0"/>
              <a:t>y</a:t>
            </a:r>
            <a:r>
              <a:rPr lang="en-GB" b="1" i="1" dirty="0" smtClean="0"/>
              <a:t> </a:t>
            </a:r>
            <a:r>
              <a:rPr lang="en-GB" b="1" i="1" dirty="0" err="1" smtClean="0"/>
              <a:t>Primigeni</a:t>
            </a:r>
            <a:r>
              <a:rPr lang="sk-SK" b="1" i="1" dirty="0" smtClean="0"/>
              <a:t>e</a:t>
            </a:r>
            <a:endParaRPr lang="en-GB" b="1" i="1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Polygon</a:t>
            </a:r>
            <a:r>
              <a:rPr lang="sk-SK" dirty="0" err="1" smtClean="0"/>
              <a:t>álne</a:t>
            </a:r>
            <a:r>
              <a:rPr lang="sk-SK" dirty="0" smtClean="0"/>
              <a:t> múry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Verejné budovy a kúpele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Exedra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Madonna </a:t>
            </a:r>
            <a:r>
              <a:rPr lang="en-GB" dirty="0" err="1" smtClean="0"/>
              <a:t>dell’Aquila</a:t>
            </a:r>
            <a:r>
              <a:rPr lang="en-GB" dirty="0" smtClean="0"/>
              <a:t> (Forum </a:t>
            </a:r>
            <a:r>
              <a:rPr lang="sk-SK" dirty="0" err="1" smtClean="0"/>
              <a:t>Sullovej</a:t>
            </a:r>
            <a:r>
              <a:rPr lang="sk-SK" dirty="0" smtClean="0"/>
              <a:t> kolónie</a:t>
            </a:r>
            <a:r>
              <a:rPr lang="en-GB" dirty="0" smtClean="0"/>
              <a:t>)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Cistern</a:t>
            </a:r>
            <a:r>
              <a:rPr lang="sk-SK" dirty="0" smtClean="0"/>
              <a:t>a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 smtClean="0"/>
              <a:t>Svätyňa </a:t>
            </a:r>
            <a:r>
              <a:rPr lang="en-GB" dirty="0" err="1" smtClean="0"/>
              <a:t>Hercul</a:t>
            </a:r>
            <a:r>
              <a:rPr lang="sk-SK" dirty="0" smtClean="0"/>
              <a:t>a</a:t>
            </a:r>
            <a:r>
              <a:rPr lang="en-GB" dirty="0" smtClean="0"/>
              <a:t> Victor</a:t>
            </a:r>
            <a:r>
              <a:rPr lang="sk-SK" dirty="0" smtClean="0"/>
              <a:t>a</a:t>
            </a:r>
            <a:endParaRPr lang="en-GB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smtClean="0"/>
              <a:t>Necropolis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i="1" dirty="0" smtClean="0"/>
              <a:t>Via </a:t>
            </a:r>
            <a:r>
              <a:rPr lang="en-GB" i="1" dirty="0" err="1" smtClean="0"/>
              <a:t>Praenestina</a:t>
            </a:r>
            <a:endParaRPr lang="en-GB" i="1" dirty="0" smtClean="0"/>
          </a:p>
          <a:p>
            <a:endParaRPr lang="cs-CZ" dirty="0"/>
          </a:p>
        </p:txBody>
      </p:sp>
      <p:pic>
        <p:nvPicPr>
          <p:cNvPr id="3" name="Picture 2" descr="Alessandria017"/>
          <p:cNvPicPr>
            <a:picLocks noChangeAspect="1" noChangeArrowheads="1"/>
          </p:cNvPicPr>
          <p:nvPr/>
        </p:nvPicPr>
        <p:blipFill>
          <a:blip r:embed="rId2"/>
          <a:srcRect l="3740" r="5272"/>
          <a:stretch>
            <a:fillRect/>
          </a:stretch>
        </p:blipFill>
        <p:spPr bwMode="auto">
          <a:xfrm>
            <a:off x="-762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liansko0a.jpg"/>
          <p:cNvPicPr>
            <a:picLocks noChangeAspect="1"/>
          </p:cNvPicPr>
          <p:nvPr/>
        </p:nvPicPr>
        <p:blipFill>
          <a:blip r:embed="rId2"/>
          <a:srcRect t="12160" b="7138"/>
          <a:stretch>
            <a:fillRect/>
          </a:stretch>
        </p:blipFill>
        <p:spPr>
          <a:xfrm>
            <a:off x="1928793" y="0"/>
            <a:ext cx="6004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71670" y="5857892"/>
            <a:ext cx="2286016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500694" y="314324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5786446" y="3929066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4572000" y="3143248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4714876" y="1785926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57686" y="314324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flipH="1">
            <a:off x="4643438" y="150017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B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64200" cy="6858000"/>
          </a:xfrm>
          <a:prstGeom prst="rect">
            <a:avLst/>
          </a:prstGeom>
          <a:noFill/>
        </p:spPr>
      </p:pic>
      <p:pic>
        <p:nvPicPr>
          <p:cNvPr id="3" name="Picture 4" descr="Alessandria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3429000" cy="224631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643570" y="2500306"/>
            <a:ext cx="35004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Cicero, archív v </a:t>
            </a:r>
            <a:r>
              <a:rPr lang="sk-SK" dirty="0" err="1" smtClean="0"/>
              <a:t>Praeneste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Numerius</a:t>
            </a:r>
            <a:r>
              <a:rPr lang="sk-SK" dirty="0" smtClean="0"/>
              <a:t> </a:t>
            </a:r>
            <a:r>
              <a:rPr lang="sk-SK" dirty="0" err="1" smtClean="0"/>
              <a:t>Suffustius</a:t>
            </a:r>
            <a:r>
              <a:rPr lang="sk-SK" dirty="0" smtClean="0"/>
              <a:t> – sen</a:t>
            </a:r>
          </a:p>
          <a:p>
            <a:pPr>
              <a:buFontTx/>
              <a:buChar char="-"/>
            </a:pPr>
            <a:r>
              <a:rPr lang="sk-SK" dirty="0" smtClean="0"/>
              <a:t> vznikli dva posvätné okrsky </a:t>
            </a:r>
          </a:p>
          <a:p>
            <a:endParaRPr lang="cs-CZ" dirty="0" smtClean="0"/>
          </a:p>
          <a:p>
            <a:pPr marL="342900" indent="-342900">
              <a:buAutoNum type="alphaLcParenR"/>
            </a:pPr>
            <a:r>
              <a:rPr lang="sk-SK" dirty="0" smtClean="0"/>
              <a:t>Socha Jupitera a </a:t>
            </a:r>
            <a:r>
              <a:rPr lang="sk-SK" dirty="0" err="1" smtClean="0"/>
              <a:t>Juno</a:t>
            </a:r>
            <a:r>
              <a:rPr lang="sk-SK" dirty="0" smtClean="0"/>
              <a:t> sediaci   v lone </a:t>
            </a:r>
            <a:r>
              <a:rPr lang="sk-SK" dirty="0" err="1" smtClean="0"/>
              <a:t>Fortuny</a:t>
            </a:r>
            <a:r>
              <a:rPr lang="sk-SK" dirty="0" smtClean="0"/>
              <a:t> </a:t>
            </a:r>
            <a:r>
              <a:rPr lang="sk-SK" dirty="0" err="1" smtClean="0"/>
              <a:t>Primigenie</a:t>
            </a:r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smtClean="0"/>
              <a:t>Olivovník, z ktorého tiekol med</a:t>
            </a:r>
          </a:p>
          <a:p>
            <a:pPr marL="342900" indent="-342900"/>
            <a:endParaRPr lang="sk-SK" dirty="0" smtClean="0"/>
          </a:p>
          <a:p>
            <a:pPr marL="342900" indent="-342900"/>
            <a:r>
              <a:rPr lang="sk-SK" dirty="0" smtClean="0"/>
              <a:t>- najdôležitejšie kultové miesto – terasa polkruhov – východná časť</a:t>
            </a:r>
          </a:p>
          <a:p>
            <a:pPr marL="342900" indent="-342900"/>
            <a:r>
              <a:rPr lang="sk-SK" dirty="0" smtClean="0"/>
              <a:t>- komplex – séria terás spojených rampami a schodiskami</a:t>
            </a:r>
          </a:p>
          <a:p>
            <a:pPr marL="342900" indent="-342900"/>
            <a:r>
              <a:rPr lang="sk-SK" dirty="0" smtClean="0"/>
              <a:t>- osovo zoradené, konverguje v chráme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57725" cy="5638800"/>
          </a:xfrm>
          <a:prstGeom prst="rect">
            <a:avLst/>
          </a:prstGeom>
          <a:noFill/>
        </p:spPr>
      </p:pic>
      <p:pic>
        <p:nvPicPr>
          <p:cNvPr id="3" name="Picture 3" descr="Alessandria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389096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857752" y="4214818"/>
            <a:ext cx="4286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i="1" dirty="0" smtClean="0"/>
              <a:t>opus </a:t>
            </a:r>
            <a:r>
              <a:rPr lang="sk-SK" i="1" dirty="0" err="1" smtClean="0"/>
              <a:t>incertum</a:t>
            </a:r>
            <a:endParaRPr lang="sk-SK" i="1" dirty="0" smtClean="0"/>
          </a:p>
          <a:p>
            <a:pPr>
              <a:buFontTx/>
              <a:buChar char="-"/>
            </a:pPr>
            <a:r>
              <a:rPr lang="sk-SK" dirty="0" smtClean="0"/>
              <a:t> oblúky, klenby, stĺpy</a:t>
            </a:r>
          </a:p>
          <a:p>
            <a:pPr>
              <a:buFontTx/>
              <a:buChar char="-"/>
            </a:pPr>
            <a:r>
              <a:rPr lang="sk-SK" dirty="0" smtClean="0"/>
              <a:t> vykopávky: 1944, po bombardovaní v 2. svet. vojne, ktorá zničila stredovekú zástavbu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datácia</a:t>
            </a:r>
            <a:r>
              <a:rPr lang="sk-SK" dirty="0" smtClean="0"/>
              <a:t>: posledné roky 2. stor. BC</a:t>
            </a:r>
          </a:p>
          <a:p>
            <a:pPr>
              <a:buFontTx/>
              <a:buChar char="-"/>
            </a:pPr>
            <a:r>
              <a:rPr lang="sk-SK" dirty="0" smtClean="0"/>
              <a:t> ovplyvnené helenistickou kultúrou – inšpirácie z východnej časti Egejského mora (Cos, </a:t>
            </a:r>
            <a:r>
              <a:rPr lang="sk-SK" dirty="0" err="1" smtClean="0"/>
              <a:t>Rhodos</a:t>
            </a:r>
            <a:r>
              <a:rPr lang="sk-SK" dirty="0" smtClean="0"/>
              <a:t>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2667000" y="1828800"/>
            <a:ext cx="3962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905000" y="16002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1981200" y="1295400"/>
            <a:ext cx="3733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3505200" y="762000"/>
            <a:ext cx="3124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810000" y="1219200"/>
            <a:ext cx="3581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2667000" y="2209800"/>
            <a:ext cx="30480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720180" cy="571501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714876" y="428604"/>
            <a:ext cx="44291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dirty="0" smtClean="0"/>
              <a:t>Veľký polygonálny múr, na vrchole dvojitá rampa, prístup na terasu – dve schodiská po stranách</a:t>
            </a:r>
          </a:p>
          <a:p>
            <a:pPr marL="342900" indent="-342900">
              <a:buAutoNum type="arabicPeriod"/>
            </a:pPr>
            <a:r>
              <a:rPr lang="sk-SK" dirty="0" smtClean="0"/>
              <a:t>Hlavný vstup – obrovská dvojitá rampa tvorí trojuholníkovú fasádu, obsahuje dva výklenky v strede. Pozdĺž rampy priechody – jedna strana nezakrytá, </a:t>
            </a:r>
            <a:r>
              <a:rPr lang="sk-SK" dirty="0" err="1" smtClean="0"/>
              <a:t>dlaždená</a:t>
            </a:r>
            <a:r>
              <a:rPr lang="sk-SK" dirty="0" smtClean="0"/>
              <a:t> kameňom a druhá zaklenutá s kolonádou z dórskych stĺpov</a:t>
            </a:r>
          </a:p>
          <a:p>
            <a:pPr marL="342900" indent="-342900">
              <a:buAutoNum type="arabicPeriod"/>
            </a:pPr>
            <a:r>
              <a:rPr lang="sk-SK" dirty="0" smtClean="0"/>
              <a:t>Terasa s </a:t>
            </a:r>
            <a:r>
              <a:rPr lang="sk-SK" dirty="0" err="1" smtClean="0"/>
              <a:t>polkruhami</a:t>
            </a:r>
            <a:r>
              <a:rPr lang="sk-SK" dirty="0" smtClean="0"/>
              <a:t> – po oboch stranách séria 4 miestností, pred ktorými je postavený </a:t>
            </a:r>
            <a:r>
              <a:rPr lang="sk-SK" dirty="0" err="1" smtClean="0"/>
              <a:t>porticus</a:t>
            </a:r>
            <a:r>
              <a:rPr lang="sk-SK" dirty="0" smtClean="0"/>
              <a:t> (dórske stĺpy západná časť, iónske stĺpy východná časť). Vo východnom polkruhu lavičky – čakáreň na proroctvo. V blízkosti báza s dórskym vlysom, asi pre sochu </a:t>
            </a:r>
            <a:r>
              <a:rPr lang="sk-SK" dirty="0" err="1" smtClean="0"/>
              <a:t>Juno</a:t>
            </a:r>
            <a:r>
              <a:rPr lang="sk-SK" dirty="0" smtClean="0"/>
              <a:t>, Jupitera a </a:t>
            </a:r>
            <a:r>
              <a:rPr lang="sk-SK" dirty="0" err="1" smtClean="0"/>
              <a:t>Fortuny</a:t>
            </a:r>
            <a:r>
              <a:rPr lang="sk-SK" dirty="0" smtClean="0"/>
              <a:t> (hlava sa našla v blízkej studni). Podľa Cicera je to miesto nájdenia črepov z nápismi. V strede schodisko vedúce na ďalšiu terasu.</a:t>
            </a:r>
            <a:endParaRPr lang="cs-CZ" dirty="0" smtClean="0"/>
          </a:p>
          <a:p>
            <a:endParaRPr lang="cs-CZ" dirty="0"/>
          </a:p>
        </p:txBody>
      </p:sp>
      <p:cxnSp>
        <p:nvCxnSpPr>
          <p:cNvPr id="4" name="Přímá spojovací šipka 3"/>
          <p:cNvCxnSpPr/>
          <p:nvPr/>
        </p:nvCxnSpPr>
        <p:spPr>
          <a:xfrm rot="5400000" flipH="1" flipV="1">
            <a:off x="2500298" y="1785926"/>
            <a:ext cx="3286148" cy="1714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Přímá spojovací šipka 4"/>
          <p:cNvCxnSpPr/>
          <p:nvPr/>
        </p:nvCxnSpPr>
        <p:spPr>
          <a:xfrm flipV="1">
            <a:off x="2714612" y="2285992"/>
            <a:ext cx="2214578" cy="1000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>
            <a:off x="3428992" y="3286124"/>
            <a:ext cx="1643074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720180" cy="5715016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929158" y="571480"/>
            <a:ext cx="4214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4. Terazza </a:t>
            </a:r>
            <a:r>
              <a:rPr lang="sk-SK" dirty="0" err="1" smtClean="0"/>
              <a:t>dei</a:t>
            </a:r>
            <a:r>
              <a:rPr lang="sk-SK" dirty="0" smtClean="0"/>
              <a:t> </a:t>
            </a:r>
            <a:r>
              <a:rPr lang="sk-SK" dirty="0" err="1" smtClean="0"/>
              <a:t>Fornici</a:t>
            </a:r>
            <a:r>
              <a:rPr lang="sk-SK" dirty="0" smtClean="0"/>
              <a:t> a </a:t>
            </a:r>
            <a:r>
              <a:rPr lang="sk-SK" dirty="0" err="1" smtClean="0"/>
              <a:t>Semicolone</a:t>
            </a:r>
            <a:r>
              <a:rPr lang="sk-SK" dirty="0" smtClean="0"/>
              <a:t> – kvôli prítomnosti série miestností v severnej časti – iónske </a:t>
            </a:r>
            <a:r>
              <a:rPr lang="sk-SK" dirty="0" err="1" smtClean="0"/>
              <a:t>polostĺpy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5. </a:t>
            </a:r>
            <a:r>
              <a:rPr lang="sk-SK" dirty="0" err="1" smtClean="0"/>
              <a:t>Terrazza</a:t>
            </a:r>
            <a:r>
              <a:rPr lang="sk-SK" dirty="0" smtClean="0"/>
              <a:t> </a:t>
            </a:r>
            <a:r>
              <a:rPr lang="sk-SK" dirty="0" err="1" smtClean="0"/>
              <a:t>della</a:t>
            </a:r>
            <a:r>
              <a:rPr lang="sk-SK" dirty="0" smtClean="0"/>
              <a:t> </a:t>
            </a:r>
            <a:r>
              <a:rPr lang="sk-SK" dirty="0" err="1" smtClean="0"/>
              <a:t>Cortina</a:t>
            </a:r>
            <a:r>
              <a:rPr lang="sk-SK" dirty="0" smtClean="0"/>
              <a:t> – veľmi priestranná, otvorená smerom na juh, zvyšné strany ohraničené </a:t>
            </a:r>
            <a:r>
              <a:rPr lang="sk-SK" dirty="0" err="1" smtClean="0"/>
              <a:t>portikom</a:t>
            </a:r>
            <a:r>
              <a:rPr lang="sk-SK" dirty="0" smtClean="0"/>
              <a:t> – dvojitý rad korintských stĺpov, </a:t>
            </a:r>
            <a:r>
              <a:rPr lang="sk-SK" dirty="0" err="1" smtClean="0"/>
              <a:t>portiká</a:t>
            </a:r>
            <a:r>
              <a:rPr lang="sk-SK" dirty="0" smtClean="0"/>
              <a:t> zastrešené klenbami</a:t>
            </a:r>
          </a:p>
          <a:p>
            <a:endParaRPr lang="sk-SK" dirty="0" smtClean="0"/>
          </a:p>
          <a:p>
            <a:r>
              <a:rPr lang="sk-SK" dirty="0" smtClean="0"/>
              <a:t>6. </a:t>
            </a:r>
            <a:r>
              <a:rPr lang="sk-SK" dirty="0" err="1" smtClean="0"/>
              <a:t>Cavea</a:t>
            </a:r>
            <a:r>
              <a:rPr lang="sk-SK" dirty="0" smtClean="0"/>
              <a:t> divadla – 59 m priemer, pod </a:t>
            </a:r>
            <a:r>
              <a:rPr lang="sk-SK" dirty="0" err="1" smtClean="0"/>
              <a:t>caveou</a:t>
            </a:r>
            <a:r>
              <a:rPr lang="sk-SK" dirty="0" smtClean="0"/>
              <a:t> </a:t>
            </a:r>
            <a:r>
              <a:rPr lang="sk-SK" dirty="0" err="1" smtClean="0"/>
              <a:t>cryptoporticus</a:t>
            </a:r>
            <a:r>
              <a:rPr lang="sk-SK" dirty="0" smtClean="0"/>
              <a:t> (vstup oblúkmi s iónskymi </a:t>
            </a:r>
            <a:r>
              <a:rPr lang="sk-SK" dirty="0" err="1" smtClean="0"/>
              <a:t>polostĺpmi</a:t>
            </a:r>
            <a:r>
              <a:rPr lang="sk-SK" dirty="0" smtClean="0"/>
              <a:t>. Nad </a:t>
            </a:r>
            <a:r>
              <a:rPr lang="sk-SK" dirty="0" err="1" smtClean="0"/>
              <a:t>caveou</a:t>
            </a:r>
            <a:r>
              <a:rPr lang="sk-SK" dirty="0" smtClean="0"/>
              <a:t> </a:t>
            </a:r>
            <a:r>
              <a:rPr lang="sk-SK" dirty="0" err="1" smtClean="0"/>
              <a:t>porticus</a:t>
            </a:r>
            <a:r>
              <a:rPr lang="sk-SK" dirty="0" smtClean="0"/>
              <a:t> s korintskými stĺpmi</a:t>
            </a:r>
          </a:p>
          <a:p>
            <a:endParaRPr lang="sk-SK" dirty="0" smtClean="0"/>
          </a:p>
          <a:p>
            <a:r>
              <a:rPr lang="sk-SK" dirty="0" smtClean="0"/>
              <a:t>7. Kruhový chrám</a:t>
            </a:r>
            <a:endParaRPr lang="cs-CZ" dirty="0"/>
          </a:p>
        </p:txBody>
      </p:sp>
      <p:cxnSp>
        <p:nvCxnSpPr>
          <p:cNvPr id="4" name="Přímá spojovací šipka 3"/>
          <p:cNvCxnSpPr/>
          <p:nvPr/>
        </p:nvCxnSpPr>
        <p:spPr>
          <a:xfrm flipV="1">
            <a:off x="2214546" y="1000108"/>
            <a:ext cx="2643206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Přímá spojovací šipka 4"/>
          <p:cNvCxnSpPr/>
          <p:nvPr/>
        </p:nvCxnSpPr>
        <p:spPr>
          <a:xfrm flipV="1">
            <a:off x="3500430" y="2214554"/>
            <a:ext cx="142876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6200000" flipH="1">
            <a:off x="3250397" y="1607331"/>
            <a:ext cx="2214578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rot="16200000" flipH="1">
            <a:off x="2607455" y="2464587"/>
            <a:ext cx="3786214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media-cdn.tripadvisor.com/media/photo-s/09/52/18/b2/museo-archeologico-nazion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285728"/>
            <a:ext cx="7991367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Segni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rímska kolónia </a:t>
            </a:r>
            <a:r>
              <a:rPr lang="sk-SK" dirty="0" err="1" smtClean="0"/>
              <a:t>Signia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založil </a:t>
            </a:r>
            <a:r>
              <a:rPr lang="sk-SK" dirty="0" err="1" smtClean="0"/>
              <a:t>Tarquinius</a:t>
            </a:r>
            <a:r>
              <a:rPr lang="sk-SK" dirty="0" smtClean="0"/>
              <a:t> </a:t>
            </a:r>
            <a:r>
              <a:rPr lang="sk-SK" dirty="0" err="1" smtClean="0"/>
              <a:t>Superbus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znovu založená – 495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municípium</a:t>
            </a:r>
            <a:r>
              <a:rPr lang="sk-SK" dirty="0" smtClean="0"/>
              <a:t> – 1. stor. BC</a:t>
            </a:r>
          </a:p>
          <a:p>
            <a:pPr>
              <a:buFontTx/>
              <a:buChar char="-"/>
            </a:pPr>
            <a:r>
              <a:rPr lang="sk-SK" dirty="0" smtClean="0"/>
              <a:t> dva pásy opevnenia – vnútorný: obkolesuje akropolu</a:t>
            </a:r>
          </a:p>
          <a:p>
            <a:pPr>
              <a:buFontTx/>
              <a:buChar char="-"/>
            </a:pPr>
            <a:r>
              <a:rPr lang="sk-SK" dirty="0" smtClean="0"/>
              <a:t> blízko centra – fórum</a:t>
            </a:r>
          </a:p>
          <a:p>
            <a:pPr>
              <a:buFontTx/>
              <a:buChar char="-"/>
            </a:pPr>
            <a:r>
              <a:rPr lang="sk-SK" dirty="0" smtClean="0"/>
              <a:t> dobre archeologicky skúmané – niekoľko projektov</a:t>
            </a:r>
          </a:p>
          <a:p>
            <a:pPr>
              <a:buFontTx/>
              <a:buChar char="-"/>
            </a:pPr>
            <a:r>
              <a:rPr lang="sk-SK" dirty="0" smtClean="0"/>
              <a:t> posledný výskum – 2012 – 2014</a:t>
            </a:r>
          </a:p>
          <a:p>
            <a:pPr>
              <a:buFontTx/>
              <a:buChar char="-"/>
            </a:pPr>
            <a:r>
              <a:rPr lang="sk-SK" dirty="0" smtClean="0"/>
              <a:t> výskum: fórum, akropola, Prato </a:t>
            </a:r>
            <a:r>
              <a:rPr lang="sk-SK" dirty="0" err="1" smtClean="0"/>
              <a:t>Felici</a:t>
            </a:r>
            <a:endParaRPr lang="sk-SK" dirty="0" smtClean="0"/>
          </a:p>
        </p:txBody>
      </p:sp>
      <p:pic>
        <p:nvPicPr>
          <p:cNvPr id="3" name="Picture 2" descr="http://www.bsr.ac.uk/site2014/wp-content/uploads/Segni-page-ba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319124"/>
            <a:ext cx="7358058" cy="3538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romeartlover.it/Gregse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52114" cy="521497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opevnenie: kopíruje vrstevnicu, obklopuje územie širšie ako reálna zástavba, porta </a:t>
            </a:r>
            <a:r>
              <a:rPr lang="sk-SK" dirty="0" err="1" smtClean="0"/>
              <a:t>Saracena</a:t>
            </a:r>
            <a:r>
              <a:rPr lang="sk-SK" dirty="0" smtClean="0"/>
              <a:t> – polygonálne murivo, </a:t>
            </a:r>
            <a:r>
              <a:rPr lang="sk-SK" dirty="0" err="1" smtClean="0"/>
              <a:t>kon</a:t>
            </a:r>
            <a:r>
              <a:rPr lang="sk-SK" dirty="0" smtClean="0"/>
              <a:t>. 6. zač. 5. stor. BC súčasne so založením kolónie, porta </a:t>
            </a:r>
            <a:r>
              <a:rPr lang="sk-SK" dirty="0" err="1" smtClean="0"/>
              <a:t>Foca</a:t>
            </a:r>
            <a:endParaRPr lang="sk-SK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Akropola</a:t>
            </a:r>
          </a:p>
          <a:p>
            <a:pPr>
              <a:buFontTx/>
              <a:buChar char="-"/>
            </a:pPr>
            <a:r>
              <a:rPr lang="sk-SK" dirty="0" smtClean="0"/>
              <a:t> chrám </a:t>
            </a:r>
            <a:r>
              <a:rPr lang="sk-SK" dirty="0" err="1" smtClean="0"/>
              <a:t>Juno</a:t>
            </a:r>
            <a:r>
              <a:rPr lang="sk-SK" dirty="0" smtClean="0"/>
              <a:t> </a:t>
            </a:r>
            <a:r>
              <a:rPr lang="sk-SK" dirty="0" err="1" smtClean="0"/>
              <a:t>Monta</a:t>
            </a:r>
            <a:r>
              <a:rPr lang="sk-SK" dirty="0" smtClean="0"/>
              <a:t>, </a:t>
            </a:r>
            <a:r>
              <a:rPr lang="sk-SK" dirty="0" err="1" smtClean="0"/>
              <a:t>kon</a:t>
            </a:r>
            <a:r>
              <a:rPr lang="sk-SK" dirty="0" smtClean="0"/>
              <a:t>. 8. stor. BC</a:t>
            </a:r>
          </a:p>
          <a:p>
            <a:endParaRPr lang="sk-SK" dirty="0" smtClean="0"/>
          </a:p>
          <a:p>
            <a:r>
              <a:rPr lang="sk-SK" i="1" u="sng" dirty="0" smtClean="0"/>
              <a:t>Prato </a:t>
            </a:r>
            <a:r>
              <a:rPr lang="sk-SK" i="1" u="sng" dirty="0" err="1" smtClean="0"/>
              <a:t>Felici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2. pol. 2. stor. BC do 2. stor. AD</a:t>
            </a:r>
          </a:p>
          <a:p>
            <a:pPr>
              <a:buFontTx/>
              <a:buChar char="-"/>
            </a:pPr>
            <a:r>
              <a:rPr lang="sk-SK" dirty="0" smtClean="0"/>
              <a:t> vonku komplexu – doklady osídlenia z 11. stor. BC – doba bronzová – </a:t>
            </a:r>
            <a:r>
              <a:rPr lang="sk-SK" dirty="0" err="1" smtClean="0"/>
              <a:t>impasto</a:t>
            </a:r>
            <a:r>
              <a:rPr lang="sk-SK" dirty="0" smtClean="0"/>
              <a:t> s typickou výzdobou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7. zač. 6. stor. – prvé založenie mesta – </a:t>
            </a:r>
            <a:r>
              <a:rPr lang="sk-SK" dirty="0" err="1" smtClean="0"/>
              <a:t>impasto</a:t>
            </a:r>
            <a:r>
              <a:rPr lang="sk-SK" dirty="0" smtClean="0"/>
              <a:t>, </a:t>
            </a:r>
            <a:r>
              <a:rPr lang="sk-SK" dirty="0" err="1" smtClean="0"/>
              <a:t>bucchero</a:t>
            </a:r>
            <a:endParaRPr lang="sk-SK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8372" name="Picture 4" descr="http://segni.ilcannocchiale.it/mediamanager/sys.user/154110/ArtSeg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357429"/>
            <a:ext cx="6643734" cy="4297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F 2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367755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Fórum</a:t>
            </a:r>
          </a:p>
          <a:p>
            <a:r>
              <a:rPr lang="sk-SK" i="1" u="sng" dirty="0" smtClean="0"/>
              <a:t>Námestie </a:t>
            </a:r>
            <a:r>
              <a:rPr lang="sk-SK" i="1" u="sng" dirty="0" err="1" smtClean="0"/>
              <a:t>Santa</a:t>
            </a:r>
            <a:r>
              <a:rPr lang="sk-SK" i="1" u="sng" dirty="0" smtClean="0"/>
              <a:t> Maria</a:t>
            </a:r>
          </a:p>
          <a:p>
            <a:pPr>
              <a:buFontTx/>
              <a:buChar char="-"/>
            </a:pPr>
            <a:r>
              <a:rPr lang="sk-SK" dirty="0" smtClean="0"/>
              <a:t> neskoro republiková mozaika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superpozícia</a:t>
            </a:r>
            <a:r>
              <a:rPr lang="sk-SK" dirty="0" smtClean="0"/>
              <a:t> niekoľkých vrstiev</a:t>
            </a:r>
          </a:p>
          <a:p>
            <a:pPr>
              <a:buFontTx/>
              <a:buChar char="-"/>
            </a:pPr>
            <a:r>
              <a:rPr lang="sk-SK" dirty="0" smtClean="0"/>
              <a:t> najvyššia vrstva – stredovek – </a:t>
            </a:r>
            <a:r>
              <a:rPr lang="sk-SK" dirty="0" err="1" smtClean="0"/>
              <a:t>dlaždené</a:t>
            </a:r>
            <a:r>
              <a:rPr lang="sk-SK" dirty="0" smtClean="0"/>
              <a:t> chodníky a niekoľko múrov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polychrómna</a:t>
            </a:r>
            <a:r>
              <a:rPr lang="sk-SK" dirty="0" smtClean="0"/>
              <a:t> mozaika – po pol. 1. stor. BC – asi súčasťou súkromnej rezidencie, podobné mozaiky vo </a:t>
            </a:r>
            <a:r>
              <a:rPr lang="sk-SK" dirty="0" err="1" smtClean="0"/>
              <a:t>ville</a:t>
            </a:r>
            <a:r>
              <a:rPr lang="sk-SK" dirty="0" smtClean="0"/>
              <a:t> </a:t>
            </a:r>
            <a:r>
              <a:rPr lang="sk-SK" dirty="0" err="1" smtClean="0"/>
              <a:t>Papyri</a:t>
            </a:r>
            <a:r>
              <a:rPr lang="sk-SK" dirty="0" smtClean="0"/>
              <a:t> a v </a:t>
            </a:r>
            <a:r>
              <a:rPr lang="sk-SK" dirty="0" err="1" smtClean="0"/>
              <a:t>Herkuláneu</a:t>
            </a:r>
            <a:r>
              <a:rPr lang="sk-SK" dirty="0" smtClean="0"/>
              <a:t> – vyrábali </a:t>
            </a:r>
            <a:r>
              <a:rPr lang="sk-SK" dirty="0" err="1" smtClean="0"/>
              <a:t>mozaikári</a:t>
            </a:r>
            <a:r>
              <a:rPr lang="sk-SK" dirty="0" smtClean="0"/>
              <a:t> pre bohatých majiteľov rezidencií</a:t>
            </a:r>
          </a:p>
          <a:p>
            <a:pPr>
              <a:buFontTx/>
              <a:buChar char="-"/>
            </a:pPr>
            <a:r>
              <a:rPr lang="sk-SK" dirty="0" smtClean="0"/>
              <a:t> komplex znovu využívaný v neskorej antike a stredoveku </a:t>
            </a:r>
          </a:p>
          <a:p>
            <a:pPr>
              <a:buFontTx/>
              <a:buChar char="-"/>
            </a:pPr>
            <a:r>
              <a:rPr lang="sk-SK" dirty="0" smtClean="0"/>
              <a:t> okolo 12. stor. – zvýšenie terénu </a:t>
            </a:r>
          </a:p>
          <a:p>
            <a:pPr>
              <a:buFontTx/>
              <a:buChar char="-"/>
            </a:pPr>
            <a:r>
              <a:rPr lang="sk-SK" dirty="0" smtClean="0"/>
              <a:t> 8 – 10 pohrebov – 12. – 17. stor.</a:t>
            </a:r>
          </a:p>
          <a:p>
            <a:pPr>
              <a:buFontTx/>
              <a:buChar char="-"/>
            </a:pPr>
            <a:r>
              <a:rPr lang="sk-SK" dirty="0" smtClean="0"/>
              <a:t> stredoveká katedrála – zbúraná – zdroj stavebného materiálu pre katedrálu stále sa nachádzajúcu na námestí zo 16. stor.</a:t>
            </a:r>
          </a:p>
          <a:p>
            <a:endParaRPr lang="sk-SK" dirty="0" smtClean="0"/>
          </a:p>
        </p:txBody>
      </p:sp>
      <p:pic>
        <p:nvPicPr>
          <p:cNvPr id="12290" name="Picture 2" descr="Segni Mosa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5392" y="3143248"/>
            <a:ext cx="4011636" cy="3571900"/>
          </a:xfrm>
          <a:prstGeom prst="rect">
            <a:avLst/>
          </a:prstGeom>
          <a:noFill/>
        </p:spPr>
      </p:pic>
      <p:pic>
        <p:nvPicPr>
          <p:cNvPr id="12292" name="Picture 4" descr="http://www.bsr.ac.uk/site2014/wp-content/uploads/Figure-4-312x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3857652" cy="2571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5/56/Latium_et_Campania.png"/>
          <p:cNvPicPr>
            <a:picLocks noChangeAspect="1" noChangeArrowheads="1"/>
          </p:cNvPicPr>
          <p:nvPr/>
        </p:nvPicPr>
        <p:blipFill>
          <a:blip r:embed="rId2"/>
          <a:srcRect l="1956" t="1378" r="40430" b="32944"/>
          <a:stretch>
            <a:fillRect/>
          </a:stretch>
        </p:blipFill>
        <p:spPr bwMode="auto">
          <a:xfrm>
            <a:off x="0" y="0"/>
            <a:ext cx="9144000" cy="685802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642910" y="1000108"/>
            <a:ext cx="85725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 rot="-2640000">
            <a:off x="742655" y="2793091"/>
            <a:ext cx="1193252" cy="357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214810" y="2285992"/>
            <a:ext cx="85725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8596" y="1857364"/>
            <a:ext cx="85725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71736" y="1214422"/>
            <a:ext cx="714380" cy="323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786182" y="2643182"/>
            <a:ext cx="100013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500430" y="1285860"/>
            <a:ext cx="114300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 rot="8160000" flipH="1">
            <a:off x="4355258" y="5154652"/>
            <a:ext cx="1410455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928926" y="571480"/>
            <a:ext cx="85725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928926" y="857232"/>
            <a:ext cx="142876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071670" y="2357430"/>
            <a:ext cx="107157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rot="-1560000">
            <a:off x="1732550" y="3815307"/>
            <a:ext cx="1193252" cy="357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 rot="-1560000">
            <a:off x="3500827" y="5142313"/>
            <a:ext cx="1213652" cy="2881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 rot="-600000">
            <a:off x="7588196" y="6466666"/>
            <a:ext cx="1213652" cy="2881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 flipV="1">
            <a:off x="1643042" y="1500174"/>
            <a:ext cx="141923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428992" y="2428868"/>
            <a:ext cx="1000132" cy="276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 smtClean="0"/>
              <a:t>Nymfeum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2. stor. BC</a:t>
            </a:r>
          </a:p>
          <a:p>
            <a:pPr>
              <a:buFontTx/>
              <a:buChar char="-"/>
            </a:pPr>
            <a:r>
              <a:rPr lang="sk-SK" dirty="0" smtClean="0"/>
              <a:t> nájdené na zač. 90tych rokov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Quintus</a:t>
            </a:r>
            <a:r>
              <a:rPr lang="sk-SK" dirty="0" smtClean="0"/>
              <a:t> </a:t>
            </a:r>
            <a:r>
              <a:rPr lang="sk-SK" dirty="0" err="1" smtClean="0"/>
              <a:t>Mutius</a:t>
            </a:r>
            <a:r>
              <a:rPr lang="sk-SK" dirty="0" smtClean="0"/>
              <a:t> – architekt, pochádzal z Grécka</a:t>
            </a:r>
          </a:p>
          <a:p>
            <a:pPr>
              <a:buFontTx/>
              <a:buChar char="-"/>
            </a:pPr>
            <a:r>
              <a:rPr lang="sk-SK" dirty="0" smtClean="0"/>
              <a:t> mozaiková výzdoba</a:t>
            </a:r>
          </a:p>
          <a:p>
            <a:pPr>
              <a:buFontTx/>
              <a:buChar char="-"/>
            </a:pPr>
            <a:r>
              <a:rPr lang="sk-SK" dirty="0" smtClean="0"/>
              <a:t> zadná stena – dva rady s tromi výklenkami – hrubá omietka s pemzou, lastúrami a modré egyptské sklo</a:t>
            </a:r>
          </a:p>
          <a:p>
            <a:pPr>
              <a:buFontTx/>
              <a:buChar char="-"/>
            </a:pPr>
            <a:r>
              <a:rPr lang="sk-SK" dirty="0" smtClean="0"/>
              <a:t> ďalšie výskumy – jeden rad troch výklenkov na každej strane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bazénik</a:t>
            </a:r>
            <a:r>
              <a:rPr lang="sk-SK" dirty="0" smtClean="0"/>
              <a:t>, do ktorého vtekala voda z fontány</a:t>
            </a:r>
          </a:p>
          <a:p>
            <a:pPr>
              <a:buFontTx/>
              <a:buChar char="-"/>
            </a:pPr>
            <a:r>
              <a:rPr lang="sk-SK" dirty="0" smtClean="0"/>
              <a:t> používané až do 6./7. stor. AD</a:t>
            </a:r>
          </a:p>
          <a:p>
            <a:pPr>
              <a:buFontTx/>
              <a:buChar char="-"/>
            </a:pPr>
            <a:r>
              <a:rPr lang="sk-SK" dirty="0" smtClean="0"/>
              <a:t> v blízkosti nádrž na vodu stále plnená miestnym potokom</a:t>
            </a:r>
          </a:p>
          <a:p>
            <a:endParaRPr lang="cs-CZ" dirty="0"/>
          </a:p>
        </p:txBody>
      </p:sp>
      <p:pic>
        <p:nvPicPr>
          <p:cNvPr id="61442" name="Picture 2" descr="ninf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068960"/>
            <a:ext cx="6067467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1435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Lanuvium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zakladateľ – </a:t>
            </a:r>
            <a:r>
              <a:rPr lang="sk-SK" dirty="0" err="1" smtClean="0"/>
              <a:t>Diomenes</a:t>
            </a:r>
            <a:r>
              <a:rPr lang="sk-SK" dirty="0" smtClean="0"/>
              <a:t> z </a:t>
            </a:r>
            <a:r>
              <a:rPr lang="sk-SK" dirty="0" err="1" smtClean="0"/>
              <a:t>Argu</a:t>
            </a:r>
            <a:r>
              <a:rPr lang="sk-SK" dirty="0" smtClean="0"/>
              <a:t>, po Trójskej vojne</a:t>
            </a:r>
          </a:p>
          <a:p>
            <a:pPr>
              <a:buFontTx/>
              <a:buChar char="-"/>
            </a:pPr>
            <a:r>
              <a:rPr lang="sk-SK" dirty="0" smtClean="0"/>
              <a:t> rodisko </a:t>
            </a:r>
            <a:r>
              <a:rPr lang="sk-SK" dirty="0" err="1" smtClean="0"/>
              <a:t>Antonina</a:t>
            </a:r>
            <a:r>
              <a:rPr lang="sk-SK" dirty="0" smtClean="0"/>
              <a:t> </a:t>
            </a:r>
            <a:r>
              <a:rPr lang="sk-SK" dirty="0" err="1" smtClean="0"/>
              <a:t>Pia</a:t>
            </a:r>
            <a:r>
              <a:rPr lang="sk-SK" dirty="0" smtClean="0"/>
              <a:t> (</a:t>
            </a:r>
            <a:r>
              <a:rPr lang="sk-SK" dirty="0" err="1" smtClean="0"/>
              <a:t>villa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i="1" u="sng" dirty="0" smtClean="0"/>
              <a:t>Svätyňa </a:t>
            </a:r>
            <a:r>
              <a:rPr lang="sk-SK" i="1" u="sng" dirty="0" err="1" smtClean="0"/>
              <a:t>Juno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Sospita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miesto identifikované mimo mesta – séria terás smerujúcich k jaskyni, pred ktorou bol </a:t>
            </a:r>
            <a:r>
              <a:rPr lang="sk-SK" dirty="0" err="1" smtClean="0"/>
              <a:t>portikus</a:t>
            </a:r>
            <a:r>
              <a:rPr lang="sk-SK" dirty="0" smtClean="0"/>
              <a:t> (rituál kultu </a:t>
            </a:r>
            <a:r>
              <a:rPr lang="sk-SK" dirty="0" err="1" smtClean="0"/>
              <a:t>Juno</a:t>
            </a:r>
            <a:r>
              <a:rPr lang="sk-SK" dirty="0" smtClean="0"/>
              <a:t> </a:t>
            </a:r>
            <a:r>
              <a:rPr lang="sk-SK" dirty="0" err="1" smtClean="0"/>
              <a:t>Sospita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opravené </a:t>
            </a:r>
            <a:r>
              <a:rPr lang="sk-SK" dirty="0" err="1" smtClean="0"/>
              <a:t>Hadriánom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konci 4. stor. AD – zosuv do údolia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i="1" u="sng" dirty="0" smtClean="0"/>
              <a:t>Hrob bojovníka (475 BC)</a:t>
            </a:r>
          </a:p>
          <a:p>
            <a:pPr>
              <a:buFontTx/>
              <a:buChar char="-"/>
            </a:pPr>
            <a:r>
              <a:rPr lang="sk-SK" dirty="0" smtClean="0"/>
              <a:t> pohreb bojovníka v slabo opracovanom sarkofágu s bohatou pohrebnou výzdobou</a:t>
            </a:r>
          </a:p>
          <a:p>
            <a:pPr>
              <a:buFontTx/>
              <a:buChar char="-"/>
            </a:pPr>
            <a:r>
              <a:rPr lang="sk-SK" dirty="0" smtClean="0"/>
              <a:t> bojovník (výzbroj a výstroj) a atlét (disk, </a:t>
            </a:r>
            <a:r>
              <a:rPr lang="sk-SK" dirty="0" err="1" smtClean="0"/>
              <a:t>strigil</a:t>
            </a:r>
            <a:r>
              <a:rPr lang="sk-SK" dirty="0" smtClean="0"/>
              <a:t>, vrecko na piesok, </a:t>
            </a:r>
            <a:r>
              <a:rPr lang="sk-SK" dirty="0" err="1" smtClean="0"/>
              <a:t>arybalos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vypracovanie výstroje – grécke vplyvy (pancier a helma)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amfiteáter, divadlo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3" name="Picture 10" descr="http://www.sas.upenn.edu/%7Edpd/italica/twlanuvium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28604"/>
            <a:ext cx="3214710" cy="2970392"/>
          </a:xfrm>
          <a:prstGeom prst="rect">
            <a:avLst/>
          </a:prstGeom>
          <a:noFill/>
        </p:spPr>
      </p:pic>
      <p:pic>
        <p:nvPicPr>
          <p:cNvPr id="2050" name="Picture 2" descr="http://www.romeartlover.it/Lanuvio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086621"/>
            <a:ext cx="4321410" cy="260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ile:The portico of the Sanctuary of Juno Sospita at Lanuvium, Lanuvio, Italy (147380614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571480"/>
            <a:ext cx="8087319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Cori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Vergilius</a:t>
            </a:r>
            <a:r>
              <a:rPr lang="sk-SK" dirty="0" smtClean="0"/>
              <a:t> – založil </a:t>
            </a:r>
            <a:r>
              <a:rPr lang="sk-SK" dirty="0" err="1" smtClean="0"/>
              <a:t>Choras</a:t>
            </a:r>
            <a:r>
              <a:rPr lang="sk-SK" dirty="0" smtClean="0"/>
              <a:t>, syn kráľa z </a:t>
            </a:r>
            <a:r>
              <a:rPr lang="sk-SK" dirty="0" err="1" smtClean="0"/>
              <a:t>Argu</a:t>
            </a:r>
            <a:r>
              <a:rPr lang="sk-SK" dirty="0" smtClean="0"/>
              <a:t> (jeho dvaja bratia založili </a:t>
            </a:r>
            <a:r>
              <a:rPr lang="sk-SK" dirty="0" err="1" smtClean="0"/>
              <a:t>Tibur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striedavo na strane Ríma a jeho nepriateľ</a:t>
            </a:r>
          </a:p>
          <a:p>
            <a:pPr>
              <a:buFontTx/>
              <a:buChar char="-"/>
            </a:pPr>
            <a:r>
              <a:rPr lang="sk-SK" dirty="0" smtClean="0"/>
              <a:t> od 4. stor. BC pod vládou Ríma</a:t>
            </a:r>
          </a:p>
          <a:p>
            <a:pPr>
              <a:buFontTx/>
              <a:buChar char="-"/>
            </a:pPr>
            <a:r>
              <a:rPr lang="sk-SK" dirty="0" smtClean="0"/>
              <a:t> zničené počas občianskej vojny medzi </a:t>
            </a:r>
            <a:r>
              <a:rPr lang="sk-SK" dirty="0" err="1" smtClean="0"/>
              <a:t>Sullom</a:t>
            </a:r>
            <a:r>
              <a:rPr lang="sk-SK" dirty="0" smtClean="0"/>
              <a:t> a </a:t>
            </a:r>
            <a:r>
              <a:rPr lang="sk-SK" dirty="0" err="1" smtClean="0"/>
              <a:t>Mariom</a:t>
            </a:r>
            <a:r>
              <a:rPr lang="sk-SK" dirty="0" smtClean="0"/>
              <a:t> (89 – 83 BC)</a:t>
            </a:r>
          </a:p>
          <a:p>
            <a:pPr>
              <a:buFontTx/>
              <a:buChar char="-"/>
            </a:pPr>
            <a:r>
              <a:rPr lang="sk-SK" dirty="0" smtClean="0"/>
              <a:t> opevnenie – polygonálne murivo s vežami, sčasti viditeľné</a:t>
            </a:r>
          </a:p>
          <a:p>
            <a:pPr>
              <a:buFontTx/>
              <a:buChar char="-"/>
            </a:pPr>
            <a:r>
              <a:rPr lang="sk-SK" dirty="0" smtClean="0"/>
              <a:t> pamiatky: chrám </a:t>
            </a:r>
            <a:r>
              <a:rPr lang="sk-SK" dirty="0" err="1" smtClean="0"/>
              <a:t>Castor</a:t>
            </a:r>
            <a:r>
              <a:rPr lang="sk-SK" dirty="0" smtClean="0"/>
              <a:t> a </a:t>
            </a:r>
            <a:r>
              <a:rPr lang="sk-SK" dirty="0" err="1" smtClean="0"/>
              <a:t>Polux</a:t>
            </a:r>
            <a:r>
              <a:rPr lang="sk-SK" dirty="0" smtClean="0"/>
              <a:t>, Herkulov chrám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vstup do mesta – porta </a:t>
            </a:r>
            <a:r>
              <a:rPr lang="sk-SK" dirty="0" err="1" smtClean="0"/>
              <a:t>Ninfina</a:t>
            </a:r>
            <a:r>
              <a:rPr lang="sk-SK" dirty="0" smtClean="0"/>
              <a:t>, cesta vedie k fóru</a:t>
            </a:r>
          </a:p>
        </p:txBody>
      </p:sp>
      <p:pic>
        <p:nvPicPr>
          <p:cNvPr id="9218" name="Picture 2" descr="http://www.romeartlover.it/Gregco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571744"/>
            <a:ext cx="6953250" cy="4191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072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 smtClean="0"/>
              <a:t>Castor</a:t>
            </a:r>
            <a:r>
              <a:rPr lang="sk-SK" i="1" u="sng" dirty="0" smtClean="0"/>
              <a:t> a </a:t>
            </a:r>
            <a:r>
              <a:rPr lang="sk-SK" i="1" u="sng" dirty="0" err="1" smtClean="0"/>
              <a:t>Polux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1. stor. BC</a:t>
            </a:r>
          </a:p>
          <a:p>
            <a:pPr>
              <a:buFontTx/>
              <a:buChar char="-"/>
            </a:pPr>
            <a:r>
              <a:rPr lang="sk-SK" dirty="0" smtClean="0"/>
              <a:t> tufové pódium</a:t>
            </a:r>
          </a:p>
          <a:p>
            <a:pPr>
              <a:buFontTx/>
              <a:buChar char="-"/>
            </a:pPr>
            <a:r>
              <a:rPr lang="sk-SK" dirty="0" smtClean="0"/>
              <a:t> 2 korintské stĺpy in situ a kus </a:t>
            </a:r>
            <a:r>
              <a:rPr lang="sk-SK" dirty="0" err="1" smtClean="0"/>
              <a:t>architrávu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cella</a:t>
            </a:r>
            <a:r>
              <a:rPr lang="sk-SK" dirty="0" smtClean="0"/>
              <a:t> pôvodne trojitá postavená s opus </a:t>
            </a:r>
            <a:r>
              <a:rPr lang="sk-SK" dirty="0" err="1" smtClean="0"/>
              <a:t>incertum</a:t>
            </a:r>
            <a:r>
              <a:rPr lang="sk-SK" dirty="0" smtClean="0"/>
              <a:t>, maľovaná omietka, mozaiková podlaha (biela s čiernymi pásmi)</a:t>
            </a:r>
          </a:p>
          <a:p>
            <a:pPr>
              <a:buFontTx/>
              <a:buChar char="-"/>
            </a:pPr>
            <a:r>
              <a:rPr lang="sk-SK" dirty="0" smtClean="0"/>
              <a:t> kostol S. </a:t>
            </a:r>
            <a:r>
              <a:rPr lang="sk-SK" dirty="0" err="1" smtClean="0"/>
              <a:t>Olivo</a:t>
            </a:r>
            <a:r>
              <a:rPr lang="sk-SK" dirty="0" smtClean="0"/>
              <a:t> – 3 stĺpy včlenené z chrámu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  <p:pic>
        <p:nvPicPr>
          <p:cNvPr id="63492" name="Picture 4" descr="http://www.romeartlover.it/Gregcor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6981"/>
            <a:ext cx="4929190" cy="2971019"/>
          </a:xfrm>
          <a:prstGeom prst="rect">
            <a:avLst/>
          </a:prstGeom>
          <a:noFill/>
        </p:spPr>
      </p:pic>
      <p:pic>
        <p:nvPicPr>
          <p:cNvPr id="63490" name="Picture 2" descr="http://www.romeartlover.it/Gregco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928802"/>
            <a:ext cx="4857784" cy="2927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Akropola – chrám Herkula</a:t>
            </a:r>
          </a:p>
          <a:p>
            <a:pPr>
              <a:buFontTx/>
              <a:buChar char="-"/>
            </a:pPr>
            <a:r>
              <a:rPr lang="sk-SK" dirty="0" smtClean="0"/>
              <a:t> južne od fóra</a:t>
            </a:r>
          </a:p>
          <a:p>
            <a:pPr>
              <a:buFontTx/>
              <a:buChar char="-"/>
            </a:pPr>
            <a:r>
              <a:rPr lang="sk-SK" dirty="0" smtClean="0"/>
              <a:t> 1. stor. BC</a:t>
            </a:r>
          </a:p>
          <a:p>
            <a:pPr>
              <a:buFontTx/>
              <a:buChar char="-"/>
            </a:pPr>
            <a:r>
              <a:rPr lang="sk-SK" dirty="0" smtClean="0"/>
              <a:t> včlenený do katedrály S. </a:t>
            </a:r>
            <a:r>
              <a:rPr lang="sk-SK" dirty="0" err="1" smtClean="0"/>
              <a:t>Pietro</a:t>
            </a:r>
            <a:r>
              <a:rPr lang="sk-SK" dirty="0" smtClean="0"/>
              <a:t>, ktorá spadla počas 2. svetovej vojny, zachovala sa len zvonica</a:t>
            </a:r>
          </a:p>
          <a:p>
            <a:pPr>
              <a:buFontTx/>
              <a:buChar char="-"/>
            </a:pPr>
            <a:r>
              <a:rPr lang="sk-SK" dirty="0" smtClean="0"/>
              <a:t> dórsky chrám, 4 stĺpy v priečelí a 2 po stranách, pódium na dvoch terasách</a:t>
            </a:r>
          </a:p>
          <a:p>
            <a:pPr>
              <a:buFontTx/>
              <a:buChar char="-"/>
            </a:pPr>
            <a:r>
              <a:rPr lang="sk-SK" dirty="0" smtClean="0"/>
              <a:t> dórske stĺpy majú pomer výška priemer ako iónske stĺpy, chrám vpredu konkávny</a:t>
            </a:r>
          </a:p>
          <a:p>
            <a:endParaRPr lang="cs-CZ" dirty="0"/>
          </a:p>
        </p:txBody>
      </p:sp>
      <p:pic>
        <p:nvPicPr>
          <p:cNvPr id="3" name="Obrázek 2" descr="IMG_1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857364"/>
            <a:ext cx="7286676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Norba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mesto lojálne Rímu počas </a:t>
            </a:r>
            <a:r>
              <a:rPr lang="sk-SK" dirty="0" err="1" smtClean="0"/>
              <a:t>Púnskych</a:t>
            </a:r>
            <a:r>
              <a:rPr lang="sk-SK" dirty="0" smtClean="0"/>
              <a:t> vojen, veľmi zničené</a:t>
            </a:r>
          </a:p>
          <a:p>
            <a:pPr>
              <a:buFontTx/>
              <a:buChar char="-"/>
            </a:pPr>
            <a:r>
              <a:rPr lang="sk-SK" dirty="0" smtClean="0"/>
              <a:t> latinská kolónia od 492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Sulla</a:t>
            </a:r>
            <a:r>
              <a:rPr lang="sk-SK" dirty="0" smtClean="0"/>
              <a:t> mesto zničil, ale bolo opravené</a:t>
            </a:r>
          </a:p>
          <a:p>
            <a:pPr>
              <a:buFontTx/>
              <a:buChar char="-"/>
            </a:pPr>
            <a:r>
              <a:rPr lang="sk-SK" dirty="0" smtClean="0"/>
              <a:t> počas cisárstva stratilo dôležitosť</a:t>
            </a:r>
          </a:p>
          <a:p>
            <a:pPr>
              <a:buFontTx/>
              <a:buChar char="-"/>
            </a:pPr>
            <a:r>
              <a:rPr lang="sk-SK" dirty="0" smtClean="0"/>
              <a:t>opevnenie – polygonálne murivo</a:t>
            </a:r>
          </a:p>
          <a:p>
            <a:pPr>
              <a:buFontTx/>
              <a:buChar char="-"/>
            </a:pPr>
            <a:r>
              <a:rPr lang="sk-SK" dirty="0" smtClean="0"/>
              <a:t>brány: porta </a:t>
            </a:r>
            <a:r>
              <a:rPr lang="sk-SK" dirty="0" err="1" smtClean="0"/>
              <a:t>Ninfina</a:t>
            </a:r>
            <a:r>
              <a:rPr lang="sk-SK" dirty="0" smtClean="0"/>
              <a:t>, La Loggia, porta </a:t>
            </a:r>
            <a:r>
              <a:rPr lang="sk-SK" dirty="0" err="1" smtClean="0"/>
              <a:t>Maggiore</a:t>
            </a:r>
            <a:endParaRPr lang="sk-SK" dirty="0" smtClean="0"/>
          </a:p>
        </p:txBody>
      </p:sp>
      <p:pic>
        <p:nvPicPr>
          <p:cNvPr id="3" name="Obrázek 2" descr="IMG_1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285992"/>
            <a:ext cx="6572296" cy="438153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jeden z najstarších príkladov mestského plánovania s pravidelným rozložením v Taliansku</a:t>
            </a:r>
          </a:p>
          <a:p>
            <a:pPr>
              <a:buFontTx/>
              <a:buChar char="-"/>
            </a:pPr>
            <a:r>
              <a:rPr lang="sk-SK" dirty="0" smtClean="0"/>
              <a:t> dodnes viditeľné: cisterny, studne, podzemné chodby, kúpele, dláždenie ciest</a:t>
            </a:r>
          </a:p>
          <a:p>
            <a:pPr>
              <a:buFontTx/>
              <a:buChar char="-"/>
            </a:pPr>
            <a:r>
              <a:rPr lang="sk-SK" dirty="0" smtClean="0"/>
              <a:t>  dve akropoly: akropola </a:t>
            </a:r>
            <a:r>
              <a:rPr lang="sk-SK" dirty="0" err="1" smtClean="0"/>
              <a:t>minore</a:t>
            </a:r>
            <a:r>
              <a:rPr lang="sk-SK" dirty="0" smtClean="0"/>
              <a:t> – chrám Diany – </a:t>
            </a:r>
            <a:r>
              <a:rPr lang="sk-SK" dirty="0" err="1" smtClean="0"/>
              <a:t>pronaos</a:t>
            </a:r>
            <a:r>
              <a:rPr lang="sk-SK" dirty="0" smtClean="0"/>
              <a:t>, </a:t>
            </a:r>
            <a:r>
              <a:rPr lang="sk-SK" dirty="0" err="1" smtClean="0"/>
              <a:t>cella</a:t>
            </a:r>
            <a:r>
              <a:rPr lang="sk-SK" dirty="0" smtClean="0"/>
              <a:t>, obkolesené oblúkovým stĺporadím, akropola </a:t>
            </a:r>
            <a:r>
              <a:rPr lang="sk-SK" dirty="0" err="1" smtClean="0"/>
              <a:t>maggiore</a:t>
            </a:r>
            <a:r>
              <a:rPr lang="sk-SK" dirty="0" smtClean="0"/>
              <a:t> – na severe - chrám </a:t>
            </a:r>
            <a:r>
              <a:rPr lang="sk-SK" dirty="0" err="1" smtClean="0"/>
              <a:t>Juno</a:t>
            </a:r>
            <a:r>
              <a:rPr lang="sk-SK" dirty="0" smtClean="0"/>
              <a:t> </a:t>
            </a:r>
            <a:r>
              <a:rPr lang="sk-SK" dirty="0" err="1" smtClean="0"/>
              <a:t>Lucina</a:t>
            </a:r>
            <a:endParaRPr lang="sk-SK" dirty="0" smtClean="0"/>
          </a:p>
          <a:p>
            <a:endParaRPr lang="sk-SK" dirty="0" smtClean="0"/>
          </a:p>
          <a:p>
            <a:endParaRPr lang="cs-CZ" dirty="0"/>
          </a:p>
        </p:txBody>
      </p:sp>
      <p:pic>
        <p:nvPicPr>
          <p:cNvPr id="3" name="Obrázek 2" descr="IMG_1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7822460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Lavinium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Podľa antických prameňov sa v blízkosti vylodil </a:t>
            </a:r>
            <a:r>
              <a:rPr lang="sk-SK" dirty="0" err="1" smtClean="0"/>
              <a:t>Aeneas</a:t>
            </a:r>
            <a:r>
              <a:rPr lang="sk-SK" dirty="0" smtClean="0"/>
              <a:t>, porazil </a:t>
            </a:r>
            <a:r>
              <a:rPr lang="sk-SK" dirty="0" err="1" smtClean="0"/>
              <a:t>Rutulov</a:t>
            </a:r>
            <a:r>
              <a:rPr lang="sk-SK" dirty="0" smtClean="0"/>
              <a:t> z </a:t>
            </a:r>
            <a:r>
              <a:rPr lang="sk-SK" dirty="0" err="1" smtClean="0"/>
              <a:t>Ardee</a:t>
            </a:r>
            <a:r>
              <a:rPr lang="sk-SK" dirty="0" smtClean="0"/>
              <a:t> a za manželku si vzal </a:t>
            </a:r>
            <a:r>
              <a:rPr lang="sk-SK" dirty="0" err="1" smtClean="0"/>
              <a:t>Laviniu</a:t>
            </a:r>
            <a:r>
              <a:rPr lang="sk-SK" dirty="0" smtClean="0"/>
              <a:t> (dcéru kráľa </a:t>
            </a:r>
            <a:r>
              <a:rPr lang="sk-SK" dirty="0" err="1" smtClean="0"/>
              <a:t>Latinov</a:t>
            </a:r>
            <a:r>
              <a:rPr lang="sk-SK" dirty="0" smtClean="0"/>
              <a:t>) a založil </a:t>
            </a:r>
            <a:r>
              <a:rPr lang="sk-SK" dirty="0" err="1" smtClean="0"/>
              <a:t>Lavinium</a:t>
            </a:r>
            <a:r>
              <a:rPr lang="sk-SK" dirty="0" smtClean="0"/>
              <a:t> (podľa </a:t>
            </a:r>
            <a:r>
              <a:rPr lang="sk-SK" dirty="0" err="1" smtClean="0"/>
              <a:t>Vergilia</a:t>
            </a:r>
            <a:r>
              <a:rPr lang="sk-SK" dirty="0" smtClean="0"/>
              <a:t> sa však usadil na brehu rieky Tiber)</a:t>
            </a:r>
          </a:p>
          <a:p>
            <a:pPr>
              <a:buFontTx/>
              <a:buChar char="-"/>
            </a:pPr>
            <a:r>
              <a:rPr lang="sk-SK" dirty="0" smtClean="0"/>
              <a:t> najstaršia časť opevnenia – 7. stor. BC - vstavané do opevnenia zo 6. stor. BC</a:t>
            </a:r>
          </a:p>
          <a:p>
            <a:pPr>
              <a:buFontTx/>
              <a:buChar char="-"/>
            </a:pPr>
            <a:r>
              <a:rPr lang="sk-SK" dirty="0" smtClean="0"/>
              <a:t> 2 časti osídlenia – pravidelné plánovanie mesta</a:t>
            </a:r>
          </a:p>
          <a:p>
            <a:pPr>
              <a:buFontTx/>
              <a:buChar char="-"/>
            </a:pPr>
            <a:r>
              <a:rPr lang="sk-SK" dirty="0" smtClean="0"/>
              <a:t> extra </a:t>
            </a:r>
            <a:r>
              <a:rPr lang="sk-SK" dirty="0" err="1" smtClean="0"/>
              <a:t>pomerium</a:t>
            </a:r>
            <a:r>
              <a:rPr lang="sk-SK" dirty="0" smtClean="0"/>
              <a:t> – svätyňa </a:t>
            </a:r>
            <a:r>
              <a:rPr lang="sk-SK" dirty="0" err="1" smtClean="0"/>
              <a:t>Minervy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juh od mesta – svätyňa 13 oltárov – 6. – 4. stor. BC</a:t>
            </a:r>
          </a:p>
          <a:p>
            <a:pPr>
              <a:buFontTx/>
              <a:buChar char="-"/>
            </a:pPr>
            <a:r>
              <a:rPr lang="sk-SK" dirty="0" smtClean="0"/>
              <a:t> na západ od oltárov – </a:t>
            </a:r>
            <a:r>
              <a:rPr lang="sk-SK" dirty="0" err="1" smtClean="0"/>
              <a:t>Aeneov</a:t>
            </a:r>
            <a:r>
              <a:rPr lang="sk-SK" dirty="0" smtClean="0"/>
              <a:t> </a:t>
            </a:r>
            <a:r>
              <a:rPr lang="sk-SK" dirty="0" err="1" smtClean="0"/>
              <a:t>heroon</a:t>
            </a:r>
            <a:r>
              <a:rPr lang="sk-SK" dirty="0" smtClean="0"/>
              <a:t> – </a:t>
            </a:r>
            <a:r>
              <a:rPr lang="sk-SK" dirty="0" err="1" smtClean="0"/>
              <a:t>funerálny</a:t>
            </a:r>
            <a:r>
              <a:rPr lang="sk-SK" dirty="0" smtClean="0"/>
              <a:t> pamätník zo 6. stor. BC</a:t>
            </a:r>
          </a:p>
          <a:p>
            <a:endParaRPr lang="cs-CZ" dirty="0"/>
          </a:p>
        </p:txBody>
      </p:sp>
      <p:pic>
        <p:nvPicPr>
          <p:cNvPr id="35842" name="Picture 2" descr="13 Altars, Lavin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71744"/>
            <a:ext cx="3601998" cy="2701499"/>
          </a:xfrm>
          <a:prstGeom prst="rect">
            <a:avLst/>
          </a:prstGeom>
          <a:noFill/>
        </p:spPr>
      </p:pic>
      <p:pic>
        <p:nvPicPr>
          <p:cNvPr id="35848" name="Picture 8" descr="http://s.ipernity.com/T/L/z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5850" name="Picture 10" descr="http://s.ipernity.com/T/L/z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5852" name="Picture 12" descr="https://farm4.staticflickr.com/3098/3175890467_6842c56030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0167" y="4071942"/>
            <a:ext cx="5683833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Latium</a:t>
            </a:r>
          </a:p>
          <a:p>
            <a:pPr>
              <a:buFontTx/>
              <a:buChar char="-"/>
            </a:pPr>
            <a:r>
              <a:rPr lang="cs-CZ" i="1" u="sng" dirty="0" smtClean="0"/>
              <a:t> </a:t>
            </a:r>
            <a:r>
              <a:rPr lang="cs-CZ" i="1" u="sng" dirty="0" err="1" smtClean="0"/>
              <a:t>Regio</a:t>
            </a:r>
            <a:r>
              <a:rPr lang="cs-CZ" i="1" u="sng" dirty="0" smtClean="0"/>
              <a:t> I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pôvodná hranica: </a:t>
            </a:r>
            <a:r>
              <a:rPr lang="sk-SK" dirty="0" err="1" smtClean="0"/>
              <a:t>Circeo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Cicero: porážka </a:t>
            </a:r>
            <a:r>
              <a:rPr lang="sk-SK" dirty="0" err="1" smtClean="0"/>
              <a:t>Aurunkov</a:t>
            </a:r>
            <a:r>
              <a:rPr lang="sk-SK" dirty="0" smtClean="0"/>
              <a:t>, územie pridané k </a:t>
            </a:r>
            <a:r>
              <a:rPr lang="sk-SK" dirty="0" err="1" smtClean="0"/>
              <a:t>Latiu</a:t>
            </a:r>
            <a:r>
              <a:rPr lang="sk-SK" dirty="0" smtClean="0"/>
              <a:t> – </a:t>
            </a:r>
            <a:r>
              <a:rPr lang="sk-SK" dirty="0" err="1" smtClean="0"/>
              <a:t>Latium</a:t>
            </a:r>
            <a:r>
              <a:rPr lang="sk-SK" dirty="0" smtClean="0"/>
              <a:t> </a:t>
            </a:r>
            <a:r>
              <a:rPr lang="sk-SK" dirty="0" err="1" smtClean="0"/>
              <a:t>adjectum</a:t>
            </a:r>
            <a:r>
              <a:rPr lang="sk-SK" dirty="0" smtClean="0"/>
              <a:t> – až po </a:t>
            </a:r>
            <a:r>
              <a:rPr lang="sk-SK" dirty="0" err="1" smtClean="0"/>
              <a:t>Volturno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južne</a:t>
            </a:r>
            <a:r>
              <a:rPr lang="cs-CZ" dirty="0" smtClean="0"/>
              <a:t> od </a:t>
            </a:r>
            <a:r>
              <a:rPr lang="cs-CZ" dirty="0" err="1" smtClean="0"/>
              <a:t>rieky</a:t>
            </a:r>
            <a:r>
              <a:rPr lang="cs-CZ" dirty="0" smtClean="0"/>
              <a:t> Tiber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severná hranica: Rím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východ: </a:t>
            </a:r>
            <a:r>
              <a:rPr lang="sk-SK" dirty="0" err="1" smtClean="0"/>
              <a:t>Tibur</a:t>
            </a:r>
            <a:r>
              <a:rPr lang="sk-SK" dirty="0" smtClean="0"/>
              <a:t>, </a:t>
            </a:r>
            <a:r>
              <a:rPr lang="sk-SK" dirty="0" err="1" smtClean="0"/>
              <a:t>Praeneste</a:t>
            </a:r>
            <a:r>
              <a:rPr lang="sk-SK" dirty="0" smtClean="0"/>
              <a:t> (</a:t>
            </a:r>
            <a:r>
              <a:rPr lang="sk-SK" dirty="0" err="1" smtClean="0"/>
              <a:t>Palestrina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západ: </a:t>
            </a:r>
            <a:r>
              <a:rPr lang="sk-SK" dirty="0" err="1" smtClean="0"/>
              <a:t>Tyrhénske</a:t>
            </a:r>
            <a:r>
              <a:rPr lang="sk-SK" dirty="0" smtClean="0"/>
              <a:t> more, lokality: </a:t>
            </a:r>
            <a:r>
              <a:rPr lang="sk-SK" dirty="0" err="1" smtClean="0"/>
              <a:t>Ostia</a:t>
            </a:r>
            <a:r>
              <a:rPr lang="sk-SK" dirty="0" smtClean="0"/>
              <a:t>, </a:t>
            </a:r>
            <a:r>
              <a:rPr lang="sk-SK" dirty="0" err="1" smtClean="0"/>
              <a:t>Lavinium</a:t>
            </a:r>
            <a:r>
              <a:rPr lang="sk-SK" dirty="0" smtClean="0"/>
              <a:t>, </a:t>
            </a:r>
            <a:r>
              <a:rPr lang="sk-SK" dirty="0" err="1" smtClean="0"/>
              <a:t>Ardea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juh: </a:t>
            </a:r>
            <a:r>
              <a:rPr lang="sk-SK" dirty="0" err="1" smtClean="0"/>
              <a:t>Terracina</a:t>
            </a:r>
            <a:r>
              <a:rPr lang="sk-SK" dirty="0" smtClean="0"/>
              <a:t>, </a:t>
            </a:r>
            <a:r>
              <a:rPr lang="sk-SK" dirty="0" err="1" smtClean="0"/>
              <a:t>Sperlonga</a:t>
            </a:r>
            <a:r>
              <a:rPr lang="sk-SK" dirty="0" smtClean="0"/>
              <a:t>, </a:t>
            </a:r>
            <a:r>
              <a:rPr lang="sk-SK" dirty="0" err="1" smtClean="0"/>
              <a:t>Minturno</a:t>
            </a:r>
            <a:r>
              <a:rPr lang="sk-SK" dirty="0" smtClean="0"/>
              <a:t>, </a:t>
            </a:r>
            <a:r>
              <a:rPr lang="sk-SK" dirty="0" err="1" smtClean="0"/>
              <a:t>Lucus</a:t>
            </a:r>
            <a:r>
              <a:rPr lang="sk-SK" dirty="0" smtClean="0"/>
              <a:t> </a:t>
            </a:r>
            <a:r>
              <a:rPr lang="sk-SK" dirty="0" err="1" smtClean="0"/>
              <a:t>Feroniae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Latinovia</a:t>
            </a:r>
            <a:r>
              <a:rPr lang="sk-SK" dirty="0" smtClean="0"/>
              <a:t>, </a:t>
            </a:r>
            <a:r>
              <a:rPr lang="sk-SK" dirty="0" err="1" smtClean="0"/>
              <a:t>Equovia</a:t>
            </a:r>
            <a:r>
              <a:rPr lang="sk-SK" dirty="0" smtClean="0"/>
              <a:t>, </a:t>
            </a:r>
            <a:r>
              <a:rPr lang="sk-SK" dirty="0" err="1" smtClean="0"/>
              <a:t>Hernici</a:t>
            </a:r>
            <a:r>
              <a:rPr lang="sk-SK" dirty="0" smtClean="0"/>
              <a:t> a </a:t>
            </a:r>
            <a:r>
              <a:rPr lang="sk-SK" dirty="0" err="1" smtClean="0"/>
              <a:t>Volskovi</a:t>
            </a:r>
            <a:r>
              <a:rPr lang="sk-SK" dirty="0" smtClean="0"/>
              <a:t> (bojovní), </a:t>
            </a:r>
            <a:r>
              <a:rPr lang="sk-SK" dirty="0" err="1" smtClean="0"/>
              <a:t>Sikáni</a:t>
            </a:r>
            <a:r>
              <a:rPr lang="sk-SK" dirty="0" smtClean="0"/>
              <a:t>, </a:t>
            </a:r>
            <a:r>
              <a:rPr lang="sk-SK" dirty="0" err="1" smtClean="0"/>
              <a:t>Sabinovia</a:t>
            </a:r>
            <a:r>
              <a:rPr lang="sk-SK" dirty="0" smtClean="0"/>
              <a:t> – množstvo stretov</a:t>
            </a:r>
          </a:p>
          <a:p>
            <a:pPr>
              <a:buFontTx/>
              <a:buChar char="-"/>
            </a:pPr>
            <a:r>
              <a:rPr lang="sk-SK" dirty="0" smtClean="0"/>
              <a:t> územie okolo </a:t>
            </a:r>
            <a:r>
              <a:rPr lang="sk-SK" dirty="0" err="1" smtClean="0"/>
              <a:t>Terraciny</a:t>
            </a:r>
            <a:r>
              <a:rPr lang="sk-SK" dirty="0" smtClean="0"/>
              <a:t> – zač. 5. stor. BC – nenásilné prenikanie Rimanov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prenikanie do vnútrozemia – zrážky s Latinskou ligou: jazero </a:t>
            </a:r>
            <a:r>
              <a:rPr lang="sk-SK" dirty="0" err="1" smtClean="0"/>
              <a:t>Regillus</a:t>
            </a:r>
            <a:r>
              <a:rPr lang="sk-SK" dirty="0" smtClean="0"/>
              <a:t> (484 BC), </a:t>
            </a:r>
            <a:r>
              <a:rPr lang="sk-SK" dirty="0" err="1" smtClean="0"/>
              <a:t>Anzium</a:t>
            </a:r>
            <a:r>
              <a:rPr lang="sk-SK" dirty="0" smtClean="0"/>
              <a:t> (338 BC)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porážka </a:t>
            </a:r>
            <a:r>
              <a:rPr lang="sk-SK" dirty="0" err="1" smtClean="0"/>
              <a:t>Aurunkov</a:t>
            </a:r>
            <a:r>
              <a:rPr lang="sk-SK" dirty="0" smtClean="0"/>
              <a:t> – zakladanie kolónií, cesty (</a:t>
            </a:r>
            <a:r>
              <a:rPr lang="sk-SK" dirty="0" err="1" smtClean="0"/>
              <a:t>via</a:t>
            </a:r>
            <a:r>
              <a:rPr lang="sk-SK" dirty="0" smtClean="0"/>
              <a:t> Latina,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dominancia Ríma v regióne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cdn.ipernity.com/133/06/97/24050697.b493c84e.640.jpg?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4577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 smtClean="0"/>
              <a:t>Terracina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mesto ovládané Rimanmi už od 4. stor. BC, až po ovládnutie </a:t>
            </a:r>
            <a:r>
              <a:rPr lang="sk-SK" dirty="0" err="1" smtClean="0"/>
              <a:t>Volskami</a:t>
            </a:r>
            <a:r>
              <a:rPr lang="sk-SK" dirty="0" smtClean="0"/>
              <a:t> v 5. stor. BC – premenovali na </a:t>
            </a:r>
            <a:r>
              <a:rPr lang="sk-SK" dirty="0" err="1" smtClean="0"/>
              <a:t>Anxur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príchod po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zvyšky opevnenia – </a:t>
            </a:r>
            <a:r>
              <a:rPr lang="sk-SK" dirty="0" err="1" smtClean="0"/>
              <a:t>Sulla</a:t>
            </a:r>
            <a:r>
              <a:rPr lang="sk-SK" dirty="0" smtClean="0"/>
              <a:t>, staršie opevnenie - </a:t>
            </a:r>
            <a:r>
              <a:rPr lang="sk-SK" dirty="0" err="1" smtClean="0"/>
              <a:t>Volskovia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brány porta Romana a porta </a:t>
            </a:r>
            <a:r>
              <a:rPr lang="sk-SK" dirty="0" err="1" smtClean="0"/>
              <a:t>Maggiore</a:t>
            </a:r>
            <a:r>
              <a:rPr lang="sk-SK" dirty="0" smtClean="0"/>
              <a:t> – vstup do starobylej časti mesta</a:t>
            </a:r>
          </a:p>
          <a:p>
            <a:pPr>
              <a:buFontTx/>
              <a:buChar char="-"/>
            </a:pPr>
            <a:r>
              <a:rPr lang="sk-SK" dirty="0" smtClean="0"/>
              <a:t>na juh od </a:t>
            </a:r>
            <a:r>
              <a:rPr lang="sk-SK" dirty="0" err="1" smtClean="0"/>
              <a:t>capitolia</a:t>
            </a:r>
            <a:r>
              <a:rPr lang="sk-SK" dirty="0" smtClean="0"/>
              <a:t> – fórum, na sever </a:t>
            </a:r>
            <a:r>
              <a:rPr lang="sk-SK" dirty="0" err="1" smtClean="0"/>
              <a:t>portikus</a:t>
            </a:r>
            <a:r>
              <a:rPr lang="sk-SK" dirty="0" smtClean="0"/>
              <a:t> so štvorprechodovým oblúkom – vstup do chrám Augusta a </a:t>
            </a:r>
            <a:r>
              <a:rPr lang="sk-SK" dirty="0" err="1" smtClean="0"/>
              <a:t>Romy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amfiteáter, termy, prístav</a:t>
            </a:r>
          </a:p>
        </p:txBody>
      </p:sp>
      <p:pic>
        <p:nvPicPr>
          <p:cNvPr id="3" name="Picture 2" descr="http://www.romeartlover.it/Terrac04.jpg"/>
          <p:cNvPicPr>
            <a:picLocks noChangeAspect="1" noChangeArrowheads="1"/>
          </p:cNvPicPr>
          <p:nvPr/>
        </p:nvPicPr>
        <p:blipFill>
          <a:blip r:embed="rId2"/>
          <a:srcRect b="26595"/>
          <a:stretch>
            <a:fillRect/>
          </a:stretch>
        </p:blipFill>
        <p:spPr bwMode="auto">
          <a:xfrm>
            <a:off x="714348" y="3143248"/>
            <a:ext cx="7406724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- etruský chrám – </a:t>
            </a:r>
            <a:r>
              <a:rPr lang="sk-SK" dirty="0" err="1" smtClean="0"/>
              <a:t>tetrastylový</a:t>
            </a:r>
            <a:r>
              <a:rPr lang="sk-SK" dirty="0" smtClean="0"/>
              <a:t>, 3 rady stĺpov v priečelí – </a:t>
            </a:r>
            <a:r>
              <a:rPr lang="sk-SK" dirty="0" err="1" smtClean="0"/>
              <a:t>Roma</a:t>
            </a:r>
            <a:r>
              <a:rPr lang="sk-SK" dirty="0" smtClean="0"/>
              <a:t> a </a:t>
            </a:r>
            <a:r>
              <a:rPr lang="sk-SK" dirty="0" err="1" smtClean="0"/>
              <a:t>Augustus</a:t>
            </a:r>
            <a:r>
              <a:rPr lang="sk-SK" dirty="0" smtClean="0"/>
              <a:t>, naľavo od neho menší chrám (</a:t>
            </a:r>
            <a:r>
              <a:rPr lang="sk-SK" dirty="0" err="1" smtClean="0"/>
              <a:t>capitolium</a:t>
            </a:r>
            <a:r>
              <a:rPr lang="sk-SK" dirty="0" smtClean="0"/>
              <a:t>) – Jupiter, </a:t>
            </a:r>
            <a:r>
              <a:rPr lang="sk-SK" dirty="0" err="1" smtClean="0"/>
              <a:t>Juno</a:t>
            </a:r>
            <a:r>
              <a:rPr lang="sk-SK" dirty="0" smtClean="0"/>
              <a:t>, </a:t>
            </a:r>
            <a:r>
              <a:rPr lang="sk-SK" dirty="0" err="1" smtClean="0"/>
              <a:t>Minerva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65540" name="Picture 4" descr="http://www.romeartlover.it/Terrac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652114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omeartlover.it/Terrac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32191"/>
            <a:ext cx="9144000" cy="5511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upload.wikimedia.org/wikipedia/commons/b/bf/The_Capitolium_(temple_dedicated_to_Jupiter,_Juno_%D0%B0nd_Minerva)_dating_back_to_ca._50-40_BC,_Terracina_(Anxur),_Terracina,_Italy_(1504908912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7166"/>
            <a:ext cx="9144000" cy="583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vrch </a:t>
            </a:r>
            <a:r>
              <a:rPr lang="sk-SK" dirty="0" err="1" smtClean="0"/>
              <a:t>monte</a:t>
            </a:r>
            <a:r>
              <a:rPr lang="sk-SK" dirty="0" smtClean="0"/>
              <a:t> S. </a:t>
            </a:r>
            <a:r>
              <a:rPr lang="sk-SK" dirty="0" err="1" smtClean="0"/>
              <a:t>Angelo</a:t>
            </a:r>
            <a:r>
              <a:rPr lang="sk-SK" dirty="0" smtClean="0"/>
              <a:t> – svätyňa </a:t>
            </a:r>
            <a:r>
              <a:rPr lang="sk-SK" dirty="0" err="1" smtClean="0"/>
              <a:t>Giove</a:t>
            </a:r>
            <a:r>
              <a:rPr lang="sk-SK" dirty="0" smtClean="0"/>
              <a:t> </a:t>
            </a:r>
            <a:r>
              <a:rPr lang="sk-SK" dirty="0" err="1" smtClean="0"/>
              <a:t>Anxur</a:t>
            </a:r>
            <a:r>
              <a:rPr lang="sk-SK" dirty="0" smtClean="0"/>
              <a:t> – obrovský terasovitý komplex, ktorý je podopretý </a:t>
            </a:r>
            <a:r>
              <a:rPr lang="sk-SK" dirty="0" err="1" smtClean="0"/>
              <a:t>portikom</a:t>
            </a:r>
            <a:r>
              <a:rPr lang="sk-SK" dirty="0" smtClean="0"/>
              <a:t> (opus </a:t>
            </a:r>
            <a:r>
              <a:rPr lang="sk-SK" dirty="0" err="1" smtClean="0"/>
              <a:t>incertum</a:t>
            </a:r>
            <a:r>
              <a:rPr lang="sk-SK" dirty="0" smtClean="0"/>
              <a:t>), 20 oblúkových vstupov, maľované omietky</a:t>
            </a:r>
          </a:p>
          <a:p>
            <a:pPr>
              <a:buFontTx/>
              <a:buChar char="-"/>
            </a:pPr>
            <a:r>
              <a:rPr lang="sk-SK" dirty="0" smtClean="0"/>
              <a:t> chrám – iná orientácia, aby bol dobre viditeľný pre prichádzajúce lode</a:t>
            </a:r>
          </a:p>
          <a:p>
            <a:pPr>
              <a:buFontTx/>
              <a:buChar char="-"/>
            </a:pPr>
            <a:r>
              <a:rPr lang="sk-SK" dirty="0" smtClean="0"/>
              <a:t> 6 </a:t>
            </a:r>
            <a:r>
              <a:rPr lang="sk-SK" dirty="0" err="1" smtClean="0"/>
              <a:t>polostĺpov</a:t>
            </a:r>
            <a:r>
              <a:rPr lang="sk-SK" dirty="0" smtClean="0"/>
              <a:t> na každej strane, </a:t>
            </a:r>
            <a:r>
              <a:rPr lang="sk-SK" dirty="0" err="1" smtClean="0"/>
              <a:t>pronaos</a:t>
            </a:r>
            <a:r>
              <a:rPr lang="sk-SK" dirty="0" smtClean="0"/>
              <a:t> so 6 stĺpmi, 4 stĺpy po stranách</a:t>
            </a:r>
            <a:endParaRPr lang="cs-CZ" dirty="0"/>
          </a:p>
        </p:txBody>
      </p:sp>
      <p:pic>
        <p:nvPicPr>
          <p:cNvPr id="4098" name="Picture 2" descr="http://www.tempiodigioveanxur.it/upload/images/sections/PrevIlTemp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4464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tempiodigioveanxur.it/upload/images/visuals/visual-1.jpg"/>
          <p:cNvPicPr>
            <a:picLocks noChangeAspect="1" noChangeArrowheads="1"/>
          </p:cNvPicPr>
          <p:nvPr/>
        </p:nvPicPr>
        <p:blipFill>
          <a:blip r:embed="rId2"/>
          <a:srcRect r="9579"/>
          <a:stretch>
            <a:fillRect/>
          </a:stretch>
        </p:blipFill>
        <p:spPr bwMode="auto">
          <a:xfrm>
            <a:off x="0" y="1214422"/>
            <a:ext cx="9144000" cy="3933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romeartlover.it/Terrac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333455" cy="3214686"/>
          </a:xfrm>
          <a:prstGeom prst="rect">
            <a:avLst/>
          </a:prstGeom>
          <a:noFill/>
        </p:spPr>
      </p:pic>
      <p:pic>
        <p:nvPicPr>
          <p:cNvPr id="3" name="Picture 6" descr="http://www.romeartlover.it/Terrac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413" y="3214686"/>
            <a:ext cx="6044587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929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Sperlonga</a:t>
            </a:r>
            <a:endParaRPr lang="sk-SK" b="1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osídlená už v neskorom paleolite</a:t>
            </a:r>
          </a:p>
          <a:p>
            <a:pPr>
              <a:buFontTx/>
              <a:buChar char="-"/>
            </a:pPr>
            <a:r>
              <a:rPr lang="sk-SK" dirty="0" smtClean="0"/>
              <a:t> podľa  legendy založená Sparťanmi</a:t>
            </a:r>
          </a:p>
          <a:p>
            <a:pPr>
              <a:buFontTx/>
              <a:buChar char="-"/>
            </a:pPr>
            <a:r>
              <a:rPr lang="sk-SK" dirty="0" smtClean="0"/>
              <a:t> latinsky </a:t>
            </a:r>
            <a:r>
              <a:rPr lang="sk-SK" dirty="0" err="1" smtClean="0"/>
              <a:t>Spelunca</a:t>
            </a:r>
            <a:r>
              <a:rPr lang="sk-SK" dirty="0" smtClean="0"/>
              <a:t> (jaskyňa, dutina)</a:t>
            </a:r>
          </a:p>
          <a:p>
            <a:pPr>
              <a:buFontTx/>
              <a:buChar char="-"/>
            </a:pPr>
            <a:r>
              <a:rPr lang="sk-SK" dirty="0" smtClean="0"/>
              <a:t> jaskyňa takmer nezmenená – prestavaná na </a:t>
            </a:r>
            <a:r>
              <a:rPr lang="sk-SK" i="1" dirty="0" err="1" smtClean="0"/>
              <a:t>triclinium</a:t>
            </a:r>
            <a:r>
              <a:rPr lang="sk-SK" dirty="0" smtClean="0"/>
              <a:t> – </a:t>
            </a:r>
            <a:r>
              <a:rPr lang="sk-SK" dirty="0" err="1" smtClean="0"/>
              <a:t>lehátka</a:t>
            </a:r>
            <a:r>
              <a:rPr lang="sk-SK" dirty="0" smtClean="0"/>
              <a:t>, masky, najprv kruhová nádrž (priemer 20 m) a potom 30m dlhá obdĺžniková</a:t>
            </a:r>
          </a:p>
          <a:p>
            <a:pPr>
              <a:buFontTx/>
              <a:buChar char="-"/>
            </a:pPr>
            <a:r>
              <a:rPr lang="sk-SK" dirty="0" smtClean="0"/>
              <a:t> bazény oddelené podstavcami, na ktorých boli sochy spájajúce sa s návratom </a:t>
            </a:r>
            <a:r>
              <a:rPr lang="sk-SK" dirty="0" err="1" smtClean="0"/>
              <a:t>Odyssea</a:t>
            </a:r>
            <a:r>
              <a:rPr lang="sk-SK" dirty="0" smtClean="0"/>
              <a:t> z Tróje, ale nálezy ukazujú aj odkazy na obdobie pred Trójskou vojnou</a:t>
            </a:r>
          </a:p>
          <a:p>
            <a:pPr>
              <a:buFontTx/>
              <a:buChar char="-"/>
            </a:pPr>
            <a:r>
              <a:rPr lang="sk-SK" dirty="0" smtClean="0"/>
              <a:t> 4 skupiny sôch: Oslepenie </a:t>
            </a:r>
            <a:r>
              <a:rPr lang="sk-SK" dirty="0" err="1" smtClean="0"/>
              <a:t>Polyféma</a:t>
            </a:r>
            <a:r>
              <a:rPr lang="sk-SK" dirty="0" smtClean="0"/>
              <a:t>, </a:t>
            </a:r>
            <a:r>
              <a:rPr lang="sk-SK" dirty="0" err="1" smtClean="0"/>
              <a:t>Skylla</a:t>
            </a:r>
            <a:r>
              <a:rPr lang="sk-SK" dirty="0" smtClean="0"/>
              <a:t>, Krádež </a:t>
            </a:r>
            <a:r>
              <a:rPr lang="sk-SK" dirty="0" err="1" smtClean="0"/>
              <a:t>palládia</a:t>
            </a:r>
            <a:r>
              <a:rPr lang="sk-SK" dirty="0" smtClean="0"/>
              <a:t>, </a:t>
            </a:r>
            <a:r>
              <a:rPr lang="sk-SK" dirty="0" err="1" smtClean="0"/>
              <a:t>Pasquino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sochy z </a:t>
            </a:r>
            <a:r>
              <a:rPr lang="sk-SK" dirty="0" err="1" smtClean="0"/>
              <a:t>rhodskej</a:t>
            </a:r>
            <a:r>
              <a:rPr lang="sk-SK" dirty="0" smtClean="0"/>
              <a:t> dielne (možno rovnaká ako </a:t>
            </a:r>
            <a:r>
              <a:rPr lang="sk-SK" dirty="0" err="1" smtClean="0"/>
              <a:t>Laokoón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všetky sochy vyrábané ako celok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jednopohľadové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sochári: A</a:t>
            </a:r>
            <a:r>
              <a:rPr lang="en-US" dirty="0" err="1" smtClean="0"/>
              <a:t>thenodoros</a:t>
            </a:r>
            <a:r>
              <a:rPr lang="sk-SK" dirty="0" smtClean="0"/>
              <a:t>, syn</a:t>
            </a:r>
            <a:r>
              <a:rPr lang="en-US" dirty="0" smtClean="0"/>
              <a:t> </a:t>
            </a:r>
            <a:r>
              <a:rPr lang="en-US" dirty="0" err="1" smtClean="0"/>
              <a:t>Agesand</a:t>
            </a:r>
            <a:r>
              <a:rPr lang="sk-SK" dirty="0" err="1" smtClean="0"/>
              <a:t>ra</a:t>
            </a:r>
            <a:r>
              <a:rPr lang="en-US" dirty="0" smtClean="0"/>
              <a:t>, </a:t>
            </a:r>
            <a:r>
              <a:rPr lang="en-US" dirty="0" err="1" smtClean="0"/>
              <a:t>Agesandros</a:t>
            </a:r>
            <a:r>
              <a:rPr lang="en-US" dirty="0" smtClean="0"/>
              <a:t>, s</a:t>
            </a:r>
            <a:r>
              <a:rPr lang="sk-SK" dirty="0" err="1" smtClean="0"/>
              <a:t>yn</a:t>
            </a:r>
            <a:r>
              <a:rPr lang="en-US" dirty="0" smtClean="0"/>
              <a:t> </a:t>
            </a:r>
            <a:r>
              <a:rPr lang="en-US" dirty="0" err="1" smtClean="0"/>
              <a:t>Paionio</a:t>
            </a:r>
            <a:r>
              <a:rPr lang="sk-SK" dirty="0" smtClean="0"/>
              <a:t>a</a:t>
            </a:r>
            <a:r>
              <a:rPr lang="en-US" dirty="0" smtClean="0"/>
              <a:t> a</a:t>
            </a:r>
            <a:r>
              <a:rPr lang="sk-SK" dirty="0" smtClean="0"/>
              <a:t> </a:t>
            </a:r>
            <a:r>
              <a:rPr lang="en-US" dirty="0" err="1" smtClean="0"/>
              <a:t>Polydoros</a:t>
            </a:r>
            <a:r>
              <a:rPr lang="en-US" dirty="0" smtClean="0"/>
              <a:t>, s</a:t>
            </a:r>
            <a:r>
              <a:rPr lang="cs-CZ" dirty="0" smtClean="0"/>
              <a:t>y</a:t>
            </a:r>
            <a:r>
              <a:rPr lang="en-US" dirty="0" smtClean="0"/>
              <a:t>n Polydor</a:t>
            </a:r>
            <a:r>
              <a:rPr lang="sk-SK" dirty="0" smtClean="0"/>
              <a:t>a</a:t>
            </a:r>
          </a:p>
        </p:txBody>
      </p:sp>
      <p:pic>
        <p:nvPicPr>
          <p:cNvPr id="45058" name="Picture 2" descr="https://classconnection.s3.amazonaws.com/916/flashcards/5070916/jpg/tumblr_luu8b63lrc1qe0nlvo1_500-144C3431EEF3D0B4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4000505"/>
            <a:ext cx="4071934" cy="2858498"/>
          </a:xfrm>
          <a:prstGeom prst="rect">
            <a:avLst/>
          </a:prstGeom>
          <a:noFill/>
        </p:spPr>
      </p:pic>
      <p:pic>
        <p:nvPicPr>
          <p:cNvPr id="3074" name="Picture 2" descr="https://upload.wikimedia.org/wikipedia/commons/thumb/4/4a/Villa_Di_Tiberio_plan.jpg/300px-Villa_Di_Tiberio_pl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403" y="0"/>
            <a:ext cx="4105597" cy="3968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Oslepenie </a:t>
            </a:r>
            <a:r>
              <a:rPr lang="sk-SK" u="sng" dirty="0" err="1" smtClean="0"/>
              <a:t>Polyféma</a:t>
            </a:r>
            <a:endParaRPr lang="sk-SK" u="sng" dirty="0" smtClean="0"/>
          </a:p>
          <a:p>
            <a:pPr>
              <a:buFontTx/>
              <a:buChar char="-"/>
            </a:pPr>
            <a:r>
              <a:rPr lang="sk-SK" dirty="0" smtClean="0"/>
              <a:t> kyklop na skale, opitý, zaspáva</a:t>
            </a:r>
          </a:p>
          <a:p>
            <a:pPr>
              <a:buFontTx/>
              <a:buChar char="-"/>
            </a:pPr>
            <a:r>
              <a:rPr lang="sk-SK" dirty="0" smtClean="0"/>
              <a:t> Odyseus – </a:t>
            </a:r>
            <a:r>
              <a:rPr lang="sk-SK" dirty="0" err="1" smtClean="0"/>
              <a:t>pileus</a:t>
            </a:r>
            <a:r>
              <a:rPr lang="sk-SK" dirty="0" smtClean="0"/>
              <a:t> (typický klobúk) – vedie útok, lezie ku kyklopovej hlave</a:t>
            </a:r>
          </a:p>
          <a:p>
            <a:pPr>
              <a:buFontTx/>
              <a:buChar char="-"/>
            </a:pPr>
            <a:r>
              <a:rPr lang="sk-SK" dirty="0" smtClean="0"/>
              <a:t> dvaja spolubojovníci držia kopiju</a:t>
            </a:r>
          </a:p>
          <a:p>
            <a:pPr>
              <a:buFontTx/>
              <a:buChar char="-"/>
            </a:pPr>
            <a:r>
              <a:rPr lang="sk-SK" dirty="0" smtClean="0"/>
              <a:t> tretí sa vzďaľuje s mechom na víno</a:t>
            </a:r>
          </a:p>
          <a:p>
            <a:pPr>
              <a:buFontTx/>
              <a:buChar char="-"/>
            </a:pPr>
            <a:r>
              <a:rPr lang="sk-SK" dirty="0" smtClean="0"/>
              <a:t> umiestnenie: vstup do južnej časti jaskyne (veľa teórií)</a:t>
            </a:r>
          </a:p>
          <a:p>
            <a:pPr>
              <a:buFontTx/>
              <a:buChar char="-"/>
            </a:pPr>
            <a:r>
              <a:rPr lang="sk-SK" dirty="0" smtClean="0"/>
              <a:t> mramorová kópia pôvodne bronzovej skupiny inšpirovaná helenistickými motívmi</a:t>
            </a:r>
          </a:p>
          <a:p>
            <a:pPr>
              <a:buFontTx/>
              <a:buChar char="-"/>
            </a:pPr>
            <a:r>
              <a:rPr lang="sk-SK" dirty="0" smtClean="0"/>
              <a:t> kópia v múzeu – nie úplne presná</a:t>
            </a:r>
          </a:p>
          <a:p>
            <a:pPr>
              <a:buFontTx/>
              <a:buChar char="-"/>
            </a:pPr>
            <a:r>
              <a:rPr lang="sk-SK" dirty="0" smtClean="0"/>
              <a:t> skupina často opakovaná v rôznych </a:t>
            </a:r>
            <a:r>
              <a:rPr lang="sk-SK" dirty="0" err="1" smtClean="0"/>
              <a:t>nymfeách</a:t>
            </a:r>
            <a:r>
              <a:rPr lang="sk-SK" dirty="0" smtClean="0"/>
              <a:t>: </a:t>
            </a:r>
            <a:r>
              <a:rPr lang="sk-SK" dirty="0" err="1" smtClean="0"/>
              <a:t>Hadriánova</a:t>
            </a:r>
            <a:r>
              <a:rPr lang="sk-SK" dirty="0" smtClean="0"/>
              <a:t> </a:t>
            </a:r>
            <a:r>
              <a:rPr lang="sk-SK" dirty="0" err="1" smtClean="0"/>
              <a:t>villa</a:t>
            </a:r>
            <a:r>
              <a:rPr lang="sk-SK" dirty="0" smtClean="0"/>
              <a:t> v </a:t>
            </a:r>
            <a:r>
              <a:rPr lang="sk-SK" dirty="0" err="1" smtClean="0"/>
              <a:t>Tivoli</a:t>
            </a:r>
            <a:r>
              <a:rPr lang="sk-SK" dirty="0" smtClean="0"/>
              <a:t>, </a:t>
            </a:r>
            <a:r>
              <a:rPr lang="sk-SK" dirty="0" err="1" smtClean="0"/>
              <a:t>Domus</a:t>
            </a:r>
            <a:r>
              <a:rPr lang="sk-SK" dirty="0" smtClean="0"/>
              <a:t> </a:t>
            </a:r>
            <a:r>
              <a:rPr lang="sk-SK" dirty="0" err="1" smtClean="0"/>
              <a:t>Aurea</a:t>
            </a:r>
            <a:r>
              <a:rPr lang="sk-SK" dirty="0" smtClean="0"/>
              <a:t> v Ríme</a:t>
            </a:r>
          </a:p>
          <a:p>
            <a:r>
              <a:rPr lang="sk-SK" dirty="0" smtClean="0"/>
              <a:t>- rekonštrukcia hláv podľa skupiny v </a:t>
            </a:r>
            <a:r>
              <a:rPr lang="sk-SK" dirty="0" err="1" smtClean="0"/>
              <a:t>Hadriánovej</a:t>
            </a:r>
            <a:r>
              <a:rPr lang="sk-SK" dirty="0" smtClean="0"/>
              <a:t> </a:t>
            </a:r>
            <a:r>
              <a:rPr lang="sk-SK" dirty="0" err="1" smtClean="0"/>
              <a:t>ville</a:t>
            </a:r>
            <a:endParaRPr lang="sk-SK" dirty="0" smtClean="0"/>
          </a:p>
          <a:p>
            <a:endParaRPr lang="sk-SK" dirty="0" smtClean="0"/>
          </a:p>
          <a:p>
            <a:endParaRPr lang="cs-CZ" dirty="0"/>
          </a:p>
        </p:txBody>
      </p:sp>
      <p:pic>
        <p:nvPicPr>
          <p:cNvPr id="2050" name="Picture 2" descr="https://upload.wikimedia.org/wikipedia/commons/thumb/9/95/Gruppo_di_polifemo%2C_sperlonga_2.jpg/220px-Gruppo_di_polifemo%2C_sperlong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000504"/>
            <a:ext cx="2095500" cy="2533651"/>
          </a:xfrm>
          <a:prstGeom prst="rect">
            <a:avLst/>
          </a:prstGeom>
          <a:noFill/>
        </p:spPr>
      </p:pic>
      <p:pic>
        <p:nvPicPr>
          <p:cNvPr id="2052" name="Picture 4" descr="https://upload.wikimedia.org/wikipedia/commons/thumb/d/d9/Fragment_of_the_Cyclops%2C_from_the_Blinding_of_Polyphemus_group%2C_Sperlonga_%2815153140811%29.jpg/132px-Fragment_of_the_Cyclops%2C_from_the_Blinding_of_Polyphemus_group%2C_Sperlonga_%2815153140811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3071810"/>
            <a:ext cx="1933112" cy="2928958"/>
          </a:xfrm>
          <a:prstGeom prst="rect">
            <a:avLst/>
          </a:prstGeom>
          <a:noFill/>
        </p:spPr>
      </p:pic>
      <p:pic>
        <p:nvPicPr>
          <p:cNvPr id="2054" name="Picture 6" descr="https://upload.wikimedia.org/wikipedia/commons/thumb/6/60/Ulysses_from_the_Blinding_of_Polyphemus_group%2C_Tiberian_age%2C_Sperlonga_%2814969556938%29.jpg/132px-Ulysses_from_the_Blinding_of_Polyphemus_group%2C_Tiberian_age%2C_Sperlonga_%2814969556938%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429132"/>
            <a:ext cx="1500198" cy="2273027"/>
          </a:xfrm>
          <a:prstGeom prst="rect">
            <a:avLst/>
          </a:prstGeom>
          <a:noFill/>
        </p:spPr>
      </p:pic>
      <p:pic>
        <p:nvPicPr>
          <p:cNvPr id="2056" name="Picture 8" descr="https://upload.wikimedia.org/wikipedia/commons/thumb/4/42/Gruppo_di_polifemo%2C_sperlonga%2C_ulisse.jpg/122px-Gruppo_di_polifemo%2C_sperlonga%2C_uliss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2857496"/>
            <a:ext cx="1428760" cy="2342230"/>
          </a:xfrm>
          <a:prstGeom prst="rect">
            <a:avLst/>
          </a:prstGeom>
          <a:noFill/>
        </p:spPr>
      </p:pic>
      <p:pic>
        <p:nvPicPr>
          <p:cNvPr id="2058" name="Picture 10" descr="https://upload.wikimedia.org/wikipedia/commons/thumb/0/00/One_of_Ulysses%27_companions_holding_up_a_stake%2C_from_the_Blinding_of_Polyphemus_group%2C_Tiberian_age%2C_Sperlonga_%2815155731342%29.jpg/132px-One_of_Ulysses%27_companions_holding_up_a_stake%2C_from_the_Blinding_of_Polyphemus_group%2C_Tiberian_age%2C_Sperlonga_%2815155731342%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928934"/>
            <a:ext cx="1791665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50069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Tusculum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jedno z najstarších miest </a:t>
            </a:r>
            <a:r>
              <a:rPr lang="sk-SK" dirty="0" err="1" smtClean="0"/>
              <a:t>Latia</a:t>
            </a:r>
            <a:r>
              <a:rPr lang="sk-SK" dirty="0" smtClean="0"/>
              <a:t> </a:t>
            </a:r>
            <a:r>
              <a:rPr lang="sk-SK" dirty="0" err="1" smtClean="0"/>
              <a:t>Vetus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založenie: </a:t>
            </a:r>
            <a:r>
              <a:rPr lang="sk-SK" dirty="0" err="1" smtClean="0"/>
              <a:t>Telegonus</a:t>
            </a:r>
            <a:r>
              <a:rPr lang="sk-SK" dirty="0" smtClean="0"/>
              <a:t>, syn </a:t>
            </a:r>
            <a:r>
              <a:rPr lang="sk-SK" dirty="0" err="1" smtClean="0"/>
              <a:t>Odyssea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kolónia </a:t>
            </a:r>
            <a:r>
              <a:rPr lang="sk-SK" dirty="0" err="1" smtClean="0"/>
              <a:t>Alba</a:t>
            </a:r>
            <a:r>
              <a:rPr lang="sk-SK" dirty="0" smtClean="0"/>
              <a:t> </a:t>
            </a:r>
            <a:r>
              <a:rPr lang="sk-SK" dirty="0" err="1" smtClean="0"/>
              <a:t>Longa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neolitické a </a:t>
            </a:r>
            <a:r>
              <a:rPr lang="sk-SK" dirty="0" err="1" smtClean="0"/>
              <a:t>eneolitické</a:t>
            </a:r>
            <a:r>
              <a:rPr lang="sk-SK" dirty="0" smtClean="0"/>
              <a:t> nálezy </a:t>
            </a:r>
          </a:p>
          <a:p>
            <a:pPr>
              <a:buFontTx/>
              <a:buChar char="-"/>
            </a:pPr>
            <a:r>
              <a:rPr lang="sk-SK" dirty="0" smtClean="0"/>
              <a:t> doba železná: pohrebiská </a:t>
            </a:r>
            <a:r>
              <a:rPr lang="sk-SK" dirty="0" err="1" smtClean="0"/>
              <a:t>Vigna</a:t>
            </a:r>
            <a:r>
              <a:rPr lang="sk-SK" dirty="0" smtClean="0"/>
              <a:t> </a:t>
            </a:r>
            <a:r>
              <a:rPr lang="sk-SK" dirty="0" err="1" smtClean="0"/>
              <a:t>Cavalletti</a:t>
            </a:r>
            <a:r>
              <a:rPr lang="sk-SK" dirty="0" smtClean="0"/>
              <a:t> – </a:t>
            </a:r>
            <a:r>
              <a:rPr lang="sk-SK" dirty="0" err="1" smtClean="0"/>
              <a:t>látijská</a:t>
            </a:r>
            <a:r>
              <a:rPr lang="sk-SK" dirty="0" smtClean="0"/>
              <a:t> IA</a:t>
            </a:r>
          </a:p>
          <a:p>
            <a:pPr>
              <a:buFontTx/>
              <a:buChar char="-"/>
            </a:pPr>
            <a:r>
              <a:rPr lang="sk-SK" dirty="0" smtClean="0"/>
              <a:t> 7. stor. BC – Etruskovia – dcéra </a:t>
            </a:r>
            <a:r>
              <a:rPr lang="sk-SK" dirty="0" err="1" smtClean="0"/>
              <a:t>Tarquinia</a:t>
            </a:r>
            <a:r>
              <a:rPr lang="sk-SK" dirty="0" smtClean="0"/>
              <a:t> </a:t>
            </a:r>
            <a:r>
              <a:rPr lang="sk-SK" dirty="0" err="1" smtClean="0"/>
              <a:t>Superba</a:t>
            </a:r>
            <a:r>
              <a:rPr lang="sk-SK" dirty="0" smtClean="0"/>
              <a:t> a </a:t>
            </a:r>
            <a:r>
              <a:rPr lang="sk-SK" dirty="0" err="1" smtClean="0"/>
              <a:t>Octavius</a:t>
            </a:r>
            <a:r>
              <a:rPr lang="sk-SK" dirty="0" smtClean="0"/>
              <a:t> </a:t>
            </a:r>
            <a:r>
              <a:rPr lang="sk-SK" dirty="0" err="1" smtClean="0"/>
              <a:t>Mamilus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konflikty v rámci Latinskej ligy</a:t>
            </a:r>
          </a:p>
          <a:p>
            <a:pPr>
              <a:buFontTx/>
              <a:buChar char="-"/>
            </a:pPr>
            <a:r>
              <a:rPr lang="sk-SK" dirty="0" smtClean="0"/>
              <a:t> 380 BC – rímske občianstvo – strata autonómie</a:t>
            </a:r>
          </a:p>
          <a:p>
            <a:pPr>
              <a:buFontTx/>
              <a:buChar char="-"/>
            </a:pPr>
            <a:r>
              <a:rPr lang="sk-SK" dirty="0" smtClean="0"/>
              <a:t> letné sídlo bohatej aristokracie: </a:t>
            </a:r>
            <a:r>
              <a:rPr lang="sk-SK" dirty="0" err="1" smtClean="0"/>
              <a:t>Sulla</a:t>
            </a:r>
            <a:r>
              <a:rPr lang="sk-SK" dirty="0" smtClean="0"/>
              <a:t>, </a:t>
            </a:r>
            <a:r>
              <a:rPr lang="sk-SK" dirty="0" err="1" smtClean="0"/>
              <a:t>Lucullus</a:t>
            </a:r>
            <a:r>
              <a:rPr lang="sk-SK" dirty="0" smtClean="0"/>
              <a:t>, </a:t>
            </a:r>
            <a:r>
              <a:rPr lang="sk-SK" dirty="0" err="1" smtClean="0"/>
              <a:t>Catulus</a:t>
            </a:r>
            <a:r>
              <a:rPr lang="sk-SK" dirty="0" smtClean="0"/>
              <a:t>, </a:t>
            </a:r>
            <a:r>
              <a:rPr lang="sk-SK" dirty="0" err="1" smtClean="0"/>
              <a:t>Gabinus</a:t>
            </a:r>
            <a:r>
              <a:rPr lang="sk-SK" dirty="0" smtClean="0"/>
              <a:t>, </a:t>
            </a:r>
            <a:r>
              <a:rPr lang="sk-SK" dirty="0" err="1" smtClean="0"/>
              <a:t>Cato</a:t>
            </a:r>
            <a:r>
              <a:rPr lang="sk-SK" dirty="0" smtClean="0"/>
              <a:t>, </a:t>
            </a:r>
            <a:r>
              <a:rPr lang="sk-SK" b="1" dirty="0" smtClean="0"/>
              <a:t>Cicero</a:t>
            </a:r>
            <a:r>
              <a:rPr lang="sk-SK" dirty="0" smtClean="0"/>
              <a:t>, </a:t>
            </a:r>
            <a:r>
              <a:rPr lang="sk-SK" dirty="0" err="1" smtClean="0"/>
              <a:t>Tiberius</a:t>
            </a:r>
            <a:r>
              <a:rPr lang="sk-SK" dirty="0" smtClean="0"/>
              <a:t>, </a:t>
            </a:r>
            <a:r>
              <a:rPr lang="sk-SK" dirty="0" err="1" smtClean="0"/>
              <a:t>Agrippina</a:t>
            </a:r>
            <a:r>
              <a:rPr lang="sk-SK" dirty="0" smtClean="0"/>
              <a:t>, Nero, </a:t>
            </a:r>
            <a:r>
              <a:rPr lang="sk-SK" dirty="0" err="1" smtClean="0"/>
              <a:t>Galba</a:t>
            </a:r>
            <a:r>
              <a:rPr lang="sk-SK" dirty="0" smtClean="0"/>
              <a:t>, </a:t>
            </a:r>
            <a:r>
              <a:rPr lang="sk-SK" dirty="0" err="1" smtClean="0"/>
              <a:t>Marciana</a:t>
            </a:r>
            <a:r>
              <a:rPr lang="sk-SK" dirty="0" smtClean="0"/>
              <a:t>, </a:t>
            </a:r>
            <a:r>
              <a:rPr lang="sk-SK" dirty="0" err="1" smtClean="0"/>
              <a:t>Matidia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Latina,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Labicana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r>
              <a:rPr lang="sk-SK" i="1" u="sng" dirty="0" smtClean="0"/>
              <a:t>Amfiteáter</a:t>
            </a:r>
          </a:p>
          <a:p>
            <a:pPr>
              <a:buFontTx/>
              <a:buChar char="-"/>
            </a:pPr>
            <a:r>
              <a:rPr lang="sk-SK" dirty="0" smtClean="0"/>
              <a:t> opus </a:t>
            </a:r>
            <a:r>
              <a:rPr lang="sk-SK" dirty="0" err="1" smtClean="0"/>
              <a:t>quadratum</a:t>
            </a:r>
            <a:r>
              <a:rPr lang="sk-SK" dirty="0" smtClean="0"/>
              <a:t>, </a:t>
            </a:r>
            <a:r>
              <a:rPr lang="sk-SK" dirty="0" err="1" smtClean="0"/>
              <a:t>cavea</a:t>
            </a:r>
            <a:r>
              <a:rPr lang="sk-SK" dirty="0" smtClean="0"/>
              <a:t> – opus </a:t>
            </a:r>
            <a:r>
              <a:rPr lang="sk-SK" dirty="0" err="1" smtClean="0"/>
              <a:t>mixtum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80 x 53 m</a:t>
            </a:r>
          </a:p>
          <a:p>
            <a:pPr>
              <a:buFontTx/>
              <a:buChar char="-"/>
            </a:pPr>
            <a:r>
              <a:rPr lang="sk-SK" dirty="0" smtClean="0"/>
              <a:t> pol. 2. stor. AD (tehly)</a:t>
            </a:r>
          </a:p>
          <a:p>
            <a:endParaRPr lang="sk-SK" i="1" u="sng" dirty="0" smtClean="0"/>
          </a:p>
          <a:p>
            <a:r>
              <a:rPr lang="sk-SK" i="1" u="sng" dirty="0" err="1" smtClean="0"/>
              <a:t>Cicerova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villa</a:t>
            </a:r>
            <a:r>
              <a:rPr lang="sk-SK" i="1" u="sng" dirty="0" smtClean="0"/>
              <a:t> </a:t>
            </a:r>
            <a:r>
              <a:rPr lang="sk-SK" dirty="0" smtClean="0"/>
              <a:t>(neskôr pripísaná </a:t>
            </a:r>
            <a:r>
              <a:rPr lang="sk-SK" dirty="0" err="1" smtClean="0"/>
              <a:t>Tiberiovi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možno veľká svätyňa (?)</a:t>
            </a:r>
          </a:p>
          <a:p>
            <a:pPr>
              <a:buFontTx/>
              <a:buChar char="-"/>
            </a:pPr>
            <a:r>
              <a:rPr lang="sk-SK" dirty="0" smtClean="0"/>
              <a:t> 1 stor. AD a neskoršia fáza v 2. stor. AD</a:t>
            </a:r>
          </a:p>
        </p:txBody>
      </p:sp>
      <p:pic>
        <p:nvPicPr>
          <p:cNvPr id="28674" name="Picture 2" descr="https://upload.wikimedia.org/wikipedia/commons/thumb/b/b8/C%C3%A9sar_%2813667960455%29.jpg/220px-C%C3%A9sar_%2813667960455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785794"/>
            <a:ext cx="3387147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yourguidetoitaly.com/slowitaly/wp-content/uploads/2015/06/blinding-of-Cyclops-Polyphemus-sperlon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1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Skupina </a:t>
            </a:r>
            <a:r>
              <a:rPr lang="sk-SK" u="sng" dirty="0" err="1" smtClean="0"/>
              <a:t>Pasquino</a:t>
            </a:r>
            <a:endParaRPr lang="sk-SK" u="sng" dirty="0" smtClean="0"/>
          </a:p>
          <a:p>
            <a:pPr>
              <a:buFontTx/>
              <a:buChar char="-"/>
            </a:pPr>
            <a:r>
              <a:rPr lang="sk-SK" dirty="0" smtClean="0"/>
              <a:t> bojovník podopierajúci hlavu svojho druha</a:t>
            </a:r>
          </a:p>
          <a:p>
            <a:pPr>
              <a:buFontTx/>
              <a:buChar char="-"/>
            </a:pPr>
            <a:r>
              <a:rPr lang="sk-SK" dirty="0" smtClean="0"/>
              <a:t> skupina veľmi známa, napr. Rím</a:t>
            </a:r>
          </a:p>
          <a:p>
            <a:pPr>
              <a:buFontTx/>
              <a:buChar char="-"/>
            </a:pPr>
            <a:r>
              <a:rPr lang="sk-SK" dirty="0" smtClean="0"/>
              <a:t> odlišné od ostatných kópií – možno priamo prvá verzia kompozície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Menealos</a:t>
            </a:r>
            <a:r>
              <a:rPr lang="sk-SK" dirty="0" smtClean="0"/>
              <a:t> pridŕžajúci </a:t>
            </a:r>
            <a:r>
              <a:rPr lang="sk-SK" dirty="0" err="1" smtClean="0"/>
              <a:t>Patrokla</a:t>
            </a:r>
            <a:r>
              <a:rPr lang="sk-SK" dirty="0" smtClean="0"/>
              <a:t> (ale podľa témy jaskyne – </a:t>
            </a:r>
            <a:r>
              <a:rPr lang="sk-SK" dirty="0" err="1" smtClean="0"/>
              <a:t>Odysseus</a:t>
            </a:r>
            <a:r>
              <a:rPr lang="sk-SK" dirty="0" smtClean="0"/>
              <a:t> odnášajúci Achillovo telo)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Odysseus</a:t>
            </a:r>
            <a:r>
              <a:rPr lang="sk-SK" dirty="0" smtClean="0"/>
              <a:t> – </a:t>
            </a:r>
            <a:r>
              <a:rPr lang="sk-SK" dirty="0" err="1" smtClean="0"/>
              <a:t>pietas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zachovali sa nohy, hlava žijúceho bojovníka, fragmenty spájajúce sochy so zemou</a:t>
            </a:r>
          </a:p>
        </p:txBody>
      </p:sp>
      <p:pic>
        <p:nvPicPr>
          <p:cNvPr id="1026" name="Picture 2" descr="http://www.mlahanas.de/Greeks/Arts/Polyphemos/MenelaosPatrokl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224345" cy="6381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 smtClean="0"/>
              <a:t>Skylla</a:t>
            </a:r>
            <a:endParaRPr lang="sk-SK" u="sng" dirty="0" smtClean="0"/>
          </a:p>
          <a:p>
            <a:pPr>
              <a:buFontTx/>
              <a:buChar char="-"/>
            </a:pPr>
            <a:r>
              <a:rPr lang="sk-SK" dirty="0" smtClean="0"/>
              <a:t> časť </a:t>
            </a:r>
            <a:r>
              <a:rPr lang="sk-SK" dirty="0" err="1" smtClean="0"/>
              <a:t>Oddyseovej</a:t>
            </a:r>
            <a:r>
              <a:rPr lang="sk-SK" dirty="0" smtClean="0"/>
              <a:t> lode napadnutej </a:t>
            </a:r>
            <a:r>
              <a:rPr lang="sk-SK" dirty="0" err="1" smtClean="0"/>
              <a:t>Skyllou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Skylla</a:t>
            </a:r>
            <a:r>
              <a:rPr lang="sk-SK" dirty="0" smtClean="0"/>
              <a:t> – ženská, nadživotná postava s prstencom psích a vlčích hláv na dlhých krkoch okolo pásu a dlhý, rybí chvost</a:t>
            </a:r>
          </a:p>
          <a:p>
            <a:pPr>
              <a:buFontTx/>
              <a:buChar char="-"/>
            </a:pPr>
            <a:r>
              <a:rPr lang="sk-SK" dirty="0" smtClean="0"/>
              <a:t> približne 3 m vysoká skupina</a:t>
            </a:r>
          </a:p>
          <a:p>
            <a:pPr>
              <a:buFontTx/>
              <a:buChar char="-"/>
            </a:pPr>
            <a:r>
              <a:rPr lang="sk-SK" dirty="0" smtClean="0"/>
              <a:t> rekonštrukcia zachovaných fragmentov je neistá</a:t>
            </a:r>
          </a:p>
          <a:p>
            <a:pPr>
              <a:buFontTx/>
              <a:buChar char="-"/>
            </a:pPr>
            <a:r>
              <a:rPr lang="sk-SK" dirty="0" smtClean="0"/>
              <a:t> časť lode, príšery a ľudských tiel (pravdepodobne 5 bojovníkov a kormidelník)</a:t>
            </a:r>
          </a:p>
          <a:p>
            <a:pPr>
              <a:buFontTx/>
              <a:buChar char="-"/>
            </a:pPr>
            <a:r>
              <a:rPr lang="sk-SK" dirty="0" smtClean="0"/>
              <a:t> nie je zachované dielo, ktoré by poskytlo celkový obraz scény, menšia skupina nájdená v </a:t>
            </a:r>
            <a:r>
              <a:rPr lang="sk-SK" dirty="0" err="1" smtClean="0"/>
              <a:t>Tivoli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stratený bronzový originál v Konštantínopole</a:t>
            </a:r>
          </a:p>
          <a:p>
            <a:pPr>
              <a:buFontTx/>
              <a:buChar char="-"/>
            </a:pPr>
            <a:r>
              <a:rPr lang="sk-SK" dirty="0" smtClean="0"/>
              <a:t> veľa menších skupín s rovnakou tematikou</a:t>
            </a:r>
          </a:p>
        </p:txBody>
      </p:sp>
      <p:pic>
        <p:nvPicPr>
          <p:cNvPr id="47106" name="Picture 2" descr="https://upload.wikimedia.org/wikipedia/commons/c/ce/Gruppo_di_scilla%2C_sperlon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496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File:Sperlonga sculp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643198"/>
            <a:ext cx="3161102" cy="4214802"/>
          </a:xfrm>
          <a:prstGeom prst="rect">
            <a:avLst/>
          </a:prstGeom>
          <a:noFill/>
        </p:spPr>
      </p:pic>
      <p:pic>
        <p:nvPicPr>
          <p:cNvPr id="48130" name="Picture 2" descr="File:The Scylla group, Sperlonga (1577830767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14"/>
            <a:ext cx="3929090" cy="2789653"/>
          </a:xfrm>
          <a:prstGeom prst="rect">
            <a:avLst/>
          </a:prstGeom>
          <a:noFill/>
        </p:spPr>
      </p:pic>
      <p:pic>
        <p:nvPicPr>
          <p:cNvPr id="48132" name="Picture 4" descr="File:The Scylla group, Sperlonga (1580197086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14290"/>
            <a:ext cx="4214810" cy="6359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Skupina </a:t>
            </a:r>
            <a:r>
              <a:rPr lang="sk-SK" u="sng" dirty="0" err="1" smtClean="0"/>
              <a:t>Palladium</a:t>
            </a:r>
            <a:endParaRPr lang="sk-SK" u="sng" dirty="0" smtClean="0"/>
          </a:p>
          <a:p>
            <a:pPr>
              <a:buFontTx/>
              <a:buChar char="-"/>
            </a:pPr>
            <a:r>
              <a:rPr lang="sk-SK" dirty="0" smtClean="0"/>
              <a:t> ukradnutie </a:t>
            </a:r>
            <a:r>
              <a:rPr lang="sk-SK" dirty="0" err="1" smtClean="0"/>
              <a:t>palladia</a:t>
            </a:r>
            <a:r>
              <a:rPr lang="sk-SK" dirty="0" smtClean="0"/>
              <a:t> z Tróje</a:t>
            </a:r>
          </a:p>
          <a:p>
            <a:pPr>
              <a:buFontTx/>
              <a:buChar char="-"/>
            </a:pPr>
            <a:r>
              <a:rPr lang="sk-SK" dirty="0" smtClean="0"/>
              <a:t> nezvyčajný námet</a:t>
            </a:r>
          </a:p>
          <a:p>
            <a:r>
              <a:rPr lang="sk-SK" dirty="0" smtClean="0"/>
              <a:t>- identifikácia – špekulatívna</a:t>
            </a:r>
          </a:p>
          <a:p>
            <a:pPr>
              <a:buFontTx/>
              <a:buChar char="-"/>
            </a:pPr>
            <a:r>
              <a:rPr lang="sk-SK" dirty="0" smtClean="0"/>
              <a:t> kľúčový fragment – Aténa s prilbou v </a:t>
            </a:r>
            <a:r>
              <a:rPr lang="sk-SK" dirty="0" err="1" smtClean="0"/>
              <a:t>položivotnej</a:t>
            </a:r>
            <a:r>
              <a:rPr lang="sk-SK" dirty="0" smtClean="0"/>
              <a:t> veľkosti okolo ktorej je ovinutá ruka v životnej veľkosti</a:t>
            </a:r>
          </a:p>
          <a:p>
            <a:pPr>
              <a:buFontTx/>
              <a:buChar char="-"/>
            </a:pPr>
            <a:r>
              <a:rPr lang="sk-SK" dirty="0" smtClean="0"/>
              <a:t> s týmto sa spájajú bezhlavá postava (nie ten, ktorého ruka drží </a:t>
            </a:r>
            <a:r>
              <a:rPr lang="sk-SK" dirty="0" err="1" smtClean="0"/>
              <a:t>palladium</a:t>
            </a:r>
            <a:r>
              <a:rPr lang="sk-SK" dirty="0" smtClean="0"/>
              <a:t>) a niekoľko hláv</a:t>
            </a:r>
          </a:p>
          <a:p>
            <a:pPr>
              <a:buFontTx/>
              <a:buChar char="-"/>
            </a:pPr>
            <a:r>
              <a:rPr lang="sk-SK" dirty="0" smtClean="0"/>
              <a:t> ruka patrí </a:t>
            </a:r>
            <a:r>
              <a:rPr lang="sk-SK" dirty="0" err="1" smtClean="0"/>
              <a:t>Diomedovi</a:t>
            </a:r>
            <a:r>
              <a:rPr lang="sk-SK" dirty="0" smtClean="0"/>
              <a:t>, hlava </a:t>
            </a:r>
            <a:r>
              <a:rPr lang="sk-SK" dirty="0" err="1" smtClean="0"/>
              <a:t>Odysseova</a:t>
            </a:r>
            <a:r>
              <a:rPr lang="sk-SK" dirty="0" smtClean="0"/>
              <a:t> (klobúk)</a:t>
            </a:r>
          </a:p>
          <a:p>
            <a:r>
              <a:rPr lang="sk-SK" dirty="0" smtClean="0"/>
              <a:t>- štýl sochy: neskoro helenistická plnosť tvarov smeruje k </a:t>
            </a:r>
            <a:r>
              <a:rPr lang="sk-SK" dirty="0" err="1"/>
              <a:t>j</a:t>
            </a:r>
            <a:r>
              <a:rPr lang="sk-SK" dirty="0" err="1" smtClean="0"/>
              <a:t>ulsko-klaudiovskému</a:t>
            </a:r>
            <a:r>
              <a:rPr lang="sk-SK" dirty="0" smtClean="0"/>
              <a:t> klasicizmu</a:t>
            </a:r>
          </a:p>
        </p:txBody>
      </p:sp>
      <p:pic>
        <p:nvPicPr>
          <p:cNvPr id="49154" name="Picture 2" descr="File:Sperlonga (15616165149) (cropped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2793" y="571480"/>
            <a:ext cx="442641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globaldispatches.com/wp-content/uploads/2011/11/sche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751351" cy="47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T6y6LK-EMVxzLAY5ooWAkd4ICgwD3jqshsuRoZdzpW5MGUFMU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331532" cy="21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1CeMMF2xWi6admKYIUhwK8md0jiUhvdApDoH2hRd4B4_lVroN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980047" cy="32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0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upload.wikimedia.org/wikipedia/commons/1/13/Amphitheatre_of_Tusculum,_Rome,_Italy-LCCN2001700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14008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Fórum</a:t>
            </a:r>
          </a:p>
          <a:p>
            <a:pPr>
              <a:buFontTx/>
              <a:buChar char="-"/>
            </a:pPr>
            <a:r>
              <a:rPr lang="sk-SK" dirty="0" smtClean="0"/>
              <a:t> divadlo – do svahu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scanae</a:t>
            </a:r>
            <a:r>
              <a:rPr lang="sk-SK" dirty="0" smtClean="0"/>
              <a:t> – obdĺžnikový pôdorys, bez zakrivených výklenkov (typické pre cisárske obdobie), dôkaz staršej výstavby – asi 1. stor. BC</a:t>
            </a:r>
          </a:p>
          <a:p>
            <a:pPr>
              <a:buFontTx/>
              <a:buChar char="-"/>
            </a:pPr>
            <a:r>
              <a:rPr lang="sk-SK" dirty="0" smtClean="0"/>
              <a:t> polkruhová fontána</a:t>
            </a:r>
          </a:p>
          <a:p>
            <a:pPr>
              <a:buFontTx/>
              <a:buChar char="-"/>
            </a:pPr>
            <a:r>
              <a:rPr lang="sk-SK" dirty="0" smtClean="0"/>
              <a:t> obdĺžniková nádrž – rozdelená na 4 miestnosti</a:t>
            </a:r>
          </a:p>
          <a:p>
            <a:endParaRPr lang="sk-SK" dirty="0" smtClean="0"/>
          </a:p>
          <a:p>
            <a:r>
              <a:rPr lang="sk-SK" i="1" u="sng" dirty="0" smtClean="0"/>
              <a:t>Akropola</a:t>
            </a:r>
          </a:p>
          <a:p>
            <a:pPr>
              <a:buFontTx/>
              <a:buChar char="-"/>
            </a:pPr>
            <a:r>
              <a:rPr lang="sk-SK" dirty="0" smtClean="0"/>
              <a:t>Chrám </a:t>
            </a:r>
            <a:r>
              <a:rPr lang="sk-SK" dirty="0" err="1" smtClean="0"/>
              <a:t>Castor</a:t>
            </a:r>
            <a:r>
              <a:rPr lang="sk-SK" dirty="0" smtClean="0"/>
              <a:t> and </a:t>
            </a:r>
            <a:r>
              <a:rPr lang="sk-SK" dirty="0" err="1" smtClean="0"/>
              <a:t>Polux</a:t>
            </a:r>
            <a:r>
              <a:rPr lang="sk-SK" dirty="0" smtClean="0"/>
              <a:t>, nezachoval sa</a:t>
            </a:r>
          </a:p>
          <a:p>
            <a:endParaRPr lang="sk-SK" dirty="0" smtClean="0"/>
          </a:p>
          <a:p>
            <a:r>
              <a:rPr lang="sk-SK" i="1" u="sng" dirty="0" smtClean="0"/>
              <a:t>Ulica hrobiek</a:t>
            </a:r>
          </a:p>
          <a:p>
            <a:r>
              <a:rPr lang="sk-SK" dirty="0" smtClean="0"/>
              <a:t>- jedna z identifikovaných hrobiek – </a:t>
            </a:r>
            <a:r>
              <a:rPr lang="sk-SK" dirty="0" err="1" smtClean="0"/>
              <a:t>Marcus</a:t>
            </a:r>
            <a:r>
              <a:rPr lang="sk-SK" dirty="0" smtClean="0"/>
              <a:t> </a:t>
            </a:r>
            <a:r>
              <a:rPr lang="sk-SK" dirty="0" err="1" smtClean="0"/>
              <a:t>Caelius</a:t>
            </a:r>
            <a:r>
              <a:rPr lang="sk-SK" dirty="0" smtClean="0"/>
              <a:t> </a:t>
            </a:r>
            <a:r>
              <a:rPr lang="sk-SK" dirty="0" err="1" smtClean="0"/>
              <a:t>Vinicianus</a:t>
            </a:r>
            <a:r>
              <a:rPr lang="sk-SK" dirty="0" smtClean="0"/>
              <a:t> – 53 BC</a:t>
            </a:r>
          </a:p>
        </p:txBody>
      </p:sp>
      <p:pic>
        <p:nvPicPr>
          <p:cNvPr id="3" name="Picture 2" descr="http://www.pompey.cch.kcl.ac.uk/Italian%20Theatres_files/Tusculum_files/tusculum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429000"/>
            <a:ext cx="4191029" cy="3143272"/>
          </a:xfrm>
          <a:prstGeom prst="rect">
            <a:avLst/>
          </a:prstGeom>
          <a:noFill/>
        </p:spPr>
      </p:pic>
      <p:pic>
        <p:nvPicPr>
          <p:cNvPr id="4" name="Picture 6" descr="http://spazioinwind.libero.it/popoli_antichi/altro/tusculum.jpg"/>
          <p:cNvPicPr>
            <a:picLocks noChangeAspect="1" noChangeArrowheads="1"/>
          </p:cNvPicPr>
          <p:nvPr/>
        </p:nvPicPr>
        <p:blipFill>
          <a:blip r:embed="rId3"/>
          <a:srcRect l="2435" t="2659" b="6915"/>
          <a:stretch>
            <a:fillRect/>
          </a:stretch>
        </p:blipFill>
        <p:spPr bwMode="auto">
          <a:xfrm>
            <a:off x="5000628" y="3418183"/>
            <a:ext cx="3757757" cy="3188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Gabii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12. míľa na </a:t>
            </a:r>
            <a:r>
              <a:rPr lang="sk-SK" dirty="0" err="1" smtClean="0"/>
              <a:t>via</a:t>
            </a:r>
            <a:r>
              <a:rPr lang="sk-SK" dirty="0" smtClean="0"/>
              <a:t> Gabina (neskôr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Praenestina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blízko dnes vyschnutého jazera </a:t>
            </a:r>
            <a:r>
              <a:rPr lang="sk-SK" dirty="0" err="1" smtClean="0"/>
              <a:t>Lago</a:t>
            </a:r>
            <a:r>
              <a:rPr lang="sk-SK" dirty="0" smtClean="0"/>
              <a:t> </a:t>
            </a:r>
            <a:r>
              <a:rPr lang="sk-SK" dirty="0" err="1" smtClean="0"/>
              <a:t>di</a:t>
            </a:r>
            <a:r>
              <a:rPr lang="sk-SK" dirty="0" smtClean="0"/>
              <a:t> </a:t>
            </a:r>
            <a:r>
              <a:rPr lang="sk-SK" dirty="0" err="1" smtClean="0"/>
              <a:t>Castiglione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najstaršie zvyšky mesta – nezachovali sa – intenzívna ťažobná činnosť (</a:t>
            </a:r>
            <a:r>
              <a:rPr lang="sk-SK" i="1" dirty="0" err="1" smtClean="0"/>
              <a:t>lapis</a:t>
            </a:r>
            <a:r>
              <a:rPr lang="sk-SK" i="1" dirty="0" smtClean="0"/>
              <a:t> </a:t>
            </a:r>
            <a:r>
              <a:rPr lang="sk-SK" i="1" dirty="0" err="1" smtClean="0"/>
              <a:t>Gabinus</a:t>
            </a:r>
            <a:r>
              <a:rPr lang="sk-SK" dirty="0" smtClean="0"/>
              <a:t>), lomy stále viditeľné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pôvod: </a:t>
            </a:r>
            <a:r>
              <a:rPr lang="sk-SK" dirty="0" err="1" smtClean="0"/>
              <a:t>Sikulovia</a:t>
            </a:r>
            <a:r>
              <a:rPr lang="sk-SK" dirty="0" smtClean="0"/>
              <a:t> alebo kolónia </a:t>
            </a:r>
            <a:r>
              <a:rPr lang="sk-SK" dirty="0" err="1" smtClean="0"/>
              <a:t>Alba</a:t>
            </a:r>
            <a:r>
              <a:rPr lang="sk-SK" dirty="0" smtClean="0"/>
              <a:t> </a:t>
            </a:r>
            <a:r>
              <a:rPr lang="sk-SK" dirty="0" err="1" smtClean="0"/>
              <a:t>Longa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 </a:t>
            </a:r>
            <a:r>
              <a:rPr lang="sk-SK" dirty="0" err="1" smtClean="0"/>
              <a:t>Osteria</a:t>
            </a:r>
            <a:r>
              <a:rPr lang="sk-SK" dirty="0" smtClean="0"/>
              <a:t> </a:t>
            </a:r>
            <a:r>
              <a:rPr lang="sk-SK" dirty="0" err="1" smtClean="0"/>
              <a:t>dell´Osa</a:t>
            </a:r>
            <a:r>
              <a:rPr lang="sk-SK" dirty="0" smtClean="0"/>
              <a:t> – pohrebisko z doby železnej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6. stor. BC – pod vplyvom Ríma – okupácia </a:t>
            </a:r>
            <a:r>
              <a:rPr lang="sk-SK" dirty="0" err="1" smtClean="0"/>
              <a:t>Tarquiniom</a:t>
            </a:r>
            <a:r>
              <a:rPr lang="sk-SK" dirty="0" smtClean="0"/>
              <a:t> </a:t>
            </a:r>
            <a:r>
              <a:rPr lang="sk-SK" dirty="0" err="1" smtClean="0"/>
              <a:t>Superbom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vo vrcholnej a neskorej republike – pomaly vyľudňované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Augustus</a:t>
            </a:r>
            <a:r>
              <a:rPr lang="sk-SK" dirty="0" smtClean="0"/>
              <a:t> a </a:t>
            </a:r>
            <a:r>
              <a:rPr lang="sk-SK" dirty="0" err="1" smtClean="0"/>
              <a:t>Julsko-klaudiovská</a:t>
            </a:r>
            <a:r>
              <a:rPr lang="sk-SK" dirty="0" smtClean="0"/>
              <a:t> dynastia – snaha o </a:t>
            </a:r>
            <a:r>
              <a:rPr lang="sk-SK" dirty="0" err="1" smtClean="0"/>
              <a:t>znovuosídlenie</a:t>
            </a:r>
            <a:r>
              <a:rPr lang="sk-SK" dirty="0" smtClean="0"/>
              <a:t> – </a:t>
            </a:r>
            <a:r>
              <a:rPr lang="sk-SK" dirty="0" err="1" smtClean="0"/>
              <a:t>villy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rané kresťanstvo – kostol S. </a:t>
            </a:r>
            <a:r>
              <a:rPr lang="sk-SK" dirty="0" err="1" smtClean="0"/>
              <a:t>Primitivo</a:t>
            </a:r>
            <a:endParaRPr lang="cs-CZ" dirty="0"/>
          </a:p>
        </p:txBody>
      </p:sp>
      <p:pic>
        <p:nvPicPr>
          <p:cNvPr id="20482" name="Picture 2" descr="http://api.ning.com/files/seABj5a101dc2rmqAMwy9P-bHHYtw5iq3Wu4coa0EbOGkOhxSvPoRXoIAvR61JpMkeehpX5SMqOEHhFHw6IKDYkF-Uo4nVmg/2Gabii.JPG"/>
          <p:cNvPicPr>
            <a:picLocks noChangeAspect="1" noChangeArrowheads="1"/>
          </p:cNvPicPr>
          <p:nvPr/>
        </p:nvPicPr>
        <p:blipFill>
          <a:blip r:embed="rId2"/>
          <a:srcRect l="1267" t="2022" r="1182" b="943"/>
          <a:stretch>
            <a:fillRect/>
          </a:stretch>
        </p:blipFill>
        <p:spPr bwMode="auto">
          <a:xfrm>
            <a:off x="1714480" y="3151575"/>
            <a:ext cx="5945724" cy="370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Osteria</a:t>
            </a:r>
            <a:r>
              <a:rPr lang="sk-SK" b="1" dirty="0" smtClean="0"/>
              <a:t> </a:t>
            </a:r>
            <a:r>
              <a:rPr lang="sk-SK" b="1" dirty="0" err="1" smtClean="0"/>
              <a:t>dell´Osa</a:t>
            </a:r>
            <a:endParaRPr lang="sk-SK" b="1" dirty="0" smtClean="0"/>
          </a:p>
          <a:p>
            <a:endParaRPr lang="sk-SK" b="1" dirty="0" smtClean="0"/>
          </a:p>
          <a:p>
            <a:pPr lvl="0">
              <a:buFontTx/>
              <a:buChar char="-"/>
            </a:pPr>
            <a:r>
              <a:rPr lang="sk-SK" dirty="0" smtClean="0"/>
              <a:t> 9. – 6. stor. BC</a:t>
            </a:r>
          </a:p>
          <a:p>
            <a:pPr lvl="0">
              <a:buFontTx/>
              <a:buChar char="-"/>
            </a:pPr>
            <a:r>
              <a:rPr lang="sk-SK" dirty="0" smtClean="0"/>
              <a:t> 600 pohrebov (kremácia aj </a:t>
            </a:r>
            <a:r>
              <a:rPr lang="sk-SK" dirty="0" err="1" smtClean="0"/>
              <a:t>inhumácia</a:t>
            </a:r>
            <a:r>
              <a:rPr lang="sk-SK" dirty="0" smtClean="0"/>
              <a:t>)</a:t>
            </a:r>
          </a:p>
          <a:p>
            <a:pPr lvl="0">
              <a:buFontTx/>
              <a:buChar char="-"/>
            </a:pPr>
            <a:r>
              <a:rPr lang="sk-SK" dirty="0" smtClean="0"/>
              <a:t> štandardná pohrebná výbava</a:t>
            </a:r>
          </a:p>
          <a:p>
            <a:pPr lvl="0">
              <a:buFontTx/>
              <a:buChar char="-"/>
            </a:pPr>
            <a:r>
              <a:rPr lang="sk-SK" dirty="0" smtClean="0"/>
              <a:t> známky špecializácie pochovanej osoby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inhumácia</a:t>
            </a:r>
            <a:endParaRPr lang="cs-CZ" dirty="0" smtClean="0"/>
          </a:p>
          <a:p>
            <a:endParaRPr lang="cs-CZ" b="1" dirty="0"/>
          </a:p>
        </p:txBody>
      </p:sp>
      <p:pic>
        <p:nvPicPr>
          <p:cNvPr id="3" name="tumblr_lightbox_center_image" descr="https://40.media.tumblr.com/b6a9781a958c6d7993072fd18a3c6c86/tumblr_nrd7qwbayh1rsw3cdo1_1280.jpg"/>
          <p:cNvPicPr/>
          <p:nvPr/>
        </p:nvPicPr>
        <p:blipFill>
          <a:blip r:embed="rId2"/>
          <a:srcRect l="12797" r="4117" b="15278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controluce.it/images/stories/paesi_storia/ciampelli-necropoli-osteria-o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3474719"/>
            <a:ext cx="4572000" cy="3383281"/>
          </a:xfrm>
          <a:prstGeom prst="rect">
            <a:avLst/>
          </a:prstGeom>
          <a:noFill/>
        </p:spPr>
      </p:pic>
      <p:pic>
        <p:nvPicPr>
          <p:cNvPr id="5" name="Picture 8" descr="Osteriamalecremationburi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71678"/>
            <a:ext cx="3214710" cy="4523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2922</Words>
  <Application>Microsoft Office PowerPoint</Application>
  <PresentationFormat>Předvádění na obrazovce (4:3)</PresentationFormat>
  <Paragraphs>344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Monika</dc:creator>
  <cp:lastModifiedBy>Monika Koróniová</cp:lastModifiedBy>
  <cp:revision>165</cp:revision>
  <dcterms:created xsi:type="dcterms:W3CDTF">2016-03-10T08:46:12Z</dcterms:created>
  <dcterms:modified xsi:type="dcterms:W3CDTF">2018-10-03T10:04:21Z</dcterms:modified>
</cp:coreProperties>
</file>