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1"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6" r:id="rId18"/>
    <p:sldId id="277" r:id="rId19"/>
    <p:sldId id="278" r:id="rId20"/>
    <p:sldId id="279" r:id="rId21"/>
    <p:sldId id="271" r:id="rId22"/>
    <p:sldId id="274" r:id="rId23"/>
    <p:sldId id="275" r:id="rId24"/>
    <p:sldId id="272" r:id="rId25"/>
    <p:sldId id="273" r:id="rId26"/>
    <p:sldId id="280" r:id="rId27"/>
    <p:sldId id="281" r:id="rId28"/>
    <p:sldId id="282" r:id="rId29"/>
    <p:sldId id="283" r:id="rId30"/>
    <p:sldId id="285" r:id="rId31"/>
    <p:sldId id="286" r:id="rId32"/>
    <p:sldId id="319" r:id="rId33"/>
    <p:sldId id="284" r:id="rId34"/>
    <p:sldId id="290" r:id="rId35"/>
    <p:sldId id="287" r:id="rId36"/>
    <p:sldId id="288" r:id="rId37"/>
    <p:sldId id="289" r:id="rId38"/>
    <p:sldId id="291" r:id="rId39"/>
    <p:sldId id="292" r:id="rId40"/>
    <p:sldId id="293" r:id="rId41"/>
    <p:sldId id="294" r:id="rId42"/>
    <p:sldId id="295" r:id="rId43"/>
    <p:sldId id="296" r:id="rId44"/>
    <p:sldId id="300" r:id="rId45"/>
    <p:sldId id="299" r:id="rId46"/>
    <p:sldId id="297" r:id="rId47"/>
    <p:sldId id="298" r:id="rId48"/>
    <p:sldId id="302" r:id="rId49"/>
    <p:sldId id="316" r:id="rId50"/>
    <p:sldId id="307" r:id="rId51"/>
    <p:sldId id="303" r:id="rId52"/>
    <p:sldId id="304" r:id="rId53"/>
    <p:sldId id="308" r:id="rId54"/>
    <p:sldId id="305" r:id="rId55"/>
    <p:sldId id="306" r:id="rId56"/>
    <p:sldId id="309" r:id="rId57"/>
    <p:sldId id="310" r:id="rId58"/>
    <p:sldId id="311" r:id="rId59"/>
    <p:sldId id="312" r:id="rId60"/>
    <p:sldId id="313" r:id="rId61"/>
    <p:sldId id="314" r:id="rId62"/>
    <p:sldId id="315" r:id="rId63"/>
    <p:sldId id="317" r:id="rId64"/>
    <p:sldId id="318" r:id="rId65"/>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nika Koróniová" initials="MK" lastIdx="1" clrIdx="0">
    <p:extLst>
      <p:ext uri="{19B8F6BF-5375-455C-9EA6-DF929625EA0E}">
        <p15:presenceInfo xmlns:p15="http://schemas.microsoft.com/office/powerpoint/2012/main" userId="S-1-5-21-3451901064-902568176-4053310204-507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18" autoAdjust="0"/>
    <p:restoredTop sz="94700" autoAdjust="0"/>
  </p:normalViewPr>
  <p:slideViewPr>
    <p:cSldViewPr>
      <p:cViewPr varScale="1">
        <p:scale>
          <a:sx n="110" d="100"/>
          <a:sy n="110" d="100"/>
        </p:scale>
        <p:origin x="126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04-04T13:35:52.857" idx="1">
    <p:pos x="10" y="10"/>
    <p:text/>
    <p:extLst>
      <p:ext uri="{C676402C-5697-4E1C-873F-D02D1690AC5C}">
        <p15:threadingInfo xmlns:p15="http://schemas.microsoft.com/office/powerpoint/2012/main" timeZoneBias="-12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25320EFF-4240-4332-9035-5DBD6D0991E7}" type="datetimeFigureOut">
              <a:rPr lang="cs-CZ" smtClean="0"/>
              <a:pPr/>
              <a:t>11.4.2016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81B1209-C6DF-44DF-90D0-EE7F90E72721}"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25320EFF-4240-4332-9035-5DBD6D0991E7}" type="datetimeFigureOut">
              <a:rPr lang="cs-CZ" smtClean="0"/>
              <a:pPr/>
              <a:t>11.4.2016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81B1209-C6DF-44DF-90D0-EE7F90E72721}"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25320EFF-4240-4332-9035-5DBD6D0991E7}" type="datetimeFigureOut">
              <a:rPr lang="cs-CZ" smtClean="0"/>
              <a:pPr/>
              <a:t>11.4.2016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81B1209-C6DF-44DF-90D0-EE7F90E72721}"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25320EFF-4240-4332-9035-5DBD6D0991E7}" type="datetimeFigureOut">
              <a:rPr lang="cs-CZ" smtClean="0"/>
              <a:pPr/>
              <a:t>11.4.2016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81B1209-C6DF-44DF-90D0-EE7F90E72721}"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25320EFF-4240-4332-9035-5DBD6D0991E7}" type="datetimeFigureOut">
              <a:rPr lang="cs-CZ" smtClean="0"/>
              <a:pPr/>
              <a:t>11.4.2016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81B1209-C6DF-44DF-90D0-EE7F90E72721}"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25320EFF-4240-4332-9035-5DBD6D0991E7}" type="datetimeFigureOut">
              <a:rPr lang="cs-CZ" smtClean="0"/>
              <a:pPr/>
              <a:t>11.4.2016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381B1209-C6DF-44DF-90D0-EE7F90E72721}"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25320EFF-4240-4332-9035-5DBD6D0991E7}" type="datetimeFigureOut">
              <a:rPr lang="cs-CZ" smtClean="0"/>
              <a:pPr/>
              <a:t>11.4.2016</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381B1209-C6DF-44DF-90D0-EE7F90E72721}"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25320EFF-4240-4332-9035-5DBD6D0991E7}" type="datetimeFigureOut">
              <a:rPr lang="cs-CZ" smtClean="0"/>
              <a:pPr/>
              <a:t>11.4.2016</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381B1209-C6DF-44DF-90D0-EE7F90E72721}"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25320EFF-4240-4332-9035-5DBD6D0991E7}" type="datetimeFigureOut">
              <a:rPr lang="cs-CZ" smtClean="0"/>
              <a:pPr/>
              <a:t>11.4.2016</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381B1209-C6DF-44DF-90D0-EE7F90E72721}"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25320EFF-4240-4332-9035-5DBD6D0991E7}" type="datetimeFigureOut">
              <a:rPr lang="cs-CZ" smtClean="0"/>
              <a:pPr/>
              <a:t>11.4.2016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381B1209-C6DF-44DF-90D0-EE7F90E72721}"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25320EFF-4240-4332-9035-5DBD6D0991E7}" type="datetimeFigureOut">
              <a:rPr lang="cs-CZ" smtClean="0"/>
              <a:pPr/>
              <a:t>11.4.2016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381B1209-C6DF-44DF-90D0-EE7F90E72721}"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320EFF-4240-4332-9035-5DBD6D0991E7}" type="datetimeFigureOut">
              <a:rPr lang="cs-CZ" smtClean="0"/>
              <a:pPr/>
              <a:t>11.4.2016</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1B1209-C6DF-44DF-90D0-EE7F90E72721}"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comments" Target="../comments/comment1.xml"/><Relationship Id="rId5" Type="http://schemas.openxmlformats.org/officeDocument/2006/relationships/image" Target="../media/image23.png"/><Relationship Id="rId4" Type="http://schemas.openxmlformats.org/officeDocument/2006/relationships/image" Target="../media/image59.jpeg"/></Relationships>
</file>

<file path=ppt/slides/_rels/slide3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3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5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5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 Id="rId5" Type="http://schemas.openxmlformats.org/officeDocument/2006/relationships/image" Target="../media/image107.jpeg"/><Relationship Id="rId4" Type="http://schemas.openxmlformats.org/officeDocument/2006/relationships/image" Target="../media/image106.jpeg"/></Relationships>
</file>

<file path=ppt/slides/_rels/slide5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5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6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 Id="rId4" Type="http://schemas.openxmlformats.org/officeDocument/2006/relationships/image" Target="../media/image123.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42910" y="1"/>
            <a:ext cx="7772400" cy="857231"/>
          </a:xfrm>
        </p:spPr>
        <p:txBody>
          <a:bodyPr/>
          <a:lstStyle/>
          <a:p>
            <a:r>
              <a:rPr lang="cs-CZ" b="1" dirty="0" smtClean="0"/>
              <a:t>Topografie starověké Itálie</a:t>
            </a:r>
            <a:endParaRPr lang="cs-CZ" dirty="0"/>
          </a:p>
        </p:txBody>
      </p:sp>
      <p:sp>
        <p:nvSpPr>
          <p:cNvPr id="3" name="Podnadpis 2"/>
          <p:cNvSpPr>
            <a:spLocks noGrp="1"/>
          </p:cNvSpPr>
          <p:nvPr>
            <p:ph type="subTitle" idx="1"/>
          </p:nvPr>
        </p:nvSpPr>
        <p:spPr>
          <a:xfrm>
            <a:off x="1142976" y="6100754"/>
            <a:ext cx="6400800" cy="757246"/>
          </a:xfrm>
        </p:spPr>
        <p:txBody>
          <a:bodyPr/>
          <a:lstStyle/>
          <a:p>
            <a:r>
              <a:rPr lang="cs-CZ" dirty="0" smtClean="0"/>
              <a:t>4. </a:t>
            </a:r>
            <a:r>
              <a:rPr lang="cs-CZ" dirty="0" err="1" smtClean="0"/>
              <a:t>Regio</a:t>
            </a:r>
            <a:r>
              <a:rPr lang="cs-CZ" dirty="0" smtClean="0"/>
              <a:t> I – Latium a </a:t>
            </a:r>
            <a:r>
              <a:rPr lang="cs-CZ" dirty="0" err="1" smtClean="0"/>
              <a:t>Campania</a:t>
            </a:r>
            <a:endParaRPr lang="cs-CZ" dirty="0" smtClean="0"/>
          </a:p>
          <a:p>
            <a:endParaRPr lang="cs-CZ" dirty="0"/>
          </a:p>
        </p:txBody>
      </p:sp>
      <p:pic>
        <p:nvPicPr>
          <p:cNvPr id="1026" name="Picture 2" descr="https://campingselection-528047.c.cdn77.org/media/default/images/en-us/editorial-area/region-campania.jpg?w=500&amp;mode=crop&amp;scale=bo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556792"/>
            <a:ext cx="8175577" cy="37444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www.comuni-italiani.it/imco/061/083/arco.jpg"/>
          <p:cNvPicPr>
            <a:picLocks noChangeAspect="1" noChangeArrowheads="1"/>
          </p:cNvPicPr>
          <p:nvPr/>
        </p:nvPicPr>
        <p:blipFill>
          <a:blip r:embed="rId2"/>
          <a:srcRect/>
          <a:stretch>
            <a:fillRect/>
          </a:stretch>
        </p:blipFill>
        <p:spPr bwMode="auto">
          <a:xfrm>
            <a:off x="4762501" y="0"/>
            <a:ext cx="4381499" cy="3286124"/>
          </a:xfrm>
          <a:prstGeom prst="rect">
            <a:avLst/>
          </a:prstGeom>
          <a:noFill/>
        </p:spPr>
      </p:pic>
      <p:sp>
        <p:nvSpPr>
          <p:cNvPr id="3" name="TextovéPole 2"/>
          <p:cNvSpPr txBox="1"/>
          <p:nvPr/>
        </p:nvSpPr>
        <p:spPr>
          <a:xfrm>
            <a:off x="0" y="0"/>
            <a:ext cx="4857752" cy="2585323"/>
          </a:xfrm>
          <a:prstGeom prst="rect">
            <a:avLst/>
          </a:prstGeom>
          <a:noFill/>
        </p:spPr>
        <p:txBody>
          <a:bodyPr wrap="square" rtlCol="0">
            <a:spAutoFit/>
          </a:bodyPr>
          <a:lstStyle/>
          <a:p>
            <a:r>
              <a:rPr lang="sk-SK" u="sng" dirty="0" smtClean="0"/>
              <a:t>„</a:t>
            </a:r>
            <a:r>
              <a:rPr lang="sk-SK" u="sng" dirty="0" err="1" smtClean="0"/>
              <a:t>Hadriánov</a:t>
            </a:r>
            <a:r>
              <a:rPr lang="sk-SK" u="sng" dirty="0" smtClean="0"/>
              <a:t> oblúk“</a:t>
            </a:r>
          </a:p>
          <a:p>
            <a:pPr>
              <a:buFontTx/>
              <a:buChar char="-"/>
            </a:pPr>
            <a:r>
              <a:rPr lang="sk-SK" dirty="0"/>
              <a:t> </a:t>
            </a:r>
            <a:r>
              <a:rPr lang="sk-SK" dirty="0" smtClean="0"/>
              <a:t>vstup do mesta</a:t>
            </a:r>
          </a:p>
          <a:p>
            <a:pPr>
              <a:buFontTx/>
              <a:buChar char="-"/>
            </a:pPr>
            <a:r>
              <a:rPr lang="sk-SK" dirty="0"/>
              <a:t> </a:t>
            </a:r>
            <a:r>
              <a:rPr lang="sk-SK" dirty="0" smtClean="0"/>
              <a:t>blízko amfiteátru</a:t>
            </a:r>
          </a:p>
          <a:p>
            <a:pPr>
              <a:buFontTx/>
              <a:buChar char="-"/>
            </a:pPr>
            <a:r>
              <a:rPr lang="sk-SK" dirty="0"/>
              <a:t> </a:t>
            </a:r>
            <a:r>
              <a:rPr lang="sk-SK" dirty="0" smtClean="0"/>
              <a:t>dedikácia: </a:t>
            </a:r>
            <a:r>
              <a:rPr lang="sk-SK" dirty="0" err="1" smtClean="0"/>
              <a:t>Hadrián</a:t>
            </a:r>
            <a:r>
              <a:rPr lang="sk-SK" dirty="0" smtClean="0"/>
              <a:t>, </a:t>
            </a:r>
            <a:r>
              <a:rPr lang="sk-SK" dirty="0" err="1" smtClean="0"/>
              <a:t>Septimius</a:t>
            </a:r>
            <a:r>
              <a:rPr lang="sk-SK" dirty="0" smtClean="0"/>
              <a:t> </a:t>
            </a:r>
            <a:r>
              <a:rPr lang="sk-SK" dirty="0" err="1" smtClean="0"/>
              <a:t>Severus</a:t>
            </a:r>
            <a:r>
              <a:rPr lang="sk-SK" dirty="0" smtClean="0"/>
              <a:t>, </a:t>
            </a:r>
            <a:r>
              <a:rPr lang="sk-SK" dirty="0" err="1" smtClean="0"/>
              <a:t>Fláviovci</a:t>
            </a:r>
            <a:r>
              <a:rPr lang="sk-SK" dirty="0" smtClean="0"/>
              <a:t> (po uznaní mesta kolóniou – </a:t>
            </a:r>
            <a:r>
              <a:rPr lang="sk-SK" dirty="0" err="1" smtClean="0"/>
              <a:t>Colonia</a:t>
            </a:r>
            <a:r>
              <a:rPr lang="sk-SK" dirty="0" smtClean="0"/>
              <a:t> </a:t>
            </a:r>
            <a:r>
              <a:rPr lang="sk-SK" dirty="0" err="1" smtClean="0"/>
              <a:t>Flavia</a:t>
            </a:r>
            <a:r>
              <a:rPr lang="sk-SK" dirty="0" smtClean="0"/>
              <a:t> Augusta)</a:t>
            </a:r>
          </a:p>
          <a:p>
            <a:pPr>
              <a:buFontTx/>
              <a:buChar char="-"/>
            </a:pPr>
            <a:r>
              <a:rPr lang="sk-SK" dirty="0"/>
              <a:t> </a:t>
            </a:r>
            <a:r>
              <a:rPr lang="sk-SK" dirty="0" smtClean="0"/>
              <a:t>opus </a:t>
            </a:r>
            <a:r>
              <a:rPr lang="sk-SK" dirty="0" err="1" smtClean="0"/>
              <a:t>latericium</a:t>
            </a:r>
            <a:r>
              <a:rPr lang="sk-SK" dirty="0" smtClean="0"/>
              <a:t>, vápenec</a:t>
            </a:r>
          </a:p>
          <a:p>
            <a:pPr>
              <a:buFontTx/>
              <a:buChar char="-"/>
            </a:pPr>
            <a:r>
              <a:rPr lang="sk-SK" dirty="0" smtClean="0"/>
              <a:t> piliere – vápencová báza, výklenky, </a:t>
            </a:r>
          </a:p>
          <a:p>
            <a:pPr>
              <a:buFontTx/>
              <a:buChar char="-"/>
            </a:pPr>
            <a:r>
              <a:rPr lang="sk-SK" dirty="0"/>
              <a:t> </a:t>
            </a:r>
            <a:r>
              <a:rPr lang="sk-SK" dirty="0" smtClean="0"/>
              <a:t>stĺpy</a:t>
            </a:r>
          </a:p>
        </p:txBody>
      </p:sp>
      <p:pic>
        <p:nvPicPr>
          <p:cNvPr id="23556" name="Picture 4" descr="http://www.tertullian.org/rpearse/mithras/images/cimrm181_2.jpg"/>
          <p:cNvPicPr>
            <a:picLocks noChangeAspect="1" noChangeArrowheads="1"/>
          </p:cNvPicPr>
          <p:nvPr/>
        </p:nvPicPr>
        <p:blipFill>
          <a:blip r:embed="rId3"/>
          <a:srcRect/>
          <a:stretch>
            <a:fillRect/>
          </a:stretch>
        </p:blipFill>
        <p:spPr bwMode="auto">
          <a:xfrm>
            <a:off x="2071670" y="3429000"/>
            <a:ext cx="4429124" cy="3321844"/>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tertullian.org/rpearse/mithras/images/cimrm180.jpg"/>
          <p:cNvPicPr>
            <a:picLocks noChangeAspect="1" noChangeArrowheads="1"/>
          </p:cNvPicPr>
          <p:nvPr/>
        </p:nvPicPr>
        <p:blipFill>
          <a:blip r:embed="rId2"/>
          <a:srcRect/>
          <a:stretch>
            <a:fillRect/>
          </a:stretch>
        </p:blipFill>
        <p:spPr bwMode="auto">
          <a:xfrm>
            <a:off x="4929190" y="0"/>
            <a:ext cx="3487731" cy="3352512"/>
          </a:xfrm>
          <a:prstGeom prst="rect">
            <a:avLst/>
          </a:prstGeom>
          <a:noFill/>
        </p:spPr>
      </p:pic>
      <p:sp>
        <p:nvSpPr>
          <p:cNvPr id="3" name="TextovéPole 2"/>
          <p:cNvSpPr txBox="1"/>
          <p:nvPr/>
        </p:nvSpPr>
        <p:spPr>
          <a:xfrm>
            <a:off x="0" y="0"/>
            <a:ext cx="4572000" cy="3139321"/>
          </a:xfrm>
          <a:prstGeom prst="rect">
            <a:avLst/>
          </a:prstGeom>
          <a:noFill/>
        </p:spPr>
        <p:txBody>
          <a:bodyPr wrap="square" rtlCol="0">
            <a:spAutoFit/>
          </a:bodyPr>
          <a:lstStyle/>
          <a:p>
            <a:r>
              <a:rPr lang="sk-SK" u="sng" dirty="0" err="1" smtClean="0"/>
              <a:t>Mithraeum</a:t>
            </a:r>
            <a:endParaRPr lang="sk-SK" u="sng" dirty="0" smtClean="0"/>
          </a:p>
          <a:p>
            <a:pPr>
              <a:buFontTx/>
              <a:buChar char="-"/>
            </a:pPr>
            <a:r>
              <a:rPr lang="sk-SK" dirty="0" smtClean="0"/>
              <a:t> </a:t>
            </a:r>
            <a:r>
              <a:rPr lang="sk-SK" dirty="0" err="1" smtClean="0"/>
              <a:t>kon</a:t>
            </a:r>
            <a:r>
              <a:rPr lang="sk-SK" dirty="0" smtClean="0"/>
              <a:t>. 2. stor. AD</a:t>
            </a:r>
          </a:p>
          <a:p>
            <a:r>
              <a:rPr lang="sk-SK" dirty="0" smtClean="0"/>
              <a:t>I – vstup</a:t>
            </a:r>
          </a:p>
          <a:p>
            <a:r>
              <a:rPr lang="sk-SK" dirty="0" smtClean="0"/>
              <a:t>H – </a:t>
            </a:r>
            <a:r>
              <a:rPr lang="sk-SK" dirty="0" err="1" smtClean="0"/>
              <a:t>cryptoporticus</a:t>
            </a:r>
            <a:r>
              <a:rPr lang="sk-SK" dirty="0" smtClean="0"/>
              <a:t> (</a:t>
            </a:r>
            <a:r>
              <a:rPr lang="sk-SK" dirty="0" err="1" smtClean="0"/>
              <a:t>vestibulum</a:t>
            </a:r>
            <a:r>
              <a:rPr lang="sk-SK" dirty="0" smtClean="0"/>
              <a:t>)</a:t>
            </a:r>
          </a:p>
          <a:p>
            <a:r>
              <a:rPr lang="sk-SK" dirty="0" smtClean="0"/>
              <a:t>Centrálna ulička:</a:t>
            </a:r>
          </a:p>
          <a:p>
            <a:r>
              <a:rPr lang="sk-SK" dirty="0" smtClean="0"/>
              <a:t>G – lavičky (pôvodne cementové, neskoršia prestavba – rôzne materiály)</a:t>
            </a:r>
          </a:p>
          <a:p>
            <a:r>
              <a:rPr lang="sk-SK" dirty="0" smtClean="0"/>
              <a:t>D – nádrž na vodu</a:t>
            </a:r>
          </a:p>
          <a:p>
            <a:r>
              <a:rPr lang="sk-SK" dirty="0" smtClean="0"/>
              <a:t>E – studňa s potrubím</a:t>
            </a:r>
          </a:p>
          <a:p>
            <a:r>
              <a:rPr lang="sk-SK" dirty="0" smtClean="0"/>
              <a:t>C – lavica zdvíhajúca sa smerom k západnému múru, potrubie prepojené so studňou</a:t>
            </a:r>
          </a:p>
        </p:txBody>
      </p:sp>
      <p:pic>
        <p:nvPicPr>
          <p:cNvPr id="22532" name="Picture 4" descr="http://www.tertullian.org/rpearse/mithras/images/cimrm181_2.jpg"/>
          <p:cNvPicPr>
            <a:picLocks noChangeAspect="1" noChangeArrowheads="1"/>
          </p:cNvPicPr>
          <p:nvPr/>
        </p:nvPicPr>
        <p:blipFill>
          <a:blip r:embed="rId3"/>
          <a:srcRect/>
          <a:stretch>
            <a:fillRect/>
          </a:stretch>
        </p:blipFill>
        <p:spPr bwMode="auto">
          <a:xfrm>
            <a:off x="4476718" y="3357538"/>
            <a:ext cx="4667282" cy="3500462"/>
          </a:xfrm>
          <a:prstGeom prst="rect">
            <a:avLst/>
          </a:prstGeom>
          <a:noFill/>
        </p:spPr>
      </p:pic>
      <p:sp>
        <p:nvSpPr>
          <p:cNvPr id="5" name="TextovéPole 4"/>
          <p:cNvSpPr txBox="1"/>
          <p:nvPr/>
        </p:nvSpPr>
        <p:spPr>
          <a:xfrm>
            <a:off x="0" y="3929066"/>
            <a:ext cx="4429124" cy="2031325"/>
          </a:xfrm>
          <a:prstGeom prst="rect">
            <a:avLst/>
          </a:prstGeom>
          <a:noFill/>
        </p:spPr>
        <p:txBody>
          <a:bodyPr wrap="square" rtlCol="0">
            <a:spAutoFit/>
          </a:bodyPr>
          <a:lstStyle/>
          <a:p>
            <a:pPr>
              <a:buFontTx/>
              <a:buChar char="-"/>
            </a:pPr>
            <a:r>
              <a:rPr lang="sk-SK" dirty="0"/>
              <a:t> </a:t>
            </a:r>
            <a:r>
              <a:rPr lang="sk-SK" dirty="0" smtClean="0"/>
              <a:t>interiér pokrytý štukovými maľbami</a:t>
            </a:r>
          </a:p>
          <a:p>
            <a:pPr>
              <a:buFontTx/>
              <a:buChar char="-"/>
            </a:pPr>
            <a:r>
              <a:rPr lang="sk-SK" dirty="0" smtClean="0"/>
              <a:t> klenba – 6-cípe hviezdy (červené a zelené) na žltom pozadí</a:t>
            </a:r>
          </a:p>
          <a:p>
            <a:pPr>
              <a:buFontTx/>
              <a:buChar char="-"/>
            </a:pPr>
            <a:r>
              <a:rPr lang="sk-SK" dirty="0" smtClean="0"/>
              <a:t> priestor rozdelený horizontálnymi a vertikálnymi červenými líniami na niekoľko okien</a:t>
            </a:r>
          </a:p>
          <a:p>
            <a:endParaRPr lang="cs-CZ"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www.tertullian.org/rpearse/mithras/images/cimrm181.jpg"/>
          <p:cNvPicPr>
            <a:picLocks noChangeAspect="1" noChangeArrowheads="1"/>
          </p:cNvPicPr>
          <p:nvPr/>
        </p:nvPicPr>
        <p:blipFill>
          <a:blip r:embed="rId2"/>
          <a:srcRect/>
          <a:stretch>
            <a:fillRect/>
          </a:stretch>
        </p:blipFill>
        <p:spPr bwMode="auto">
          <a:xfrm>
            <a:off x="2" y="0"/>
            <a:ext cx="4589562" cy="3500438"/>
          </a:xfrm>
          <a:prstGeom prst="rect">
            <a:avLst/>
          </a:prstGeom>
          <a:noFill/>
        </p:spPr>
      </p:pic>
      <p:pic>
        <p:nvPicPr>
          <p:cNvPr id="21508" name="Picture 4" descr="http://www.tertullian.org/rpearse/mithras/images/cimrm182_better.png"/>
          <p:cNvPicPr>
            <a:picLocks noChangeAspect="1" noChangeArrowheads="1"/>
          </p:cNvPicPr>
          <p:nvPr/>
        </p:nvPicPr>
        <p:blipFill>
          <a:blip r:embed="rId3"/>
          <a:srcRect/>
          <a:stretch>
            <a:fillRect/>
          </a:stretch>
        </p:blipFill>
        <p:spPr bwMode="auto">
          <a:xfrm>
            <a:off x="4857752" y="1"/>
            <a:ext cx="4286248" cy="3506462"/>
          </a:xfrm>
          <a:prstGeom prst="rect">
            <a:avLst/>
          </a:prstGeom>
          <a:noFill/>
        </p:spPr>
      </p:pic>
      <p:pic>
        <p:nvPicPr>
          <p:cNvPr id="21510" name="Picture 6" descr="http://www.tertullian.org/rpearse/mithras/images/cimrm184_colour.png"/>
          <p:cNvPicPr>
            <a:picLocks noChangeAspect="1" noChangeArrowheads="1"/>
          </p:cNvPicPr>
          <p:nvPr/>
        </p:nvPicPr>
        <p:blipFill>
          <a:blip r:embed="rId4"/>
          <a:srcRect/>
          <a:stretch>
            <a:fillRect/>
          </a:stretch>
        </p:blipFill>
        <p:spPr bwMode="auto">
          <a:xfrm>
            <a:off x="2000232" y="3531152"/>
            <a:ext cx="4857784" cy="3326847"/>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upload.wikimedia.org/wikipedia/commons/a/a6/MPO_mithras-heiligdom.jpg"/>
          <p:cNvPicPr>
            <a:picLocks noChangeAspect="1" noChangeArrowheads="1"/>
          </p:cNvPicPr>
          <p:nvPr/>
        </p:nvPicPr>
        <p:blipFill>
          <a:blip r:embed="rId2" cstate="print"/>
          <a:srcRect/>
          <a:stretch>
            <a:fillRect/>
          </a:stretch>
        </p:blipFill>
        <p:spPr bwMode="auto">
          <a:xfrm>
            <a:off x="3522697" y="2643183"/>
            <a:ext cx="5621303" cy="4214818"/>
          </a:xfrm>
          <a:prstGeom prst="rect">
            <a:avLst/>
          </a:prstGeom>
          <a:noFill/>
        </p:spPr>
      </p:pic>
      <p:pic>
        <p:nvPicPr>
          <p:cNvPr id="25602" name="Picture 2" descr="http://www.tertullian.org/rpearse/mithras/images/cimrm186.jpg"/>
          <p:cNvPicPr>
            <a:picLocks noChangeAspect="1" noChangeArrowheads="1"/>
          </p:cNvPicPr>
          <p:nvPr/>
        </p:nvPicPr>
        <p:blipFill>
          <a:blip r:embed="rId3"/>
          <a:srcRect l="16406" t="15432" r="9765" b="4320"/>
          <a:stretch>
            <a:fillRect/>
          </a:stretch>
        </p:blipFill>
        <p:spPr bwMode="auto">
          <a:xfrm>
            <a:off x="0" y="0"/>
            <a:ext cx="3929090" cy="3243058"/>
          </a:xfrm>
          <a:prstGeom prst="rect">
            <a:avLst/>
          </a:prstGeom>
          <a:noFill/>
        </p:spPr>
      </p:pic>
      <p:sp>
        <p:nvSpPr>
          <p:cNvPr id="3" name="TextovéPole 2"/>
          <p:cNvSpPr txBox="1"/>
          <p:nvPr/>
        </p:nvSpPr>
        <p:spPr>
          <a:xfrm>
            <a:off x="3929058" y="0"/>
            <a:ext cx="4429156" cy="307777"/>
          </a:xfrm>
          <a:prstGeom prst="rect">
            <a:avLst/>
          </a:prstGeom>
          <a:noFill/>
        </p:spPr>
        <p:txBody>
          <a:bodyPr wrap="square" rtlCol="0">
            <a:spAutoFit/>
          </a:bodyPr>
          <a:lstStyle/>
          <a:p>
            <a:r>
              <a:rPr lang="sk-SK" sz="1400" dirty="0" smtClean="0"/>
              <a:t>Amor a Psyché nad nádržou na vodu</a:t>
            </a:r>
            <a:endParaRPr lang="cs-CZ" sz="1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0" y="0"/>
            <a:ext cx="5786446" cy="3416320"/>
          </a:xfrm>
          <a:prstGeom prst="rect">
            <a:avLst/>
          </a:prstGeom>
          <a:noFill/>
        </p:spPr>
        <p:txBody>
          <a:bodyPr wrap="square" rtlCol="0">
            <a:spAutoFit/>
          </a:bodyPr>
          <a:lstStyle/>
          <a:p>
            <a:r>
              <a:rPr lang="sk-SK" b="1" dirty="0" err="1" smtClean="0"/>
              <a:t>Nola</a:t>
            </a:r>
            <a:endParaRPr lang="sk-SK" b="1" dirty="0" smtClean="0"/>
          </a:p>
          <a:p>
            <a:endParaRPr lang="sk-SK" b="1" dirty="0" smtClean="0"/>
          </a:p>
          <a:p>
            <a:r>
              <a:rPr lang="sk-SK" dirty="0" smtClean="0"/>
              <a:t>- 14 km SV smerom od Vezuvu</a:t>
            </a:r>
          </a:p>
          <a:p>
            <a:pPr>
              <a:buFontTx/>
              <a:buChar char="-"/>
            </a:pPr>
            <a:r>
              <a:rPr lang="sk-SK" dirty="0"/>
              <a:t> </a:t>
            </a:r>
            <a:r>
              <a:rPr lang="sk-SK" dirty="0" smtClean="0"/>
              <a:t>osada ranej doby bronzovej (cca 2000 BC)</a:t>
            </a:r>
          </a:p>
          <a:p>
            <a:pPr>
              <a:buFontTx/>
              <a:buChar char="-"/>
            </a:pPr>
            <a:r>
              <a:rPr lang="sk-SK" dirty="0"/>
              <a:t> </a:t>
            </a:r>
            <a:r>
              <a:rPr lang="sk-SK" dirty="0" smtClean="0"/>
              <a:t>4500 m2 – zdokumentovaná severná a južná hranica osady – ohradená, za ohradou lesný porast</a:t>
            </a:r>
          </a:p>
          <a:p>
            <a:pPr>
              <a:buFontTx/>
              <a:buChar char="-"/>
            </a:pPr>
            <a:r>
              <a:rPr lang="sk-SK" dirty="0" smtClean="0"/>
              <a:t> výskum – 2001: tri domy (chatrče), niekoľko studní, ploty ohraničujúce územie patriace k domu, ohrada pre kozy (9 tehotných)</a:t>
            </a:r>
          </a:p>
          <a:p>
            <a:pPr>
              <a:buFontTx/>
              <a:buChar char="-"/>
            </a:pPr>
            <a:r>
              <a:rPr lang="sk-SK" dirty="0"/>
              <a:t> </a:t>
            </a:r>
            <a:r>
              <a:rPr lang="sk-SK" dirty="0" smtClean="0"/>
              <a:t>chatrče – pravidelné obdĺžniky s </a:t>
            </a:r>
            <a:r>
              <a:rPr lang="sk-SK" dirty="0" err="1" smtClean="0"/>
              <a:t>apsidálnym</a:t>
            </a:r>
            <a:r>
              <a:rPr lang="sk-SK" dirty="0" smtClean="0"/>
              <a:t> ukončením</a:t>
            </a:r>
          </a:p>
          <a:p>
            <a:pPr>
              <a:buFontTx/>
              <a:buChar char="-"/>
            </a:pPr>
            <a:r>
              <a:rPr lang="sk-SK" dirty="0"/>
              <a:t> </a:t>
            </a:r>
            <a:r>
              <a:rPr lang="sk-SK" dirty="0" smtClean="0"/>
              <a:t>žiadne nálezy ľudských pozostatkov, ale stopy utekajúce preč z osídlenia</a:t>
            </a:r>
            <a:endParaRPr lang="cs-CZ" dirty="0"/>
          </a:p>
        </p:txBody>
      </p:sp>
      <p:pic>
        <p:nvPicPr>
          <p:cNvPr id="24579" name="Picture 3"/>
          <p:cNvPicPr>
            <a:picLocks noChangeAspect="1" noChangeArrowheads="1"/>
          </p:cNvPicPr>
          <p:nvPr/>
        </p:nvPicPr>
        <p:blipFill>
          <a:blip r:embed="rId2"/>
          <a:srcRect l="24219" t="19375" r="28906" b="41875"/>
          <a:stretch>
            <a:fillRect/>
          </a:stretch>
        </p:blipFill>
        <p:spPr bwMode="auto">
          <a:xfrm>
            <a:off x="0" y="3857604"/>
            <a:ext cx="5807218" cy="3000396"/>
          </a:xfrm>
          <a:prstGeom prst="rect">
            <a:avLst/>
          </a:prstGeom>
          <a:noFill/>
          <a:ln w="9525">
            <a:noFill/>
            <a:miter lim="800000"/>
            <a:headEnd/>
            <a:tailEnd/>
          </a:ln>
          <a:effectLst/>
        </p:spPr>
      </p:pic>
      <p:pic>
        <p:nvPicPr>
          <p:cNvPr id="24581" name="Picture 5" descr="Fig.2 - U-shaped residential hut (Building 9) with collapsed internal fixture and pots."/>
          <p:cNvPicPr>
            <a:picLocks noChangeAspect="1" noChangeArrowheads="1"/>
          </p:cNvPicPr>
          <p:nvPr/>
        </p:nvPicPr>
        <p:blipFill>
          <a:blip r:embed="rId3"/>
          <a:srcRect/>
          <a:stretch>
            <a:fillRect/>
          </a:stretch>
        </p:blipFill>
        <p:spPr bwMode="auto">
          <a:xfrm>
            <a:off x="5758091" y="0"/>
            <a:ext cx="3385909" cy="3929066"/>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icture"/>
          <p:cNvPicPr>
            <a:picLocks noChangeAspect="1" noChangeArrowheads="1"/>
          </p:cNvPicPr>
          <p:nvPr/>
        </p:nvPicPr>
        <p:blipFill>
          <a:blip r:embed="rId2"/>
          <a:srcRect/>
          <a:stretch>
            <a:fillRect/>
          </a:stretch>
        </p:blipFill>
        <p:spPr bwMode="auto">
          <a:xfrm>
            <a:off x="3500430" y="2357430"/>
            <a:ext cx="1736943" cy="3714776"/>
          </a:xfrm>
          <a:prstGeom prst="rect">
            <a:avLst/>
          </a:prstGeom>
          <a:noFill/>
        </p:spPr>
      </p:pic>
      <p:sp>
        <p:nvSpPr>
          <p:cNvPr id="3" name="TextovéPole 2"/>
          <p:cNvSpPr txBox="1"/>
          <p:nvPr/>
        </p:nvSpPr>
        <p:spPr>
          <a:xfrm>
            <a:off x="0" y="0"/>
            <a:ext cx="3071802" cy="1477328"/>
          </a:xfrm>
          <a:prstGeom prst="rect">
            <a:avLst/>
          </a:prstGeom>
          <a:noFill/>
        </p:spPr>
        <p:txBody>
          <a:bodyPr wrap="square" rtlCol="0">
            <a:spAutoFit/>
          </a:bodyPr>
          <a:lstStyle/>
          <a:p>
            <a:pPr>
              <a:buFontTx/>
              <a:buChar char="-"/>
            </a:pPr>
            <a:r>
              <a:rPr lang="sk-SK" dirty="0" smtClean="0"/>
              <a:t> v blízkosti domov – oválne alebo kruhové štruktúry s kónickou strechou, vchod na kratšej strane – skladovanie úrody a potravín</a:t>
            </a:r>
          </a:p>
        </p:txBody>
      </p:sp>
      <p:pic>
        <p:nvPicPr>
          <p:cNvPr id="27650" name="Picture 2" descr="Fig.3 - Small oval outbuilding with baulk (Building 15)."/>
          <p:cNvPicPr>
            <a:picLocks noChangeAspect="1" noChangeArrowheads="1"/>
          </p:cNvPicPr>
          <p:nvPr/>
        </p:nvPicPr>
        <p:blipFill>
          <a:blip r:embed="rId3"/>
          <a:srcRect/>
          <a:stretch>
            <a:fillRect/>
          </a:stretch>
        </p:blipFill>
        <p:spPr bwMode="auto">
          <a:xfrm>
            <a:off x="0" y="2143116"/>
            <a:ext cx="3071834" cy="4095779"/>
          </a:xfrm>
          <a:prstGeom prst="rect">
            <a:avLst/>
          </a:prstGeom>
          <a:noFill/>
        </p:spPr>
      </p:pic>
      <p:sp>
        <p:nvSpPr>
          <p:cNvPr id="5" name="TextovéPole 4"/>
          <p:cNvSpPr txBox="1"/>
          <p:nvPr/>
        </p:nvSpPr>
        <p:spPr>
          <a:xfrm>
            <a:off x="3143240" y="0"/>
            <a:ext cx="3357586" cy="2308324"/>
          </a:xfrm>
          <a:prstGeom prst="rect">
            <a:avLst/>
          </a:prstGeom>
          <a:noFill/>
        </p:spPr>
        <p:txBody>
          <a:bodyPr wrap="square" rtlCol="0">
            <a:spAutoFit/>
          </a:bodyPr>
          <a:lstStyle/>
          <a:p>
            <a:r>
              <a:rPr lang="sk-SK" u="sng" dirty="0" err="1" smtClean="0"/>
              <a:t>Archeobotanické</a:t>
            </a:r>
            <a:r>
              <a:rPr lang="sk-SK" u="sng" dirty="0" smtClean="0"/>
              <a:t> nálezy</a:t>
            </a:r>
            <a:r>
              <a:rPr lang="sk-SK" dirty="0" smtClean="0"/>
              <a:t>:</a:t>
            </a:r>
          </a:p>
          <a:p>
            <a:pPr>
              <a:buFontTx/>
              <a:buChar char="-"/>
            </a:pPr>
            <a:r>
              <a:rPr lang="sk-SK" dirty="0"/>
              <a:t> </a:t>
            </a:r>
            <a:r>
              <a:rPr lang="sk-SK" dirty="0" smtClean="0"/>
              <a:t>detailné odtlačky semien, klasov, ovocia, ale aj štruktúry stavebného materiálu</a:t>
            </a:r>
          </a:p>
          <a:p>
            <a:pPr>
              <a:buFontTx/>
              <a:buChar char="-"/>
            </a:pPr>
            <a:r>
              <a:rPr lang="sk-SK" dirty="0"/>
              <a:t> </a:t>
            </a:r>
            <a:r>
              <a:rPr lang="sk-SK" dirty="0" smtClean="0"/>
              <a:t>pšenica, jačmeň, žito, pšenica </a:t>
            </a:r>
            <a:r>
              <a:rPr lang="sk-SK" dirty="0" err="1" smtClean="0"/>
              <a:t>špalda</a:t>
            </a:r>
            <a:endParaRPr lang="sk-SK" dirty="0" smtClean="0"/>
          </a:p>
          <a:p>
            <a:pPr>
              <a:buFontTx/>
              <a:buChar char="-"/>
            </a:pPr>
            <a:r>
              <a:rPr lang="sk-SK" dirty="0"/>
              <a:t> </a:t>
            </a:r>
            <a:r>
              <a:rPr lang="sk-SK" dirty="0" err="1" smtClean="0"/>
              <a:t>ostružníky</a:t>
            </a:r>
            <a:r>
              <a:rPr lang="sk-SK" dirty="0" smtClean="0"/>
              <a:t> a iné bobule</a:t>
            </a:r>
          </a:p>
          <a:p>
            <a:r>
              <a:rPr lang="sk-SK" dirty="0" smtClean="0"/>
              <a:t>- mandľovníky</a:t>
            </a:r>
            <a:endParaRPr lang="cs-CZ" dirty="0"/>
          </a:p>
        </p:txBody>
      </p:sp>
      <p:sp>
        <p:nvSpPr>
          <p:cNvPr id="6" name="TextovéPole 5"/>
          <p:cNvSpPr txBox="1"/>
          <p:nvPr/>
        </p:nvSpPr>
        <p:spPr>
          <a:xfrm>
            <a:off x="6500826" y="0"/>
            <a:ext cx="2857520" cy="3693319"/>
          </a:xfrm>
          <a:prstGeom prst="rect">
            <a:avLst/>
          </a:prstGeom>
          <a:noFill/>
        </p:spPr>
        <p:txBody>
          <a:bodyPr wrap="square" rtlCol="0">
            <a:spAutoFit/>
          </a:bodyPr>
          <a:lstStyle/>
          <a:p>
            <a:r>
              <a:rPr lang="sk-SK" u="sng" dirty="0" err="1" smtClean="0"/>
              <a:t>Archeozoologické</a:t>
            </a:r>
            <a:r>
              <a:rPr lang="sk-SK" u="sng" dirty="0" smtClean="0"/>
              <a:t> nálezy</a:t>
            </a:r>
          </a:p>
          <a:p>
            <a:pPr>
              <a:buFontTx/>
              <a:buChar char="-"/>
            </a:pPr>
            <a:r>
              <a:rPr lang="sk-SK" dirty="0"/>
              <a:t> </a:t>
            </a:r>
            <a:r>
              <a:rPr lang="sk-SK" dirty="0" smtClean="0"/>
              <a:t>domestikované zvieratá v ohradách</a:t>
            </a:r>
          </a:p>
          <a:p>
            <a:pPr>
              <a:buFontTx/>
              <a:buChar char="-"/>
            </a:pPr>
            <a:r>
              <a:rPr lang="sk-SK" dirty="0"/>
              <a:t> </a:t>
            </a:r>
            <a:r>
              <a:rPr lang="sk-SK" dirty="0" err="1" smtClean="0"/>
              <a:t>hov</a:t>
            </a:r>
            <a:r>
              <a:rPr lang="sk-SK" dirty="0" smtClean="0"/>
              <a:t>. dobytok, ovca/koza, prasatá</a:t>
            </a:r>
          </a:p>
          <a:p>
            <a:pPr>
              <a:buFontTx/>
              <a:buChar char="-"/>
            </a:pPr>
            <a:r>
              <a:rPr lang="sk-SK" dirty="0"/>
              <a:t> </a:t>
            </a:r>
            <a:r>
              <a:rPr lang="sk-SK" dirty="0" smtClean="0"/>
              <a:t>relatívne mladý vek ukazuje na chov za úžitkom spotreby</a:t>
            </a:r>
          </a:p>
          <a:p>
            <a:pPr>
              <a:buFontTx/>
              <a:buChar char="-"/>
            </a:pPr>
            <a:r>
              <a:rPr lang="sk-SK" dirty="0"/>
              <a:t> </a:t>
            </a:r>
            <a:r>
              <a:rPr lang="sk-SK" dirty="0" smtClean="0"/>
              <a:t>ovce/kozy – mlieko a vlna</a:t>
            </a:r>
          </a:p>
          <a:p>
            <a:pPr>
              <a:buFontTx/>
              <a:buChar char="-"/>
            </a:pPr>
            <a:r>
              <a:rPr lang="sk-SK" dirty="0"/>
              <a:t> </a:t>
            </a:r>
            <a:r>
              <a:rPr lang="sk-SK" dirty="0" smtClean="0"/>
              <a:t>psy, mačky (nie je isté, či domestikovaná)</a:t>
            </a:r>
          </a:p>
          <a:p>
            <a:pPr>
              <a:buFontTx/>
              <a:buChar char="-"/>
            </a:pPr>
            <a:r>
              <a:rPr lang="sk-SK" dirty="0"/>
              <a:t> </a:t>
            </a:r>
            <a:r>
              <a:rPr lang="sk-SK" dirty="0" smtClean="0"/>
              <a:t>hraboš a rôzne druhy vtákov</a:t>
            </a:r>
            <a:endParaRPr lang="cs-CZ"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Fig. 5"/>
          <p:cNvPicPr>
            <a:picLocks noChangeAspect="1" noChangeArrowheads="1"/>
          </p:cNvPicPr>
          <p:nvPr/>
        </p:nvPicPr>
        <p:blipFill>
          <a:blip r:embed="rId2"/>
          <a:srcRect/>
          <a:stretch>
            <a:fillRect/>
          </a:stretch>
        </p:blipFill>
        <p:spPr bwMode="auto">
          <a:xfrm>
            <a:off x="0" y="0"/>
            <a:ext cx="5920576" cy="6858000"/>
          </a:xfrm>
          <a:prstGeom prst="rect">
            <a:avLst/>
          </a:prstGeom>
          <a:noFill/>
        </p:spPr>
      </p:pic>
      <p:sp>
        <p:nvSpPr>
          <p:cNvPr id="3" name="TextovéPole 2"/>
          <p:cNvSpPr txBox="1"/>
          <p:nvPr/>
        </p:nvSpPr>
        <p:spPr>
          <a:xfrm>
            <a:off x="6000760" y="0"/>
            <a:ext cx="3143240" cy="3693319"/>
          </a:xfrm>
          <a:prstGeom prst="rect">
            <a:avLst/>
          </a:prstGeom>
          <a:noFill/>
        </p:spPr>
        <p:txBody>
          <a:bodyPr wrap="square" rtlCol="0">
            <a:spAutoFit/>
          </a:bodyPr>
          <a:lstStyle/>
          <a:p>
            <a:pPr>
              <a:buFontTx/>
              <a:buChar char="-"/>
            </a:pPr>
            <a:r>
              <a:rPr lang="sk-SK" dirty="0" smtClean="0"/>
              <a:t> laserové skenovanie</a:t>
            </a:r>
          </a:p>
          <a:p>
            <a:pPr>
              <a:buFontTx/>
              <a:buChar char="-"/>
            </a:pPr>
            <a:r>
              <a:rPr lang="sk-SK" dirty="0"/>
              <a:t> </a:t>
            </a:r>
            <a:r>
              <a:rPr lang="sk-SK" dirty="0" smtClean="0"/>
              <a:t>tisíce ľudských a zvieracích odtlačkov stôp vo vrstve sopečného prachu</a:t>
            </a:r>
          </a:p>
          <a:p>
            <a:pPr>
              <a:buFontTx/>
              <a:buChar char="-"/>
            </a:pPr>
            <a:r>
              <a:rPr lang="sk-SK" dirty="0" smtClean="0"/>
              <a:t> v rámci osady – chaotické</a:t>
            </a:r>
          </a:p>
          <a:p>
            <a:pPr>
              <a:buFontTx/>
              <a:buChar char="-"/>
            </a:pPr>
            <a:r>
              <a:rPr lang="sk-SK" dirty="0"/>
              <a:t> </a:t>
            </a:r>
            <a:r>
              <a:rPr lang="sk-SK" dirty="0" smtClean="0"/>
              <a:t>mimo osady – stopy vedúce preč od centra výbuchu</a:t>
            </a:r>
          </a:p>
          <a:p>
            <a:pPr>
              <a:buFontTx/>
              <a:buChar char="-"/>
            </a:pPr>
            <a:r>
              <a:rPr lang="sk-SK" dirty="0"/>
              <a:t> </a:t>
            </a:r>
            <a:r>
              <a:rPr lang="sk-SK" dirty="0" smtClean="0"/>
              <a:t>znaky pokĺznutí a spadnutí</a:t>
            </a:r>
          </a:p>
          <a:p>
            <a:pPr>
              <a:buFontTx/>
              <a:buChar char="-"/>
            </a:pPr>
            <a:r>
              <a:rPr lang="sk-SK" dirty="0"/>
              <a:t> </a:t>
            </a:r>
            <a:r>
              <a:rPr lang="sk-SK" dirty="0" smtClean="0"/>
              <a:t>13 detí pod 140 cm (mladých ľudí), 57 dospelých medzi 140-170 cm, 9 dospelých nad 170 cm</a:t>
            </a:r>
          </a:p>
          <a:p>
            <a:endParaRPr lang="cs-CZ"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3139321"/>
          </a:xfrm>
          <a:prstGeom prst="rect">
            <a:avLst/>
          </a:prstGeom>
          <a:noFill/>
        </p:spPr>
        <p:txBody>
          <a:bodyPr wrap="square" rtlCol="0">
            <a:spAutoFit/>
          </a:bodyPr>
          <a:lstStyle/>
          <a:p>
            <a:r>
              <a:rPr lang="sk-SK" b="1" dirty="0" err="1" smtClean="0"/>
              <a:t>Neapolis</a:t>
            </a:r>
            <a:r>
              <a:rPr lang="sk-SK" b="1" dirty="0" smtClean="0"/>
              <a:t> (Neapol)</a:t>
            </a:r>
          </a:p>
          <a:p>
            <a:pPr>
              <a:buFontTx/>
              <a:buChar char="-"/>
            </a:pPr>
            <a:r>
              <a:rPr lang="sk-SK" dirty="0"/>
              <a:t>7</a:t>
            </a:r>
            <a:r>
              <a:rPr lang="sk-SK" dirty="0" smtClean="0"/>
              <a:t>. stor. BC – grécka kolónia </a:t>
            </a:r>
            <a:r>
              <a:rPr lang="sk-SK" dirty="0" err="1" smtClean="0"/>
              <a:t>Cumae</a:t>
            </a:r>
            <a:r>
              <a:rPr lang="sk-SK" dirty="0" smtClean="0"/>
              <a:t> založila </a:t>
            </a:r>
            <a:r>
              <a:rPr lang="sk-SK" dirty="0" err="1" smtClean="0"/>
              <a:t>Parthenope</a:t>
            </a:r>
            <a:r>
              <a:rPr lang="sk-SK" dirty="0" smtClean="0"/>
              <a:t> a neskôr v tesnej blízkosti </a:t>
            </a:r>
            <a:r>
              <a:rPr lang="sk-SK" dirty="0" err="1" smtClean="0"/>
              <a:t>Neapolis</a:t>
            </a:r>
            <a:r>
              <a:rPr lang="sk-SK" dirty="0" smtClean="0"/>
              <a:t> (475 BC)</a:t>
            </a:r>
          </a:p>
          <a:p>
            <a:pPr>
              <a:buFontTx/>
              <a:buChar char="-"/>
            </a:pPr>
            <a:r>
              <a:rPr lang="sk-SK" dirty="0"/>
              <a:t> </a:t>
            </a:r>
            <a:r>
              <a:rPr lang="sk-SK" dirty="0" smtClean="0"/>
              <a:t>dôležitosť rástla hlavne z dôvodu vplyvu </a:t>
            </a:r>
            <a:r>
              <a:rPr lang="sk-SK" dirty="0" err="1" smtClean="0"/>
              <a:t>Syrakúz</a:t>
            </a:r>
            <a:endParaRPr lang="sk-SK" dirty="0" smtClean="0"/>
          </a:p>
          <a:p>
            <a:pPr>
              <a:buFontTx/>
              <a:buChar char="-"/>
            </a:pPr>
            <a:r>
              <a:rPr lang="sk-SK" dirty="0"/>
              <a:t> </a:t>
            </a:r>
            <a:r>
              <a:rPr lang="sk-SK" dirty="0" smtClean="0"/>
              <a:t>Neapolský záliv sa postupne stával jediným obývaným jadrom</a:t>
            </a:r>
          </a:p>
          <a:p>
            <a:pPr>
              <a:buFontTx/>
              <a:buChar char="-"/>
            </a:pPr>
            <a:r>
              <a:rPr lang="sk-SK" dirty="0"/>
              <a:t> </a:t>
            </a:r>
            <a:r>
              <a:rPr lang="sk-SK" dirty="0" smtClean="0"/>
              <a:t>spojenec Ríma proti Kartágu</a:t>
            </a:r>
          </a:p>
          <a:p>
            <a:pPr>
              <a:buFontTx/>
              <a:buChar char="-"/>
            </a:pPr>
            <a:r>
              <a:rPr lang="sk-SK" dirty="0"/>
              <a:t> </a:t>
            </a:r>
            <a:r>
              <a:rPr lang="sk-SK" dirty="0" smtClean="0"/>
              <a:t>obsadené </a:t>
            </a:r>
            <a:r>
              <a:rPr lang="sk-SK" dirty="0" err="1" smtClean="0"/>
              <a:t>Samnitmi</a:t>
            </a:r>
            <a:r>
              <a:rPr lang="sk-SK" dirty="0" smtClean="0"/>
              <a:t> (skoro porazení) a mesto sa stalo rímskou kolóniou</a:t>
            </a:r>
          </a:p>
          <a:p>
            <a:pPr>
              <a:buFontTx/>
              <a:buChar char="-"/>
            </a:pPr>
            <a:r>
              <a:rPr lang="sk-SK" dirty="0"/>
              <a:t> </a:t>
            </a:r>
            <a:r>
              <a:rPr lang="sk-SK" dirty="0" smtClean="0"/>
              <a:t>grécka kultúra</a:t>
            </a:r>
          </a:p>
          <a:p>
            <a:pPr>
              <a:buFontTx/>
              <a:buChar char="-"/>
            </a:pPr>
            <a:r>
              <a:rPr lang="sk-SK" dirty="0"/>
              <a:t> </a:t>
            </a:r>
            <a:r>
              <a:rPr lang="sk-SK" dirty="0" err="1" smtClean="0"/>
              <a:t>villy</a:t>
            </a:r>
            <a:r>
              <a:rPr lang="sk-SK" dirty="0" smtClean="0"/>
              <a:t>, </a:t>
            </a:r>
            <a:r>
              <a:rPr lang="sk-SK" dirty="0" err="1" smtClean="0"/>
              <a:t>akvadukty</a:t>
            </a:r>
            <a:r>
              <a:rPr lang="sk-SK" dirty="0" smtClean="0"/>
              <a:t>, verejné kúpele, divadlo, chrám </a:t>
            </a:r>
            <a:r>
              <a:rPr lang="sk-SK" dirty="0" err="1" smtClean="0"/>
              <a:t>Dioskúrov</a:t>
            </a:r>
            <a:r>
              <a:rPr lang="sk-SK" dirty="0" smtClean="0"/>
              <a:t>, opevnenie z 5. stor. BC</a:t>
            </a:r>
          </a:p>
          <a:p>
            <a:pPr>
              <a:buFontTx/>
              <a:buChar char="-"/>
            </a:pPr>
            <a:r>
              <a:rPr lang="sk-SK" dirty="0"/>
              <a:t> </a:t>
            </a:r>
            <a:r>
              <a:rPr lang="sk-SK" dirty="0" err="1" smtClean="0"/>
              <a:t>Claudius</a:t>
            </a:r>
            <a:r>
              <a:rPr lang="sk-SK" dirty="0" smtClean="0"/>
              <a:t> a </a:t>
            </a:r>
            <a:r>
              <a:rPr lang="sk-SK" dirty="0" err="1" smtClean="0"/>
              <a:t>Tiberius</a:t>
            </a:r>
            <a:r>
              <a:rPr lang="sk-SK" dirty="0" smtClean="0"/>
              <a:t> – </a:t>
            </a:r>
            <a:r>
              <a:rPr lang="sk-SK" dirty="0" err="1" smtClean="0"/>
              <a:t>villy</a:t>
            </a:r>
            <a:endParaRPr lang="sk-SK" dirty="0" smtClean="0"/>
          </a:p>
          <a:p>
            <a:pPr>
              <a:buFontTx/>
              <a:buChar char="-"/>
            </a:pPr>
            <a:r>
              <a:rPr lang="sk-SK" dirty="0"/>
              <a:t> </a:t>
            </a:r>
            <a:r>
              <a:rPr lang="sk-SK" dirty="0" err="1" smtClean="0"/>
              <a:t>ranekresťanské</a:t>
            </a:r>
            <a:r>
              <a:rPr lang="sk-SK" dirty="0" smtClean="0"/>
              <a:t> katakomby: S. </a:t>
            </a:r>
            <a:r>
              <a:rPr lang="sk-SK" dirty="0" err="1" smtClean="0"/>
              <a:t>Gennaro</a:t>
            </a:r>
            <a:r>
              <a:rPr lang="sk-SK" dirty="0" smtClean="0"/>
              <a:t>, S. </a:t>
            </a:r>
            <a:r>
              <a:rPr lang="sk-SK" dirty="0" err="1" smtClean="0"/>
              <a:t>Gaudioso</a:t>
            </a:r>
            <a:r>
              <a:rPr lang="sk-SK" dirty="0" smtClean="0"/>
              <a:t>, S: </a:t>
            </a:r>
            <a:r>
              <a:rPr lang="sk-SK" dirty="0" err="1" smtClean="0"/>
              <a:t>Eufebio</a:t>
            </a:r>
            <a:r>
              <a:rPr lang="sk-SK" dirty="0" smtClean="0"/>
              <a:t>, S. </a:t>
            </a:r>
            <a:r>
              <a:rPr lang="sk-SK" dirty="0" err="1" smtClean="0"/>
              <a:t>Severa</a:t>
            </a:r>
            <a:endParaRPr lang="sk-SK" dirty="0" smtClean="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2308324"/>
          </a:xfrm>
          <a:prstGeom prst="rect">
            <a:avLst/>
          </a:prstGeom>
          <a:noFill/>
        </p:spPr>
        <p:txBody>
          <a:bodyPr wrap="square" rtlCol="0">
            <a:spAutoFit/>
          </a:bodyPr>
          <a:lstStyle/>
          <a:p>
            <a:r>
              <a:rPr lang="sk-SK" u="sng" dirty="0" smtClean="0"/>
              <a:t>Výskum počas výstavby metra 2003 – 2014</a:t>
            </a:r>
          </a:p>
          <a:p>
            <a:r>
              <a:rPr lang="sk-SK" b="1" dirty="0" err="1" smtClean="0"/>
              <a:t>Stazione</a:t>
            </a:r>
            <a:r>
              <a:rPr lang="sk-SK" b="1" dirty="0" smtClean="0"/>
              <a:t> </a:t>
            </a:r>
            <a:r>
              <a:rPr lang="sk-SK" b="1" dirty="0" err="1" smtClean="0"/>
              <a:t>Municipio</a:t>
            </a:r>
            <a:endParaRPr lang="sk-SK" b="1" dirty="0" smtClean="0"/>
          </a:p>
          <a:p>
            <a:pPr>
              <a:buFontTx/>
              <a:buChar char="-"/>
            </a:pPr>
            <a:r>
              <a:rPr lang="sk-SK" dirty="0" smtClean="0"/>
              <a:t> nález antického prístavu </a:t>
            </a:r>
            <a:r>
              <a:rPr lang="sk-SK" dirty="0" err="1" smtClean="0"/>
              <a:t>Neapolis</a:t>
            </a:r>
            <a:endParaRPr lang="sk-SK" dirty="0" smtClean="0"/>
          </a:p>
          <a:p>
            <a:pPr>
              <a:buFontTx/>
              <a:buChar char="-"/>
            </a:pPr>
            <a:r>
              <a:rPr lang="sk-SK" dirty="0" smtClean="0"/>
              <a:t> 3000 kusov nálezov</a:t>
            </a:r>
          </a:p>
          <a:p>
            <a:pPr>
              <a:buFontTx/>
              <a:buChar char="-"/>
            </a:pPr>
            <a:r>
              <a:rPr lang="sk-SK" dirty="0" smtClean="0"/>
              <a:t> 1. stor. AD</a:t>
            </a:r>
          </a:p>
          <a:p>
            <a:pPr>
              <a:buFontTx/>
              <a:buChar char="-"/>
            </a:pPr>
            <a:r>
              <a:rPr lang="sk-SK" dirty="0" smtClean="0"/>
              <a:t> 5 rímskych lodí + amfory, keramika, šperky, obuv, osobné veci námorníkov (13 m pod úrovňou terénu)</a:t>
            </a:r>
          </a:p>
          <a:p>
            <a:endParaRPr lang="cs-CZ" dirty="0"/>
          </a:p>
        </p:txBody>
      </p:sp>
      <p:sp>
        <p:nvSpPr>
          <p:cNvPr id="33796" name="AutoShape 4" descr="Model of Roman ship (1st century AD) from excavations for Underground of Naples (&quot;Municipio&quot; Station) - Naples Archaeological Museum"/>
          <p:cNvSpPr>
            <a:spLocks noChangeAspect="1" noChangeArrowheads="1"/>
          </p:cNvSpPr>
          <p:nvPr/>
        </p:nvSpPr>
        <p:spPr bwMode="auto">
          <a:xfrm>
            <a:off x="155575" y="-2087563"/>
            <a:ext cx="4762500" cy="4352926"/>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33802" name="Picture 10" descr="comb"/>
          <p:cNvPicPr>
            <a:picLocks noChangeAspect="1" noChangeArrowheads="1"/>
          </p:cNvPicPr>
          <p:nvPr/>
        </p:nvPicPr>
        <p:blipFill>
          <a:blip r:embed="rId2"/>
          <a:srcRect/>
          <a:stretch>
            <a:fillRect/>
          </a:stretch>
        </p:blipFill>
        <p:spPr bwMode="auto">
          <a:xfrm>
            <a:off x="6000760" y="2000240"/>
            <a:ext cx="2695772" cy="2286016"/>
          </a:xfrm>
          <a:prstGeom prst="rect">
            <a:avLst/>
          </a:prstGeom>
          <a:noFill/>
        </p:spPr>
      </p:pic>
      <p:pic>
        <p:nvPicPr>
          <p:cNvPr id="33804" name="Picture 12" descr="die"/>
          <p:cNvPicPr>
            <a:picLocks noChangeAspect="1" noChangeArrowheads="1"/>
          </p:cNvPicPr>
          <p:nvPr/>
        </p:nvPicPr>
        <p:blipFill>
          <a:blip r:embed="rId3"/>
          <a:srcRect/>
          <a:stretch>
            <a:fillRect/>
          </a:stretch>
        </p:blipFill>
        <p:spPr bwMode="auto">
          <a:xfrm>
            <a:off x="6357950" y="4500570"/>
            <a:ext cx="2071702" cy="2071702"/>
          </a:xfrm>
          <a:prstGeom prst="rect">
            <a:avLst/>
          </a:prstGeom>
          <a:noFill/>
        </p:spPr>
      </p:pic>
      <p:pic>
        <p:nvPicPr>
          <p:cNvPr id="33806" name="Picture 14" descr="nave romana stazione municipio napoli"/>
          <p:cNvPicPr>
            <a:picLocks noChangeAspect="1" noChangeArrowheads="1"/>
          </p:cNvPicPr>
          <p:nvPr/>
        </p:nvPicPr>
        <p:blipFill>
          <a:blip r:embed="rId4"/>
          <a:srcRect/>
          <a:stretch>
            <a:fillRect/>
          </a:stretch>
        </p:blipFill>
        <p:spPr bwMode="auto">
          <a:xfrm>
            <a:off x="0" y="2357430"/>
            <a:ext cx="5829341" cy="3643338"/>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4429124" cy="7017306"/>
          </a:xfrm>
          <a:prstGeom prst="rect">
            <a:avLst/>
          </a:prstGeom>
          <a:noFill/>
        </p:spPr>
        <p:txBody>
          <a:bodyPr wrap="square" rtlCol="0">
            <a:spAutoFit/>
          </a:bodyPr>
          <a:lstStyle/>
          <a:p>
            <a:r>
              <a:rPr lang="sk-SK" b="1" dirty="0" err="1" smtClean="0"/>
              <a:t>Stazione</a:t>
            </a:r>
            <a:r>
              <a:rPr lang="sk-SK" b="1" dirty="0" smtClean="0"/>
              <a:t> </a:t>
            </a:r>
            <a:r>
              <a:rPr lang="sk-SK" b="1" dirty="0" err="1" smtClean="0"/>
              <a:t>Duomo</a:t>
            </a:r>
            <a:endParaRPr lang="sk-SK" b="1" dirty="0" smtClean="0"/>
          </a:p>
          <a:p>
            <a:pPr>
              <a:buFontTx/>
              <a:buChar char="-"/>
            </a:pPr>
            <a:r>
              <a:rPr lang="sk-SK" dirty="0" smtClean="0"/>
              <a:t> </a:t>
            </a:r>
            <a:r>
              <a:rPr lang="sk-SK" dirty="0" err="1" smtClean="0"/>
              <a:t>gymnasium</a:t>
            </a:r>
            <a:r>
              <a:rPr lang="sk-SK" dirty="0" smtClean="0"/>
              <a:t> a Augustov chrám</a:t>
            </a:r>
          </a:p>
          <a:p>
            <a:pPr>
              <a:buFontTx/>
              <a:buChar char="-"/>
            </a:pPr>
            <a:r>
              <a:rPr lang="sk-SK" dirty="0"/>
              <a:t> </a:t>
            </a:r>
            <a:r>
              <a:rPr lang="sk-SK" dirty="0" smtClean="0"/>
              <a:t>dôležitá verejná stavba – </a:t>
            </a:r>
            <a:r>
              <a:rPr lang="sk-SK" dirty="0" err="1" smtClean="0"/>
              <a:t>Isolimpické</a:t>
            </a:r>
            <a:r>
              <a:rPr lang="sk-SK" dirty="0" smtClean="0"/>
              <a:t> hry 2 AD – organizované Augustom (</a:t>
            </a:r>
            <a:r>
              <a:rPr lang="sk-SK" dirty="0" err="1" smtClean="0"/>
              <a:t>Neapolis</a:t>
            </a:r>
            <a:r>
              <a:rPr lang="sk-SK" dirty="0" smtClean="0"/>
              <a:t> mesto gréckej kultúry), organizované každé 4 roky</a:t>
            </a:r>
          </a:p>
          <a:p>
            <a:endParaRPr lang="sk-SK" dirty="0" smtClean="0"/>
          </a:p>
          <a:p>
            <a:r>
              <a:rPr lang="sk-SK" u="sng" dirty="0" err="1" smtClean="0"/>
              <a:t>Gymnasium</a:t>
            </a:r>
            <a:r>
              <a:rPr lang="sk-SK" u="sng" dirty="0" smtClean="0"/>
              <a:t> a chrám</a:t>
            </a:r>
          </a:p>
          <a:p>
            <a:pPr>
              <a:buFontTx/>
              <a:buChar char="-"/>
            </a:pPr>
            <a:r>
              <a:rPr lang="sk-SK" dirty="0" smtClean="0"/>
              <a:t> dlažba pri vstupe do objektu</a:t>
            </a:r>
          </a:p>
          <a:p>
            <a:pPr>
              <a:buFontTx/>
              <a:buChar char="-"/>
            </a:pPr>
            <a:r>
              <a:rPr lang="sk-SK" dirty="0"/>
              <a:t> </a:t>
            </a:r>
            <a:r>
              <a:rPr lang="sk-SK" dirty="0" smtClean="0"/>
              <a:t>mramorová hlava člena rodiny </a:t>
            </a:r>
            <a:r>
              <a:rPr lang="sk-SK" dirty="0" err="1" smtClean="0"/>
              <a:t>Claudiov</a:t>
            </a:r>
            <a:r>
              <a:rPr lang="sk-SK" dirty="0" smtClean="0"/>
              <a:t> – </a:t>
            </a:r>
            <a:r>
              <a:rPr lang="sk-SK" dirty="0" err="1" smtClean="0"/>
              <a:t>Germanicus</a:t>
            </a:r>
            <a:r>
              <a:rPr lang="sk-SK" dirty="0" smtClean="0"/>
              <a:t> (?)</a:t>
            </a:r>
          </a:p>
          <a:p>
            <a:pPr>
              <a:buFontTx/>
              <a:buChar char="-"/>
            </a:pPr>
            <a:r>
              <a:rPr lang="sk-SK" dirty="0"/>
              <a:t> </a:t>
            </a:r>
            <a:r>
              <a:rPr lang="sk-SK" dirty="0" smtClean="0"/>
              <a:t>veľké množstvo architektonických fragmentov – stĺpy, dlažba, mozaiky, schodiská, hlavice, </a:t>
            </a:r>
            <a:r>
              <a:rPr lang="sk-SK" dirty="0" err="1" smtClean="0"/>
              <a:t>architráv</a:t>
            </a:r>
            <a:endParaRPr lang="sk-SK" dirty="0" smtClean="0"/>
          </a:p>
          <a:p>
            <a:pPr>
              <a:buFontTx/>
              <a:buChar char="-"/>
            </a:pPr>
            <a:r>
              <a:rPr lang="sk-SK" dirty="0"/>
              <a:t> </a:t>
            </a:r>
            <a:r>
              <a:rPr lang="sk-SK" dirty="0" smtClean="0"/>
              <a:t>pódium chrámu</a:t>
            </a:r>
          </a:p>
          <a:p>
            <a:pPr>
              <a:buFontTx/>
              <a:buChar char="-"/>
            </a:pPr>
            <a:r>
              <a:rPr lang="sk-SK" dirty="0"/>
              <a:t> </a:t>
            </a:r>
            <a:r>
              <a:rPr lang="sk-SK" dirty="0" smtClean="0"/>
              <a:t>grécke nápisy: mená výhercov hier rozdelené do kategórií (muži, ženy, dievčatá, chlapci) a podľa disciplín (beh, zápas, divadlo, poézia,...)</a:t>
            </a:r>
          </a:p>
          <a:p>
            <a:pPr>
              <a:buFontTx/>
              <a:buChar char="-"/>
            </a:pPr>
            <a:r>
              <a:rPr lang="sk-SK" dirty="0"/>
              <a:t> </a:t>
            </a:r>
            <a:r>
              <a:rPr lang="sk-SK" dirty="0" smtClean="0"/>
              <a:t>budova sa skladala z </a:t>
            </a:r>
            <a:r>
              <a:rPr lang="sk-SK" dirty="0" err="1" smtClean="0"/>
              <a:t>portika</a:t>
            </a:r>
            <a:r>
              <a:rPr lang="sk-SK" dirty="0" smtClean="0"/>
              <a:t> s chrámom obkolesujúcimi cvičisko</a:t>
            </a:r>
          </a:p>
          <a:p>
            <a:pPr>
              <a:buFontTx/>
              <a:buChar char="-"/>
            </a:pPr>
            <a:r>
              <a:rPr lang="sk-SK" dirty="0"/>
              <a:t> </a:t>
            </a:r>
            <a:r>
              <a:rPr lang="sk-SK" dirty="0" smtClean="0"/>
              <a:t>preteky vozov asi odtiaľ vychádzali</a:t>
            </a:r>
          </a:p>
          <a:p>
            <a:pPr>
              <a:buFontTx/>
              <a:buChar char="-"/>
            </a:pPr>
            <a:endParaRPr lang="sk-SK" dirty="0"/>
          </a:p>
          <a:p>
            <a:pPr>
              <a:buFontTx/>
              <a:buChar char="-"/>
            </a:pPr>
            <a:r>
              <a:rPr lang="sk-SK" dirty="0" smtClean="0"/>
              <a:t> mramorová fontána z 12. stor.</a:t>
            </a:r>
          </a:p>
          <a:p>
            <a:endParaRPr lang="cs-CZ" dirty="0"/>
          </a:p>
        </p:txBody>
      </p:sp>
      <p:pic>
        <p:nvPicPr>
          <p:cNvPr id="35842" name="Picture 2" descr="[NAPOLI - 9]  CAMPANIA/PROVINCIA/02 ... 04/10/12"/>
          <p:cNvPicPr>
            <a:picLocks noChangeAspect="1" noChangeArrowheads="1"/>
          </p:cNvPicPr>
          <p:nvPr/>
        </p:nvPicPr>
        <p:blipFill>
          <a:blip r:embed="rId2"/>
          <a:srcRect/>
          <a:stretch>
            <a:fillRect/>
          </a:stretch>
        </p:blipFill>
        <p:spPr bwMode="auto">
          <a:xfrm>
            <a:off x="4572000" y="857232"/>
            <a:ext cx="4214791" cy="2107397"/>
          </a:xfrm>
          <a:prstGeom prst="rect">
            <a:avLst/>
          </a:prstGeom>
          <a:noFill/>
        </p:spPr>
      </p:pic>
      <p:pic>
        <p:nvPicPr>
          <p:cNvPr id="35844" name="Picture 4" descr="cornice from the temple portico in Piazza Nicola Amore"/>
          <p:cNvPicPr>
            <a:picLocks noChangeAspect="1" noChangeArrowheads="1"/>
          </p:cNvPicPr>
          <p:nvPr/>
        </p:nvPicPr>
        <p:blipFill>
          <a:blip r:embed="rId3"/>
          <a:srcRect l="22222" t="36455"/>
          <a:stretch>
            <a:fillRect/>
          </a:stretch>
        </p:blipFill>
        <p:spPr bwMode="auto">
          <a:xfrm>
            <a:off x="4643438" y="3786190"/>
            <a:ext cx="4267331" cy="2428892"/>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Taliansko0a.jpg"/>
          <p:cNvPicPr>
            <a:picLocks noChangeAspect="1"/>
          </p:cNvPicPr>
          <p:nvPr/>
        </p:nvPicPr>
        <p:blipFill>
          <a:blip r:embed="rId2"/>
          <a:srcRect t="12160" b="7138"/>
          <a:stretch>
            <a:fillRect/>
          </a:stretch>
        </p:blipFill>
        <p:spPr>
          <a:xfrm>
            <a:off x="0" y="0"/>
            <a:ext cx="6004595" cy="6858000"/>
          </a:xfrm>
          <a:prstGeom prst="rect">
            <a:avLst/>
          </a:prstGeom>
        </p:spPr>
      </p:pic>
      <p:sp>
        <p:nvSpPr>
          <p:cNvPr id="5" name="Obdélník 4"/>
          <p:cNvSpPr/>
          <p:nvPr/>
        </p:nvSpPr>
        <p:spPr>
          <a:xfrm>
            <a:off x="179512" y="5877272"/>
            <a:ext cx="2304256"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6" name="Obrázek 5"/>
          <p:cNvPicPr>
            <a:picLocks noChangeAspect="1"/>
          </p:cNvPicPr>
          <p:nvPr/>
        </p:nvPicPr>
        <p:blipFill rotWithShape="1">
          <a:blip r:embed="rId3">
            <a:extLst>
              <a:ext uri="{28A0092B-C50C-407E-A947-70E740481C1C}">
                <a14:useLocalDpi xmlns:a14="http://schemas.microsoft.com/office/drawing/2010/main" val="0"/>
              </a:ext>
            </a:extLst>
          </a:blip>
          <a:srcRect l="38112" t="44750" r="33655" b="38450"/>
          <a:stretch/>
        </p:blipFill>
        <p:spPr>
          <a:xfrm>
            <a:off x="5183560" y="0"/>
            <a:ext cx="3960440" cy="3335107"/>
          </a:xfrm>
          <a:prstGeom prst="rect">
            <a:avLst/>
          </a:prstGeom>
        </p:spPr>
      </p:pic>
      <p:sp>
        <p:nvSpPr>
          <p:cNvPr id="7" name="TextovéPole 6"/>
          <p:cNvSpPr txBox="1"/>
          <p:nvPr/>
        </p:nvSpPr>
        <p:spPr>
          <a:xfrm>
            <a:off x="2699792" y="1916832"/>
            <a:ext cx="504056" cy="369332"/>
          </a:xfrm>
          <a:prstGeom prst="rect">
            <a:avLst/>
          </a:prstGeom>
          <a:noFill/>
        </p:spPr>
        <p:txBody>
          <a:bodyPr wrap="square" rtlCol="0">
            <a:spAutoFit/>
          </a:bodyPr>
          <a:lstStyle/>
          <a:p>
            <a:r>
              <a:rPr lang="cs-CZ" b="1" dirty="0" smtClean="0">
                <a:solidFill>
                  <a:srgbClr val="FF0000"/>
                </a:solidFill>
              </a:rPr>
              <a:t>I</a:t>
            </a:r>
            <a:endParaRPr lang="cs-CZ" b="1" dirty="0">
              <a:solidFill>
                <a:srgbClr val="FF0000"/>
              </a:solidFill>
            </a:endParaRPr>
          </a:p>
        </p:txBody>
      </p:sp>
      <p:sp>
        <p:nvSpPr>
          <p:cNvPr id="8" name="Ovál 7"/>
          <p:cNvSpPr/>
          <p:nvPr/>
        </p:nvSpPr>
        <p:spPr>
          <a:xfrm>
            <a:off x="7092280" y="1667553"/>
            <a:ext cx="71500"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vál 8"/>
          <p:cNvSpPr/>
          <p:nvPr/>
        </p:nvSpPr>
        <p:spPr>
          <a:xfrm>
            <a:off x="6948264" y="1196752"/>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vál 9"/>
          <p:cNvSpPr/>
          <p:nvPr/>
        </p:nvSpPr>
        <p:spPr>
          <a:xfrm>
            <a:off x="6228184" y="548680"/>
            <a:ext cx="45719" cy="720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322686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5857884" cy="2862322"/>
          </a:xfrm>
          <a:prstGeom prst="rect">
            <a:avLst/>
          </a:prstGeom>
          <a:noFill/>
        </p:spPr>
        <p:txBody>
          <a:bodyPr wrap="square" rtlCol="0">
            <a:spAutoFit/>
          </a:bodyPr>
          <a:lstStyle/>
          <a:p>
            <a:r>
              <a:rPr lang="sk-SK" b="1" dirty="0" err="1" smtClean="0"/>
              <a:t>Stazione</a:t>
            </a:r>
            <a:r>
              <a:rPr lang="sk-SK" b="1" dirty="0" smtClean="0"/>
              <a:t> </a:t>
            </a:r>
            <a:r>
              <a:rPr lang="sk-SK" b="1" dirty="0" err="1" smtClean="0"/>
              <a:t>Universi</a:t>
            </a:r>
            <a:r>
              <a:rPr lang="it-IT" b="1" dirty="0" smtClean="0"/>
              <a:t>tà</a:t>
            </a:r>
          </a:p>
          <a:p>
            <a:pPr>
              <a:buFontTx/>
              <a:buChar char="-"/>
            </a:pPr>
            <a:r>
              <a:rPr lang="sk-SK" dirty="0" smtClean="0"/>
              <a:t> </a:t>
            </a:r>
            <a:r>
              <a:rPr lang="sk-SK" dirty="0"/>
              <a:t>b</a:t>
            </a:r>
            <a:r>
              <a:rPr lang="sk-SK" dirty="0" smtClean="0"/>
              <a:t>yzantský Neapol</a:t>
            </a:r>
          </a:p>
          <a:p>
            <a:pPr>
              <a:buFontTx/>
              <a:buChar char="-"/>
            </a:pPr>
            <a:r>
              <a:rPr lang="sk-SK" dirty="0" smtClean="0"/>
              <a:t> medzi rokmi 500 – 800 AD</a:t>
            </a:r>
          </a:p>
          <a:p>
            <a:pPr>
              <a:buFontTx/>
              <a:buChar char="-"/>
            </a:pPr>
            <a:r>
              <a:rPr lang="sk-SK" dirty="0"/>
              <a:t> </a:t>
            </a:r>
            <a:r>
              <a:rPr lang="sk-SK" dirty="0" err="1" smtClean="0"/>
              <a:t>zbytky</a:t>
            </a:r>
            <a:r>
              <a:rPr lang="sk-SK" dirty="0" smtClean="0"/>
              <a:t> fortifikácie (sekundárne použitý materiál z neznámej budovy z obdobia </a:t>
            </a:r>
            <a:r>
              <a:rPr lang="sk-SK" dirty="0" err="1" smtClean="0"/>
              <a:t>principátu</a:t>
            </a:r>
            <a:r>
              <a:rPr lang="sk-SK" dirty="0" smtClean="0"/>
              <a:t>) s vežou</a:t>
            </a:r>
          </a:p>
          <a:p>
            <a:pPr>
              <a:buFontTx/>
              <a:buChar char="-"/>
            </a:pPr>
            <a:r>
              <a:rPr lang="sk-SK" dirty="0"/>
              <a:t> </a:t>
            </a:r>
            <a:r>
              <a:rPr lang="sk-SK" dirty="0" smtClean="0"/>
              <a:t>korintská hlavica, </a:t>
            </a:r>
            <a:r>
              <a:rPr lang="sk-SK" dirty="0" err="1" smtClean="0"/>
              <a:t>polostĺpy</a:t>
            </a:r>
            <a:r>
              <a:rPr lang="sk-SK" dirty="0" smtClean="0"/>
              <a:t>, kus reliéfu zdobený z jednej strany naloďovaním na palubu lode a z druhej strany vojenské trofeje</a:t>
            </a:r>
          </a:p>
          <a:p>
            <a:pPr>
              <a:buFontTx/>
              <a:buChar char="-"/>
            </a:pPr>
            <a:r>
              <a:rPr lang="sk-SK" dirty="0"/>
              <a:t> </a:t>
            </a:r>
            <a:r>
              <a:rPr lang="sk-SK" dirty="0" smtClean="0"/>
              <a:t>sklad s keramickými výrobkami, amforami s nápismi v gréčtine, lampami (africké a sicílske typy), sklo a mince</a:t>
            </a:r>
            <a:endParaRPr lang="cs-CZ" dirty="0"/>
          </a:p>
        </p:txBody>
      </p:sp>
      <p:pic>
        <p:nvPicPr>
          <p:cNvPr id="36866" name="Picture 2" descr="stazione università scavi archeologici"/>
          <p:cNvPicPr>
            <a:picLocks noChangeAspect="1" noChangeArrowheads="1"/>
          </p:cNvPicPr>
          <p:nvPr/>
        </p:nvPicPr>
        <p:blipFill>
          <a:blip r:embed="rId2"/>
          <a:srcRect/>
          <a:stretch>
            <a:fillRect/>
          </a:stretch>
        </p:blipFill>
        <p:spPr bwMode="auto">
          <a:xfrm>
            <a:off x="5857884" y="357166"/>
            <a:ext cx="3055045" cy="2286016"/>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2862322"/>
          </a:xfrm>
          <a:prstGeom prst="rect">
            <a:avLst/>
          </a:prstGeom>
          <a:noFill/>
        </p:spPr>
        <p:txBody>
          <a:bodyPr wrap="square" rtlCol="0">
            <a:spAutoFit/>
          </a:bodyPr>
          <a:lstStyle/>
          <a:p>
            <a:r>
              <a:rPr lang="cs-CZ" b="1" dirty="0" err="1" smtClean="0"/>
              <a:t>Pithekoussai</a:t>
            </a:r>
            <a:endParaRPr lang="cs-CZ" b="1" dirty="0" smtClean="0"/>
          </a:p>
          <a:p>
            <a:endParaRPr lang="cs-CZ" b="1" dirty="0" smtClean="0"/>
          </a:p>
          <a:p>
            <a:pPr>
              <a:buFontTx/>
              <a:buChar char="-"/>
            </a:pPr>
            <a:r>
              <a:rPr lang="cs-CZ" dirty="0" smtClean="0"/>
              <a:t> </a:t>
            </a:r>
            <a:r>
              <a:rPr lang="cs-CZ" dirty="0" err="1" smtClean="0"/>
              <a:t>najstaršia</a:t>
            </a:r>
            <a:r>
              <a:rPr lang="cs-CZ" dirty="0" smtClean="0"/>
              <a:t> </a:t>
            </a:r>
            <a:r>
              <a:rPr lang="cs-CZ" dirty="0" err="1" smtClean="0"/>
              <a:t>grécka</a:t>
            </a:r>
            <a:r>
              <a:rPr lang="cs-CZ" dirty="0" smtClean="0"/>
              <a:t> </a:t>
            </a:r>
            <a:r>
              <a:rPr lang="cs-CZ" dirty="0" err="1" smtClean="0"/>
              <a:t>kolónia</a:t>
            </a:r>
            <a:r>
              <a:rPr lang="cs-CZ" dirty="0" smtClean="0"/>
              <a:t>, ostrov </a:t>
            </a:r>
            <a:r>
              <a:rPr lang="cs-CZ" dirty="0" err="1" smtClean="0"/>
              <a:t>Ischia</a:t>
            </a:r>
            <a:r>
              <a:rPr lang="cs-CZ" dirty="0" smtClean="0"/>
              <a:t>, </a:t>
            </a:r>
            <a:r>
              <a:rPr lang="cs-CZ" dirty="0" err="1" smtClean="0"/>
              <a:t>moreplavci</a:t>
            </a:r>
            <a:r>
              <a:rPr lang="cs-CZ" dirty="0" smtClean="0"/>
              <a:t> z </a:t>
            </a:r>
            <a:r>
              <a:rPr lang="cs-CZ" dirty="0" err="1" smtClean="0"/>
              <a:t>Euboje</a:t>
            </a:r>
            <a:endParaRPr lang="cs-CZ" dirty="0" smtClean="0"/>
          </a:p>
          <a:p>
            <a:pPr>
              <a:buFontTx/>
              <a:buChar char="-"/>
            </a:pPr>
            <a:r>
              <a:rPr lang="sk-SK" dirty="0"/>
              <a:t> </a:t>
            </a:r>
            <a:r>
              <a:rPr lang="sk-SK" dirty="0" smtClean="0"/>
              <a:t>preľudnenie x obchod?</a:t>
            </a:r>
          </a:p>
          <a:p>
            <a:pPr>
              <a:buFontTx/>
              <a:buChar char="-"/>
            </a:pPr>
            <a:r>
              <a:rPr lang="sk-SK" dirty="0"/>
              <a:t> </a:t>
            </a:r>
            <a:r>
              <a:rPr lang="sk-SK" dirty="0" smtClean="0"/>
              <a:t>pôda </a:t>
            </a:r>
          </a:p>
          <a:p>
            <a:pPr>
              <a:buFontTx/>
              <a:buChar char="-"/>
            </a:pPr>
            <a:r>
              <a:rPr lang="sk-SK" dirty="0"/>
              <a:t> </a:t>
            </a:r>
            <a:r>
              <a:rPr lang="sk-SK" dirty="0" smtClean="0"/>
              <a:t>pozícia</a:t>
            </a:r>
            <a:endParaRPr lang="cs-CZ" dirty="0" smtClean="0"/>
          </a:p>
          <a:p>
            <a:pPr>
              <a:buFontTx/>
              <a:buChar char="-"/>
            </a:pPr>
            <a:r>
              <a:rPr lang="cs-CZ" dirty="0" smtClean="0"/>
              <a:t> </a:t>
            </a:r>
            <a:r>
              <a:rPr lang="cs-CZ" dirty="0" err="1" smtClean="0"/>
              <a:t>George</a:t>
            </a:r>
            <a:r>
              <a:rPr lang="cs-CZ" dirty="0" smtClean="0"/>
              <a:t> </a:t>
            </a:r>
            <a:r>
              <a:rPr lang="cs-CZ" dirty="0" err="1" smtClean="0"/>
              <a:t>Buchner</a:t>
            </a:r>
            <a:r>
              <a:rPr lang="cs-CZ" dirty="0" smtClean="0"/>
              <a:t>, David </a:t>
            </a:r>
            <a:r>
              <a:rPr lang="cs-CZ" dirty="0" err="1" smtClean="0"/>
              <a:t>Ridgway</a:t>
            </a:r>
            <a:r>
              <a:rPr lang="cs-CZ" dirty="0" smtClean="0"/>
              <a:t>, 70te roky 20. </a:t>
            </a:r>
            <a:r>
              <a:rPr lang="cs-CZ" dirty="0" err="1" smtClean="0"/>
              <a:t>stor</a:t>
            </a:r>
            <a:r>
              <a:rPr lang="cs-CZ" dirty="0" smtClean="0"/>
              <a:t>.</a:t>
            </a:r>
          </a:p>
          <a:p>
            <a:pPr>
              <a:buFontTx/>
              <a:buChar char="-"/>
            </a:pPr>
            <a:r>
              <a:rPr lang="cs-CZ" dirty="0" smtClean="0"/>
              <a:t> 723 </a:t>
            </a:r>
            <a:r>
              <a:rPr lang="cs-CZ" dirty="0" err="1" smtClean="0"/>
              <a:t>hrobiek</a:t>
            </a:r>
            <a:r>
              <a:rPr lang="cs-CZ" dirty="0" smtClean="0"/>
              <a:t> od 8. </a:t>
            </a:r>
            <a:r>
              <a:rPr lang="cs-CZ" dirty="0" err="1" smtClean="0"/>
              <a:t>stor</a:t>
            </a:r>
            <a:r>
              <a:rPr lang="cs-CZ" dirty="0" smtClean="0"/>
              <a:t>. BC – </a:t>
            </a:r>
            <a:r>
              <a:rPr lang="cs-CZ" dirty="0" err="1" smtClean="0"/>
              <a:t>pohrebisko</a:t>
            </a:r>
            <a:r>
              <a:rPr lang="cs-CZ" dirty="0" smtClean="0"/>
              <a:t> San Montano</a:t>
            </a:r>
          </a:p>
          <a:p>
            <a:pPr>
              <a:buFontTx/>
              <a:buChar char="-"/>
            </a:pPr>
            <a:r>
              <a:rPr lang="cs-CZ" dirty="0"/>
              <a:t> </a:t>
            </a:r>
            <a:r>
              <a:rPr lang="sk-SK" dirty="0" smtClean="0"/>
              <a:t>spracovanie železnej rudy – Monte </a:t>
            </a:r>
            <a:r>
              <a:rPr lang="sk-SK" dirty="0" err="1" smtClean="0"/>
              <a:t>de</a:t>
            </a:r>
            <a:r>
              <a:rPr lang="sk-SK" dirty="0" smtClean="0"/>
              <a:t> </a:t>
            </a:r>
            <a:r>
              <a:rPr lang="sk-SK" dirty="0" err="1" smtClean="0"/>
              <a:t>Vico</a:t>
            </a:r>
            <a:r>
              <a:rPr lang="sk-SK" dirty="0" smtClean="0"/>
              <a:t> (osídlenie) – účelovo vybrané miesto – železná ruda dovážaná z </a:t>
            </a:r>
            <a:r>
              <a:rPr lang="sk-SK" dirty="0" err="1" smtClean="0"/>
              <a:t>Elby</a:t>
            </a:r>
            <a:r>
              <a:rPr lang="sk-SK" dirty="0" smtClean="0"/>
              <a:t> a </a:t>
            </a:r>
            <a:r>
              <a:rPr lang="sk-SK" dirty="0" err="1" smtClean="0"/>
              <a:t>Populonia</a:t>
            </a:r>
            <a:endParaRPr lang="sk-SK" dirty="0" smtClean="0"/>
          </a:p>
        </p:txBody>
      </p:sp>
      <p:pic>
        <p:nvPicPr>
          <p:cNvPr id="3" name="Picture 4" descr="https://upload.wikimedia.org/wikipedia/commons/7/73/Capri_and_Ischia_map.png"/>
          <p:cNvPicPr>
            <a:picLocks noChangeAspect="1" noChangeArrowheads="1"/>
          </p:cNvPicPr>
          <p:nvPr/>
        </p:nvPicPr>
        <p:blipFill>
          <a:blip r:embed="rId2" cstate="print"/>
          <a:srcRect/>
          <a:stretch>
            <a:fillRect/>
          </a:stretch>
        </p:blipFill>
        <p:spPr bwMode="auto">
          <a:xfrm>
            <a:off x="0" y="2857496"/>
            <a:ext cx="4628636" cy="3000396"/>
          </a:xfrm>
          <a:prstGeom prst="rect">
            <a:avLst/>
          </a:prstGeom>
          <a:noFill/>
        </p:spPr>
      </p:pic>
      <p:pic>
        <p:nvPicPr>
          <p:cNvPr id="4" name="Picture 2" descr="http://cir.campania.beniculturali.it/archeoischia/history-of-site/sitoischia1"/>
          <p:cNvPicPr>
            <a:picLocks noChangeAspect="1" noChangeArrowheads="1"/>
          </p:cNvPicPr>
          <p:nvPr/>
        </p:nvPicPr>
        <p:blipFill>
          <a:blip r:embed="rId3"/>
          <a:srcRect/>
          <a:stretch>
            <a:fillRect/>
          </a:stretch>
        </p:blipFill>
        <p:spPr bwMode="auto">
          <a:xfrm>
            <a:off x="4679125" y="3929042"/>
            <a:ext cx="4464875" cy="2928958"/>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3139321"/>
          </a:xfrm>
          <a:prstGeom prst="rect">
            <a:avLst/>
          </a:prstGeom>
          <a:noFill/>
        </p:spPr>
        <p:txBody>
          <a:bodyPr wrap="square" rtlCol="0">
            <a:spAutoFit/>
          </a:bodyPr>
          <a:lstStyle/>
          <a:p>
            <a:r>
              <a:rPr lang="sk-SK" dirty="0" smtClean="0"/>
              <a:t>Osídlenie:</a:t>
            </a:r>
          </a:p>
          <a:p>
            <a:pPr>
              <a:buFontTx/>
              <a:buChar char="-"/>
            </a:pPr>
            <a:r>
              <a:rPr lang="sk-SK" dirty="0" smtClean="0"/>
              <a:t> 3 terasy</a:t>
            </a:r>
          </a:p>
          <a:p>
            <a:r>
              <a:rPr lang="sk-SK" dirty="0"/>
              <a:t>	</a:t>
            </a:r>
            <a:r>
              <a:rPr lang="sk-SK" dirty="0" smtClean="0"/>
              <a:t>a) vrchná terasa – zachovalo sa málo kvôli blízkosti k povrchu</a:t>
            </a:r>
          </a:p>
          <a:p>
            <a:r>
              <a:rPr lang="sk-SK" dirty="0"/>
              <a:t>	</a:t>
            </a:r>
            <a:r>
              <a:rPr lang="sk-SK" dirty="0" smtClean="0"/>
              <a:t>b) bohaté na rôzne architektonické formy: </a:t>
            </a:r>
            <a:r>
              <a:rPr lang="sk-SK" dirty="0" err="1" smtClean="0"/>
              <a:t>megaron</a:t>
            </a:r>
            <a:r>
              <a:rPr lang="sk-SK" dirty="0" smtClean="0"/>
              <a:t>, štruktúry I, II, III</a:t>
            </a:r>
            <a:endParaRPr lang="sk-SK" dirty="0"/>
          </a:p>
          <a:p>
            <a:r>
              <a:rPr lang="sk-SK" dirty="0" smtClean="0"/>
              <a:t>	c) štruktúra IV – množstvo prestavieb – najstaršia fáza oválna, najmladšia obdĺžniková, 	v priebehu 50 – 75 rokov</a:t>
            </a:r>
          </a:p>
          <a:p>
            <a:pPr>
              <a:buFontTx/>
              <a:buChar char="-"/>
            </a:pPr>
            <a:r>
              <a:rPr lang="sk-SK" dirty="0" smtClean="0"/>
              <a:t> stavebný materiál: miestny vulkanický kameň, bez omietky (časté zemetrasenia stavby zničili)</a:t>
            </a:r>
          </a:p>
          <a:p>
            <a:pPr>
              <a:buFontTx/>
              <a:buChar char="-"/>
            </a:pPr>
            <a:r>
              <a:rPr lang="sk-SK" dirty="0"/>
              <a:t> </a:t>
            </a:r>
            <a:r>
              <a:rPr lang="sk-SK" dirty="0" smtClean="0"/>
              <a:t>nie sú to len súkromné obytné domy – dielne – spracovanie železa</a:t>
            </a:r>
          </a:p>
          <a:p>
            <a:pPr>
              <a:buFontTx/>
              <a:buChar char="-"/>
            </a:pPr>
            <a:r>
              <a:rPr lang="sk-SK" dirty="0" smtClean="0"/>
              <a:t> štruktúra II – IV – kováčske a zlievarenské dielne – kováčova dielňa – zastrešená len v západnej </a:t>
            </a:r>
          </a:p>
          <a:p>
            <a:pPr>
              <a:buFontTx/>
              <a:buChar char="-"/>
            </a:pPr>
            <a:r>
              <a:rPr lang="sk-SK" dirty="0" smtClean="0"/>
              <a:t> štruktúra I – súkromné obydlie</a:t>
            </a:r>
          </a:p>
          <a:p>
            <a:pPr>
              <a:buFontTx/>
              <a:buChar char="-"/>
            </a:pPr>
            <a:r>
              <a:rPr lang="sk-SK" dirty="0"/>
              <a:t> </a:t>
            </a:r>
            <a:r>
              <a:rPr lang="sk-SK" dirty="0" smtClean="0"/>
              <a:t> od roku 700 BC – lokalita upadá, vidiecke sídlo</a:t>
            </a:r>
            <a:endParaRPr lang="cs-CZ" dirty="0" smtClean="0"/>
          </a:p>
        </p:txBody>
      </p:sp>
      <p:pic>
        <p:nvPicPr>
          <p:cNvPr id="28674" name="Picture 2" descr="The Mezzavia site, looking north, with Monte Vico in the background. On the left and center is the middle terrace with Structures I and III (II has already been removed). To the right is the lower terrace with Structure IV, all of the eighth century B.C. "/>
          <p:cNvPicPr>
            <a:picLocks noChangeAspect="1" noChangeArrowheads="1"/>
          </p:cNvPicPr>
          <p:nvPr/>
        </p:nvPicPr>
        <p:blipFill>
          <a:blip r:embed="rId2"/>
          <a:srcRect/>
          <a:stretch>
            <a:fillRect/>
          </a:stretch>
        </p:blipFill>
        <p:spPr bwMode="auto">
          <a:xfrm>
            <a:off x="4857752" y="2643181"/>
            <a:ext cx="4024314" cy="4094741"/>
          </a:xfrm>
          <a:prstGeom prst="rect">
            <a:avLst/>
          </a:prstGeom>
          <a:noFill/>
        </p:spPr>
      </p:pic>
      <p:pic>
        <p:nvPicPr>
          <p:cNvPr id="28676" name="Picture 4" descr="Plan of the site. "/>
          <p:cNvPicPr>
            <a:picLocks noChangeAspect="1" noChangeArrowheads="1"/>
          </p:cNvPicPr>
          <p:nvPr/>
        </p:nvPicPr>
        <p:blipFill>
          <a:blip r:embed="rId3"/>
          <a:srcRect/>
          <a:stretch>
            <a:fillRect/>
          </a:stretch>
        </p:blipFill>
        <p:spPr bwMode="auto">
          <a:xfrm>
            <a:off x="142844" y="3214686"/>
            <a:ext cx="3929090" cy="3516537"/>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quot;The Blacksmith's Shop&quot;: Earliest period of Structure III, Showing open forecourt with central hearth and roofed area behind. Wall running diagonally across the left is a later terrace wall, in the background is part apsidal Structure I."/>
          <p:cNvPicPr>
            <a:picLocks noChangeAspect="1" noChangeArrowheads="1"/>
          </p:cNvPicPr>
          <p:nvPr/>
        </p:nvPicPr>
        <p:blipFill>
          <a:blip r:embed="rId2"/>
          <a:srcRect/>
          <a:stretch>
            <a:fillRect/>
          </a:stretch>
        </p:blipFill>
        <p:spPr bwMode="auto">
          <a:xfrm>
            <a:off x="142843" y="285728"/>
            <a:ext cx="4149091" cy="4429156"/>
          </a:xfrm>
          <a:prstGeom prst="rect">
            <a:avLst/>
          </a:prstGeom>
          <a:noFill/>
        </p:spPr>
      </p:pic>
      <p:pic>
        <p:nvPicPr>
          <p:cNvPr id="32772" name="Picture 4" descr="Metalworking at Pithekoussai. Clockwise from the upper left: Sponge-like lump of iron &quot;bloom&quot; ; large, course sherds from Structure III floor burned by a bellows-fed fire until vitrified at center; fragments of iron and slag associated with sherd hearth; small piece of a  bronze ignot (?); miscast bronze fibula; whetstones from Structure IV with an iron knife on the lower one; bronze and lead disc-shaped weight; lump of lead. "/>
          <p:cNvPicPr>
            <a:picLocks noChangeAspect="1" noChangeArrowheads="1"/>
          </p:cNvPicPr>
          <p:nvPr/>
        </p:nvPicPr>
        <p:blipFill>
          <a:blip r:embed="rId3"/>
          <a:srcRect/>
          <a:stretch>
            <a:fillRect/>
          </a:stretch>
        </p:blipFill>
        <p:spPr bwMode="auto">
          <a:xfrm>
            <a:off x="4429124" y="785794"/>
            <a:ext cx="4547450" cy="5286412"/>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5357818" cy="6186309"/>
          </a:xfrm>
          <a:prstGeom prst="rect">
            <a:avLst/>
          </a:prstGeom>
          <a:noFill/>
        </p:spPr>
        <p:txBody>
          <a:bodyPr wrap="square" rtlCol="0">
            <a:spAutoFit/>
          </a:bodyPr>
          <a:lstStyle/>
          <a:p>
            <a:r>
              <a:rPr lang="sk-SK" dirty="0" smtClean="0"/>
              <a:t>Keramika:</a:t>
            </a:r>
          </a:p>
          <a:p>
            <a:endParaRPr lang="sk-SK" dirty="0" smtClean="0"/>
          </a:p>
          <a:p>
            <a:r>
              <a:rPr lang="sk-SK" dirty="0" smtClean="0"/>
              <a:t>a) </a:t>
            </a:r>
            <a:r>
              <a:rPr lang="sk-SK" b="1" u="sng" dirty="0" smtClean="0"/>
              <a:t>domáca</a:t>
            </a:r>
            <a:r>
              <a:rPr lang="sk-SK" dirty="0" smtClean="0"/>
              <a:t> (žltkasté sfarbenie podľa ílu)</a:t>
            </a:r>
          </a:p>
          <a:p>
            <a:r>
              <a:rPr lang="sk-SK" dirty="0" smtClean="0"/>
              <a:t>I. </a:t>
            </a:r>
            <a:r>
              <a:rPr lang="sk-SK" dirty="0" err="1" smtClean="0"/>
              <a:t>arybaly</a:t>
            </a:r>
            <a:r>
              <a:rPr lang="sk-SK" dirty="0" smtClean="0"/>
              <a:t> na export do </a:t>
            </a:r>
            <a:r>
              <a:rPr lang="sk-SK" dirty="0" err="1" smtClean="0"/>
              <a:t>Etrúrie</a:t>
            </a:r>
            <a:r>
              <a:rPr lang="sk-SK" dirty="0" smtClean="0"/>
              <a:t>, </a:t>
            </a:r>
            <a:r>
              <a:rPr lang="sk-SK" dirty="0" err="1" smtClean="0"/>
              <a:t>Látia</a:t>
            </a:r>
            <a:r>
              <a:rPr lang="sk-SK" dirty="0" smtClean="0"/>
              <a:t>, </a:t>
            </a:r>
            <a:r>
              <a:rPr lang="sk-SK" dirty="0" err="1" smtClean="0"/>
              <a:t>Apúlie</a:t>
            </a:r>
            <a:r>
              <a:rPr lang="sk-SK" dirty="0" smtClean="0"/>
              <a:t>, Kalábrie (hroby)</a:t>
            </a:r>
          </a:p>
          <a:p>
            <a:r>
              <a:rPr lang="sk-SK" dirty="0" smtClean="0"/>
              <a:t>II. krátery, džbány, vázy, poháre, amfory, </a:t>
            </a:r>
            <a:r>
              <a:rPr lang="sk-SK" dirty="0" err="1" smtClean="0"/>
              <a:t>pithoi</a:t>
            </a:r>
            <a:r>
              <a:rPr lang="sk-SK" dirty="0" smtClean="0"/>
              <a:t> (osídlenie)</a:t>
            </a:r>
          </a:p>
          <a:p>
            <a:r>
              <a:rPr lang="sk-SK" dirty="0" smtClean="0"/>
              <a:t>- črep s nákresom viditeľných hviezd</a:t>
            </a:r>
          </a:p>
          <a:p>
            <a:r>
              <a:rPr lang="sk-SK" dirty="0" smtClean="0"/>
              <a:t>- Nestorov pohár</a:t>
            </a:r>
          </a:p>
          <a:p>
            <a:r>
              <a:rPr lang="sk-SK" dirty="0" smtClean="0"/>
              <a:t>b) </a:t>
            </a:r>
            <a:r>
              <a:rPr lang="sk-SK" b="1" u="sng" dirty="0" smtClean="0"/>
              <a:t>importovaná</a:t>
            </a:r>
            <a:r>
              <a:rPr lang="sk-SK" dirty="0" smtClean="0"/>
              <a:t> – Korint, </a:t>
            </a:r>
            <a:r>
              <a:rPr lang="sk-SK" dirty="0" err="1" smtClean="0"/>
              <a:t>Euboia</a:t>
            </a:r>
            <a:r>
              <a:rPr lang="sk-SK" dirty="0" smtClean="0"/>
              <a:t>, Atény, </a:t>
            </a:r>
            <a:r>
              <a:rPr lang="sk-SK" dirty="0" err="1" smtClean="0"/>
              <a:t>Foinícia</a:t>
            </a:r>
            <a:r>
              <a:rPr lang="sk-SK" dirty="0" smtClean="0"/>
              <a:t>, Sýria</a:t>
            </a:r>
          </a:p>
          <a:p>
            <a:pPr>
              <a:buFontTx/>
              <a:buChar char="-"/>
            </a:pPr>
            <a:r>
              <a:rPr lang="sk-SK" dirty="0" smtClean="0"/>
              <a:t> </a:t>
            </a:r>
            <a:r>
              <a:rPr lang="sk-SK" dirty="0" err="1" smtClean="0"/>
              <a:t>rodská</a:t>
            </a:r>
            <a:r>
              <a:rPr lang="sk-SK" dirty="0" smtClean="0"/>
              <a:t> amfora</a:t>
            </a:r>
          </a:p>
          <a:p>
            <a:pPr>
              <a:buFontTx/>
              <a:buChar char="-"/>
            </a:pPr>
            <a:r>
              <a:rPr lang="sk-SK" dirty="0" smtClean="0"/>
              <a:t> </a:t>
            </a:r>
            <a:r>
              <a:rPr lang="sk-SK" dirty="0" err="1" smtClean="0"/>
              <a:t>foinícky</a:t>
            </a:r>
            <a:r>
              <a:rPr lang="sk-SK" dirty="0" smtClean="0"/>
              <a:t> nápis</a:t>
            </a:r>
          </a:p>
          <a:p>
            <a:pPr>
              <a:buFontTx/>
              <a:buChar char="-"/>
            </a:pPr>
            <a:r>
              <a:rPr lang="sk-SK" dirty="0" smtClean="0"/>
              <a:t> aramejské nápisy</a:t>
            </a:r>
            <a:endParaRPr lang="sk-SK" b="1" dirty="0" smtClean="0"/>
          </a:p>
          <a:p>
            <a:endParaRPr lang="sk-SK" b="1" dirty="0"/>
          </a:p>
          <a:p>
            <a:r>
              <a:rPr lang="sk-SK" b="1" dirty="0" smtClean="0"/>
              <a:t>Nestorov pohár</a:t>
            </a:r>
          </a:p>
          <a:p>
            <a:pPr>
              <a:buFontTx/>
              <a:buChar char="-"/>
            </a:pPr>
            <a:r>
              <a:rPr lang="sk-SK" dirty="0" smtClean="0"/>
              <a:t> hrob v údolí </a:t>
            </a:r>
            <a:r>
              <a:rPr lang="sk-SK" dirty="0" err="1" smtClean="0"/>
              <a:t>Santa</a:t>
            </a:r>
            <a:r>
              <a:rPr lang="sk-SK" dirty="0" smtClean="0"/>
              <a:t> Montana</a:t>
            </a:r>
          </a:p>
          <a:p>
            <a:pPr>
              <a:buFontTx/>
              <a:buChar char="-"/>
            </a:pPr>
            <a:r>
              <a:rPr lang="sk-SK" dirty="0" smtClean="0"/>
              <a:t> jedna z najstarších grécky písomných pamiatok  (730 – 720 BC)</a:t>
            </a:r>
          </a:p>
          <a:p>
            <a:pPr>
              <a:buFontTx/>
              <a:buChar char="-"/>
            </a:pPr>
            <a:r>
              <a:rPr lang="sk-SK" dirty="0" smtClean="0"/>
              <a:t> 1953</a:t>
            </a:r>
          </a:p>
          <a:p>
            <a:pPr>
              <a:buFontTx/>
              <a:buChar char="-"/>
            </a:pPr>
            <a:r>
              <a:rPr lang="sk-SK" dirty="0" smtClean="0"/>
              <a:t> najstaršia zmienka o Iliade</a:t>
            </a:r>
          </a:p>
          <a:p>
            <a:pPr>
              <a:buFontTx/>
              <a:buChar char="-"/>
            </a:pPr>
            <a:r>
              <a:rPr lang="sk-SK" dirty="0" smtClean="0"/>
              <a:t> nápis: „Ja som Nestorov pohár. Ten, kto pije z tejto čaše, ten bude pohltený láskou Afrodity.“</a:t>
            </a:r>
            <a:endParaRPr lang="cs-CZ" dirty="0"/>
          </a:p>
        </p:txBody>
      </p:sp>
      <p:pic>
        <p:nvPicPr>
          <p:cNvPr id="30722" name="Picture 2" descr="Locally-made drinking cup imitating a Corinthian Geometric model of about  750 B.C. This is the earliest type of pottery found at the site."/>
          <p:cNvPicPr>
            <a:picLocks noChangeAspect="1" noChangeArrowheads="1"/>
          </p:cNvPicPr>
          <p:nvPr/>
        </p:nvPicPr>
        <p:blipFill>
          <a:blip r:embed="rId2"/>
          <a:srcRect/>
          <a:stretch>
            <a:fillRect/>
          </a:stretch>
        </p:blipFill>
        <p:spPr bwMode="auto">
          <a:xfrm>
            <a:off x="5286380" y="357166"/>
            <a:ext cx="3741989" cy="2357454"/>
          </a:xfrm>
          <a:prstGeom prst="rect">
            <a:avLst/>
          </a:prstGeom>
          <a:noFill/>
        </p:spPr>
      </p:pic>
      <p:pic>
        <p:nvPicPr>
          <p:cNvPr id="4" name="Picture 4" descr="https://classconnection.s3.amazonaws.com/456/flashcards/3010456/png/89-141ED4D5FCE41A9B718.png"/>
          <p:cNvPicPr>
            <a:picLocks noChangeAspect="1" noChangeArrowheads="1"/>
          </p:cNvPicPr>
          <p:nvPr/>
        </p:nvPicPr>
        <p:blipFill>
          <a:blip r:embed="rId3" cstate="print"/>
          <a:srcRect l="7804" r="9826"/>
          <a:stretch>
            <a:fillRect/>
          </a:stretch>
        </p:blipFill>
        <p:spPr bwMode="auto">
          <a:xfrm>
            <a:off x="5286380" y="3000372"/>
            <a:ext cx="3710858" cy="3380112"/>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Local Geometric krater: The lighter parts are restored in plaster, but the back (with simpler decoration) is preserved. Most of it was found on the floor of Structure I, but other pieces had been scattered about the excvations by later disturbances. The height of the foot is uncertain and has been restored in accordance with certain vases from the necropolis. "/>
          <p:cNvPicPr>
            <a:picLocks noChangeAspect="1" noChangeArrowheads="1"/>
          </p:cNvPicPr>
          <p:nvPr/>
        </p:nvPicPr>
        <p:blipFill>
          <a:blip r:embed="rId2"/>
          <a:srcRect/>
          <a:stretch>
            <a:fillRect/>
          </a:stretch>
        </p:blipFill>
        <p:spPr bwMode="auto">
          <a:xfrm>
            <a:off x="285720" y="142852"/>
            <a:ext cx="3810000" cy="3514726"/>
          </a:xfrm>
          <a:prstGeom prst="rect">
            <a:avLst/>
          </a:prstGeom>
          <a:noFill/>
        </p:spPr>
      </p:pic>
      <p:pic>
        <p:nvPicPr>
          <p:cNvPr id="29700" name="Picture 4" descr="Horse panel from the local Geometric krater: Detailed drawing, restored with virtual certainty from the matching one on the opposite side of the vase and the many other fragmentary examples of similar design from these excavations. "/>
          <p:cNvPicPr>
            <a:picLocks noChangeAspect="1" noChangeArrowheads="1"/>
          </p:cNvPicPr>
          <p:nvPr/>
        </p:nvPicPr>
        <p:blipFill>
          <a:blip r:embed="rId3"/>
          <a:srcRect/>
          <a:stretch>
            <a:fillRect/>
          </a:stretch>
        </p:blipFill>
        <p:spPr bwMode="auto">
          <a:xfrm>
            <a:off x="5357818" y="142852"/>
            <a:ext cx="3381372" cy="3516627"/>
          </a:xfrm>
          <a:prstGeom prst="rect">
            <a:avLst/>
          </a:prstGeom>
          <a:noFill/>
        </p:spPr>
      </p:pic>
      <p:cxnSp>
        <p:nvCxnSpPr>
          <p:cNvPr id="5" name="Přímá spojovací šipka 4"/>
          <p:cNvCxnSpPr>
            <a:endCxn id="29700" idx="1"/>
          </p:cNvCxnSpPr>
          <p:nvPr/>
        </p:nvCxnSpPr>
        <p:spPr>
          <a:xfrm>
            <a:off x="3643306" y="642918"/>
            <a:ext cx="1714512" cy="125824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29702" name="Picture 6" descr="The signature sherd: Detail of a fragment of the Geometric krater with painted signatur in retrograde &quot;(wosh'ettol'eoe)...ions made me.&quot; The figure in the panel is represented with the eariler frontal face in Greek painting. (Maxium height, 17.8 cm.)"/>
          <p:cNvPicPr>
            <a:picLocks noChangeAspect="1" noChangeArrowheads="1"/>
          </p:cNvPicPr>
          <p:nvPr/>
        </p:nvPicPr>
        <p:blipFill>
          <a:blip r:embed="rId4"/>
          <a:srcRect/>
          <a:stretch>
            <a:fillRect/>
          </a:stretch>
        </p:blipFill>
        <p:spPr bwMode="auto">
          <a:xfrm>
            <a:off x="5000628" y="4000504"/>
            <a:ext cx="3810000" cy="2647951"/>
          </a:xfrm>
          <a:prstGeom prst="rect">
            <a:avLst/>
          </a:prstGeom>
          <a:noFill/>
        </p:spPr>
      </p:pic>
      <p:pic>
        <p:nvPicPr>
          <p:cNvPr id="29704" name="Picture 8" descr="krater-fragments-geometric-school"/>
          <p:cNvPicPr>
            <a:picLocks noChangeAspect="1" noChangeArrowheads="1"/>
          </p:cNvPicPr>
          <p:nvPr/>
        </p:nvPicPr>
        <p:blipFill>
          <a:blip r:embed="rId5"/>
          <a:srcRect/>
          <a:stretch>
            <a:fillRect/>
          </a:stretch>
        </p:blipFill>
        <p:spPr bwMode="auto">
          <a:xfrm>
            <a:off x="357158" y="4000504"/>
            <a:ext cx="3810000" cy="2647951"/>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4500562" cy="6463308"/>
          </a:xfrm>
          <a:prstGeom prst="rect">
            <a:avLst/>
          </a:prstGeom>
          <a:noFill/>
        </p:spPr>
        <p:txBody>
          <a:bodyPr wrap="square" rtlCol="0">
            <a:spAutoFit/>
          </a:bodyPr>
          <a:lstStyle/>
          <a:p>
            <a:r>
              <a:rPr lang="cs-CZ" b="1" dirty="0" smtClean="0"/>
              <a:t>Capri</a:t>
            </a:r>
          </a:p>
          <a:p>
            <a:pPr>
              <a:buFontTx/>
              <a:buChar char="-"/>
            </a:pPr>
            <a:r>
              <a:rPr lang="cs-CZ" dirty="0"/>
              <a:t> </a:t>
            </a:r>
            <a:r>
              <a:rPr lang="cs-CZ" dirty="0" smtClean="0"/>
              <a:t>hornatý ostrov, vápencové skaly</a:t>
            </a:r>
          </a:p>
          <a:p>
            <a:pPr>
              <a:buFontTx/>
              <a:buChar char="-"/>
            </a:pPr>
            <a:r>
              <a:rPr lang="cs-CZ" dirty="0" smtClean="0"/>
              <a:t> nevhodný na po</a:t>
            </a:r>
            <a:r>
              <a:rPr lang="sk-SK" dirty="0" err="1" smtClean="0"/>
              <a:t>ľnohospodárstvo</a:t>
            </a:r>
            <a:endParaRPr lang="sk-SK" dirty="0" smtClean="0"/>
          </a:p>
          <a:p>
            <a:pPr>
              <a:buFontTx/>
              <a:buChar char="-"/>
            </a:pPr>
            <a:r>
              <a:rPr lang="sk-SK" dirty="0" smtClean="0"/>
              <a:t> </a:t>
            </a:r>
            <a:r>
              <a:rPr lang="sk-SK" dirty="0" err="1" smtClean="0"/>
              <a:t>Cassius</a:t>
            </a:r>
            <a:r>
              <a:rPr lang="sk-SK" dirty="0" smtClean="0"/>
              <a:t> </a:t>
            </a:r>
            <a:r>
              <a:rPr lang="sk-SK" dirty="0" err="1" smtClean="0"/>
              <a:t>Dio</a:t>
            </a:r>
            <a:r>
              <a:rPr lang="sk-SK" dirty="0" smtClean="0"/>
              <a:t>: „nepoužiteľný ostrov“</a:t>
            </a:r>
          </a:p>
          <a:p>
            <a:pPr>
              <a:buFontTx/>
              <a:buChar char="-"/>
            </a:pPr>
            <a:r>
              <a:rPr lang="sk-SK" dirty="0" smtClean="0"/>
              <a:t> geografická poloha – navigácia, križovatka ciest (obsidián, kovy) už od doby bronzovej</a:t>
            </a:r>
          </a:p>
          <a:p>
            <a:pPr>
              <a:buFontTx/>
              <a:buChar char="-"/>
            </a:pPr>
            <a:endParaRPr lang="sk-SK" u="sng" dirty="0" smtClean="0"/>
          </a:p>
          <a:p>
            <a:r>
              <a:rPr lang="sk-SK" u="sng" dirty="0" err="1" smtClean="0"/>
              <a:t>Grotta</a:t>
            </a:r>
            <a:r>
              <a:rPr lang="sk-SK" u="sng" dirty="0" smtClean="0"/>
              <a:t> </a:t>
            </a:r>
            <a:r>
              <a:rPr lang="sk-SK" u="sng" dirty="0" err="1" smtClean="0"/>
              <a:t>Delle</a:t>
            </a:r>
            <a:r>
              <a:rPr lang="sk-SK" u="sng" dirty="0" smtClean="0"/>
              <a:t> </a:t>
            </a:r>
            <a:r>
              <a:rPr lang="sk-SK" u="sng" dirty="0" err="1" smtClean="0"/>
              <a:t>Felci</a:t>
            </a:r>
            <a:endParaRPr lang="sk-SK" u="sng" dirty="0" smtClean="0"/>
          </a:p>
          <a:p>
            <a:r>
              <a:rPr lang="sk-SK" dirty="0" smtClean="0"/>
              <a:t>- nálezy od neolitu po dobu železnú</a:t>
            </a:r>
          </a:p>
          <a:p>
            <a:pPr>
              <a:buFontTx/>
              <a:buChar char="-"/>
            </a:pPr>
            <a:r>
              <a:rPr lang="sk-SK" dirty="0" smtClean="0"/>
              <a:t> výskum 19./20. storočie</a:t>
            </a:r>
          </a:p>
          <a:p>
            <a:pPr>
              <a:buFontTx/>
              <a:buChar char="-"/>
            </a:pPr>
            <a:r>
              <a:rPr lang="sk-SK" dirty="0" smtClean="0"/>
              <a:t> rituálne miesto: keramika s jedlom a pitím, rituálne rozbité nádoby, </a:t>
            </a:r>
          </a:p>
          <a:p>
            <a:pPr>
              <a:buFontTx/>
              <a:buChar char="-"/>
            </a:pPr>
            <a:r>
              <a:rPr lang="sk-SK" dirty="0" smtClean="0"/>
              <a:t> oker – dôležitá úloha v kulte</a:t>
            </a:r>
          </a:p>
          <a:p>
            <a:pPr>
              <a:buFontTx/>
              <a:buChar char="-"/>
            </a:pPr>
            <a:endParaRPr lang="sk-SK" dirty="0" smtClean="0"/>
          </a:p>
          <a:p>
            <a:r>
              <a:rPr lang="sk-SK" i="1" dirty="0" smtClean="0"/>
              <a:t>Neolit</a:t>
            </a:r>
          </a:p>
          <a:p>
            <a:r>
              <a:rPr lang="sk-SK" dirty="0" smtClean="0"/>
              <a:t>- nálezy od stredného neolitu</a:t>
            </a:r>
          </a:p>
          <a:p>
            <a:pPr>
              <a:buFontTx/>
              <a:buChar char="-"/>
            </a:pPr>
            <a:r>
              <a:rPr lang="sk-SK" dirty="0" smtClean="0"/>
              <a:t> pohreby s bohatou výbavou</a:t>
            </a:r>
          </a:p>
          <a:p>
            <a:pPr>
              <a:buFontTx/>
              <a:buChar char="-"/>
            </a:pPr>
            <a:r>
              <a:rPr lang="sk-SK" dirty="0" smtClean="0"/>
              <a:t> maľovaná – </a:t>
            </a:r>
            <a:r>
              <a:rPr lang="sk-SK" dirty="0" err="1" smtClean="0"/>
              <a:t>trichrómna</a:t>
            </a:r>
            <a:r>
              <a:rPr lang="sk-SK" dirty="0" smtClean="0"/>
              <a:t> keramika – červený plameň lemovaný hnedou kontúrou</a:t>
            </a:r>
          </a:p>
          <a:p>
            <a:pPr>
              <a:buFontTx/>
              <a:buChar char="-"/>
            </a:pPr>
            <a:r>
              <a:rPr lang="sk-SK" dirty="0" smtClean="0"/>
              <a:t> ľudské postavy namaľované na kameňoch</a:t>
            </a:r>
          </a:p>
          <a:p>
            <a:pPr>
              <a:buFontTx/>
              <a:buChar char="-"/>
            </a:pPr>
            <a:r>
              <a:rPr lang="sk-SK" dirty="0" smtClean="0"/>
              <a:t> obsidián – čepele, ostrov úzko spojený s </a:t>
            </a:r>
            <a:r>
              <a:rPr lang="sk-SK" dirty="0" err="1" smtClean="0"/>
              <a:t>Lipari</a:t>
            </a:r>
            <a:r>
              <a:rPr lang="sk-SK" dirty="0" smtClean="0"/>
              <a:t> (stredisko ťažby a obchodu s obsidiánom)</a:t>
            </a:r>
          </a:p>
        </p:txBody>
      </p:sp>
      <p:pic>
        <p:nvPicPr>
          <p:cNvPr id="1026" name="Picture 2"/>
          <p:cNvPicPr>
            <a:picLocks noChangeAspect="1" noChangeArrowheads="1"/>
          </p:cNvPicPr>
          <p:nvPr/>
        </p:nvPicPr>
        <p:blipFill>
          <a:blip r:embed="rId2"/>
          <a:srcRect l="1172" t="23125" r="54687" b="38125"/>
          <a:stretch>
            <a:fillRect/>
          </a:stretch>
        </p:blipFill>
        <p:spPr bwMode="auto">
          <a:xfrm>
            <a:off x="4286248" y="285728"/>
            <a:ext cx="4714876" cy="2586923"/>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l="14844" t="45625" r="50781" b="11250"/>
          <a:stretch>
            <a:fillRect/>
          </a:stretch>
        </p:blipFill>
        <p:spPr bwMode="auto">
          <a:xfrm>
            <a:off x="4357686" y="3071810"/>
            <a:ext cx="4572032" cy="3584889"/>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4857752" cy="6463308"/>
          </a:xfrm>
          <a:prstGeom prst="rect">
            <a:avLst/>
          </a:prstGeom>
          <a:noFill/>
        </p:spPr>
        <p:txBody>
          <a:bodyPr wrap="square" rtlCol="0">
            <a:spAutoFit/>
          </a:bodyPr>
          <a:lstStyle/>
          <a:p>
            <a:r>
              <a:rPr lang="sk-SK" i="1" dirty="0" smtClean="0"/>
              <a:t>Doba bronzová</a:t>
            </a:r>
          </a:p>
          <a:p>
            <a:pPr>
              <a:buFontTx/>
              <a:buChar char="-"/>
            </a:pPr>
            <a:r>
              <a:rPr lang="sk-SK" dirty="0" smtClean="0"/>
              <a:t> strategické miesto pre obchod s kovmi z Egejského mora do severnej časti </a:t>
            </a:r>
            <a:r>
              <a:rPr lang="sk-SK" dirty="0" err="1" smtClean="0"/>
              <a:t>Tyrhénskeho</a:t>
            </a:r>
            <a:r>
              <a:rPr lang="sk-SK" dirty="0" smtClean="0"/>
              <a:t> mora, </a:t>
            </a:r>
            <a:r>
              <a:rPr lang="sk-SK" dirty="0" err="1" smtClean="0"/>
              <a:t>Toskánska</a:t>
            </a:r>
            <a:r>
              <a:rPr lang="sk-SK" dirty="0" smtClean="0"/>
              <a:t> a Sardínie</a:t>
            </a:r>
          </a:p>
          <a:p>
            <a:pPr>
              <a:buFontTx/>
              <a:buChar char="-"/>
            </a:pPr>
            <a:r>
              <a:rPr lang="sk-SK" dirty="0" smtClean="0"/>
              <a:t> nálezy sekier a dýk</a:t>
            </a:r>
          </a:p>
          <a:p>
            <a:pPr>
              <a:buFontTx/>
              <a:buChar char="-"/>
            </a:pPr>
            <a:r>
              <a:rPr lang="sk-SK" dirty="0" smtClean="0"/>
              <a:t> výbuch </a:t>
            </a:r>
            <a:r>
              <a:rPr lang="sk-SK" dirty="0" err="1" smtClean="0"/>
              <a:t>Avellino</a:t>
            </a:r>
            <a:r>
              <a:rPr lang="sk-SK" dirty="0" smtClean="0"/>
              <a:t> (1880 – 1680 BC) – ostrov zasiahnutý len málo</a:t>
            </a:r>
          </a:p>
          <a:p>
            <a:pPr>
              <a:buFontTx/>
              <a:buChar char="-"/>
            </a:pPr>
            <a:r>
              <a:rPr lang="sk-SK" dirty="0" smtClean="0"/>
              <a:t> stredná doba bronzová: </a:t>
            </a:r>
            <a:r>
              <a:rPr lang="sk-SK" dirty="0" err="1" smtClean="0"/>
              <a:t>protoapeninská</a:t>
            </a:r>
            <a:r>
              <a:rPr lang="sk-SK" dirty="0" smtClean="0"/>
              <a:t> keramika – v ruke robená, leštená, ku koncu obdobia Apeninská kultúra – tmavá, leštená keramika s rytou výzdobou vyplnenou bielou farbou</a:t>
            </a:r>
          </a:p>
          <a:p>
            <a:pPr>
              <a:buFontTx/>
              <a:buChar char="-"/>
            </a:pPr>
            <a:r>
              <a:rPr lang="sk-SK" dirty="0" smtClean="0"/>
              <a:t> rituálne miesto – votívne depozity váz, miniatúr, jedla, zvieracích kostí, lastúr, zvyšky rituálneho ohniska</a:t>
            </a:r>
          </a:p>
          <a:p>
            <a:pPr>
              <a:buFontTx/>
              <a:buChar char="-"/>
            </a:pPr>
            <a:endParaRPr lang="sk-SK" dirty="0" smtClean="0"/>
          </a:p>
          <a:p>
            <a:r>
              <a:rPr lang="sk-SK" i="1" dirty="0" smtClean="0"/>
              <a:t>Doba železná</a:t>
            </a:r>
          </a:p>
          <a:p>
            <a:pPr>
              <a:buFontTx/>
              <a:buChar char="-"/>
            </a:pPr>
            <a:r>
              <a:rPr lang="sk-SK" dirty="0" smtClean="0"/>
              <a:t> len z tejto jaskyne</a:t>
            </a:r>
          </a:p>
          <a:p>
            <a:pPr>
              <a:buFontTx/>
              <a:buChar char="-"/>
            </a:pPr>
            <a:r>
              <a:rPr lang="sk-SK" dirty="0" smtClean="0"/>
              <a:t> veľmi málo nálezov – prerušenie kontaktov s </a:t>
            </a:r>
            <a:r>
              <a:rPr lang="sk-SK" dirty="0" err="1" smtClean="0"/>
              <a:t>Mykéncami</a:t>
            </a:r>
            <a:endParaRPr lang="sk-SK" dirty="0" smtClean="0"/>
          </a:p>
          <a:p>
            <a:pPr>
              <a:buFontTx/>
              <a:buChar char="-"/>
            </a:pPr>
            <a:r>
              <a:rPr lang="sk-SK" dirty="0" smtClean="0"/>
              <a:t> </a:t>
            </a:r>
            <a:r>
              <a:rPr lang="sk-SK" dirty="0" err="1" smtClean="0"/>
              <a:t>impasto</a:t>
            </a:r>
            <a:endParaRPr lang="sk-SK" dirty="0" smtClean="0"/>
          </a:p>
          <a:p>
            <a:pPr>
              <a:buFontTx/>
              <a:buChar char="-"/>
            </a:pPr>
            <a:r>
              <a:rPr lang="sk-SK" dirty="0" smtClean="0"/>
              <a:t> kopije</a:t>
            </a:r>
          </a:p>
          <a:p>
            <a:pPr>
              <a:buFontTx/>
              <a:buChar char="-"/>
            </a:pPr>
            <a:endParaRPr lang="sk-SK" dirty="0" smtClean="0"/>
          </a:p>
        </p:txBody>
      </p:sp>
      <p:pic>
        <p:nvPicPr>
          <p:cNvPr id="2050" name="Picture 2"/>
          <p:cNvPicPr>
            <a:picLocks noChangeAspect="1" noChangeArrowheads="1"/>
          </p:cNvPicPr>
          <p:nvPr/>
        </p:nvPicPr>
        <p:blipFill>
          <a:blip r:embed="rId2"/>
          <a:srcRect l="30859" t="9375" r="31250" b="10000"/>
          <a:stretch>
            <a:fillRect/>
          </a:stretch>
        </p:blipFill>
        <p:spPr bwMode="auto">
          <a:xfrm>
            <a:off x="4792928" y="500042"/>
            <a:ext cx="4351072" cy="5786478"/>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3970318"/>
          </a:xfrm>
          <a:prstGeom prst="rect">
            <a:avLst/>
          </a:prstGeom>
          <a:noFill/>
        </p:spPr>
        <p:txBody>
          <a:bodyPr wrap="square" rtlCol="0">
            <a:spAutoFit/>
          </a:bodyPr>
          <a:lstStyle/>
          <a:p>
            <a:pPr>
              <a:buFontTx/>
              <a:buChar char="-"/>
            </a:pPr>
            <a:r>
              <a:rPr lang="sk-SK" dirty="0" smtClean="0"/>
              <a:t> 8. stor. BC – ostrov kolonizovaný </a:t>
            </a:r>
            <a:r>
              <a:rPr lang="sk-SK" dirty="0" err="1" smtClean="0"/>
              <a:t>Teleboicami</a:t>
            </a:r>
            <a:r>
              <a:rPr lang="sk-SK" dirty="0" smtClean="0"/>
              <a:t>, ľud z </a:t>
            </a:r>
            <a:r>
              <a:rPr lang="sk-SK" dirty="0" err="1" smtClean="0"/>
              <a:t>Arkánie</a:t>
            </a:r>
            <a:r>
              <a:rPr lang="sk-SK" dirty="0" smtClean="0"/>
              <a:t>, ktorý viedol </a:t>
            </a:r>
            <a:r>
              <a:rPr lang="sk-SK" dirty="0" err="1" smtClean="0"/>
              <a:t>Teleno</a:t>
            </a:r>
            <a:r>
              <a:rPr lang="sk-SK" dirty="0" smtClean="0"/>
              <a:t> – piráti, osídlenie si stavali na dobre opevnených miestach – </a:t>
            </a:r>
            <a:r>
              <a:rPr lang="sk-SK" dirty="0" err="1" smtClean="0"/>
              <a:t>megalitické</a:t>
            </a:r>
            <a:r>
              <a:rPr lang="sk-SK" dirty="0" smtClean="0"/>
              <a:t> opevnenie</a:t>
            </a:r>
          </a:p>
          <a:p>
            <a:pPr>
              <a:buFontTx/>
              <a:buChar char="-"/>
            </a:pPr>
            <a:r>
              <a:rPr lang="sk-SK" dirty="0" smtClean="0"/>
              <a:t> 5. - 4. stor. BC – Gréci z </a:t>
            </a:r>
            <a:r>
              <a:rPr lang="sk-SK" dirty="0" err="1" smtClean="0"/>
              <a:t>Cumae</a:t>
            </a:r>
            <a:r>
              <a:rPr lang="sk-SK" dirty="0" smtClean="0"/>
              <a:t> sa usadzujú na ostrove</a:t>
            </a:r>
          </a:p>
          <a:p>
            <a:pPr>
              <a:buFontTx/>
              <a:buChar char="-"/>
            </a:pPr>
            <a:r>
              <a:rPr lang="sk-SK" dirty="0" smtClean="0"/>
              <a:t> 325 BC – ostrov prechádza pod správu Ríma</a:t>
            </a:r>
          </a:p>
          <a:p>
            <a:pPr>
              <a:buFontTx/>
              <a:buChar char="-"/>
            </a:pPr>
            <a:r>
              <a:rPr lang="sk-SK" dirty="0" smtClean="0"/>
              <a:t> 269 BC – mince – dôkaz obchodu medzi pevninou a ostrovom</a:t>
            </a:r>
          </a:p>
          <a:p>
            <a:pPr>
              <a:buFontTx/>
              <a:buChar char="-"/>
            </a:pPr>
            <a:r>
              <a:rPr lang="sk-SK" dirty="0" smtClean="0"/>
              <a:t> 9 BC – </a:t>
            </a:r>
            <a:r>
              <a:rPr lang="sk-SK" dirty="0" err="1" smtClean="0"/>
              <a:t>Augustus</a:t>
            </a:r>
            <a:r>
              <a:rPr lang="sk-SK" dirty="0" smtClean="0"/>
              <a:t> získava Capri</a:t>
            </a:r>
          </a:p>
          <a:p>
            <a:pPr>
              <a:buFontTx/>
              <a:buChar char="-"/>
            </a:pPr>
            <a:r>
              <a:rPr lang="sk-SK" dirty="0" smtClean="0"/>
              <a:t> 27 – 37 AD – </a:t>
            </a:r>
            <a:r>
              <a:rPr lang="sk-SK" dirty="0" err="1" smtClean="0"/>
              <a:t>Tiberius</a:t>
            </a:r>
            <a:r>
              <a:rPr lang="sk-SK" dirty="0" smtClean="0"/>
              <a:t> prebýva na ostrove</a:t>
            </a:r>
            <a:endParaRPr lang="sk-SK" b="1" dirty="0" smtClean="0"/>
          </a:p>
          <a:p>
            <a:pPr>
              <a:buFontTx/>
              <a:buChar char="-"/>
            </a:pPr>
            <a:endParaRPr lang="sk-SK" b="1" dirty="0" smtClean="0"/>
          </a:p>
          <a:p>
            <a:r>
              <a:rPr lang="sk-SK" b="1" dirty="0" err="1" smtClean="0"/>
              <a:t>Villa</a:t>
            </a:r>
            <a:r>
              <a:rPr lang="sk-SK" b="1" dirty="0" smtClean="0"/>
              <a:t> </a:t>
            </a:r>
            <a:r>
              <a:rPr lang="sk-SK" b="1" dirty="0" err="1" smtClean="0"/>
              <a:t>Jovis</a:t>
            </a:r>
            <a:endParaRPr lang="sk-SK" b="1" dirty="0" smtClean="0"/>
          </a:p>
          <a:p>
            <a:pPr>
              <a:buFontTx/>
              <a:buChar char="-"/>
            </a:pPr>
            <a:r>
              <a:rPr lang="sk-SK" dirty="0" smtClean="0"/>
              <a:t> </a:t>
            </a:r>
            <a:r>
              <a:rPr lang="sk-SK" dirty="0" err="1" smtClean="0"/>
              <a:t>Tiberius</a:t>
            </a:r>
            <a:r>
              <a:rPr lang="sk-SK" dirty="0" smtClean="0"/>
              <a:t> (nechal postaviť ďalších 11 víl na ostrove) – jedna pre každého olympského boha</a:t>
            </a:r>
          </a:p>
          <a:p>
            <a:pPr>
              <a:buFontTx/>
              <a:buChar char="-"/>
            </a:pPr>
            <a:r>
              <a:rPr lang="sk-SK" dirty="0" smtClean="0"/>
              <a:t> najlepšie chránená, najväčšia a najbohatšia</a:t>
            </a:r>
          </a:p>
          <a:p>
            <a:pPr>
              <a:buFontTx/>
              <a:buChar char="-"/>
            </a:pPr>
            <a:r>
              <a:rPr lang="sk-SK" dirty="0" smtClean="0"/>
              <a:t> 7000 m2 – obytná časť, záhrady, </a:t>
            </a:r>
            <a:r>
              <a:rPr lang="sk-SK" dirty="0" err="1" smtClean="0"/>
              <a:t>nymfeá</a:t>
            </a:r>
            <a:r>
              <a:rPr lang="sk-SK" dirty="0" smtClean="0"/>
              <a:t>, </a:t>
            </a:r>
            <a:r>
              <a:rPr lang="sk-SK" dirty="0" err="1" smtClean="0"/>
              <a:t>exedry</a:t>
            </a:r>
            <a:r>
              <a:rPr lang="sk-SK" dirty="0" smtClean="0"/>
              <a:t> na oddych, les</a:t>
            </a:r>
          </a:p>
          <a:p>
            <a:pPr>
              <a:buFontTx/>
              <a:buChar char="-"/>
            </a:pPr>
            <a:r>
              <a:rPr lang="sk-SK" dirty="0" smtClean="0"/>
              <a:t> po smrti </a:t>
            </a:r>
            <a:r>
              <a:rPr lang="sk-SK" dirty="0" err="1" smtClean="0"/>
              <a:t>Tiberia</a:t>
            </a:r>
            <a:r>
              <a:rPr lang="sk-SK" dirty="0" smtClean="0"/>
              <a:t> ďalej využívaná až do 2. stor. AD</a:t>
            </a:r>
          </a:p>
          <a:p>
            <a:pPr>
              <a:buFontTx/>
              <a:buChar char="-"/>
            </a:pPr>
            <a:endParaRPr lang="sk-SK" dirty="0" smtClean="0"/>
          </a:p>
        </p:txBody>
      </p:sp>
      <p:pic>
        <p:nvPicPr>
          <p:cNvPr id="5122" name="Picture 2" descr="Villa Jovis"/>
          <p:cNvPicPr>
            <a:picLocks noChangeAspect="1" noChangeArrowheads="1"/>
          </p:cNvPicPr>
          <p:nvPr/>
        </p:nvPicPr>
        <p:blipFill>
          <a:blip r:embed="rId2"/>
          <a:srcRect/>
          <a:stretch>
            <a:fillRect/>
          </a:stretch>
        </p:blipFill>
        <p:spPr bwMode="auto">
          <a:xfrm>
            <a:off x="0" y="3714752"/>
            <a:ext cx="4378094" cy="3143248"/>
          </a:xfrm>
          <a:prstGeom prst="rect">
            <a:avLst/>
          </a:prstGeom>
          <a:noFill/>
        </p:spPr>
      </p:pic>
      <p:pic>
        <p:nvPicPr>
          <p:cNvPr id="5124" name="Picture 4" descr="800px-Villa_Jovis,_Reconstructed_by_C._Weichardt"/>
          <p:cNvPicPr>
            <a:picLocks noChangeAspect="1" noChangeArrowheads="1"/>
          </p:cNvPicPr>
          <p:nvPr/>
        </p:nvPicPr>
        <p:blipFill>
          <a:blip r:embed="rId3"/>
          <a:srcRect/>
          <a:stretch>
            <a:fillRect/>
          </a:stretch>
        </p:blipFill>
        <p:spPr bwMode="auto">
          <a:xfrm>
            <a:off x="4643438" y="3707604"/>
            <a:ext cx="4500562" cy="3150395"/>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1754326"/>
          </a:xfrm>
          <a:prstGeom prst="rect">
            <a:avLst/>
          </a:prstGeom>
          <a:noFill/>
        </p:spPr>
        <p:txBody>
          <a:bodyPr wrap="square" rtlCol="0">
            <a:spAutoFit/>
          </a:bodyPr>
          <a:lstStyle/>
          <a:p>
            <a:r>
              <a:rPr lang="sk-SK" dirty="0" smtClean="0"/>
              <a:t>Stred – 4 veľké, zaklenuté nádrže na zber dažďovej vody</a:t>
            </a:r>
          </a:p>
          <a:p>
            <a:r>
              <a:rPr lang="sk-SK" dirty="0" smtClean="0"/>
              <a:t>Sever – cisárske obytné </a:t>
            </a:r>
            <a:r>
              <a:rPr lang="sk-SK" dirty="0" err="1" smtClean="0"/>
              <a:t>miesnosti</a:t>
            </a:r>
            <a:endParaRPr lang="sk-SK" dirty="0" smtClean="0"/>
          </a:p>
          <a:p>
            <a:r>
              <a:rPr lang="sk-SK" dirty="0" smtClean="0"/>
              <a:t>Západ – priestory pre služobníctvo</a:t>
            </a:r>
          </a:p>
          <a:p>
            <a:r>
              <a:rPr lang="sk-SK" dirty="0" smtClean="0"/>
              <a:t>Juh – kúpele (</a:t>
            </a:r>
            <a:r>
              <a:rPr lang="sk-SK" dirty="0" err="1" smtClean="0"/>
              <a:t>apodyterium</a:t>
            </a:r>
            <a:r>
              <a:rPr lang="sk-SK" dirty="0" smtClean="0"/>
              <a:t>, </a:t>
            </a:r>
            <a:r>
              <a:rPr lang="sk-SK" dirty="0" err="1" smtClean="0"/>
              <a:t>tepidarium</a:t>
            </a:r>
            <a:r>
              <a:rPr lang="sk-SK" dirty="0" smtClean="0"/>
              <a:t>, </a:t>
            </a:r>
            <a:r>
              <a:rPr lang="sk-SK" dirty="0" err="1" smtClean="0"/>
              <a:t>calidarium</a:t>
            </a:r>
            <a:r>
              <a:rPr lang="sk-SK" dirty="0" smtClean="0"/>
              <a:t>, </a:t>
            </a:r>
            <a:r>
              <a:rPr lang="sk-SK" dirty="0" err="1" smtClean="0"/>
              <a:t>prefurnium</a:t>
            </a:r>
            <a:r>
              <a:rPr lang="sk-SK" dirty="0" smtClean="0"/>
              <a:t>)</a:t>
            </a:r>
          </a:p>
          <a:p>
            <a:r>
              <a:rPr lang="sk-SK" dirty="0" smtClean="0"/>
              <a:t>Východ – „</a:t>
            </a:r>
            <a:r>
              <a:rPr lang="sk-SK" dirty="0" err="1" smtClean="0"/>
              <a:t>ambulatio</a:t>
            </a:r>
            <a:r>
              <a:rPr lang="sk-SK" dirty="0" smtClean="0"/>
              <a:t>“ s výhľadom na Neapolský záliv, polostrov </a:t>
            </a:r>
            <a:r>
              <a:rPr lang="sk-SK" dirty="0" err="1" smtClean="0"/>
              <a:t>Sorrento</a:t>
            </a:r>
            <a:r>
              <a:rPr lang="sk-SK" dirty="0" smtClean="0"/>
              <a:t>, pobrežie </a:t>
            </a:r>
            <a:r>
              <a:rPr lang="sk-SK" dirty="0" err="1" smtClean="0"/>
              <a:t>Amalfi</a:t>
            </a:r>
            <a:endParaRPr lang="sk-SK" dirty="0" smtClean="0"/>
          </a:p>
          <a:p>
            <a:r>
              <a:rPr lang="sk-SK" dirty="0" smtClean="0"/>
              <a:t>- Jednotlivé časti </a:t>
            </a:r>
            <a:r>
              <a:rPr lang="sk-SK" dirty="0" err="1" smtClean="0"/>
              <a:t>villy</a:t>
            </a:r>
            <a:r>
              <a:rPr lang="sk-SK" dirty="0" smtClean="0"/>
              <a:t> spájané schodiskami tak, aby mal cisár súkromné prechody</a:t>
            </a:r>
            <a:endParaRPr lang="cs-CZ" dirty="0"/>
          </a:p>
        </p:txBody>
      </p:sp>
      <p:pic>
        <p:nvPicPr>
          <p:cNvPr id="4098" name="Picture 2" descr="VillaJovis_plan"/>
          <p:cNvPicPr>
            <a:picLocks noChangeAspect="1" noChangeArrowheads="1"/>
          </p:cNvPicPr>
          <p:nvPr/>
        </p:nvPicPr>
        <p:blipFill>
          <a:blip r:embed="rId2"/>
          <a:srcRect/>
          <a:stretch>
            <a:fillRect/>
          </a:stretch>
        </p:blipFill>
        <p:spPr bwMode="auto">
          <a:xfrm>
            <a:off x="1357290" y="1920205"/>
            <a:ext cx="5786478" cy="4937795"/>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upload.wikimedia.org/wikipedia/commons/5/56/Latium_et_Campania.png"/>
          <p:cNvPicPr>
            <a:picLocks noChangeAspect="1" noChangeArrowheads="1"/>
          </p:cNvPicPr>
          <p:nvPr/>
        </p:nvPicPr>
        <p:blipFill>
          <a:blip r:embed="rId2"/>
          <a:srcRect l="43857" t="26853" r="624" b="1498"/>
          <a:stretch>
            <a:fillRect/>
          </a:stretch>
        </p:blipFill>
        <p:spPr bwMode="auto">
          <a:xfrm>
            <a:off x="500034" y="0"/>
            <a:ext cx="8077201" cy="6858000"/>
          </a:xfrm>
          <a:prstGeom prst="rect">
            <a:avLst/>
          </a:prstGeom>
          <a:noFill/>
        </p:spPr>
      </p:pic>
      <p:sp>
        <p:nvSpPr>
          <p:cNvPr id="3" name="Obdélník 2"/>
          <p:cNvSpPr/>
          <p:nvPr/>
        </p:nvSpPr>
        <p:spPr>
          <a:xfrm>
            <a:off x="3571868" y="2857496"/>
            <a:ext cx="785818" cy="5000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Obdélník 3"/>
          <p:cNvSpPr/>
          <p:nvPr/>
        </p:nvSpPr>
        <p:spPr>
          <a:xfrm>
            <a:off x="2428860" y="4500570"/>
            <a:ext cx="571504" cy="2143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p:cNvSpPr/>
          <p:nvPr/>
        </p:nvSpPr>
        <p:spPr>
          <a:xfrm>
            <a:off x="2143108" y="4143380"/>
            <a:ext cx="785818" cy="2143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1928794" y="3857628"/>
            <a:ext cx="857256" cy="2857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4929190" y="3857628"/>
            <a:ext cx="642942" cy="2857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3643306" y="4071942"/>
            <a:ext cx="1143008" cy="4286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1928794" y="4857760"/>
            <a:ext cx="642942" cy="4286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3428992" y="6000768"/>
            <a:ext cx="571504" cy="3571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p:cNvSpPr/>
          <p:nvPr/>
        </p:nvSpPr>
        <p:spPr>
          <a:xfrm>
            <a:off x="4786314" y="4929198"/>
            <a:ext cx="1071570" cy="5715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p:cNvSpPr/>
          <p:nvPr/>
        </p:nvSpPr>
        <p:spPr>
          <a:xfrm>
            <a:off x="6072198" y="5214950"/>
            <a:ext cx="1285884" cy="2857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p:cNvSpPr/>
          <p:nvPr/>
        </p:nvSpPr>
        <p:spPr>
          <a:xfrm>
            <a:off x="1285852" y="1928802"/>
            <a:ext cx="857256" cy="3571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descr="Villa Jovis Capri"/>
          <p:cNvPicPr>
            <a:picLocks noChangeAspect="1" noChangeArrowheads="1"/>
          </p:cNvPicPr>
          <p:nvPr/>
        </p:nvPicPr>
        <p:blipFill>
          <a:blip r:embed="rId2"/>
          <a:srcRect/>
          <a:stretch>
            <a:fillRect/>
          </a:stretch>
        </p:blipFill>
        <p:spPr bwMode="auto">
          <a:xfrm>
            <a:off x="3286116" y="2952743"/>
            <a:ext cx="5857884" cy="3905257"/>
          </a:xfrm>
          <a:prstGeom prst="rect">
            <a:avLst/>
          </a:prstGeom>
          <a:noFill/>
        </p:spPr>
      </p:pic>
      <p:pic>
        <p:nvPicPr>
          <p:cNvPr id="44034" name="Picture 2" descr="http://files.salsacdn.com/article/3541_Villa_Jovis/image/Unknown-1_d_0_0_800.20150601201810.jpeg"/>
          <p:cNvPicPr>
            <a:picLocks noChangeAspect="1" noChangeArrowheads="1"/>
          </p:cNvPicPr>
          <p:nvPr/>
        </p:nvPicPr>
        <p:blipFill>
          <a:blip r:embed="rId3"/>
          <a:srcRect/>
          <a:stretch>
            <a:fillRect/>
          </a:stretch>
        </p:blipFill>
        <p:spPr bwMode="auto">
          <a:xfrm>
            <a:off x="0" y="0"/>
            <a:ext cx="5486400" cy="3429000"/>
          </a:xfrm>
          <a:prstGeom prst="rect">
            <a:avLst/>
          </a:prstGeom>
          <a:noFill/>
        </p:spPr>
      </p:pic>
      <p:pic>
        <p:nvPicPr>
          <p:cNvPr id="44038" name="Picture 6" descr="http://www.zaw.uni-heidelberg.de/hps/klarch/institut/v_jovi/Abb.1_Weichardt.jpg"/>
          <p:cNvPicPr>
            <a:picLocks noChangeAspect="1" noChangeArrowheads="1"/>
          </p:cNvPicPr>
          <p:nvPr/>
        </p:nvPicPr>
        <p:blipFill>
          <a:blip r:embed="rId4"/>
          <a:srcRect/>
          <a:stretch>
            <a:fillRect/>
          </a:stretch>
        </p:blipFill>
        <p:spPr bwMode="auto">
          <a:xfrm>
            <a:off x="5357818" y="142852"/>
            <a:ext cx="3786182" cy="2645673"/>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laviebohemetravel.files.wordpress.com/2011/04/5be7b-villajoviscapri_034.jpg?w=320&amp;h=240"/>
          <p:cNvPicPr>
            <a:picLocks noChangeAspect="1" noChangeArrowheads="1"/>
          </p:cNvPicPr>
          <p:nvPr/>
        </p:nvPicPr>
        <p:blipFill>
          <a:blip r:embed="rId2"/>
          <a:srcRect/>
          <a:stretch>
            <a:fillRect/>
          </a:stretch>
        </p:blipFill>
        <p:spPr bwMode="auto">
          <a:xfrm>
            <a:off x="0" y="0"/>
            <a:ext cx="4476779" cy="3357586"/>
          </a:xfrm>
          <a:prstGeom prst="rect">
            <a:avLst/>
          </a:prstGeom>
          <a:noFill/>
        </p:spPr>
      </p:pic>
      <p:pic>
        <p:nvPicPr>
          <p:cNvPr id="43012" name="Picture 4" descr="The Villa Jovi Italy"/>
          <p:cNvPicPr>
            <a:picLocks noChangeAspect="1" noChangeArrowheads="1"/>
          </p:cNvPicPr>
          <p:nvPr/>
        </p:nvPicPr>
        <p:blipFill>
          <a:blip r:embed="rId3"/>
          <a:srcRect/>
          <a:stretch>
            <a:fillRect/>
          </a:stretch>
        </p:blipFill>
        <p:spPr bwMode="auto">
          <a:xfrm>
            <a:off x="4661820" y="1"/>
            <a:ext cx="4482180" cy="3357561"/>
          </a:xfrm>
          <a:prstGeom prst="rect">
            <a:avLst/>
          </a:prstGeom>
          <a:noFill/>
        </p:spPr>
      </p:pic>
      <p:pic>
        <p:nvPicPr>
          <p:cNvPr id="43014" name="Picture 6" descr="Vill Jovis Ruins"/>
          <p:cNvPicPr>
            <a:picLocks noChangeAspect="1" noChangeArrowheads="1"/>
          </p:cNvPicPr>
          <p:nvPr/>
        </p:nvPicPr>
        <p:blipFill>
          <a:blip r:embed="rId4"/>
          <a:srcRect/>
          <a:stretch>
            <a:fillRect/>
          </a:stretch>
        </p:blipFill>
        <p:spPr bwMode="auto">
          <a:xfrm>
            <a:off x="1" y="3500438"/>
            <a:ext cx="4476748" cy="3357562"/>
          </a:xfrm>
          <a:prstGeom prst="rect">
            <a:avLst/>
          </a:prstGeom>
          <a:noFill/>
        </p:spPr>
      </p:pic>
      <p:pic>
        <p:nvPicPr>
          <p:cNvPr id="43016" name="Picture 8" descr="Capri Villa Jovis"/>
          <p:cNvPicPr>
            <a:picLocks noChangeAspect="1" noChangeArrowheads="1"/>
          </p:cNvPicPr>
          <p:nvPr/>
        </p:nvPicPr>
        <p:blipFill>
          <a:blip r:embed="rId5"/>
          <a:srcRect/>
          <a:stretch>
            <a:fillRect/>
          </a:stretch>
        </p:blipFill>
        <p:spPr bwMode="auto">
          <a:xfrm>
            <a:off x="4667249" y="3500438"/>
            <a:ext cx="4476750" cy="3357562"/>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Taliansko0a.jpg"/>
          <p:cNvPicPr>
            <a:picLocks noChangeAspect="1"/>
          </p:cNvPicPr>
          <p:nvPr/>
        </p:nvPicPr>
        <p:blipFill>
          <a:blip r:embed="rId2"/>
          <a:srcRect t="12160" b="7138"/>
          <a:stretch>
            <a:fillRect/>
          </a:stretch>
        </p:blipFill>
        <p:spPr>
          <a:xfrm>
            <a:off x="0" y="0"/>
            <a:ext cx="6004595" cy="6858000"/>
          </a:xfrm>
          <a:prstGeom prst="rect">
            <a:avLst/>
          </a:prstGeom>
        </p:spPr>
      </p:pic>
      <p:sp>
        <p:nvSpPr>
          <p:cNvPr id="3" name="Obdélník 2"/>
          <p:cNvSpPr/>
          <p:nvPr/>
        </p:nvSpPr>
        <p:spPr>
          <a:xfrm>
            <a:off x="179512" y="5949280"/>
            <a:ext cx="2448272"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TextovéPole 3"/>
          <p:cNvSpPr txBox="1"/>
          <p:nvPr/>
        </p:nvSpPr>
        <p:spPr>
          <a:xfrm>
            <a:off x="5292080" y="3861048"/>
            <a:ext cx="288032" cy="369332"/>
          </a:xfrm>
          <a:prstGeom prst="rect">
            <a:avLst/>
          </a:prstGeom>
          <a:noFill/>
        </p:spPr>
        <p:txBody>
          <a:bodyPr wrap="square" rtlCol="0">
            <a:spAutoFit/>
          </a:bodyPr>
          <a:lstStyle/>
          <a:p>
            <a:r>
              <a:rPr lang="cs-CZ" b="1" dirty="0" smtClean="0">
                <a:solidFill>
                  <a:srgbClr val="FF0000"/>
                </a:solidFill>
              </a:rPr>
              <a:t>I</a:t>
            </a:r>
            <a:endParaRPr lang="cs-CZ" b="1" dirty="0">
              <a:solidFill>
                <a:srgbClr val="FF0000"/>
              </a:solidFill>
            </a:endParaRPr>
          </a:p>
        </p:txBody>
      </p:sp>
      <p:sp>
        <p:nvSpPr>
          <p:cNvPr id="5" name="TextovéPole 4"/>
          <p:cNvSpPr txBox="1"/>
          <p:nvPr/>
        </p:nvSpPr>
        <p:spPr>
          <a:xfrm>
            <a:off x="4211960" y="3861048"/>
            <a:ext cx="432048" cy="369332"/>
          </a:xfrm>
          <a:prstGeom prst="rect">
            <a:avLst/>
          </a:prstGeom>
          <a:noFill/>
        </p:spPr>
        <p:txBody>
          <a:bodyPr wrap="square" rtlCol="0">
            <a:spAutoFit/>
          </a:bodyPr>
          <a:lstStyle/>
          <a:p>
            <a:r>
              <a:rPr lang="cs-CZ" b="1" dirty="0" smtClean="0">
                <a:solidFill>
                  <a:srgbClr val="FF0000"/>
                </a:solidFill>
              </a:rPr>
              <a:t>II</a:t>
            </a:r>
            <a:endParaRPr lang="cs-CZ" b="1" dirty="0">
              <a:solidFill>
                <a:srgbClr val="FF0000"/>
              </a:solidFill>
            </a:endParaRPr>
          </a:p>
        </p:txBody>
      </p:sp>
      <p:sp>
        <p:nvSpPr>
          <p:cNvPr id="6" name="TextovéPole 5"/>
          <p:cNvSpPr txBox="1"/>
          <p:nvPr/>
        </p:nvSpPr>
        <p:spPr>
          <a:xfrm>
            <a:off x="2714265" y="1916832"/>
            <a:ext cx="576064" cy="369332"/>
          </a:xfrm>
          <a:prstGeom prst="rect">
            <a:avLst/>
          </a:prstGeom>
          <a:noFill/>
        </p:spPr>
        <p:txBody>
          <a:bodyPr wrap="square" rtlCol="0">
            <a:spAutoFit/>
          </a:bodyPr>
          <a:lstStyle/>
          <a:p>
            <a:r>
              <a:rPr lang="cs-CZ" b="1" dirty="0" smtClean="0">
                <a:solidFill>
                  <a:srgbClr val="FF0000"/>
                </a:solidFill>
              </a:rPr>
              <a:t>III</a:t>
            </a:r>
            <a:endParaRPr lang="cs-CZ" b="1" dirty="0">
              <a:solidFill>
                <a:srgbClr val="FF0000"/>
              </a:solidFill>
            </a:endParaRPr>
          </a:p>
        </p:txBody>
      </p:sp>
      <p:pic>
        <p:nvPicPr>
          <p:cNvPr id="7" name="Picture 2" descr="http://media-cdn.tripadvisor.com/media/photo-s/09/52/18/b2/museo-archeologico-nazionale.jpg"/>
          <p:cNvPicPr>
            <a:picLocks noChangeAspect="1" noChangeArrowheads="1"/>
          </p:cNvPicPr>
          <p:nvPr/>
        </p:nvPicPr>
        <p:blipFill>
          <a:blip r:embed="rId3"/>
          <a:srcRect/>
          <a:stretch>
            <a:fillRect/>
          </a:stretch>
        </p:blipFill>
        <p:spPr bwMode="auto">
          <a:xfrm>
            <a:off x="5792156" y="64261"/>
            <a:ext cx="3096344" cy="2325074"/>
          </a:xfrm>
          <a:prstGeom prst="rect">
            <a:avLst/>
          </a:prstGeom>
          <a:noFill/>
        </p:spPr>
      </p:pic>
      <p:pic>
        <p:nvPicPr>
          <p:cNvPr id="8" name="Obrázek 7" descr="IMG_1361.JPG"/>
          <p:cNvPicPr>
            <a:picLocks noChangeAspect="1"/>
          </p:cNvPicPr>
          <p:nvPr/>
        </p:nvPicPr>
        <p:blipFill>
          <a:blip r:embed="rId4" cstate="print"/>
          <a:stretch>
            <a:fillRect/>
          </a:stretch>
        </p:blipFill>
        <p:spPr>
          <a:xfrm>
            <a:off x="5792156" y="2453596"/>
            <a:ext cx="3034873" cy="2023249"/>
          </a:xfrm>
          <a:prstGeom prst="rect">
            <a:avLst/>
          </a:prstGeom>
        </p:spPr>
      </p:pic>
      <p:pic>
        <p:nvPicPr>
          <p:cNvPr id="9" name="Picture 5" descr="Fig.2 - U-shaped residential hut (Building 9) with collapsed internal fixture and pots."/>
          <p:cNvPicPr>
            <a:picLocks noChangeAspect="1" noChangeArrowheads="1"/>
          </p:cNvPicPr>
          <p:nvPr/>
        </p:nvPicPr>
        <p:blipFill>
          <a:blip r:embed="rId5"/>
          <a:srcRect/>
          <a:stretch>
            <a:fillRect/>
          </a:stretch>
        </p:blipFill>
        <p:spPr bwMode="auto">
          <a:xfrm>
            <a:off x="6514496" y="4581587"/>
            <a:ext cx="1961720" cy="2276413"/>
          </a:xfrm>
          <a:prstGeom prst="rect">
            <a:avLst/>
          </a:prstGeom>
          <a:noFill/>
        </p:spPr>
      </p:pic>
    </p:spTree>
    <p:extLst>
      <p:ext uri="{BB962C8B-B14F-4D97-AF65-F5344CB8AC3E}">
        <p14:creationId xmlns:p14="http://schemas.microsoft.com/office/powerpoint/2010/main" val="10563091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3970318"/>
          </a:xfrm>
          <a:prstGeom prst="rect">
            <a:avLst/>
          </a:prstGeom>
          <a:noFill/>
        </p:spPr>
        <p:txBody>
          <a:bodyPr wrap="square" rtlCol="0">
            <a:spAutoFit/>
          </a:bodyPr>
          <a:lstStyle/>
          <a:p>
            <a:r>
              <a:rPr lang="sk-SK" b="1" dirty="0" err="1" smtClean="0"/>
              <a:t>Pozzuoli</a:t>
            </a:r>
            <a:endParaRPr lang="sk-SK" b="1" dirty="0" smtClean="0"/>
          </a:p>
          <a:p>
            <a:pPr>
              <a:buFontTx/>
              <a:buChar char="-"/>
            </a:pPr>
            <a:r>
              <a:rPr lang="sk-SK" dirty="0" smtClean="0"/>
              <a:t> grécka kolónia – </a:t>
            </a:r>
            <a:r>
              <a:rPr lang="sk-SK" dirty="0" err="1" smtClean="0"/>
              <a:t>Dicaearchia</a:t>
            </a:r>
            <a:endParaRPr lang="sk-SK" dirty="0" smtClean="0"/>
          </a:p>
          <a:p>
            <a:pPr>
              <a:buFontTx/>
              <a:buChar char="-"/>
            </a:pPr>
            <a:r>
              <a:rPr lang="sk-SK" dirty="0" smtClean="0"/>
              <a:t> rímska kolónia – 194 BC – </a:t>
            </a:r>
            <a:r>
              <a:rPr lang="sk-SK" dirty="0" err="1" smtClean="0"/>
              <a:t>Puteoli</a:t>
            </a:r>
            <a:r>
              <a:rPr lang="sk-SK" dirty="0" smtClean="0"/>
              <a:t> – </a:t>
            </a:r>
            <a:r>
              <a:rPr lang="sk-SK" i="1" dirty="0" err="1" smtClean="0"/>
              <a:t>puteus</a:t>
            </a:r>
            <a:r>
              <a:rPr lang="sk-SK" dirty="0" smtClean="0"/>
              <a:t> (studňa), </a:t>
            </a:r>
            <a:r>
              <a:rPr lang="sk-SK" i="1" dirty="0" err="1" smtClean="0"/>
              <a:t>puteo</a:t>
            </a:r>
            <a:r>
              <a:rPr lang="sk-SK" dirty="0" smtClean="0"/>
              <a:t> (zapáchať) – zápach síry, mesto leží vo vulkanickej </a:t>
            </a:r>
            <a:r>
              <a:rPr lang="sk-SK" dirty="0" err="1" smtClean="0"/>
              <a:t>kaldere</a:t>
            </a:r>
            <a:endParaRPr lang="sk-SK" dirty="0" smtClean="0"/>
          </a:p>
          <a:p>
            <a:pPr>
              <a:buFontTx/>
              <a:buChar char="-"/>
            </a:pPr>
            <a:r>
              <a:rPr lang="sk-SK" dirty="0" smtClean="0"/>
              <a:t> prístav – alexandrijské lode s obilím + ďalšie lode z celého impéria</a:t>
            </a:r>
          </a:p>
          <a:p>
            <a:pPr>
              <a:buFontTx/>
              <a:buChar char="-"/>
            </a:pPr>
            <a:r>
              <a:rPr lang="sk-SK" dirty="0" smtClean="0"/>
              <a:t> centrum exportu keramiky, fúkaného skla, </a:t>
            </a:r>
            <a:r>
              <a:rPr lang="sk-SK" dirty="0" err="1" smtClean="0"/>
              <a:t>mozájk</a:t>
            </a:r>
            <a:r>
              <a:rPr lang="sk-SK" dirty="0" smtClean="0"/>
              <a:t>, železa a mramoru</a:t>
            </a:r>
          </a:p>
          <a:p>
            <a:pPr>
              <a:buFontTx/>
              <a:buChar char="-"/>
            </a:pPr>
            <a:r>
              <a:rPr lang="sk-SK" dirty="0" smtClean="0"/>
              <a:t> rímska námorná stanica – </a:t>
            </a:r>
            <a:r>
              <a:rPr lang="sk-SK" dirty="0" err="1" smtClean="0"/>
              <a:t>Misenum</a:t>
            </a:r>
            <a:r>
              <a:rPr lang="sk-SK" dirty="0" smtClean="0"/>
              <a:t> – najväčšia námorná flotila antického sveta</a:t>
            </a:r>
          </a:p>
          <a:p>
            <a:pPr>
              <a:buFontTx/>
              <a:buChar char="-"/>
            </a:pPr>
            <a:r>
              <a:rPr lang="sk-SK" dirty="0" smtClean="0"/>
              <a:t> </a:t>
            </a:r>
            <a:r>
              <a:rPr lang="sk-SK" dirty="0" err="1" smtClean="0"/>
              <a:t>Sulla</a:t>
            </a:r>
            <a:r>
              <a:rPr lang="sk-SK" dirty="0" smtClean="0"/>
              <a:t> – vidiecka </a:t>
            </a:r>
            <a:r>
              <a:rPr lang="sk-SK" dirty="0" err="1" smtClean="0"/>
              <a:t>villa</a:t>
            </a:r>
            <a:r>
              <a:rPr lang="sk-SK" dirty="0" smtClean="0"/>
              <a:t>, 78 BC tam zomrel</a:t>
            </a:r>
          </a:p>
          <a:p>
            <a:pPr>
              <a:buFontTx/>
              <a:buChar char="-"/>
            </a:pPr>
            <a:r>
              <a:rPr lang="sk-SK" dirty="0" smtClean="0"/>
              <a:t> </a:t>
            </a:r>
            <a:r>
              <a:rPr lang="sk-SK" dirty="0" err="1" smtClean="0"/>
              <a:t>pozzolana</a:t>
            </a:r>
            <a:r>
              <a:rPr lang="sk-SK" dirty="0" smtClean="0"/>
              <a:t> – prímes cementu (</a:t>
            </a:r>
            <a:r>
              <a:rPr lang="sk-SK" i="1" dirty="0" err="1" smtClean="0"/>
              <a:t>pulvis</a:t>
            </a:r>
            <a:r>
              <a:rPr lang="sk-SK" i="1" dirty="0" smtClean="0"/>
              <a:t> </a:t>
            </a:r>
            <a:r>
              <a:rPr lang="sk-SK" i="1" dirty="0" err="1" smtClean="0"/>
              <a:t>puteolanus</a:t>
            </a:r>
            <a:r>
              <a:rPr lang="sk-SK" dirty="0" smtClean="0"/>
              <a:t>)</a:t>
            </a:r>
          </a:p>
          <a:p>
            <a:pPr>
              <a:buFontTx/>
              <a:buChar char="-"/>
            </a:pPr>
            <a:r>
              <a:rPr lang="sk-SK" dirty="0" smtClean="0"/>
              <a:t> apoštol Pavel – strávil 7 dní a potom šiel po </a:t>
            </a:r>
            <a:r>
              <a:rPr lang="sk-SK" dirty="0" err="1" smtClean="0"/>
              <a:t>via</a:t>
            </a:r>
            <a:r>
              <a:rPr lang="sk-SK" dirty="0" smtClean="0"/>
              <a:t> </a:t>
            </a:r>
            <a:r>
              <a:rPr lang="sk-SK" dirty="0" err="1" smtClean="0"/>
              <a:t>Appia</a:t>
            </a:r>
            <a:r>
              <a:rPr lang="sk-SK" dirty="0" smtClean="0"/>
              <a:t> do Ríma</a:t>
            </a:r>
          </a:p>
          <a:p>
            <a:pPr>
              <a:buFontTx/>
              <a:buChar char="-"/>
            </a:pPr>
            <a:r>
              <a:rPr lang="sk-SK" dirty="0" smtClean="0"/>
              <a:t> Caligula – 37 AD – nechal postaviť 3,2 km dlhý most nad zálivom až k </a:t>
            </a:r>
            <a:r>
              <a:rPr lang="sk-SK" dirty="0" err="1" smtClean="0"/>
              <a:t>Baiae</a:t>
            </a:r>
            <a:r>
              <a:rPr lang="sk-SK" dirty="0" smtClean="0"/>
              <a:t> – lode zviazané dohromady (podľa proroctva)</a:t>
            </a:r>
          </a:p>
          <a:p>
            <a:pPr>
              <a:buFontTx/>
              <a:buChar char="-"/>
            </a:pPr>
            <a:r>
              <a:rPr lang="sk-SK" dirty="0" smtClean="0"/>
              <a:t> svätý </a:t>
            </a:r>
            <a:r>
              <a:rPr lang="sk-SK" dirty="0" err="1" smtClean="0"/>
              <a:t>Proculus</a:t>
            </a:r>
            <a:r>
              <a:rPr lang="sk-SK" dirty="0" smtClean="0"/>
              <a:t> – 4. stor. AD – umučený a stal </a:t>
            </a:r>
          </a:p>
          <a:p>
            <a:r>
              <a:rPr lang="sk-SK" dirty="0" smtClean="0"/>
              <a:t>sa patrónom mesta</a:t>
            </a:r>
          </a:p>
        </p:txBody>
      </p:sp>
      <p:pic>
        <p:nvPicPr>
          <p:cNvPr id="3074" name="Picture 2" descr="Pozzuoli - Via Celle - Necropoli romana"/>
          <p:cNvPicPr>
            <a:picLocks noChangeAspect="1" noChangeArrowheads="1"/>
          </p:cNvPicPr>
          <p:nvPr/>
        </p:nvPicPr>
        <p:blipFill>
          <a:blip r:embed="rId2"/>
          <a:srcRect/>
          <a:stretch>
            <a:fillRect/>
          </a:stretch>
        </p:blipFill>
        <p:spPr bwMode="auto">
          <a:xfrm>
            <a:off x="4429124" y="3429000"/>
            <a:ext cx="4487863" cy="3365897"/>
          </a:xfrm>
          <a:prstGeom prst="rect">
            <a:avLst/>
          </a:prstGeom>
          <a:noFill/>
        </p:spPr>
      </p:pic>
      <p:sp>
        <p:nvSpPr>
          <p:cNvPr id="4" name="TextovéPole 3"/>
          <p:cNvSpPr txBox="1"/>
          <p:nvPr/>
        </p:nvSpPr>
        <p:spPr>
          <a:xfrm>
            <a:off x="0" y="3929066"/>
            <a:ext cx="4429124" cy="3416320"/>
          </a:xfrm>
          <a:prstGeom prst="rect">
            <a:avLst/>
          </a:prstGeom>
          <a:noFill/>
        </p:spPr>
        <p:txBody>
          <a:bodyPr wrap="square" rtlCol="0">
            <a:spAutoFit/>
          </a:bodyPr>
          <a:lstStyle/>
          <a:p>
            <a:r>
              <a:rPr lang="sk-SK" u="sng" dirty="0" smtClean="0"/>
              <a:t>Nekropola </a:t>
            </a:r>
            <a:r>
              <a:rPr lang="sk-SK" u="sng" dirty="0" err="1" smtClean="0"/>
              <a:t>di</a:t>
            </a:r>
            <a:r>
              <a:rPr lang="sk-SK" u="sng" dirty="0" smtClean="0"/>
              <a:t> </a:t>
            </a:r>
            <a:r>
              <a:rPr lang="sk-SK" u="sng" dirty="0" err="1" smtClean="0"/>
              <a:t>via</a:t>
            </a:r>
            <a:r>
              <a:rPr lang="sk-SK" u="sng" dirty="0" smtClean="0"/>
              <a:t> </a:t>
            </a:r>
            <a:r>
              <a:rPr lang="sk-SK" u="sng" dirty="0" err="1" smtClean="0"/>
              <a:t>Celle</a:t>
            </a:r>
            <a:endParaRPr lang="sk-SK" u="sng" dirty="0" smtClean="0"/>
          </a:p>
          <a:p>
            <a:pPr>
              <a:buFontTx/>
              <a:buChar char="-"/>
            </a:pPr>
            <a:r>
              <a:rPr lang="sk-SK" dirty="0" smtClean="0"/>
              <a:t> 1. – 2. stor. AD</a:t>
            </a:r>
          </a:p>
          <a:p>
            <a:pPr>
              <a:buFontTx/>
              <a:buChar char="-"/>
            </a:pPr>
            <a:r>
              <a:rPr lang="sk-SK" dirty="0" smtClean="0"/>
              <a:t> </a:t>
            </a:r>
            <a:r>
              <a:rPr lang="cs-CZ" i="1" dirty="0" err="1" smtClean="0"/>
              <a:t>collegium</a:t>
            </a:r>
            <a:r>
              <a:rPr lang="cs-CZ" i="1" dirty="0" smtClean="0"/>
              <a:t> </a:t>
            </a:r>
            <a:r>
              <a:rPr lang="cs-CZ" i="1" dirty="0" err="1" smtClean="0"/>
              <a:t>funeraticium</a:t>
            </a:r>
            <a:r>
              <a:rPr lang="cs-CZ" i="1" dirty="0" smtClean="0"/>
              <a:t> </a:t>
            </a:r>
            <a:r>
              <a:rPr lang="cs-CZ" dirty="0" smtClean="0"/>
              <a:t>– </a:t>
            </a:r>
            <a:r>
              <a:rPr lang="cs-CZ" dirty="0" err="1" smtClean="0"/>
              <a:t>obdĺžnikový</a:t>
            </a:r>
            <a:r>
              <a:rPr lang="cs-CZ" dirty="0" smtClean="0"/>
              <a:t> </a:t>
            </a:r>
            <a:r>
              <a:rPr lang="cs-CZ" dirty="0" err="1" smtClean="0"/>
              <a:t>pôdorys</a:t>
            </a:r>
            <a:r>
              <a:rPr lang="cs-CZ" dirty="0" smtClean="0"/>
              <a:t> okolo dvoru, kde </a:t>
            </a:r>
            <a:r>
              <a:rPr lang="cs-CZ" dirty="0" err="1" smtClean="0"/>
              <a:t>sa</a:t>
            </a:r>
            <a:r>
              <a:rPr lang="cs-CZ" dirty="0" smtClean="0"/>
              <a:t> </a:t>
            </a:r>
            <a:r>
              <a:rPr lang="cs-CZ" dirty="0" err="1" smtClean="0"/>
              <a:t>nachádzalo</a:t>
            </a:r>
            <a:r>
              <a:rPr lang="cs-CZ" dirty="0" smtClean="0"/>
              <a:t> </a:t>
            </a:r>
            <a:r>
              <a:rPr lang="cs-CZ" dirty="0" err="1" smtClean="0"/>
              <a:t>mauzóleum</a:t>
            </a:r>
            <a:endParaRPr lang="cs-CZ" dirty="0" smtClean="0"/>
          </a:p>
          <a:p>
            <a:pPr>
              <a:buFontTx/>
              <a:buChar char="-"/>
            </a:pPr>
            <a:r>
              <a:rPr lang="sk-SK" dirty="0" smtClean="0"/>
              <a:t>  kolumbáriá</a:t>
            </a:r>
          </a:p>
          <a:p>
            <a:pPr>
              <a:buFontTx/>
              <a:buChar char="-"/>
            </a:pPr>
            <a:r>
              <a:rPr lang="sk-SK" dirty="0" smtClean="0"/>
              <a:t> 14 budov spojených s pochovávaním, ale aj s pohrebnými rituálmi</a:t>
            </a:r>
          </a:p>
          <a:p>
            <a:pPr>
              <a:buFontTx/>
              <a:buChar char="-"/>
            </a:pPr>
            <a:r>
              <a:rPr lang="sk-SK" dirty="0" smtClean="0"/>
              <a:t> </a:t>
            </a:r>
            <a:r>
              <a:rPr lang="sk-SK" dirty="0" err="1" smtClean="0"/>
              <a:t>inhumačné</a:t>
            </a:r>
            <a:r>
              <a:rPr lang="sk-SK" dirty="0" smtClean="0"/>
              <a:t> pohreby (v zemi alebo murovaných hrobkách)</a:t>
            </a:r>
          </a:p>
          <a:p>
            <a:pPr>
              <a:buFontTx/>
              <a:buChar char="-"/>
            </a:pPr>
            <a:endParaRPr lang="sk-SK" dirty="0" smtClean="0"/>
          </a:p>
          <a:p>
            <a:endParaRPr lang="cs-CZ"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www.comune.pozzuoli.na.it/images/ViaCelle.jpg"/>
          <p:cNvPicPr>
            <a:picLocks noChangeAspect="1" noChangeArrowheads="1"/>
          </p:cNvPicPr>
          <p:nvPr/>
        </p:nvPicPr>
        <p:blipFill>
          <a:blip r:embed="rId2"/>
          <a:srcRect/>
          <a:stretch>
            <a:fillRect/>
          </a:stretch>
        </p:blipFill>
        <p:spPr bwMode="auto">
          <a:xfrm>
            <a:off x="4572000" y="0"/>
            <a:ext cx="4572000" cy="2394858"/>
          </a:xfrm>
          <a:prstGeom prst="rect">
            <a:avLst/>
          </a:prstGeom>
          <a:noFill/>
        </p:spPr>
      </p:pic>
      <p:pic>
        <p:nvPicPr>
          <p:cNvPr id="47108" name="Picture 4" descr="https://i.ytimg.com/vi/fSSFam3UCkA/maxresdefault.jpg"/>
          <p:cNvPicPr>
            <a:picLocks noChangeAspect="1" noChangeArrowheads="1"/>
          </p:cNvPicPr>
          <p:nvPr/>
        </p:nvPicPr>
        <p:blipFill>
          <a:blip r:embed="rId3"/>
          <a:srcRect/>
          <a:stretch>
            <a:fillRect/>
          </a:stretch>
        </p:blipFill>
        <p:spPr bwMode="auto">
          <a:xfrm>
            <a:off x="0" y="2000240"/>
            <a:ext cx="4873592" cy="2740641"/>
          </a:xfrm>
          <a:prstGeom prst="rect">
            <a:avLst/>
          </a:prstGeom>
          <a:noFill/>
        </p:spPr>
      </p:pic>
      <p:pic>
        <p:nvPicPr>
          <p:cNvPr id="47110" name="Picture 6" descr="http://www.reportweb.tv/home/wp-content/uploads/2015/11/20151120_102250_resized_1-630x210.jpg"/>
          <p:cNvPicPr>
            <a:picLocks noChangeAspect="1" noChangeArrowheads="1"/>
          </p:cNvPicPr>
          <p:nvPr/>
        </p:nvPicPr>
        <p:blipFill>
          <a:blip r:embed="rId4"/>
          <a:srcRect/>
          <a:stretch>
            <a:fillRect/>
          </a:stretch>
        </p:blipFill>
        <p:spPr bwMode="auto">
          <a:xfrm>
            <a:off x="3143250" y="4857749"/>
            <a:ext cx="6000750" cy="2000251"/>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Pozzuoli: l'Anfiteatro Flavio dall'alto."/>
          <p:cNvPicPr>
            <a:picLocks noChangeAspect="1" noChangeArrowheads="1"/>
          </p:cNvPicPr>
          <p:nvPr/>
        </p:nvPicPr>
        <p:blipFill>
          <a:blip r:embed="rId2"/>
          <a:srcRect/>
          <a:stretch>
            <a:fillRect/>
          </a:stretch>
        </p:blipFill>
        <p:spPr bwMode="auto">
          <a:xfrm>
            <a:off x="5214942" y="357166"/>
            <a:ext cx="3849305" cy="2753204"/>
          </a:xfrm>
          <a:prstGeom prst="rect">
            <a:avLst/>
          </a:prstGeom>
          <a:noFill/>
        </p:spPr>
      </p:pic>
      <p:pic>
        <p:nvPicPr>
          <p:cNvPr id="45060" name="Picture 4" descr="http://multimedia.coopculture.it/img/940x428/coopculturae_id_sito_8_53.jpg"/>
          <p:cNvPicPr>
            <a:picLocks noChangeAspect="1" noChangeArrowheads="1"/>
          </p:cNvPicPr>
          <p:nvPr/>
        </p:nvPicPr>
        <p:blipFill>
          <a:blip r:embed="rId3"/>
          <a:srcRect/>
          <a:stretch>
            <a:fillRect/>
          </a:stretch>
        </p:blipFill>
        <p:spPr bwMode="auto">
          <a:xfrm>
            <a:off x="928662" y="3357562"/>
            <a:ext cx="7217186" cy="3286124"/>
          </a:xfrm>
          <a:prstGeom prst="rect">
            <a:avLst/>
          </a:prstGeom>
          <a:noFill/>
        </p:spPr>
      </p:pic>
      <p:sp>
        <p:nvSpPr>
          <p:cNvPr id="4" name="TextovéPole 3"/>
          <p:cNvSpPr txBox="1"/>
          <p:nvPr/>
        </p:nvSpPr>
        <p:spPr>
          <a:xfrm>
            <a:off x="0" y="0"/>
            <a:ext cx="5214942" cy="3693319"/>
          </a:xfrm>
          <a:prstGeom prst="rect">
            <a:avLst/>
          </a:prstGeom>
          <a:noFill/>
        </p:spPr>
        <p:txBody>
          <a:bodyPr wrap="square" rtlCol="0">
            <a:spAutoFit/>
          </a:bodyPr>
          <a:lstStyle/>
          <a:p>
            <a:r>
              <a:rPr lang="sk-SK" u="sng" dirty="0" err="1" smtClean="0"/>
              <a:t>Fláviovský</a:t>
            </a:r>
            <a:r>
              <a:rPr lang="sk-SK" u="sng" dirty="0" smtClean="0"/>
              <a:t> amfiteáter</a:t>
            </a:r>
          </a:p>
          <a:p>
            <a:pPr>
              <a:buFontTx/>
              <a:buChar char="-"/>
            </a:pPr>
            <a:r>
              <a:rPr lang="sk-SK" dirty="0"/>
              <a:t> </a:t>
            </a:r>
            <a:r>
              <a:rPr lang="sk-SK" dirty="0" smtClean="0"/>
              <a:t>jeden z najväčších amfiteátrov</a:t>
            </a:r>
          </a:p>
          <a:p>
            <a:pPr>
              <a:buFontTx/>
              <a:buChar char="-"/>
            </a:pPr>
            <a:r>
              <a:rPr lang="sk-SK" dirty="0" smtClean="0"/>
              <a:t> 1. stor. AD - </a:t>
            </a:r>
            <a:r>
              <a:rPr lang="sk-SK" dirty="0" err="1" smtClean="0"/>
              <a:t>Vespasián</a:t>
            </a:r>
            <a:endParaRPr lang="sk-SK" dirty="0" smtClean="0"/>
          </a:p>
          <a:p>
            <a:pPr>
              <a:buFontTx/>
              <a:buChar char="-"/>
            </a:pPr>
            <a:r>
              <a:rPr lang="sk-SK" dirty="0" smtClean="0"/>
              <a:t> architekti Kolosea v Ríme</a:t>
            </a:r>
          </a:p>
          <a:p>
            <a:pPr>
              <a:buFontTx/>
              <a:buChar char="-"/>
            </a:pPr>
            <a:r>
              <a:rPr lang="sk-SK" dirty="0" smtClean="0"/>
              <a:t> 147 x 117,44 m</a:t>
            </a:r>
          </a:p>
          <a:p>
            <a:pPr>
              <a:buFontTx/>
              <a:buChar char="-"/>
            </a:pPr>
            <a:r>
              <a:rPr lang="sk-SK" dirty="0" smtClean="0"/>
              <a:t> eliptický </a:t>
            </a:r>
            <a:r>
              <a:rPr lang="sk-SK" dirty="0" err="1" smtClean="0"/>
              <a:t>porticus</a:t>
            </a:r>
            <a:r>
              <a:rPr lang="sk-SK" dirty="0" smtClean="0"/>
              <a:t> na vyvýšenom stupni</a:t>
            </a:r>
          </a:p>
          <a:p>
            <a:pPr>
              <a:buFontTx/>
              <a:buChar char="-"/>
            </a:pPr>
            <a:r>
              <a:rPr lang="sk-SK" dirty="0" smtClean="0"/>
              <a:t> 4 hlavné vstupy + 12 vedľajších – nad každým nápis:</a:t>
            </a:r>
          </a:p>
          <a:p>
            <a:r>
              <a:rPr lang="en-US" dirty="0" smtClean="0"/>
              <a:t>COLONIA FLAVIA AUGUSTA</a:t>
            </a:r>
          </a:p>
          <a:p>
            <a:r>
              <a:rPr lang="en-US" dirty="0" smtClean="0"/>
              <a:t>PUTEOLANA PECUNIA SUA</a:t>
            </a:r>
            <a:endParaRPr lang="sk-SK" dirty="0" smtClean="0"/>
          </a:p>
          <a:p>
            <a:pPr>
              <a:buFontTx/>
              <a:buChar char="-"/>
            </a:pPr>
            <a:r>
              <a:rPr lang="sk-SK" dirty="0" smtClean="0"/>
              <a:t> exteriér – 3 rády + </a:t>
            </a:r>
            <a:r>
              <a:rPr lang="sk-SK" dirty="0" err="1" smtClean="0"/>
              <a:t>attika</a:t>
            </a:r>
            <a:r>
              <a:rPr lang="sk-SK" dirty="0" smtClean="0"/>
              <a:t> (dekorovaná sochami)</a:t>
            </a:r>
          </a:p>
          <a:p>
            <a:pPr>
              <a:buFontTx/>
              <a:buChar char="-"/>
            </a:pPr>
            <a:r>
              <a:rPr lang="sk-SK" dirty="0" smtClean="0"/>
              <a:t> </a:t>
            </a:r>
            <a:r>
              <a:rPr lang="sk-SK" dirty="0" err="1" smtClean="0"/>
              <a:t>cavea</a:t>
            </a:r>
            <a:r>
              <a:rPr lang="sk-SK" dirty="0" smtClean="0"/>
              <a:t> – 3 sektory, sieť chodieb</a:t>
            </a:r>
          </a:p>
          <a:p>
            <a:pPr>
              <a:buFontTx/>
              <a:buChar char="-"/>
            </a:pPr>
            <a:r>
              <a:rPr lang="sk-SK" dirty="0" smtClean="0"/>
              <a:t> pod arénou – sieť chodieb, niekoľko vstupov do arény</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1200329"/>
          </a:xfrm>
          <a:prstGeom prst="rect">
            <a:avLst/>
          </a:prstGeom>
          <a:noFill/>
        </p:spPr>
        <p:txBody>
          <a:bodyPr wrap="square" rtlCol="0">
            <a:spAutoFit/>
          </a:bodyPr>
          <a:lstStyle/>
          <a:p>
            <a:pPr>
              <a:buFontTx/>
              <a:buChar char="-"/>
            </a:pPr>
            <a:r>
              <a:rPr lang="sk-SK" dirty="0" smtClean="0"/>
              <a:t> dodnes viditeľné miesta držania šeliem a časti mechanizmov</a:t>
            </a:r>
          </a:p>
          <a:p>
            <a:pPr>
              <a:buFontTx/>
              <a:buChar char="-"/>
            </a:pPr>
            <a:r>
              <a:rPr lang="sk-SK" dirty="0" smtClean="0"/>
              <a:t> aréna rozdelená na 4 sektory</a:t>
            </a:r>
          </a:p>
          <a:p>
            <a:pPr>
              <a:buFontTx/>
              <a:buChar char="-"/>
            </a:pPr>
            <a:r>
              <a:rPr lang="sk-SK" dirty="0" smtClean="0"/>
              <a:t> nikdy sa nepoužíval na </a:t>
            </a:r>
            <a:r>
              <a:rPr lang="sk-SK" dirty="0" err="1" smtClean="0"/>
              <a:t>naumachie</a:t>
            </a:r>
            <a:endParaRPr lang="sk-SK" dirty="0" smtClean="0"/>
          </a:p>
          <a:p>
            <a:pPr>
              <a:buFontTx/>
              <a:buChar char="-"/>
            </a:pPr>
            <a:r>
              <a:rPr lang="sk-SK" dirty="0" smtClean="0"/>
              <a:t> v okolí - fontány</a:t>
            </a:r>
          </a:p>
        </p:txBody>
      </p:sp>
      <p:pic>
        <p:nvPicPr>
          <p:cNvPr id="46086" name="Picture 6" descr="http://3.bp.blogspot.com/-JD1-uM926Qg/TlFmThwdaII/AAAAAAAABBw/cmg9egfWaf4/s1600/DSC_0080.JPG"/>
          <p:cNvPicPr>
            <a:picLocks noChangeAspect="1" noChangeArrowheads="1"/>
          </p:cNvPicPr>
          <p:nvPr/>
        </p:nvPicPr>
        <p:blipFill>
          <a:blip r:embed="rId2"/>
          <a:srcRect/>
          <a:stretch>
            <a:fillRect/>
          </a:stretch>
        </p:blipFill>
        <p:spPr bwMode="auto">
          <a:xfrm>
            <a:off x="4214810" y="3548806"/>
            <a:ext cx="4929190" cy="3309193"/>
          </a:xfrm>
          <a:prstGeom prst="rect">
            <a:avLst/>
          </a:prstGeom>
          <a:noFill/>
        </p:spPr>
      </p:pic>
      <p:pic>
        <p:nvPicPr>
          <p:cNvPr id="46084" name="Picture 4" descr="http://photos.wikimapia.org/p/00/01/93/30/61_big.jpg"/>
          <p:cNvPicPr>
            <a:picLocks noChangeAspect="1" noChangeArrowheads="1"/>
          </p:cNvPicPr>
          <p:nvPr/>
        </p:nvPicPr>
        <p:blipFill>
          <a:blip r:embed="rId3"/>
          <a:srcRect/>
          <a:stretch>
            <a:fillRect/>
          </a:stretch>
        </p:blipFill>
        <p:spPr bwMode="auto">
          <a:xfrm>
            <a:off x="142843" y="1214422"/>
            <a:ext cx="4476781" cy="3357586"/>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5143504" cy="2308324"/>
          </a:xfrm>
          <a:prstGeom prst="rect">
            <a:avLst/>
          </a:prstGeom>
          <a:noFill/>
        </p:spPr>
        <p:txBody>
          <a:bodyPr wrap="square" rtlCol="0">
            <a:spAutoFit/>
          </a:bodyPr>
          <a:lstStyle/>
          <a:p>
            <a:r>
              <a:rPr lang="sk-SK" u="sng" dirty="0" err="1" smtClean="0"/>
              <a:t>Macellum</a:t>
            </a:r>
            <a:r>
              <a:rPr lang="sk-SK" u="sng" dirty="0" smtClean="0"/>
              <a:t> (</a:t>
            </a:r>
            <a:r>
              <a:rPr lang="sk-SK" u="sng" dirty="0" err="1" smtClean="0"/>
              <a:t>Serrapeum</a:t>
            </a:r>
            <a:r>
              <a:rPr lang="sk-SK" u="sng" dirty="0"/>
              <a:t>)</a:t>
            </a:r>
            <a:endParaRPr lang="sk-SK" u="sng" dirty="0" smtClean="0"/>
          </a:p>
          <a:p>
            <a:r>
              <a:rPr lang="sk-SK" dirty="0" smtClean="0"/>
              <a:t>- 1. – 3. stor. AD</a:t>
            </a:r>
          </a:p>
          <a:p>
            <a:pPr>
              <a:buFontTx/>
              <a:buChar char="-"/>
            </a:pPr>
            <a:r>
              <a:rPr lang="sk-SK" dirty="0" smtClean="0"/>
              <a:t> trhovisko</a:t>
            </a:r>
          </a:p>
          <a:p>
            <a:pPr>
              <a:buFontTx/>
              <a:buChar char="-"/>
            </a:pPr>
            <a:r>
              <a:rPr lang="sk-SK" dirty="0" smtClean="0"/>
              <a:t> štvorcový dvor s </a:t>
            </a:r>
            <a:r>
              <a:rPr lang="sk-SK" dirty="0" err="1" smtClean="0"/>
              <a:t>portikom</a:t>
            </a:r>
            <a:endParaRPr lang="sk-SK" dirty="0" smtClean="0"/>
          </a:p>
          <a:p>
            <a:pPr>
              <a:buFontTx/>
              <a:buChar char="-"/>
            </a:pPr>
            <a:r>
              <a:rPr lang="sk-SK" dirty="0" smtClean="0"/>
              <a:t> v strede – </a:t>
            </a:r>
            <a:r>
              <a:rPr lang="sk-SK" i="1" dirty="0" err="1" smtClean="0"/>
              <a:t>tholos</a:t>
            </a:r>
            <a:endParaRPr lang="sk-SK" i="1" dirty="0" smtClean="0"/>
          </a:p>
          <a:p>
            <a:pPr>
              <a:buFontTx/>
              <a:buChar char="-"/>
            </a:pPr>
            <a:r>
              <a:rPr lang="sk-SK" dirty="0" smtClean="0"/>
              <a:t> po okrajoch – </a:t>
            </a:r>
            <a:r>
              <a:rPr lang="sk-SK" i="1" dirty="0" err="1" smtClean="0"/>
              <a:t>tabernae</a:t>
            </a:r>
            <a:endParaRPr lang="sk-SK" i="1" dirty="0" smtClean="0"/>
          </a:p>
          <a:p>
            <a:pPr>
              <a:buFontTx/>
              <a:buChar char="-"/>
            </a:pPr>
            <a:r>
              <a:rPr lang="sk-SK" i="1" dirty="0" smtClean="0"/>
              <a:t> </a:t>
            </a:r>
            <a:r>
              <a:rPr lang="sk-SK" dirty="0" smtClean="0"/>
              <a:t>východná strana – </a:t>
            </a:r>
            <a:r>
              <a:rPr lang="sk-SK" dirty="0" err="1" smtClean="0"/>
              <a:t>apsidová</a:t>
            </a:r>
            <a:r>
              <a:rPr lang="sk-SK" dirty="0" smtClean="0"/>
              <a:t> hala so 4 </a:t>
            </a:r>
            <a:r>
              <a:rPr lang="sk-SK" dirty="0" err="1" smtClean="0"/>
              <a:t>stĺpami</a:t>
            </a:r>
            <a:r>
              <a:rPr lang="sk-SK" dirty="0" smtClean="0"/>
              <a:t>  (</a:t>
            </a:r>
            <a:r>
              <a:rPr lang="sk-SK" dirty="0" err="1" smtClean="0"/>
              <a:t>cipollino</a:t>
            </a:r>
            <a:r>
              <a:rPr lang="sk-SK" dirty="0" smtClean="0"/>
              <a:t>) – socha </a:t>
            </a:r>
            <a:r>
              <a:rPr lang="sk-SK" dirty="0" err="1" smtClean="0"/>
              <a:t>Serapida</a:t>
            </a:r>
            <a:endParaRPr lang="sk-SK" i="1" dirty="0" smtClean="0"/>
          </a:p>
        </p:txBody>
      </p:sp>
      <p:pic>
        <p:nvPicPr>
          <p:cNvPr id="48130" name="Picture 2" descr="http://en.siena.waf.it/images/6/3/6356/fef42cbb0bd35c1f0394f19002a82096_l.jpg"/>
          <p:cNvPicPr>
            <a:picLocks noChangeAspect="1" noChangeArrowheads="1"/>
          </p:cNvPicPr>
          <p:nvPr/>
        </p:nvPicPr>
        <p:blipFill>
          <a:blip r:embed="rId2"/>
          <a:srcRect/>
          <a:stretch>
            <a:fillRect/>
          </a:stretch>
        </p:blipFill>
        <p:spPr bwMode="auto">
          <a:xfrm>
            <a:off x="5429256" y="142852"/>
            <a:ext cx="3595686" cy="2993409"/>
          </a:xfrm>
          <a:prstGeom prst="rect">
            <a:avLst/>
          </a:prstGeom>
          <a:noFill/>
        </p:spPr>
      </p:pic>
      <p:pic>
        <p:nvPicPr>
          <p:cNvPr id="48132" name="Picture 4" descr="https://www.architecture.com/image-library/imagecache/galleryitems/60273.1.434.434.FFFFFF.jpeg"/>
          <p:cNvPicPr>
            <a:picLocks noChangeAspect="1" noChangeArrowheads="1"/>
          </p:cNvPicPr>
          <p:nvPr/>
        </p:nvPicPr>
        <p:blipFill>
          <a:blip r:embed="rId3"/>
          <a:srcRect l="13461" r="13462"/>
          <a:stretch>
            <a:fillRect/>
          </a:stretch>
        </p:blipFill>
        <p:spPr bwMode="auto">
          <a:xfrm>
            <a:off x="142844" y="2928934"/>
            <a:ext cx="2714644" cy="3714776"/>
          </a:xfrm>
          <a:prstGeom prst="rect">
            <a:avLst/>
          </a:prstGeom>
          <a:noFill/>
        </p:spPr>
      </p:pic>
      <p:pic>
        <p:nvPicPr>
          <p:cNvPr id="48134" name="Picture 6" descr="http://1.bp.blogspot.com/-kHCwOWNz91M/Ts0wcfzbtHI/AAAAAAAAIPc/o9O2NQVuwu0/s1600/macellum+magnum.jpg"/>
          <p:cNvPicPr>
            <a:picLocks noChangeAspect="1" noChangeArrowheads="1"/>
          </p:cNvPicPr>
          <p:nvPr/>
        </p:nvPicPr>
        <p:blipFill>
          <a:blip r:embed="rId4"/>
          <a:srcRect/>
          <a:stretch>
            <a:fillRect/>
          </a:stretch>
        </p:blipFill>
        <p:spPr bwMode="auto">
          <a:xfrm>
            <a:off x="5429256" y="3500438"/>
            <a:ext cx="3569418" cy="3081597"/>
          </a:xfrm>
          <a:prstGeom prst="rect">
            <a:avLst/>
          </a:prstGeom>
          <a:noFill/>
        </p:spPr>
      </p:pic>
      <p:pic>
        <p:nvPicPr>
          <p:cNvPr id="48136" name="Picture 8" descr="http://www.visitarenapoli.it/wp-content/uploads/2014/09/serapide-200x300.jpg"/>
          <p:cNvPicPr>
            <a:picLocks noChangeAspect="1" noChangeArrowheads="1"/>
          </p:cNvPicPr>
          <p:nvPr/>
        </p:nvPicPr>
        <p:blipFill>
          <a:blip r:embed="rId5"/>
          <a:srcRect t="3125"/>
          <a:stretch>
            <a:fillRect/>
          </a:stretch>
        </p:blipFill>
        <p:spPr bwMode="auto">
          <a:xfrm>
            <a:off x="3000364" y="3286124"/>
            <a:ext cx="2286016" cy="3321868"/>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3.bp.blogspot.com/-M86x1BPByik/U36p-9QS4JI/AAAAAAAAIEQ/1VWrnz--HsE/s1600/DSCF8239.JPG"/>
          <p:cNvPicPr>
            <a:picLocks noChangeAspect="1" noChangeArrowheads="1"/>
          </p:cNvPicPr>
          <p:nvPr/>
        </p:nvPicPr>
        <p:blipFill>
          <a:blip r:embed="rId2"/>
          <a:srcRect/>
          <a:stretch>
            <a:fillRect/>
          </a:stretch>
        </p:blipFill>
        <p:spPr bwMode="auto">
          <a:xfrm>
            <a:off x="0" y="0"/>
            <a:ext cx="9146516" cy="6858000"/>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s://c2.staticflickr.com/4/3805/9034813530_20f8de0a02_b.jpg"/>
          <p:cNvPicPr>
            <a:picLocks noChangeAspect="1" noChangeArrowheads="1"/>
          </p:cNvPicPr>
          <p:nvPr/>
        </p:nvPicPr>
        <p:blipFill>
          <a:blip r:embed="rId2"/>
          <a:srcRect/>
          <a:stretch>
            <a:fillRect/>
          </a:stretch>
        </p:blipFill>
        <p:spPr bwMode="auto">
          <a:xfrm>
            <a:off x="0" y="-1"/>
            <a:ext cx="9144000" cy="6858001"/>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3693319"/>
          </a:xfrm>
          <a:prstGeom prst="rect">
            <a:avLst/>
          </a:prstGeom>
          <a:noFill/>
        </p:spPr>
        <p:txBody>
          <a:bodyPr wrap="square" rtlCol="0">
            <a:spAutoFit/>
          </a:bodyPr>
          <a:lstStyle/>
          <a:p>
            <a:r>
              <a:rPr lang="cs-CZ" b="1" dirty="0" err="1" smtClean="0"/>
              <a:t>Kampánia</a:t>
            </a:r>
            <a:endParaRPr lang="cs-CZ" b="1" dirty="0" smtClean="0"/>
          </a:p>
          <a:p>
            <a:pPr>
              <a:buFontTx/>
              <a:buChar char="-"/>
            </a:pPr>
            <a:r>
              <a:rPr lang="cs-CZ" dirty="0"/>
              <a:t> </a:t>
            </a:r>
            <a:r>
              <a:rPr lang="cs-CZ" dirty="0" err="1" smtClean="0"/>
              <a:t>združuje</a:t>
            </a:r>
            <a:r>
              <a:rPr lang="cs-CZ" dirty="0" smtClean="0"/>
              <a:t> oblasti s r</a:t>
            </a:r>
            <a:r>
              <a:rPr lang="sk-SK" dirty="0" err="1" smtClean="0"/>
              <a:t>ôznymi</a:t>
            </a:r>
            <a:r>
              <a:rPr lang="sk-SK" dirty="0" smtClean="0"/>
              <a:t> kultúrami</a:t>
            </a:r>
          </a:p>
          <a:p>
            <a:pPr>
              <a:buFontTx/>
              <a:buChar char="-"/>
            </a:pPr>
            <a:r>
              <a:rPr lang="sk-SK" dirty="0"/>
              <a:t> </a:t>
            </a:r>
            <a:r>
              <a:rPr lang="sk-SK" dirty="0" smtClean="0"/>
              <a:t>pôvodne len územie okolo </a:t>
            </a:r>
            <a:r>
              <a:rPr lang="sk-SK" dirty="0" err="1" smtClean="0"/>
              <a:t>Capuy</a:t>
            </a:r>
            <a:endParaRPr lang="sk-SK" dirty="0" smtClean="0"/>
          </a:p>
          <a:p>
            <a:pPr>
              <a:buFontTx/>
              <a:buChar char="-"/>
            </a:pPr>
            <a:r>
              <a:rPr lang="sk-SK" dirty="0"/>
              <a:t> </a:t>
            </a:r>
            <a:r>
              <a:rPr lang="sk-SK" dirty="0" smtClean="0"/>
              <a:t>hranice: sever – </a:t>
            </a:r>
            <a:r>
              <a:rPr lang="sk-SK" dirty="0" err="1" smtClean="0"/>
              <a:t>Latium</a:t>
            </a:r>
            <a:r>
              <a:rPr lang="sk-SK" dirty="0" smtClean="0"/>
              <a:t> (</a:t>
            </a:r>
            <a:r>
              <a:rPr lang="sk-SK" dirty="0" err="1" smtClean="0"/>
              <a:t>Aurunkovia</a:t>
            </a:r>
            <a:r>
              <a:rPr lang="sk-SK" dirty="0" smtClean="0"/>
              <a:t>, </a:t>
            </a:r>
            <a:r>
              <a:rPr lang="sk-SK" dirty="0" err="1" smtClean="0"/>
              <a:t>Ausóni</a:t>
            </a:r>
            <a:r>
              <a:rPr lang="sk-SK" dirty="0" smtClean="0"/>
              <a:t>), Neapolský záliv (Gréci), juh – rieka </a:t>
            </a:r>
            <a:r>
              <a:rPr lang="sk-SK" dirty="0" err="1" smtClean="0"/>
              <a:t>Sele</a:t>
            </a:r>
            <a:r>
              <a:rPr lang="sk-SK" dirty="0" smtClean="0"/>
              <a:t> (</a:t>
            </a:r>
            <a:r>
              <a:rPr lang="sk-SK" dirty="0" err="1" smtClean="0"/>
              <a:t>Lukánia</a:t>
            </a:r>
            <a:r>
              <a:rPr lang="sk-SK" dirty="0" smtClean="0"/>
              <a:t>)</a:t>
            </a:r>
          </a:p>
          <a:p>
            <a:pPr>
              <a:buFontTx/>
              <a:buChar char="-"/>
            </a:pPr>
            <a:r>
              <a:rPr lang="sk-SK" dirty="0"/>
              <a:t> </a:t>
            </a:r>
            <a:r>
              <a:rPr lang="sk-SK" dirty="0" smtClean="0"/>
              <a:t>Etruskovia – údolie </a:t>
            </a:r>
            <a:r>
              <a:rPr lang="sk-SK" dirty="0" err="1" smtClean="0"/>
              <a:t>Volturna</a:t>
            </a:r>
            <a:r>
              <a:rPr lang="sk-SK" dirty="0" smtClean="0"/>
              <a:t>, záliv </a:t>
            </a:r>
            <a:r>
              <a:rPr lang="sk-SK" dirty="0" err="1" smtClean="0"/>
              <a:t>Salerno</a:t>
            </a:r>
            <a:r>
              <a:rPr lang="sk-SK" dirty="0" smtClean="0"/>
              <a:t>, územie okolo </a:t>
            </a:r>
            <a:r>
              <a:rPr lang="sk-SK" dirty="0" err="1" smtClean="0"/>
              <a:t>Capuy</a:t>
            </a:r>
            <a:r>
              <a:rPr lang="sk-SK" dirty="0" smtClean="0"/>
              <a:t> (doba železná – doklady zmeny pohrebného rítu) </a:t>
            </a:r>
          </a:p>
          <a:p>
            <a:pPr>
              <a:buFontTx/>
              <a:buChar char="-"/>
            </a:pPr>
            <a:r>
              <a:rPr lang="sk-SK" dirty="0"/>
              <a:t> </a:t>
            </a:r>
            <a:r>
              <a:rPr lang="sk-SK" dirty="0" smtClean="0"/>
              <a:t>údolie rieky </a:t>
            </a:r>
            <a:r>
              <a:rPr lang="sk-SK" dirty="0" err="1" smtClean="0"/>
              <a:t>Sarno</a:t>
            </a:r>
            <a:r>
              <a:rPr lang="sk-SK" dirty="0" smtClean="0"/>
              <a:t> – zmes miestnej, gréckej a etruskej kultúry – viditeľné v najstarších nálezoch v </a:t>
            </a:r>
            <a:r>
              <a:rPr lang="sk-SK" dirty="0" err="1" smtClean="0"/>
              <a:t>Pompejách</a:t>
            </a:r>
            <a:endParaRPr lang="sk-SK" dirty="0"/>
          </a:p>
          <a:p>
            <a:r>
              <a:rPr lang="sk-SK" dirty="0" smtClean="0"/>
              <a:t>Prvé mestá:</a:t>
            </a:r>
          </a:p>
          <a:p>
            <a:pPr marL="342900" indent="-342900">
              <a:buAutoNum type="alphaLcParenR"/>
            </a:pPr>
            <a:r>
              <a:rPr lang="sk-SK" dirty="0" err="1" smtClean="0"/>
              <a:t>Capua</a:t>
            </a:r>
            <a:r>
              <a:rPr lang="sk-SK" dirty="0" smtClean="0"/>
              <a:t> – Etruskovia, na konci 9. stor. BC</a:t>
            </a:r>
          </a:p>
          <a:p>
            <a:pPr marL="342900" indent="-342900">
              <a:buAutoNum type="alphaLcParenR"/>
            </a:pPr>
            <a:r>
              <a:rPr lang="sk-SK" dirty="0" err="1" smtClean="0"/>
              <a:t>Pithekoussai</a:t>
            </a:r>
            <a:r>
              <a:rPr lang="sk-SK" dirty="0"/>
              <a:t> </a:t>
            </a:r>
            <a:r>
              <a:rPr lang="sk-SK" dirty="0" smtClean="0"/>
              <a:t>– Gréci, pol. 8. stor. BC</a:t>
            </a:r>
          </a:p>
          <a:p>
            <a:pPr marL="342900" indent="-342900">
              <a:buAutoNum type="alphaLcParenR"/>
            </a:pPr>
            <a:r>
              <a:rPr lang="sk-SK" dirty="0" err="1" smtClean="0"/>
              <a:t>Cumae</a:t>
            </a:r>
            <a:r>
              <a:rPr lang="sk-SK" dirty="0" smtClean="0"/>
              <a:t> – Gréci</a:t>
            </a:r>
          </a:p>
          <a:p>
            <a:pPr marL="342900" indent="-342900">
              <a:buAutoNum type="alphaLcParenR"/>
            </a:pPr>
            <a:endParaRPr lang="cs-CZ" dirty="0"/>
          </a:p>
        </p:txBody>
      </p:sp>
      <p:pic>
        <p:nvPicPr>
          <p:cNvPr id="5122" name="Picture 2" descr="https://img.getyourguide.com/img/tour_img-251608-90.jpg"/>
          <p:cNvPicPr>
            <a:picLocks noChangeAspect="1" noChangeArrowheads="1"/>
          </p:cNvPicPr>
          <p:nvPr/>
        </p:nvPicPr>
        <p:blipFill>
          <a:blip r:embed="rId2"/>
          <a:srcRect/>
          <a:stretch>
            <a:fillRect/>
          </a:stretch>
        </p:blipFill>
        <p:spPr bwMode="auto">
          <a:xfrm>
            <a:off x="1071538" y="3429000"/>
            <a:ext cx="7050118" cy="3429000"/>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3139321"/>
          </a:xfrm>
          <a:prstGeom prst="rect">
            <a:avLst/>
          </a:prstGeom>
          <a:noFill/>
        </p:spPr>
        <p:txBody>
          <a:bodyPr wrap="square" rtlCol="0">
            <a:spAutoFit/>
          </a:bodyPr>
          <a:lstStyle/>
          <a:p>
            <a:r>
              <a:rPr lang="sk-SK" b="1" dirty="0" err="1" smtClean="0"/>
              <a:t>Baia</a:t>
            </a:r>
            <a:endParaRPr lang="sk-SK" b="1" dirty="0" smtClean="0"/>
          </a:p>
          <a:p>
            <a:pPr>
              <a:buFontTx/>
              <a:buChar char="-"/>
            </a:pPr>
            <a:r>
              <a:rPr lang="sk-SK" dirty="0" smtClean="0"/>
              <a:t> pôvodne asi prístav pre </a:t>
            </a:r>
            <a:r>
              <a:rPr lang="sk-SK" dirty="0" err="1" smtClean="0"/>
              <a:t>Cumae</a:t>
            </a:r>
            <a:endParaRPr lang="sk-SK" dirty="0" smtClean="0"/>
          </a:p>
          <a:p>
            <a:pPr>
              <a:buFontTx/>
              <a:buChar char="-"/>
            </a:pPr>
            <a:r>
              <a:rPr lang="sk-SK" dirty="0" smtClean="0"/>
              <a:t> rozsiahle kúpele – bazény plnené vodou zo sírových prameňov</a:t>
            </a:r>
          </a:p>
          <a:p>
            <a:pPr>
              <a:buFontTx/>
              <a:buChar char="-"/>
            </a:pPr>
            <a:r>
              <a:rPr lang="sk-SK" dirty="0" smtClean="0"/>
              <a:t> sauny – systém podzemných tunelov privádzajúcich geotermálne teplo do miestností</a:t>
            </a:r>
          </a:p>
          <a:p>
            <a:pPr>
              <a:buFontTx/>
              <a:buChar char="-"/>
            </a:pPr>
            <a:r>
              <a:rPr lang="sk-SK" dirty="0" smtClean="0"/>
              <a:t> prosperovalo hlavne na konci republiky: </a:t>
            </a:r>
            <a:r>
              <a:rPr lang="sk-SK" dirty="0" err="1" smtClean="0"/>
              <a:t>Marius</a:t>
            </a:r>
            <a:r>
              <a:rPr lang="sk-SK" dirty="0" smtClean="0"/>
              <a:t>, </a:t>
            </a:r>
            <a:r>
              <a:rPr lang="sk-SK" dirty="0" err="1" smtClean="0"/>
              <a:t>Lucullus</a:t>
            </a:r>
            <a:r>
              <a:rPr lang="sk-SK" dirty="0" smtClean="0"/>
              <a:t>, </a:t>
            </a:r>
            <a:r>
              <a:rPr lang="sk-SK" dirty="0" err="1" smtClean="0"/>
              <a:t>Pompej</a:t>
            </a:r>
            <a:endParaRPr lang="sk-SK" dirty="0" smtClean="0"/>
          </a:p>
          <a:p>
            <a:pPr>
              <a:buFontTx/>
              <a:buChar char="-"/>
            </a:pPr>
            <a:r>
              <a:rPr lang="sk-SK" dirty="0" smtClean="0"/>
              <a:t> Caesar – </a:t>
            </a:r>
            <a:r>
              <a:rPr lang="sk-SK" dirty="0" err="1" smtClean="0"/>
              <a:t>villa</a:t>
            </a:r>
            <a:endParaRPr lang="sk-SK" dirty="0" smtClean="0"/>
          </a:p>
          <a:p>
            <a:pPr>
              <a:buFontTx/>
              <a:buChar char="-"/>
            </a:pPr>
            <a:r>
              <a:rPr lang="sk-SK" dirty="0" smtClean="0"/>
              <a:t> </a:t>
            </a:r>
            <a:r>
              <a:rPr lang="sk-SK" dirty="0" err="1" smtClean="0"/>
              <a:t>Augustus</a:t>
            </a:r>
            <a:r>
              <a:rPr lang="sk-SK" dirty="0" smtClean="0"/>
              <a:t> – väčšina územia v cisárskom vlastníctva</a:t>
            </a:r>
          </a:p>
          <a:p>
            <a:pPr>
              <a:buFontTx/>
              <a:buChar char="-"/>
            </a:pPr>
            <a:r>
              <a:rPr lang="sk-SK" dirty="0" smtClean="0"/>
              <a:t> obľúbené miesto: Nero, </a:t>
            </a:r>
            <a:r>
              <a:rPr lang="sk-SK" dirty="0" err="1" smtClean="0"/>
              <a:t>Hadrián</a:t>
            </a:r>
            <a:r>
              <a:rPr lang="sk-SK" dirty="0" smtClean="0"/>
              <a:t>, </a:t>
            </a:r>
            <a:r>
              <a:rPr lang="sk-SK" dirty="0" err="1" smtClean="0"/>
              <a:t>Septimius</a:t>
            </a:r>
            <a:r>
              <a:rPr lang="sk-SK" dirty="0" smtClean="0"/>
              <a:t> </a:t>
            </a:r>
            <a:r>
              <a:rPr lang="sk-SK" dirty="0" err="1" smtClean="0"/>
              <a:t>Severus</a:t>
            </a:r>
            <a:endParaRPr lang="sk-SK" dirty="0" smtClean="0"/>
          </a:p>
          <a:p>
            <a:pPr>
              <a:buFontTx/>
              <a:buChar char="-"/>
            </a:pPr>
            <a:r>
              <a:rPr lang="sk-SK" dirty="0" smtClean="0"/>
              <a:t> nikdy nezískalo štatút </a:t>
            </a:r>
            <a:r>
              <a:rPr lang="sk-SK" dirty="0" err="1" smtClean="0"/>
              <a:t>municipia</a:t>
            </a:r>
            <a:endParaRPr lang="sk-SK" dirty="0" smtClean="0"/>
          </a:p>
          <a:p>
            <a:pPr>
              <a:buFontTx/>
              <a:buChar char="-"/>
            </a:pPr>
            <a:r>
              <a:rPr lang="sk-SK" dirty="0" smtClean="0"/>
              <a:t> veľká časť antického územia dnes pod vodou</a:t>
            </a:r>
          </a:p>
          <a:p>
            <a:pPr>
              <a:buFontTx/>
              <a:buChar char="-"/>
            </a:pPr>
            <a:r>
              <a:rPr lang="sk-SK" dirty="0" smtClean="0"/>
              <a:t> pravdepodobne dielňa na vytváranie bronzových a mramorových kópií gréckych diel</a:t>
            </a:r>
          </a:p>
        </p:txBody>
      </p:sp>
      <p:pic>
        <p:nvPicPr>
          <p:cNvPr id="53250" name="Picture 2" descr="http://archaeology.institute/img/014-submerged-archaeological-structures-of-portus-iulius.jpg"/>
          <p:cNvPicPr>
            <a:picLocks noChangeAspect="1" noChangeArrowheads="1"/>
          </p:cNvPicPr>
          <p:nvPr/>
        </p:nvPicPr>
        <p:blipFill>
          <a:blip r:embed="rId2"/>
          <a:srcRect/>
          <a:stretch>
            <a:fillRect/>
          </a:stretch>
        </p:blipFill>
        <p:spPr bwMode="auto">
          <a:xfrm>
            <a:off x="142844" y="3073639"/>
            <a:ext cx="3786214" cy="3689257"/>
          </a:xfrm>
          <a:prstGeom prst="rect">
            <a:avLst/>
          </a:prstGeom>
          <a:noFill/>
        </p:spPr>
      </p:pic>
      <p:pic>
        <p:nvPicPr>
          <p:cNvPr id="53252" name="Picture 4" descr="Roman Port Submerged. Portus Iulius"/>
          <p:cNvPicPr>
            <a:picLocks noChangeAspect="1" noChangeArrowheads="1"/>
          </p:cNvPicPr>
          <p:nvPr/>
        </p:nvPicPr>
        <p:blipFill>
          <a:blip r:embed="rId3"/>
          <a:srcRect/>
          <a:stretch>
            <a:fillRect/>
          </a:stretch>
        </p:blipFill>
        <p:spPr bwMode="auto">
          <a:xfrm>
            <a:off x="4071934" y="3714752"/>
            <a:ext cx="4810132" cy="2405066"/>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4857752" cy="2862322"/>
          </a:xfrm>
          <a:prstGeom prst="rect">
            <a:avLst/>
          </a:prstGeom>
          <a:noFill/>
        </p:spPr>
        <p:txBody>
          <a:bodyPr wrap="square" rtlCol="0">
            <a:spAutoFit/>
          </a:bodyPr>
          <a:lstStyle/>
          <a:p>
            <a:r>
              <a:rPr lang="sk-SK" u="sng" dirty="0" smtClean="0"/>
              <a:t>Kúpele</a:t>
            </a:r>
          </a:p>
          <a:p>
            <a:pPr>
              <a:buFontTx/>
              <a:buChar char="-"/>
            </a:pPr>
            <a:r>
              <a:rPr lang="sk-SK" dirty="0" smtClean="0"/>
              <a:t> komplex sa rozvinul na sérii terás</a:t>
            </a:r>
          </a:p>
          <a:p>
            <a:pPr>
              <a:buFontTx/>
              <a:buChar char="-"/>
            </a:pPr>
            <a:r>
              <a:rPr lang="sk-SK" dirty="0" smtClean="0"/>
              <a:t> terasy: záhrady, budovy kúpeľov, nádrže na vodu</a:t>
            </a:r>
          </a:p>
          <a:p>
            <a:pPr>
              <a:buFontTx/>
              <a:buChar char="-"/>
            </a:pPr>
            <a:r>
              <a:rPr lang="sk-SK" dirty="0" smtClean="0"/>
              <a:t> 3 „chrámy“: Venuša, Diana, </a:t>
            </a:r>
            <a:r>
              <a:rPr lang="sk-SK" dirty="0" err="1" smtClean="0"/>
              <a:t>Merkur</a:t>
            </a:r>
            <a:endParaRPr lang="sk-SK" dirty="0" smtClean="0"/>
          </a:p>
          <a:p>
            <a:endParaRPr lang="sk-SK" dirty="0" smtClean="0"/>
          </a:p>
          <a:p>
            <a:r>
              <a:rPr lang="sk-SK" u="sng" dirty="0" err="1" smtClean="0"/>
              <a:t>Merkurov</a:t>
            </a:r>
            <a:r>
              <a:rPr lang="sk-SK" u="sng" dirty="0" smtClean="0"/>
              <a:t> chrám</a:t>
            </a:r>
          </a:p>
          <a:p>
            <a:pPr>
              <a:buFontTx/>
              <a:buChar char="-"/>
            </a:pPr>
            <a:r>
              <a:rPr lang="sk-SK" dirty="0" smtClean="0"/>
              <a:t> obrovské </a:t>
            </a:r>
            <a:r>
              <a:rPr lang="sk-SK" dirty="0" err="1" smtClean="0"/>
              <a:t>frigidárium</a:t>
            </a:r>
            <a:endParaRPr lang="sk-SK" dirty="0" smtClean="0"/>
          </a:p>
          <a:p>
            <a:pPr>
              <a:buFontTx/>
              <a:buChar char="-"/>
            </a:pPr>
            <a:r>
              <a:rPr lang="sk-SK" dirty="0" smtClean="0"/>
              <a:t> klenutý priestor (starší ako </a:t>
            </a:r>
            <a:r>
              <a:rPr lang="sk-SK" dirty="0" err="1" smtClean="0"/>
              <a:t>Pantheon</a:t>
            </a:r>
            <a:r>
              <a:rPr lang="sk-SK" dirty="0" smtClean="0"/>
              <a:t>) – 1. stor. BC</a:t>
            </a:r>
          </a:p>
          <a:p>
            <a:pPr>
              <a:buFontTx/>
              <a:buChar char="-"/>
            </a:pPr>
            <a:r>
              <a:rPr lang="sk-SK" dirty="0" smtClean="0"/>
              <a:t> celý komplex organizovaný okolo tohto </a:t>
            </a:r>
            <a:r>
              <a:rPr lang="sk-SK" dirty="0" err="1" smtClean="0"/>
              <a:t>frigidária</a:t>
            </a:r>
            <a:endParaRPr lang="sk-SK" dirty="0" smtClean="0"/>
          </a:p>
        </p:txBody>
      </p:sp>
      <p:pic>
        <p:nvPicPr>
          <p:cNvPr id="52226" name="Picture 2" descr="http://www.oracleofthedead.com/jspics/baia_site/1950s-aerial-divide.jpg"/>
          <p:cNvPicPr>
            <a:picLocks noChangeAspect="1" noChangeArrowheads="1"/>
          </p:cNvPicPr>
          <p:nvPr/>
        </p:nvPicPr>
        <p:blipFill>
          <a:blip r:embed="rId2"/>
          <a:srcRect/>
          <a:stretch>
            <a:fillRect/>
          </a:stretch>
        </p:blipFill>
        <p:spPr bwMode="auto">
          <a:xfrm>
            <a:off x="4717144" y="0"/>
            <a:ext cx="4426855" cy="3143248"/>
          </a:xfrm>
          <a:prstGeom prst="rect">
            <a:avLst/>
          </a:prstGeom>
          <a:noFill/>
        </p:spPr>
      </p:pic>
      <p:pic>
        <p:nvPicPr>
          <p:cNvPr id="4" name="Picture 11" descr="MercuryBaiae2"/>
          <p:cNvPicPr>
            <a:picLocks noChangeAspect="1" noChangeArrowheads="1"/>
          </p:cNvPicPr>
          <p:nvPr/>
        </p:nvPicPr>
        <p:blipFill>
          <a:blip r:embed="rId3"/>
          <a:srcRect/>
          <a:stretch>
            <a:fillRect/>
          </a:stretch>
        </p:blipFill>
        <p:spPr bwMode="auto">
          <a:xfrm>
            <a:off x="285720" y="3787775"/>
            <a:ext cx="4067175" cy="3070225"/>
          </a:xfrm>
          <a:prstGeom prst="rect">
            <a:avLst/>
          </a:prstGeom>
          <a:noFill/>
        </p:spPr>
      </p:pic>
      <p:pic>
        <p:nvPicPr>
          <p:cNvPr id="5" name="Picture 8" descr="2222159877_5bc813efb8"/>
          <p:cNvPicPr>
            <a:picLocks noChangeAspect="1" noChangeArrowheads="1"/>
          </p:cNvPicPr>
          <p:nvPr/>
        </p:nvPicPr>
        <p:blipFill>
          <a:blip r:embed="rId4"/>
          <a:srcRect/>
          <a:stretch>
            <a:fillRect/>
          </a:stretch>
        </p:blipFill>
        <p:spPr bwMode="auto">
          <a:xfrm>
            <a:off x="4714876" y="3761310"/>
            <a:ext cx="4138613" cy="3096690"/>
          </a:xfrm>
          <a:prstGeom prst="rect">
            <a:avLst/>
          </a:prstGeom>
          <a:noFill/>
          <a:ln w="9525">
            <a:solidFill>
              <a:schemeClr val="tx1"/>
            </a:solidFill>
            <a:miter lim="800000"/>
            <a:headEnd/>
            <a:tailEnd/>
          </a:ln>
        </p:spPr>
      </p:pic>
      <p:sp>
        <p:nvSpPr>
          <p:cNvPr id="6" name="Obdélník 5"/>
          <p:cNvSpPr/>
          <p:nvPr/>
        </p:nvSpPr>
        <p:spPr>
          <a:xfrm>
            <a:off x="8001024" y="1571612"/>
            <a:ext cx="571504" cy="4286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8" name="Přímá spojovací šipka 7"/>
          <p:cNvCxnSpPr>
            <a:stCxn id="6" idx="2"/>
          </p:cNvCxnSpPr>
          <p:nvPr/>
        </p:nvCxnSpPr>
        <p:spPr>
          <a:xfrm rot="5400000">
            <a:off x="6786578" y="2214554"/>
            <a:ext cx="1714512" cy="1285884"/>
          </a:xfrm>
          <a:prstGeom prst="straightConnector1">
            <a:avLst/>
          </a:prstGeom>
          <a:ln>
            <a:solidFill>
              <a:srgbClr val="FF0000"/>
            </a:solidFill>
            <a:tailEnd type="arrow"/>
          </a:ln>
        </p:spPr>
        <p:style>
          <a:lnRef idx="2">
            <a:schemeClr val="accent6"/>
          </a:lnRef>
          <a:fillRef idx="0">
            <a:schemeClr val="accent6"/>
          </a:fillRef>
          <a:effectRef idx="1">
            <a:schemeClr val="accent6"/>
          </a:effectRef>
          <a:fontRef idx="minor">
            <a:schemeClr val="tx1"/>
          </a:fontRef>
        </p:style>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3416320"/>
          </a:xfrm>
          <a:prstGeom prst="rect">
            <a:avLst/>
          </a:prstGeom>
          <a:noFill/>
        </p:spPr>
        <p:txBody>
          <a:bodyPr wrap="square" rtlCol="0">
            <a:spAutoFit/>
          </a:bodyPr>
          <a:lstStyle/>
          <a:p>
            <a:r>
              <a:rPr lang="sk-SK" u="sng" dirty="0" err="1" smtClean="0"/>
              <a:t>Terme</a:t>
            </a:r>
            <a:r>
              <a:rPr lang="sk-SK" u="sng" dirty="0" smtClean="0"/>
              <a:t> </a:t>
            </a:r>
            <a:r>
              <a:rPr lang="sk-SK" u="sng" dirty="0" err="1" smtClean="0"/>
              <a:t>di</a:t>
            </a:r>
            <a:r>
              <a:rPr lang="sk-SK" u="sng" dirty="0" smtClean="0"/>
              <a:t> </a:t>
            </a:r>
            <a:r>
              <a:rPr lang="sk-SK" u="sng" dirty="0" err="1" smtClean="0"/>
              <a:t>Sosandra</a:t>
            </a:r>
            <a:endParaRPr lang="sk-SK" u="sng" dirty="0" smtClean="0"/>
          </a:p>
          <a:p>
            <a:pPr>
              <a:buFontTx/>
              <a:buChar char="-"/>
            </a:pPr>
            <a:r>
              <a:rPr lang="sk-SK" dirty="0" smtClean="0"/>
              <a:t> obdĺžnikový priestor s divadlom a </a:t>
            </a:r>
            <a:r>
              <a:rPr lang="sk-SK" dirty="0" err="1" smtClean="0"/>
              <a:t>nymfeom</a:t>
            </a:r>
            <a:endParaRPr lang="sk-SK" dirty="0" smtClean="0"/>
          </a:p>
          <a:p>
            <a:pPr>
              <a:buFontTx/>
              <a:buChar char="-"/>
            </a:pPr>
            <a:endParaRPr lang="sk-SK" dirty="0" smtClean="0"/>
          </a:p>
          <a:p>
            <a:r>
              <a:rPr lang="sk-SK" u="sng" dirty="0" smtClean="0"/>
              <a:t>Venušin chrám</a:t>
            </a:r>
          </a:p>
          <a:p>
            <a:r>
              <a:rPr lang="sk-SK" dirty="0" smtClean="0"/>
              <a:t>- 2. stor. BC</a:t>
            </a:r>
          </a:p>
          <a:p>
            <a:pPr>
              <a:buFontTx/>
              <a:buChar char="-"/>
            </a:pPr>
            <a:r>
              <a:rPr lang="sk-SK" dirty="0" smtClean="0"/>
              <a:t> kúpele</a:t>
            </a:r>
          </a:p>
          <a:p>
            <a:pPr>
              <a:buFontTx/>
              <a:buChar char="-"/>
            </a:pPr>
            <a:r>
              <a:rPr lang="sk-SK" dirty="0" smtClean="0"/>
              <a:t> zachovala sa osemuholníková stavba</a:t>
            </a:r>
          </a:p>
          <a:p>
            <a:pPr>
              <a:buFontTx/>
              <a:buChar char="-"/>
            </a:pPr>
            <a:endParaRPr lang="sk-SK" dirty="0" smtClean="0"/>
          </a:p>
          <a:p>
            <a:r>
              <a:rPr lang="sk-SK" u="sng" dirty="0" smtClean="0"/>
              <a:t>Dianin chrám</a:t>
            </a:r>
          </a:p>
          <a:p>
            <a:pPr>
              <a:buFontTx/>
              <a:buChar char="-"/>
            </a:pPr>
            <a:r>
              <a:rPr lang="sk-SK" dirty="0" smtClean="0"/>
              <a:t> podľa fresiek zobrazujúcich lov</a:t>
            </a:r>
          </a:p>
          <a:p>
            <a:endParaRPr lang="sk-SK" dirty="0" smtClean="0"/>
          </a:p>
          <a:p>
            <a:r>
              <a:rPr lang="sk-SK" dirty="0" smtClean="0"/>
              <a:t>- najvyššia terasa – obytná štvrť</a:t>
            </a:r>
            <a:endParaRPr lang="cs-CZ" dirty="0"/>
          </a:p>
        </p:txBody>
      </p:sp>
      <p:pic>
        <p:nvPicPr>
          <p:cNvPr id="51202" name="Picture 2" descr="http://www.oracleofthedead.com/jspics/baia_site/1950s-aerial-nodivide.jpg"/>
          <p:cNvPicPr>
            <a:picLocks noChangeAspect="1" noChangeArrowheads="1"/>
          </p:cNvPicPr>
          <p:nvPr/>
        </p:nvPicPr>
        <p:blipFill>
          <a:blip r:embed="rId2"/>
          <a:srcRect/>
          <a:stretch>
            <a:fillRect/>
          </a:stretch>
        </p:blipFill>
        <p:spPr bwMode="auto">
          <a:xfrm>
            <a:off x="3143240" y="2597214"/>
            <a:ext cx="6000759" cy="4260785"/>
          </a:xfrm>
          <a:prstGeom prst="rect">
            <a:avLst/>
          </a:prstGeom>
          <a:noFill/>
        </p:spPr>
      </p:pic>
      <p:pic>
        <p:nvPicPr>
          <p:cNvPr id="51204" name="Picture 4" descr="http://www.oracleofthedead.com/jspics/baia_site/baiae-50s.jpg"/>
          <p:cNvPicPr>
            <a:picLocks noChangeAspect="1" noChangeArrowheads="1"/>
          </p:cNvPicPr>
          <p:nvPr/>
        </p:nvPicPr>
        <p:blipFill>
          <a:blip r:embed="rId3"/>
          <a:srcRect/>
          <a:stretch>
            <a:fillRect/>
          </a:stretch>
        </p:blipFill>
        <p:spPr bwMode="auto">
          <a:xfrm>
            <a:off x="4929190" y="71414"/>
            <a:ext cx="3643306" cy="2351725"/>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4857752" cy="6901889"/>
          </a:xfrm>
          <a:prstGeom prst="rect">
            <a:avLst/>
          </a:prstGeom>
          <a:noFill/>
        </p:spPr>
        <p:txBody>
          <a:bodyPr wrap="square" rtlCol="0">
            <a:spAutoFit/>
          </a:bodyPr>
          <a:lstStyle/>
          <a:p>
            <a:r>
              <a:rPr lang="sk-SK" b="1" dirty="0" err="1" smtClean="0"/>
              <a:t>Cumae</a:t>
            </a:r>
            <a:endParaRPr lang="sk-SK" b="1" dirty="0" smtClean="0"/>
          </a:p>
          <a:p>
            <a:pPr>
              <a:buFontTx/>
              <a:buChar char="-"/>
            </a:pPr>
            <a:r>
              <a:rPr lang="sk-SK" dirty="0" smtClean="0"/>
              <a:t> jedna z najstarších gréckych kolónií</a:t>
            </a:r>
          </a:p>
          <a:p>
            <a:pPr>
              <a:buFontTx/>
              <a:buChar char="-"/>
            </a:pPr>
            <a:r>
              <a:rPr lang="sk-SK" dirty="0" smtClean="0"/>
              <a:t> založené v 8. stor. BC kolonizátormi z </a:t>
            </a:r>
            <a:r>
              <a:rPr lang="sk-SK" dirty="0" err="1" smtClean="0"/>
              <a:t>Euboje</a:t>
            </a:r>
            <a:r>
              <a:rPr lang="sk-SK" dirty="0" smtClean="0"/>
              <a:t> (predtým založili </a:t>
            </a:r>
            <a:r>
              <a:rPr lang="sk-SK" dirty="0" err="1" smtClean="0"/>
              <a:t>Pithekoussai</a:t>
            </a:r>
            <a:r>
              <a:rPr lang="sk-SK" dirty="0" smtClean="0"/>
              <a:t>)</a:t>
            </a:r>
          </a:p>
          <a:p>
            <a:pPr>
              <a:buFontTx/>
              <a:buChar char="-"/>
            </a:pPr>
            <a:r>
              <a:rPr lang="sk-SK" dirty="0" smtClean="0"/>
              <a:t> posvätné miesto: Sibyla z </a:t>
            </a:r>
            <a:r>
              <a:rPr lang="sk-SK" dirty="0" err="1" smtClean="0"/>
              <a:t>Cumae</a:t>
            </a:r>
            <a:r>
              <a:rPr lang="sk-SK" dirty="0" smtClean="0"/>
              <a:t> – odhalila budúcnosť </a:t>
            </a:r>
            <a:r>
              <a:rPr lang="sk-SK" dirty="0" err="1" smtClean="0"/>
              <a:t>Aeneovi</a:t>
            </a:r>
            <a:endParaRPr lang="sk-SK" dirty="0" smtClean="0"/>
          </a:p>
          <a:p>
            <a:pPr>
              <a:buFontTx/>
              <a:buChar char="-"/>
            </a:pPr>
            <a:r>
              <a:rPr lang="sk-SK" dirty="0" smtClean="0"/>
              <a:t> </a:t>
            </a:r>
            <a:r>
              <a:rPr lang="sk-SK" i="1" dirty="0" smtClean="0"/>
              <a:t>extra </a:t>
            </a:r>
            <a:r>
              <a:rPr lang="sk-SK" i="1" dirty="0" err="1" smtClean="0"/>
              <a:t>pomerium</a:t>
            </a:r>
            <a:r>
              <a:rPr lang="sk-SK" dirty="0" smtClean="0"/>
              <a:t>: nekropola – Princova hrobka </a:t>
            </a:r>
          </a:p>
          <a:p>
            <a:r>
              <a:rPr lang="sk-SK" dirty="0" smtClean="0"/>
              <a:t>(8. stor. BC), </a:t>
            </a:r>
            <a:r>
              <a:rPr lang="sk-SK" dirty="0" err="1" smtClean="0"/>
              <a:t>tholová</a:t>
            </a:r>
            <a:r>
              <a:rPr lang="sk-SK" dirty="0" smtClean="0"/>
              <a:t> hrobka s nepravou klenbou (4. stor. BC) a monumentálna hrobka z obdobia cisárstva – lebky nahradené voskovými maskami</a:t>
            </a:r>
          </a:p>
          <a:p>
            <a:endParaRPr lang="sk-SK" sz="1050" dirty="0" smtClean="0"/>
          </a:p>
          <a:p>
            <a:r>
              <a:rPr lang="sk-SK" u="sng" dirty="0" smtClean="0"/>
              <a:t>Sibylina jaskyňa </a:t>
            </a:r>
          </a:p>
          <a:p>
            <a:pPr>
              <a:buFontTx/>
              <a:buChar char="-"/>
            </a:pPr>
            <a:r>
              <a:rPr lang="sk-SK" dirty="0" smtClean="0"/>
              <a:t> najtajomnejšie miesto </a:t>
            </a:r>
            <a:r>
              <a:rPr lang="sk-SK" dirty="0" err="1" smtClean="0"/>
              <a:t>Phlegraeanských</a:t>
            </a:r>
            <a:r>
              <a:rPr lang="sk-SK" dirty="0" smtClean="0"/>
              <a:t> polí</a:t>
            </a:r>
          </a:p>
          <a:p>
            <a:pPr>
              <a:buFontTx/>
              <a:buChar char="-"/>
            </a:pPr>
            <a:r>
              <a:rPr lang="sk-SK" dirty="0" smtClean="0"/>
              <a:t> 5m vysoká, 130m dlhá jaskyňa (tunel)</a:t>
            </a:r>
          </a:p>
          <a:p>
            <a:pPr>
              <a:buFontTx/>
              <a:buChar char="-"/>
            </a:pPr>
            <a:r>
              <a:rPr lang="sk-SK" dirty="0" smtClean="0"/>
              <a:t> osvetľujú malé svetlíky</a:t>
            </a:r>
          </a:p>
          <a:p>
            <a:pPr>
              <a:buFontTx/>
              <a:buChar char="-"/>
            </a:pPr>
            <a:r>
              <a:rPr lang="sk-SK" dirty="0" smtClean="0"/>
              <a:t> magické miesto</a:t>
            </a:r>
          </a:p>
          <a:p>
            <a:pPr>
              <a:buFontTx/>
              <a:buChar char="-"/>
            </a:pPr>
            <a:r>
              <a:rPr lang="sk-SK" dirty="0" smtClean="0"/>
              <a:t> vytesané do tufu</a:t>
            </a:r>
          </a:p>
          <a:p>
            <a:pPr>
              <a:buFontTx/>
              <a:buChar char="-"/>
            </a:pPr>
            <a:r>
              <a:rPr lang="sk-SK" dirty="0" smtClean="0"/>
              <a:t> tunel s </a:t>
            </a:r>
            <a:r>
              <a:rPr lang="sk-SK" dirty="0" err="1" smtClean="0"/>
              <a:t>trapezoidný</a:t>
            </a:r>
            <a:r>
              <a:rPr lang="sk-SK" dirty="0" smtClean="0"/>
              <a:t> prierezom končí obdĺžnikovou miestnosťou – vestibul do priestoru s tromi výklenkami – domov </a:t>
            </a:r>
            <a:r>
              <a:rPr lang="sk-SK" dirty="0" err="1" smtClean="0"/>
              <a:t>Sybily</a:t>
            </a:r>
            <a:endParaRPr lang="sk-SK" dirty="0" smtClean="0"/>
          </a:p>
          <a:p>
            <a:pPr>
              <a:buFontTx/>
              <a:buChar char="-"/>
            </a:pPr>
            <a:r>
              <a:rPr lang="sk-SK" dirty="0" smtClean="0"/>
              <a:t> komplex prepojený aj s </a:t>
            </a:r>
            <a:r>
              <a:rPr lang="sk-SK" dirty="0" err="1" smtClean="0"/>
              <a:t>Apollónovým</a:t>
            </a:r>
            <a:r>
              <a:rPr lang="sk-SK" dirty="0" smtClean="0"/>
              <a:t> chrám</a:t>
            </a:r>
          </a:p>
          <a:p>
            <a:pPr>
              <a:buFontTx/>
              <a:buChar char="-"/>
            </a:pPr>
            <a:r>
              <a:rPr lang="sk-SK" dirty="0" smtClean="0"/>
              <a:t> nové štúdie – práca vojenského inžinierstva – ochrana prístavu</a:t>
            </a:r>
          </a:p>
          <a:p>
            <a:pPr>
              <a:buFontTx/>
              <a:buChar char="-"/>
            </a:pPr>
            <a:r>
              <a:rPr lang="sk-SK" dirty="0" smtClean="0"/>
              <a:t> na jednej z terás – katapulty a ostatné stroje využívané na obranu územia</a:t>
            </a:r>
          </a:p>
        </p:txBody>
      </p:sp>
      <p:pic>
        <p:nvPicPr>
          <p:cNvPr id="57346" name="Picture 2" descr="File:Entrance to the Cave of the Sibyl, Cumae (8138863706).jpg"/>
          <p:cNvPicPr>
            <a:picLocks noChangeAspect="1" noChangeArrowheads="1"/>
          </p:cNvPicPr>
          <p:nvPr/>
        </p:nvPicPr>
        <p:blipFill>
          <a:blip r:embed="rId2"/>
          <a:srcRect/>
          <a:stretch>
            <a:fillRect/>
          </a:stretch>
        </p:blipFill>
        <p:spPr bwMode="auto">
          <a:xfrm>
            <a:off x="4750563" y="357166"/>
            <a:ext cx="4393437" cy="5857916"/>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philipcoppens.com/cumae_03.jpg"/>
          <p:cNvPicPr>
            <a:picLocks noChangeAspect="1" noChangeArrowheads="1"/>
          </p:cNvPicPr>
          <p:nvPr/>
        </p:nvPicPr>
        <p:blipFill>
          <a:blip r:embed="rId2"/>
          <a:srcRect/>
          <a:stretch>
            <a:fillRect/>
          </a:stretch>
        </p:blipFill>
        <p:spPr bwMode="auto">
          <a:xfrm>
            <a:off x="142844" y="0"/>
            <a:ext cx="4387952" cy="2928958"/>
          </a:xfrm>
          <a:prstGeom prst="rect">
            <a:avLst/>
          </a:prstGeom>
          <a:noFill/>
        </p:spPr>
      </p:pic>
      <p:pic>
        <p:nvPicPr>
          <p:cNvPr id="58372" name="Picture 4" descr="https://upload.wikimedia.org/wikipedia/commons/thumb/a/a1/Cumae_Cave_of_the_Sibyl_AvL.JPG/1920px-Cumae_Cave_of_the_Sibyl_AvL.JPG"/>
          <p:cNvPicPr>
            <a:picLocks noChangeAspect="1" noChangeArrowheads="1"/>
          </p:cNvPicPr>
          <p:nvPr/>
        </p:nvPicPr>
        <p:blipFill>
          <a:blip r:embed="rId3" cstate="print"/>
          <a:srcRect/>
          <a:stretch>
            <a:fillRect/>
          </a:stretch>
        </p:blipFill>
        <p:spPr bwMode="auto">
          <a:xfrm>
            <a:off x="3143240" y="3017265"/>
            <a:ext cx="5786446" cy="3840735"/>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4429124" cy="6186309"/>
          </a:xfrm>
          <a:prstGeom prst="rect">
            <a:avLst/>
          </a:prstGeom>
          <a:noFill/>
        </p:spPr>
        <p:txBody>
          <a:bodyPr wrap="square" rtlCol="0">
            <a:spAutoFit/>
          </a:bodyPr>
          <a:lstStyle/>
          <a:p>
            <a:r>
              <a:rPr lang="sk-SK" u="sng" dirty="0" err="1" smtClean="0"/>
              <a:t>Forum</a:t>
            </a:r>
            <a:r>
              <a:rPr lang="sk-SK" u="sng" dirty="0" smtClean="0"/>
              <a:t>/</a:t>
            </a:r>
            <a:r>
              <a:rPr lang="sk-SK" u="sng" dirty="0" err="1" smtClean="0"/>
              <a:t>Agora</a:t>
            </a:r>
            <a:endParaRPr lang="sk-SK" u="sng" dirty="0" smtClean="0"/>
          </a:p>
          <a:p>
            <a:pPr>
              <a:buFontTx/>
              <a:buChar char="-"/>
            </a:pPr>
            <a:r>
              <a:rPr lang="sk-SK" dirty="0" smtClean="0"/>
              <a:t> </a:t>
            </a:r>
            <a:r>
              <a:rPr lang="sk-SK" dirty="0" err="1" smtClean="0"/>
              <a:t>forum</a:t>
            </a:r>
            <a:r>
              <a:rPr lang="sk-SK" dirty="0" smtClean="0"/>
              <a:t> – </a:t>
            </a:r>
            <a:r>
              <a:rPr lang="sk-SK" dirty="0" err="1" smtClean="0"/>
              <a:t>Samniti</a:t>
            </a:r>
            <a:r>
              <a:rPr lang="sk-SK" dirty="0" smtClean="0"/>
              <a:t> a Rimania</a:t>
            </a:r>
          </a:p>
          <a:p>
            <a:pPr>
              <a:buFontTx/>
              <a:buChar char="-"/>
            </a:pPr>
            <a:r>
              <a:rPr lang="sk-SK" dirty="0" smtClean="0"/>
              <a:t> </a:t>
            </a:r>
            <a:r>
              <a:rPr lang="sk-SK" dirty="0" err="1" smtClean="0"/>
              <a:t>agora</a:t>
            </a:r>
            <a:r>
              <a:rPr lang="sk-SK" dirty="0" smtClean="0"/>
              <a:t> – Gréci </a:t>
            </a:r>
          </a:p>
          <a:p>
            <a:pPr>
              <a:buFontTx/>
              <a:buChar char="-"/>
            </a:pPr>
            <a:r>
              <a:rPr lang="sk-SK" dirty="0" smtClean="0"/>
              <a:t> severná časť – kúpele (z obdobia republiky), niekoľkokrát prestavované až do neskorej antiky</a:t>
            </a:r>
          </a:p>
          <a:p>
            <a:pPr>
              <a:buFontTx/>
              <a:buChar char="-"/>
            </a:pPr>
            <a:r>
              <a:rPr lang="sk-SK" dirty="0" smtClean="0"/>
              <a:t> južná časť – chrám na pódiu obkolesený </a:t>
            </a:r>
            <a:r>
              <a:rPr lang="sk-SK" dirty="0" err="1" smtClean="0"/>
              <a:t>portikom</a:t>
            </a:r>
            <a:r>
              <a:rPr lang="sk-SK" dirty="0" smtClean="0"/>
              <a:t> – Demeter (?)</a:t>
            </a:r>
          </a:p>
          <a:p>
            <a:pPr>
              <a:buFontTx/>
              <a:buChar char="-"/>
            </a:pPr>
            <a:r>
              <a:rPr lang="sk-SK" dirty="0" smtClean="0"/>
              <a:t> východ a západ – </a:t>
            </a:r>
            <a:r>
              <a:rPr lang="sk-SK" dirty="0" err="1" smtClean="0"/>
              <a:t>tabernae</a:t>
            </a:r>
            <a:r>
              <a:rPr lang="sk-SK" dirty="0" smtClean="0"/>
              <a:t> a </a:t>
            </a:r>
            <a:r>
              <a:rPr lang="sk-SK" dirty="0" err="1" smtClean="0"/>
              <a:t>portiká</a:t>
            </a:r>
            <a:endParaRPr lang="sk-SK" dirty="0" smtClean="0"/>
          </a:p>
          <a:p>
            <a:pPr>
              <a:buFontTx/>
              <a:buChar char="-"/>
            </a:pPr>
            <a:endParaRPr lang="sk-SK" dirty="0" smtClean="0"/>
          </a:p>
          <a:p>
            <a:r>
              <a:rPr lang="sk-SK" u="sng" dirty="0" smtClean="0"/>
              <a:t>Kúpele</a:t>
            </a:r>
          </a:p>
          <a:p>
            <a:r>
              <a:rPr lang="sk-SK" dirty="0" smtClean="0"/>
              <a:t>- dva vstupy – juh (k </a:t>
            </a:r>
            <a:r>
              <a:rPr lang="sk-SK" dirty="0" err="1" smtClean="0"/>
              <a:t>frigidáriu</a:t>
            </a:r>
            <a:r>
              <a:rPr lang="sk-SK" dirty="0" smtClean="0"/>
              <a:t>) a východ (ku </a:t>
            </a:r>
            <a:r>
              <a:rPr lang="sk-SK" dirty="0" err="1" smtClean="0"/>
              <a:t>gymnasiu</a:t>
            </a:r>
            <a:r>
              <a:rPr lang="sk-SK" dirty="0" smtClean="0"/>
              <a:t>)</a:t>
            </a:r>
          </a:p>
          <a:p>
            <a:pPr>
              <a:buFontTx/>
              <a:buChar char="-"/>
            </a:pPr>
            <a:r>
              <a:rPr lang="sk-SK" dirty="0" smtClean="0"/>
              <a:t> </a:t>
            </a:r>
            <a:r>
              <a:rPr lang="sk-SK" dirty="0" err="1" smtClean="0"/>
              <a:t>tepidarium</a:t>
            </a:r>
            <a:r>
              <a:rPr lang="sk-SK" dirty="0" smtClean="0"/>
              <a:t>, </a:t>
            </a:r>
            <a:r>
              <a:rPr lang="sk-SK" dirty="0" err="1" smtClean="0"/>
              <a:t>sudatio</a:t>
            </a:r>
            <a:r>
              <a:rPr lang="sk-SK" dirty="0" smtClean="0"/>
              <a:t>, </a:t>
            </a:r>
            <a:r>
              <a:rPr lang="sk-SK" dirty="0" err="1" smtClean="0"/>
              <a:t>calidarium</a:t>
            </a:r>
            <a:endParaRPr lang="sk-SK" dirty="0" smtClean="0"/>
          </a:p>
          <a:p>
            <a:pPr>
              <a:buFontTx/>
              <a:buChar char="-"/>
            </a:pPr>
            <a:r>
              <a:rPr lang="sk-SK" dirty="0" smtClean="0"/>
              <a:t> zachované </a:t>
            </a:r>
            <a:r>
              <a:rPr lang="sk-SK" dirty="0" err="1" smtClean="0"/>
              <a:t>praefurnium</a:t>
            </a:r>
            <a:r>
              <a:rPr lang="sk-SK" dirty="0" smtClean="0"/>
              <a:t> (západ)</a:t>
            </a:r>
          </a:p>
          <a:p>
            <a:pPr>
              <a:buFontTx/>
              <a:buChar char="-"/>
            </a:pPr>
            <a:r>
              <a:rPr lang="sk-SK" dirty="0" smtClean="0"/>
              <a:t> severovýchod – nádrž rozdelená na štyri časti</a:t>
            </a:r>
          </a:p>
          <a:p>
            <a:pPr>
              <a:buFontTx/>
              <a:buChar char="-"/>
            </a:pPr>
            <a:r>
              <a:rPr lang="sk-SK" dirty="0" smtClean="0"/>
              <a:t> vstup do </a:t>
            </a:r>
            <a:r>
              <a:rPr lang="sk-SK" dirty="0" err="1" smtClean="0"/>
              <a:t>frigidária</a:t>
            </a:r>
            <a:r>
              <a:rPr lang="sk-SK" dirty="0" smtClean="0"/>
              <a:t> – stĺpy z </a:t>
            </a:r>
            <a:r>
              <a:rPr lang="sk-SK" dirty="0" err="1" smtClean="0"/>
              <a:t>cipollino</a:t>
            </a:r>
            <a:r>
              <a:rPr lang="sk-SK" dirty="0" smtClean="0"/>
              <a:t>, mramorové dosky a maľby zdobili steny, mozaiky z opus </a:t>
            </a:r>
            <a:r>
              <a:rPr lang="sk-SK" dirty="0" err="1" smtClean="0"/>
              <a:t>sectile</a:t>
            </a:r>
            <a:r>
              <a:rPr lang="sk-SK" dirty="0" smtClean="0"/>
              <a:t> na podlahách</a:t>
            </a:r>
          </a:p>
          <a:p>
            <a:r>
              <a:rPr lang="en-US" dirty="0" smtClean="0"/>
              <a:t/>
            </a:r>
            <a:br>
              <a:rPr lang="en-US" dirty="0" smtClean="0"/>
            </a:br>
            <a:endParaRPr lang="cs-CZ" dirty="0"/>
          </a:p>
        </p:txBody>
      </p:sp>
      <p:pic>
        <p:nvPicPr>
          <p:cNvPr id="54274" name="Picture 2" descr="https://pbs.twimg.com/media/CZ4TsPlWYAANf6N.jpg"/>
          <p:cNvPicPr>
            <a:picLocks noChangeAspect="1" noChangeArrowheads="1"/>
          </p:cNvPicPr>
          <p:nvPr/>
        </p:nvPicPr>
        <p:blipFill>
          <a:blip r:embed="rId2"/>
          <a:srcRect/>
          <a:stretch>
            <a:fillRect/>
          </a:stretch>
        </p:blipFill>
        <p:spPr bwMode="auto">
          <a:xfrm>
            <a:off x="4429124" y="0"/>
            <a:ext cx="4714876" cy="3339704"/>
          </a:xfrm>
          <a:prstGeom prst="rect">
            <a:avLst/>
          </a:prstGeom>
          <a:noFill/>
        </p:spPr>
      </p:pic>
      <p:pic>
        <p:nvPicPr>
          <p:cNvPr id="54276" name="Picture 4" descr="https://upload.wikimedia.org/wikipedia/commons/f/f5/The_Thermae_of_the_Forum,_Cumae,_Italy_%289042635234%29.jpg"/>
          <p:cNvPicPr>
            <a:picLocks noChangeAspect="1" noChangeArrowheads="1"/>
          </p:cNvPicPr>
          <p:nvPr/>
        </p:nvPicPr>
        <p:blipFill>
          <a:blip r:embed="rId3" cstate="print"/>
          <a:srcRect/>
          <a:stretch>
            <a:fillRect/>
          </a:stretch>
        </p:blipFill>
        <p:spPr bwMode="auto">
          <a:xfrm>
            <a:off x="4500562" y="3498349"/>
            <a:ext cx="4480768" cy="3359651"/>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4500562" cy="6186309"/>
          </a:xfrm>
          <a:prstGeom prst="rect">
            <a:avLst/>
          </a:prstGeom>
          <a:noFill/>
        </p:spPr>
        <p:txBody>
          <a:bodyPr wrap="square" rtlCol="0">
            <a:spAutoFit/>
          </a:bodyPr>
          <a:lstStyle/>
          <a:p>
            <a:r>
              <a:rPr lang="sk-SK" u="sng" dirty="0" err="1" smtClean="0"/>
              <a:t>Apollónov</a:t>
            </a:r>
            <a:r>
              <a:rPr lang="sk-SK" u="sng" dirty="0" smtClean="0"/>
              <a:t> chrám</a:t>
            </a:r>
          </a:p>
          <a:p>
            <a:pPr>
              <a:buFontTx/>
              <a:buChar char="-"/>
            </a:pPr>
            <a:r>
              <a:rPr lang="sk-SK" dirty="0" smtClean="0"/>
              <a:t> málo sa zachovalo z najstarších fáz – tufové bloky zo základov (5. – 4. stor. BC)</a:t>
            </a:r>
          </a:p>
          <a:p>
            <a:pPr>
              <a:buFontTx/>
              <a:buChar char="-"/>
            </a:pPr>
            <a:r>
              <a:rPr lang="sk-SK" dirty="0" smtClean="0"/>
              <a:t> pódium a stopy rímskej rekonštrukcie z </a:t>
            </a:r>
            <a:r>
              <a:rPr lang="sk-SK" dirty="0" err="1" smtClean="0"/>
              <a:t>Augustovského</a:t>
            </a:r>
            <a:r>
              <a:rPr lang="sk-SK" dirty="0" smtClean="0"/>
              <a:t> obdobia – zmena orientácie, na východnej strane pridaný </a:t>
            </a:r>
            <a:r>
              <a:rPr lang="sk-SK" dirty="0" err="1" smtClean="0"/>
              <a:t>pronaos</a:t>
            </a:r>
            <a:r>
              <a:rPr lang="sk-SK" dirty="0" smtClean="0"/>
              <a:t> pred trojitou celou</a:t>
            </a:r>
          </a:p>
          <a:p>
            <a:pPr>
              <a:buFontTx/>
              <a:buChar char="-"/>
            </a:pPr>
            <a:endParaRPr lang="sk-SK" u="sng" dirty="0" smtClean="0"/>
          </a:p>
          <a:p>
            <a:pPr>
              <a:buFontTx/>
              <a:buChar char="-"/>
            </a:pPr>
            <a:endParaRPr lang="sk-SK" u="sng" dirty="0" smtClean="0"/>
          </a:p>
          <a:p>
            <a:pPr>
              <a:buFontTx/>
              <a:buChar char="-"/>
            </a:pPr>
            <a:endParaRPr lang="sk-SK" u="sng" dirty="0" smtClean="0"/>
          </a:p>
          <a:p>
            <a:pPr>
              <a:buFontTx/>
              <a:buChar char="-"/>
            </a:pPr>
            <a:endParaRPr lang="sk-SK" u="sng" dirty="0" smtClean="0"/>
          </a:p>
          <a:p>
            <a:pPr>
              <a:buFontTx/>
              <a:buChar char="-"/>
            </a:pPr>
            <a:endParaRPr lang="sk-SK" u="sng" dirty="0" smtClean="0"/>
          </a:p>
          <a:p>
            <a:endParaRPr lang="sk-SK" u="sng" dirty="0" smtClean="0"/>
          </a:p>
          <a:p>
            <a:r>
              <a:rPr lang="sk-SK" u="sng" dirty="0" smtClean="0"/>
              <a:t>Jupiterov chrám</a:t>
            </a:r>
          </a:p>
          <a:p>
            <a:pPr>
              <a:buFontTx/>
              <a:buChar char="-"/>
            </a:pPr>
            <a:r>
              <a:rPr lang="sk-SK" dirty="0" smtClean="0"/>
              <a:t> na vrchole akropoly</a:t>
            </a:r>
          </a:p>
          <a:p>
            <a:pPr>
              <a:buFontTx/>
              <a:buChar char="-"/>
            </a:pPr>
            <a:r>
              <a:rPr lang="sk-SK" dirty="0" smtClean="0"/>
              <a:t> najstaršie fázy – grécka a </a:t>
            </a:r>
            <a:r>
              <a:rPr lang="sk-SK" dirty="0" err="1" smtClean="0"/>
              <a:t>samnitská</a:t>
            </a:r>
            <a:r>
              <a:rPr lang="sk-SK" dirty="0" smtClean="0"/>
              <a:t> – 5. stor. BC</a:t>
            </a:r>
          </a:p>
          <a:p>
            <a:pPr>
              <a:buFontTx/>
              <a:buChar char="-"/>
            </a:pPr>
            <a:r>
              <a:rPr lang="sk-SK" dirty="0" smtClean="0"/>
              <a:t> rímska fáza a rane kresťanská – lepšie </a:t>
            </a:r>
            <a:r>
              <a:rPr lang="sk-SK" dirty="0" err="1" smtClean="0"/>
              <a:t>zdokumentovateľné</a:t>
            </a:r>
            <a:r>
              <a:rPr lang="sk-SK" dirty="0" smtClean="0"/>
              <a:t> – cela delená nikami</a:t>
            </a:r>
          </a:p>
          <a:p>
            <a:pPr>
              <a:buFontTx/>
              <a:buChar char="-"/>
            </a:pPr>
            <a:r>
              <a:rPr lang="sk-SK" dirty="0" smtClean="0"/>
              <a:t> v 5. – 6. stor. AD – prestavaný na 5-lodný kostol</a:t>
            </a:r>
          </a:p>
          <a:p>
            <a:pPr>
              <a:buFontTx/>
              <a:buChar char="-"/>
            </a:pPr>
            <a:r>
              <a:rPr lang="sk-SK" dirty="0" smtClean="0"/>
              <a:t> ďalšie prestavby: gotika</a:t>
            </a:r>
          </a:p>
        </p:txBody>
      </p:sp>
      <p:pic>
        <p:nvPicPr>
          <p:cNvPr id="56327" name="Picture 7"/>
          <p:cNvPicPr>
            <a:picLocks noChangeAspect="1" noChangeArrowheads="1"/>
          </p:cNvPicPr>
          <p:nvPr/>
        </p:nvPicPr>
        <p:blipFill>
          <a:blip r:embed="rId2"/>
          <a:srcRect l="32813" t="31250" r="33593" b="28750"/>
          <a:stretch>
            <a:fillRect/>
          </a:stretch>
        </p:blipFill>
        <p:spPr bwMode="auto">
          <a:xfrm>
            <a:off x="4572000" y="3455582"/>
            <a:ext cx="4572000" cy="3402418"/>
          </a:xfrm>
          <a:prstGeom prst="rect">
            <a:avLst/>
          </a:prstGeom>
          <a:noFill/>
          <a:ln w="9525">
            <a:noFill/>
            <a:miter lim="800000"/>
            <a:headEnd/>
            <a:tailEnd/>
          </a:ln>
          <a:effectLst/>
        </p:spPr>
      </p:pic>
      <p:pic>
        <p:nvPicPr>
          <p:cNvPr id="56329" name="Picture 9"/>
          <p:cNvPicPr>
            <a:picLocks noChangeAspect="1" noChangeArrowheads="1"/>
          </p:cNvPicPr>
          <p:nvPr/>
        </p:nvPicPr>
        <p:blipFill>
          <a:blip r:embed="rId3"/>
          <a:srcRect l="32812" t="21875" r="33594" b="38125"/>
          <a:stretch>
            <a:fillRect/>
          </a:stretch>
        </p:blipFill>
        <p:spPr bwMode="auto">
          <a:xfrm>
            <a:off x="4536282" y="0"/>
            <a:ext cx="4607718" cy="3429000"/>
          </a:xfrm>
          <a:prstGeom prst="rect">
            <a:avLst/>
          </a:prstGeom>
          <a:noFill/>
          <a:ln w="9525">
            <a:noFill/>
            <a:miter lim="800000"/>
            <a:headEnd/>
            <a:tailEnd/>
          </a:ln>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4714876" cy="2585323"/>
          </a:xfrm>
          <a:prstGeom prst="rect">
            <a:avLst/>
          </a:prstGeom>
          <a:noFill/>
        </p:spPr>
        <p:txBody>
          <a:bodyPr wrap="square" rtlCol="0">
            <a:spAutoFit/>
          </a:bodyPr>
          <a:lstStyle/>
          <a:p>
            <a:r>
              <a:rPr lang="sk-SK" u="sng" dirty="0" smtClean="0"/>
              <a:t>Chrám Jupitera, </a:t>
            </a:r>
            <a:r>
              <a:rPr lang="sk-SK" u="sng" dirty="0" err="1" smtClean="0"/>
              <a:t>Juno</a:t>
            </a:r>
            <a:r>
              <a:rPr lang="sk-SK" u="sng" dirty="0" smtClean="0"/>
              <a:t> a </a:t>
            </a:r>
            <a:r>
              <a:rPr lang="sk-SK" u="sng" dirty="0" err="1" smtClean="0"/>
              <a:t>Minervy</a:t>
            </a:r>
            <a:endParaRPr lang="sk-SK" u="sng" dirty="0" smtClean="0"/>
          </a:p>
          <a:p>
            <a:pPr>
              <a:buFontTx/>
              <a:buChar char="-"/>
            </a:pPr>
            <a:r>
              <a:rPr lang="sk-SK" dirty="0"/>
              <a:t> </a:t>
            </a:r>
            <a:r>
              <a:rPr lang="sk-SK" dirty="0" smtClean="0"/>
              <a:t>helenizmus – 3. stor. BC</a:t>
            </a:r>
          </a:p>
          <a:p>
            <a:pPr>
              <a:buFontTx/>
              <a:buChar char="-"/>
            </a:pPr>
            <a:r>
              <a:rPr lang="sk-SK" dirty="0" smtClean="0"/>
              <a:t> na mieste staršieho chrámu</a:t>
            </a:r>
          </a:p>
          <a:p>
            <a:pPr>
              <a:buFontTx/>
              <a:buChar char="-"/>
            </a:pPr>
            <a:r>
              <a:rPr lang="sk-SK" dirty="0" smtClean="0"/>
              <a:t> niekoľkokrát prestavovaný</a:t>
            </a:r>
          </a:p>
          <a:p>
            <a:pPr>
              <a:buFontTx/>
              <a:buChar char="-"/>
            </a:pPr>
            <a:r>
              <a:rPr lang="sk-SK" dirty="0" smtClean="0"/>
              <a:t> kolosálne mramorové sochy</a:t>
            </a:r>
          </a:p>
          <a:p>
            <a:pPr>
              <a:buFontTx/>
              <a:buChar char="-"/>
            </a:pPr>
            <a:endParaRPr lang="sk-SK" dirty="0" smtClean="0"/>
          </a:p>
          <a:p>
            <a:r>
              <a:rPr lang="sk-SK" u="sng" dirty="0" smtClean="0"/>
              <a:t>Amfiteáter</a:t>
            </a:r>
          </a:p>
          <a:p>
            <a:pPr>
              <a:buFontTx/>
              <a:buChar char="-"/>
            </a:pPr>
            <a:r>
              <a:rPr lang="sk-SK" dirty="0" smtClean="0"/>
              <a:t> 2. stor. BC – jeden z najstarších v </a:t>
            </a:r>
            <a:r>
              <a:rPr lang="sk-SK" dirty="0" err="1" smtClean="0"/>
              <a:t>Kampánii</a:t>
            </a:r>
            <a:r>
              <a:rPr lang="sk-SK" dirty="0" smtClean="0"/>
              <a:t> a rímskom svete</a:t>
            </a:r>
            <a:endParaRPr lang="cs-CZ" dirty="0"/>
          </a:p>
        </p:txBody>
      </p:sp>
      <p:pic>
        <p:nvPicPr>
          <p:cNvPr id="55297" name="Picture 1"/>
          <p:cNvPicPr>
            <a:picLocks noChangeAspect="1" noChangeArrowheads="1"/>
          </p:cNvPicPr>
          <p:nvPr/>
        </p:nvPicPr>
        <p:blipFill>
          <a:blip r:embed="rId2"/>
          <a:srcRect l="32813" t="37500" r="33593" b="23125"/>
          <a:stretch>
            <a:fillRect/>
          </a:stretch>
        </p:blipFill>
        <p:spPr bwMode="auto">
          <a:xfrm>
            <a:off x="4643438" y="142852"/>
            <a:ext cx="4355429" cy="3190622"/>
          </a:xfrm>
          <a:prstGeom prst="rect">
            <a:avLst/>
          </a:prstGeom>
          <a:noFill/>
          <a:ln w="9525">
            <a:noFill/>
            <a:miter lim="800000"/>
            <a:headEnd/>
            <a:tailEnd/>
          </a:ln>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4572000" cy="4801314"/>
          </a:xfrm>
          <a:prstGeom prst="rect">
            <a:avLst/>
          </a:prstGeom>
          <a:noFill/>
        </p:spPr>
        <p:txBody>
          <a:bodyPr wrap="square" rtlCol="0">
            <a:spAutoFit/>
          </a:bodyPr>
          <a:lstStyle/>
          <a:p>
            <a:r>
              <a:rPr lang="cs-CZ" b="1" dirty="0" err="1" smtClean="0"/>
              <a:t>Oplontis</a:t>
            </a:r>
            <a:endParaRPr lang="cs-CZ" b="1" dirty="0" smtClean="0"/>
          </a:p>
          <a:p>
            <a:endParaRPr lang="cs-CZ" b="1" dirty="0" smtClean="0"/>
          </a:p>
          <a:p>
            <a:pPr>
              <a:buFontTx/>
              <a:buChar char="-"/>
            </a:pPr>
            <a:r>
              <a:rPr lang="sk-SK" dirty="0" smtClean="0"/>
              <a:t> </a:t>
            </a:r>
            <a:r>
              <a:rPr lang="sk-SK" i="1" dirty="0" smtClean="0"/>
              <a:t>Tabula </a:t>
            </a:r>
            <a:r>
              <a:rPr lang="sk-SK" i="1" dirty="0" err="1" smtClean="0"/>
              <a:t>Peutingeriana</a:t>
            </a:r>
            <a:r>
              <a:rPr lang="sk-SK" i="1" dirty="0" smtClean="0"/>
              <a:t> </a:t>
            </a:r>
            <a:r>
              <a:rPr lang="sk-SK" dirty="0" smtClean="0"/>
              <a:t>– mesto medzi Pompejami a </a:t>
            </a:r>
            <a:r>
              <a:rPr lang="sk-SK" dirty="0" err="1" smtClean="0"/>
              <a:t>Herkuláneom</a:t>
            </a:r>
            <a:endParaRPr lang="sk-SK" dirty="0" smtClean="0"/>
          </a:p>
          <a:p>
            <a:pPr>
              <a:buFontTx/>
              <a:buChar char="-"/>
            </a:pPr>
            <a:r>
              <a:rPr lang="sk-SK" dirty="0" smtClean="0"/>
              <a:t> </a:t>
            </a:r>
            <a:r>
              <a:rPr lang="sk-SK" dirty="0" err="1" smtClean="0"/>
              <a:t>Villa</a:t>
            </a:r>
            <a:r>
              <a:rPr lang="sk-SK" dirty="0" smtClean="0"/>
              <a:t> A, B, a C: </a:t>
            </a:r>
            <a:r>
              <a:rPr lang="sk-SK" dirty="0" err="1" smtClean="0"/>
              <a:t>villa</a:t>
            </a:r>
            <a:r>
              <a:rPr lang="sk-SK" dirty="0" smtClean="0"/>
              <a:t> </a:t>
            </a:r>
            <a:r>
              <a:rPr lang="sk-SK" dirty="0" err="1" smtClean="0"/>
              <a:t>Poppea</a:t>
            </a:r>
            <a:r>
              <a:rPr lang="sk-SK" dirty="0" smtClean="0"/>
              <a:t> </a:t>
            </a:r>
            <a:r>
              <a:rPr lang="sk-SK" dirty="0" err="1" smtClean="0"/>
              <a:t>Sabina</a:t>
            </a:r>
            <a:r>
              <a:rPr lang="sk-SK" dirty="0" smtClean="0"/>
              <a:t> a </a:t>
            </a:r>
            <a:r>
              <a:rPr lang="sk-SK" dirty="0" err="1" smtClean="0"/>
              <a:t>villa</a:t>
            </a:r>
            <a:r>
              <a:rPr lang="sk-SK" dirty="0" smtClean="0"/>
              <a:t> </a:t>
            </a:r>
            <a:r>
              <a:rPr lang="sk-SK" dirty="0" err="1" smtClean="0"/>
              <a:t>rustica</a:t>
            </a:r>
            <a:r>
              <a:rPr lang="sk-SK" dirty="0" smtClean="0"/>
              <a:t> </a:t>
            </a:r>
            <a:r>
              <a:rPr lang="sk-SK" dirty="0" err="1" smtClean="0"/>
              <a:t>Crassia</a:t>
            </a:r>
            <a:r>
              <a:rPr lang="sk-SK" dirty="0" smtClean="0"/>
              <a:t> </a:t>
            </a:r>
            <a:r>
              <a:rPr lang="sk-SK" dirty="0" err="1" smtClean="0"/>
              <a:t>Tertia</a:t>
            </a:r>
            <a:r>
              <a:rPr lang="sk-SK" dirty="0" smtClean="0"/>
              <a:t> (množstvo obetí a </a:t>
            </a:r>
            <a:r>
              <a:rPr lang="sk-SK" dirty="0" err="1" smtClean="0"/>
              <a:t>depot</a:t>
            </a:r>
            <a:r>
              <a:rPr lang="sk-SK" dirty="0" smtClean="0"/>
              <a:t> mincí)</a:t>
            </a:r>
          </a:p>
          <a:p>
            <a:pPr>
              <a:buFontTx/>
              <a:buChar char="-"/>
            </a:pPr>
            <a:r>
              <a:rPr lang="sk-SK" dirty="0" smtClean="0"/>
              <a:t> objavenie už na konci 16. storočia</a:t>
            </a:r>
          </a:p>
          <a:p>
            <a:pPr>
              <a:buFontTx/>
              <a:buChar char="-"/>
            </a:pPr>
            <a:r>
              <a:rPr lang="sk-SK" dirty="0" smtClean="0"/>
              <a:t> </a:t>
            </a:r>
            <a:r>
              <a:rPr lang="sk-SK" dirty="0" err="1" smtClean="0"/>
              <a:t>Bourbonovci</a:t>
            </a:r>
            <a:r>
              <a:rPr lang="sk-SK" dirty="0" smtClean="0"/>
              <a:t> v 30tych rokoch 19. storočia – túžba po sochách</a:t>
            </a:r>
          </a:p>
          <a:p>
            <a:pPr>
              <a:buFontTx/>
              <a:buChar char="-"/>
            </a:pPr>
            <a:r>
              <a:rPr lang="sk-SK" dirty="0" smtClean="0"/>
              <a:t> 1964 – systematický výskum – </a:t>
            </a:r>
            <a:r>
              <a:rPr lang="sk-SK" dirty="0" err="1" smtClean="0"/>
              <a:t>villa</a:t>
            </a:r>
            <a:r>
              <a:rPr lang="sk-SK" dirty="0" smtClean="0"/>
              <a:t> A, výskum do 80tych rokov (</a:t>
            </a:r>
            <a:r>
              <a:rPr lang="sk-SK" dirty="0" err="1" smtClean="0"/>
              <a:t>Alfonso</a:t>
            </a:r>
            <a:r>
              <a:rPr lang="sk-SK" dirty="0" smtClean="0"/>
              <a:t> </a:t>
            </a:r>
            <a:r>
              <a:rPr lang="sk-SK" dirty="0" err="1" smtClean="0"/>
              <a:t>De</a:t>
            </a:r>
            <a:r>
              <a:rPr lang="sk-SK" dirty="0" smtClean="0"/>
              <a:t> </a:t>
            </a:r>
            <a:r>
              <a:rPr lang="sk-SK" dirty="0" err="1" smtClean="0"/>
              <a:t>Franciscis</a:t>
            </a:r>
            <a:r>
              <a:rPr lang="sk-SK" dirty="0" smtClean="0"/>
              <a:t>, </a:t>
            </a:r>
            <a:r>
              <a:rPr lang="sk-SK" dirty="0" err="1" smtClean="0"/>
              <a:t>Stefano</a:t>
            </a:r>
            <a:r>
              <a:rPr lang="sk-SK" dirty="0" smtClean="0"/>
              <a:t> </a:t>
            </a:r>
            <a:r>
              <a:rPr lang="sk-SK" dirty="0" err="1" smtClean="0"/>
              <a:t>De</a:t>
            </a:r>
            <a:r>
              <a:rPr lang="sk-SK" dirty="0" smtClean="0"/>
              <a:t> </a:t>
            </a:r>
            <a:r>
              <a:rPr lang="sk-SK" dirty="0" err="1" smtClean="0"/>
              <a:t>Caro</a:t>
            </a:r>
            <a:r>
              <a:rPr lang="sk-SK" dirty="0" smtClean="0"/>
              <a:t>, </a:t>
            </a:r>
            <a:r>
              <a:rPr lang="sk-SK" dirty="0" err="1" smtClean="0"/>
              <a:t>Lorenzo</a:t>
            </a:r>
            <a:r>
              <a:rPr lang="sk-SK" dirty="0" smtClean="0"/>
              <a:t> </a:t>
            </a:r>
            <a:r>
              <a:rPr lang="sk-SK" dirty="0" err="1" smtClean="0"/>
              <a:t>Fergola</a:t>
            </a:r>
            <a:r>
              <a:rPr lang="sk-SK" dirty="0" smtClean="0"/>
              <a:t>)</a:t>
            </a:r>
          </a:p>
          <a:p>
            <a:pPr>
              <a:buFontTx/>
              <a:buChar char="-"/>
            </a:pPr>
            <a:r>
              <a:rPr lang="sk-SK" dirty="0" smtClean="0"/>
              <a:t> 1974 – objavenie </a:t>
            </a:r>
            <a:r>
              <a:rPr lang="sk-SK" dirty="0" err="1" smtClean="0"/>
              <a:t>villa</a:t>
            </a:r>
            <a:r>
              <a:rPr lang="sk-SK" dirty="0" smtClean="0"/>
              <a:t> B</a:t>
            </a:r>
          </a:p>
          <a:p>
            <a:pPr>
              <a:buFontTx/>
              <a:buChar char="-"/>
            </a:pPr>
            <a:r>
              <a:rPr lang="sk-SK" dirty="0" smtClean="0"/>
              <a:t> </a:t>
            </a:r>
            <a:r>
              <a:rPr lang="sk-SK" dirty="0" err="1" smtClean="0"/>
              <a:t>paleobotanický</a:t>
            </a:r>
            <a:r>
              <a:rPr lang="sk-SK" dirty="0" smtClean="0"/>
              <a:t> výskum</a:t>
            </a:r>
          </a:p>
          <a:p>
            <a:pPr>
              <a:buFontTx/>
              <a:buChar char="-"/>
            </a:pPr>
            <a:r>
              <a:rPr lang="sk-SK" dirty="0" smtClean="0"/>
              <a:t> 2006 – Univerzita v Texase</a:t>
            </a:r>
          </a:p>
          <a:p>
            <a:endParaRPr lang="cs-CZ" dirty="0" smtClean="0"/>
          </a:p>
        </p:txBody>
      </p:sp>
      <p:pic>
        <p:nvPicPr>
          <p:cNvPr id="5122" name="Picture 2" descr="Oplontis Page Feature"/>
          <p:cNvPicPr>
            <a:picLocks noChangeAspect="1" noChangeArrowheads="1"/>
          </p:cNvPicPr>
          <p:nvPr/>
        </p:nvPicPr>
        <p:blipFill>
          <a:blip r:embed="rId2"/>
          <a:srcRect/>
          <a:stretch>
            <a:fillRect/>
          </a:stretch>
        </p:blipFill>
        <p:spPr bwMode="auto">
          <a:xfrm>
            <a:off x="4572000" y="428604"/>
            <a:ext cx="4572000" cy="2738438"/>
          </a:xfrm>
          <a:prstGeom prst="rect">
            <a:avLst/>
          </a:prstGeom>
          <a:noFill/>
        </p:spPr>
      </p:pic>
      <p:pic>
        <p:nvPicPr>
          <p:cNvPr id="5124" name="Picture 4" descr="Oplontis Page Feature"/>
          <p:cNvPicPr>
            <a:picLocks noChangeAspect="1" noChangeArrowheads="1"/>
          </p:cNvPicPr>
          <p:nvPr/>
        </p:nvPicPr>
        <p:blipFill>
          <a:blip r:embed="rId3"/>
          <a:srcRect/>
          <a:stretch>
            <a:fillRect/>
          </a:stretch>
        </p:blipFill>
        <p:spPr bwMode="auto">
          <a:xfrm>
            <a:off x="4572000" y="3643314"/>
            <a:ext cx="4572000" cy="2738438"/>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Villa_Poppea"/>
          <p:cNvPicPr>
            <a:picLocks noChangeAspect="1" noChangeArrowheads="1"/>
          </p:cNvPicPr>
          <p:nvPr/>
        </p:nvPicPr>
        <p:blipFill>
          <a:blip r:embed="rId2"/>
          <a:srcRect/>
          <a:stretch>
            <a:fillRect/>
          </a:stretch>
        </p:blipFill>
        <p:spPr bwMode="auto">
          <a:xfrm>
            <a:off x="0" y="357166"/>
            <a:ext cx="9144000" cy="6196405"/>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5572132" cy="6463308"/>
          </a:xfrm>
          <a:prstGeom prst="rect">
            <a:avLst/>
          </a:prstGeom>
          <a:noFill/>
        </p:spPr>
        <p:txBody>
          <a:bodyPr wrap="square" rtlCol="0">
            <a:spAutoFit/>
          </a:bodyPr>
          <a:lstStyle/>
          <a:p>
            <a:r>
              <a:rPr lang="sk-SK" b="1" dirty="0" err="1" smtClean="0"/>
              <a:t>Santa</a:t>
            </a:r>
            <a:r>
              <a:rPr lang="sk-SK" b="1" dirty="0" smtClean="0"/>
              <a:t> Maria </a:t>
            </a:r>
            <a:r>
              <a:rPr lang="sk-SK" b="1" dirty="0" err="1" smtClean="0"/>
              <a:t>Capua</a:t>
            </a:r>
            <a:r>
              <a:rPr lang="sk-SK" b="1" dirty="0" smtClean="0"/>
              <a:t> </a:t>
            </a:r>
            <a:r>
              <a:rPr lang="sk-SK" b="1" dirty="0" err="1" smtClean="0"/>
              <a:t>Vetere</a:t>
            </a:r>
            <a:r>
              <a:rPr lang="sk-SK" b="1" dirty="0" smtClean="0"/>
              <a:t> – </a:t>
            </a:r>
            <a:r>
              <a:rPr lang="sk-SK" b="1" dirty="0" err="1" smtClean="0"/>
              <a:t>Capua</a:t>
            </a:r>
            <a:endParaRPr lang="sk-SK" b="1" dirty="0" smtClean="0"/>
          </a:p>
          <a:p>
            <a:endParaRPr lang="sk-SK" b="1" dirty="0" smtClean="0"/>
          </a:p>
          <a:p>
            <a:pPr>
              <a:buFontTx/>
              <a:buChar char="-"/>
            </a:pPr>
            <a:r>
              <a:rPr lang="sk-SK" dirty="0" smtClean="0"/>
              <a:t> 803 BC – Etruskovia</a:t>
            </a:r>
          </a:p>
          <a:p>
            <a:pPr>
              <a:buFontTx/>
              <a:buChar char="-"/>
            </a:pPr>
            <a:r>
              <a:rPr lang="sk-SK" dirty="0"/>
              <a:t> </a:t>
            </a:r>
            <a:r>
              <a:rPr lang="sk-SK" dirty="0" smtClean="0"/>
              <a:t>osídlenie: doba bronzová a železná – hroby a zahĺbené chatrče</a:t>
            </a:r>
          </a:p>
          <a:p>
            <a:endParaRPr lang="sk-SK" dirty="0" smtClean="0"/>
          </a:p>
          <a:p>
            <a:pPr>
              <a:buFontTx/>
              <a:buChar char="-"/>
            </a:pPr>
            <a:r>
              <a:rPr lang="sk-SK" dirty="0"/>
              <a:t> </a:t>
            </a:r>
            <a:r>
              <a:rPr lang="sk-SK" dirty="0" smtClean="0"/>
              <a:t>pôvod mena:</a:t>
            </a:r>
          </a:p>
          <a:p>
            <a:pPr marL="342900" indent="-342900">
              <a:buAutoNum type="alphaLcParenR"/>
            </a:pPr>
            <a:r>
              <a:rPr lang="sk-SK" dirty="0" err="1" smtClean="0"/>
              <a:t>Capeva</a:t>
            </a:r>
            <a:r>
              <a:rPr lang="sk-SK" dirty="0" smtClean="0"/>
              <a:t> – etrusky – „Mesto </a:t>
            </a:r>
            <a:r>
              <a:rPr lang="sk-SK" dirty="0" err="1" smtClean="0"/>
              <a:t>bažín</a:t>
            </a:r>
            <a:r>
              <a:rPr lang="sk-SK" dirty="0" smtClean="0"/>
              <a:t>“</a:t>
            </a:r>
          </a:p>
          <a:p>
            <a:pPr marL="342900" indent="-342900">
              <a:buAutoNum type="alphaLcParenR"/>
            </a:pPr>
            <a:r>
              <a:rPr lang="sk-SK" dirty="0" err="1" smtClean="0"/>
              <a:t>Capys</a:t>
            </a:r>
            <a:r>
              <a:rPr lang="sk-SK" dirty="0" smtClean="0"/>
              <a:t> – </a:t>
            </a:r>
            <a:r>
              <a:rPr lang="sk-SK" dirty="0" err="1" smtClean="0"/>
              <a:t>Aeneov</a:t>
            </a:r>
            <a:r>
              <a:rPr lang="sk-SK" dirty="0" smtClean="0"/>
              <a:t> bratranec, legendárny zakladateľ mesta</a:t>
            </a:r>
          </a:p>
          <a:p>
            <a:pPr marL="342900" indent="-342900">
              <a:buAutoNum type="alphaLcParenR"/>
            </a:pPr>
            <a:r>
              <a:rPr lang="sk-SK" dirty="0" err="1" smtClean="0"/>
              <a:t>Caput</a:t>
            </a:r>
            <a:r>
              <a:rPr lang="sk-SK" dirty="0" smtClean="0"/>
              <a:t> – latinsky, Cicero: </a:t>
            </a:r>
            <a:r>
              <a:rPr lang="sk-SK" dirty="0" err="1" smtClean="0"/>
              <a:t>Altera</a:t>
            </a:r>
            <a:r>
              <a:rPr lang="sk-SK" dirty="0" smtClean="0"/>
              <a:t> </a:t>
            </a:r>
            <a:r>
              <a:rPr lang="sk-SK" dirty="0" err="1" smtClean="0"/>
              <a:t>Roma</a:t>
            </a:r>
            <a:r>
              <a:rPr lang="sk-SK" dirty="0" smtClean="0"/>
              <a:t> (kvôli bohatstvu)</a:t>
            </a:r>
          </a:p>
          <a:p>
            <a:pPr marL="342900" indent="-342900"/>
            <a:endParaRPr lang="sk-SK" dirty="0"/>
          </a:p>
          <a:p>
            <a:pPr marL="342900" indent="-342900"/>
            <a:r>
              <a:rPr lang="sk-SK" dirty="0" smtClean="0"/>
              <a:t>- etruská vláda skončila v 5. stor. BC – ovládnutie </a:t>
            </a:r>
            <a:r>
              <a:rPr lang="sk-SK" dirty="0" err="1" smtClean="0"/>
              <a:t>Samnitmi</a:t>
            </a:r>
            <a:endParaRPr lang="sk-SK" dirty="0" smtClean="0"/>
          </a:p>
          <a:p>
            <a:pPr marL="342900" indent="-342900"/>
            <a:r>
              <a:rPr lang="sk-SK" dirty="0" smtClean="0"/>
              <a:t>- po </a:t>
            </a:r>
            <a:r>
              <a:rPr lang="sk-SK" dirty="0" err="1" smtClean="0"/>
              <a:t>Samntiských</a:t>
            </a:r>
            <a:r>
              <a:rPr lang="sk-SK" dirty="0" smtClean="0"/>
              <a:t> vojnách – hl. mesto </a:t>
            </a:r>
            <a:r>
              <a:rPr lang="sk-SK" dirty="0" err="1" smtClean="0"/>
              <a:t>Campania</a:t>
            </a:r>
            <a:r>
              <a:rPr lang="sk-SK" dirty="0" smtClean="0"/>
              <a:t> </a:t>
            </a:r>
            <a:r>
              <a:rPr lang="sk-SK" dirty="0" err="1" smtClean="0"/>
              <a:t>Felix</a:t>
            </a:r>
            <a:endParaRPr lang="sk-SK" dirty="0" smtClean="0"/>
          </a:p>
          <a:p>
            <a:pPr marL="342900" indent="-342900"/>
            <a:r>
              <a:rPr lang="sk-SK" dirty="0" smtClean="0"/>
              <a:t>- 312 BC – </a:t>
            </a:r>
            <a:r>
              <a:rPr lang="sk-SK" dirty="0" err="1" smtClean="0"/>
              <a:t>via</a:t>
            </a:r>
            <a:r>
              <a:rPr lang="sk-SK" dirty="0" smtClean="0"/>
              <a:t> </a:t>
            </a:r>
            <a:r>
              <a:rPr lang="sk-SK" dirty="0" err="1" smtClean="0"/>
              <a:t>Appia</a:t>
            </a:r>
            <a:endParaRPr lang="sk-SK" dirty="0" smtClean="0"/>
          </a:p>
          <a:p>
            <a:pPr marL="342900" indent="-342900"/>
            <a:r>
              <a:rPr lang="sk-SK" dirty="0" smtClean="0"/>
              <a:t>- rozvoj počas 3. stor. BC – pestovanie </a:t>
            </a:r>
            <a:r>
              <a:rPr lang="sk-SK" dirty="0" err="1" smtClean="0"/>
              <a:t>špaldy</a:t>
            </a:r>
            <a:r>
              <a:rPr lang="sk-SK" dirty="0" smtClean="0"/>
              <a:t>, obilie, víno, ruže, koreniny, </a:t>
            </a:r>
            <a:r>
              <a:rPr lang="sk-SK" dirty="0" err="1" smtClean="0"/>
              <a:t>seplasium</a:t>
            </a:r>
            <a:r>
              <a:rPr lang="sk-SK" dirty="0" smtClean="0"/>
              <a:t> - </a:t>
            </a:r>
            <a:r>
              <a:rPr lang="sk-SK" dirty="0" err="1" smtClean="0"/>
              <a:t>parfém</a:t>
            </a:r>
            <a:endParaRPr lang="sk-SK" dirty="0" smtClean="0"/>
          </a:p>
          <a:p>
            <a:pPr marL="342900" indent="-342900"/>
            <a:r>
              <a:rPr lang="sk-SK" dirty="0" smtClean="0"/>
              <a:t>- spojenectvo s </a:t>
            </a:r>
            <a:r>
              <a:rPr lang="sk-SK" dirty="0" err="1" smtClean="0"/>
              <a:t>Hannibalom</a:t>
            </a:r>
            <a:r>
              <a:rPr lang="sk-SK" dirty="0" smtClean="0"/>
              <a:t> – zimný tábor</a:t>
            </a:r>
          </a:p>
          <a:p>
            <a:pPr marL="342900" indent="-342900"/>
            <a:r>
              <a:rPr lang="sk-SK" dirty="0" smtClean="0"/>
              <a:t>- mesto prosperovalo až do pádu Rímskej ríše</a:t>
            </a:r>
          </a:p>
          <a:p>
            <a:pPr marL="342900" indent="-342900"/>
            <a:r>
              <a:rPr lang="sk-SK" dirty="0" smtClean="0"/>
              <a:t>- postupne dobývané </a:t>
            </a:r>
            <a:r>
              <a:rPr lang="sk-SK" dirty="0" err="1" smtClean="0"/>
              <a:t>Vizigótmi</a:t>
            </a:r>
            <a:r>
              <a:rPr lang="sk-SK" dirty="0" smtClean="0"/>
              <a:t>, Vandalmi </a:t>
            </a:r>
            <a:r>
              <a:rPr lang="sk-SK" dirty="0" err="1" smtClean="0"/>
              <a:t>Ostrogótmi</a:t>
            </a:r>
            <a:r>
              <a:rPr lang="sk-SK" dirty="0" smtClean="0"/>
              <a:t>, Longobardmi a </a:t>
            </a:r>
            <a:r>
              <a:rPr lang="sk-SK" dirty="0" err="1" smtClean="0"/>
              <a:t>Saracénmi</a:t>
            </a:r>
            <a:endParaRPr lang="sk-SK" dirty="0" smtClean="0"/>
          </a:p>
          <a:p>
            <a:pPr marL="342900" indent="-342900"/>
            <a:endParaRPr lang="cs-CZ" dirty="0"/>
          </a:p>
        </p:txBody>
      </p:sp>
      <p:pic>
        <p:nvPicPr>
          <p:cNvPr id="4098" name="Picture 2" descr="http://imgc.allpostersimages.com/images/P-473-488-90/75/7526/2RIB300Z/posters/aphrodite-of-capua-2nd-c-b-c-national-archaeological-museum-naples-italy.jpg"/>
          <p:cNvPicPr>
            <a:picLocks noChangeAspect="1" noChangeArrowheads="1"/>
          </p:cNvPicPr>
          <p:nvPr/>
        </p:nvPicPr>
        <p:blipFill>
          <a:blip r:embed="rId2"/>
          <a:srcRect l="14344" t="9221" r="15983" b="9323"/>
          <a:stretch>
            <a:fillRect/>
          </a:stretch>
        </p:blipFill>
        <p:spPr bwMode="auto">
          <a:xfrm>
            <a:off x="5572132" y="285728"/>
            <a:ext cx="3468113" cy="5406176"/>
          </a:xfrm>
          <a:prstGeom prst="rect">
            <a:avLst/>
          </a:prstGeom>
          <a:noFill/>
        </p:spPr>
      </p:pic>
      <p:sp>
        <p:nvSpPr>
          <p:cNvPr id="4" name="TextovéPole 3"/>
          <p:cNvSpPr txBox="1"/>
          <p:nvPr/>
        </p:nvSpPr>
        <p:spPr>
          <a:xfrm>
            <a:off x="5572132" y="5715016"/>
            <a:ext cx="3357586" cy="307777"/>
          </a:xfrm>
          <a:prstGeom prst="rect">
            <a:avLst/>
          </a:prstGeom>
          <a:noFill/>
        </p:spPr>
        <p:txBody>
          <a:bodyPr wrap="square" rtlCol="0">
            <a:spAutoFit/>
          </a:bodyPr>
          <a:lstStyle/>
          <a:p>
            <a:r>
              <a:rPr lang="sk-SK" sz="1400" dirty="0" err="1" smtClean="0"/>
              <a:t>Afrodité</a:t>
            </a:r>
            <a:r>
              <a:rPr lang="sk-SK" sz="1400" dirty="0" smtClean="0"/>
              <a:t> </a:t>
            </a:r>
            <a:r>
              <a:rPr lang="sk-SK" sz="1400" dirty="0" err="1" smtClean="0"/>
              <a:t>Capua</a:t>
            </a:r>
            <a:r>
              <a:rPr lang="sk-SK" sz="1400" dirty="0" smtClean="0"/>
              <a:t>, 2. stor. BC</a:t>
            </a:r>
            <a:endParaRPr lang="cs-CZ" sz="14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artina di Villa Poppea"/>
          <p:cNvPicPr>
            <a:picLocks noChangeAspect="1" noChangeArrowheads="1"/>
          </p:cNvPicPr>
          <p:nvPr/>
        </p:nvPicPr>
        <p:blipFill>
          <a:blip r:embed="rId2"/>
          <a:srcRect/>
          <a:stretch>
            <a:fillRect/>
          </a:stretch>
        </p:blipFill>
        <p:spPr bwMode="auto">
          <a:xfrm>
            <a:off x="642910" y="0"/>
            <a:ext cx="8110121" cy="685800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4643438" cy="6186309"/>
          </a:xfrm>
          <a:prstGeom prst="rect">
            <a:avLst/>
          </a:prstGeom>
          <a:noFill/>
        </p:spPr>
        <p:txBody>
          <a:bodyPr wrap="square" rtlCol="0">
            <a:spAutoFit/>
          </a:bodyPr>
          <a:lstStyle/>
          <a:p>
            <a:r>
              <a:rPr lang="sk-SK" i="1" u="sng" dirty="0" smtClean="0"/>
              <a:t>La </a:t>
            </a:r>
            <a:r>
              <a:rPr lang="sk-SK" i="1" u="sng" dirty="0" err="1" smtClean="0"/>
              <a:t>Villa</a:t>
            </a:r>
            <a:r>
              <a:rPr lang="sk-SK" i="1" u="sng" dirty="0" smtClean="0"/>
              <a:t> </a:t>
            </a:r>
            <a:r>
              <a:rPr lang="sk-SK" i="1" u="sng" dirty="0" err="1" smtClean="0"/>
              <a:t>di</a:t>
            </a:r>
            <a:r>
              <a:rPr lang="sk-SK" i="1" u="sng" dirty="0" smtClean="0"/>
              <a:t> </a:t>
            </a:r>
            <a:r>
              <a:rPr lang="sk-SK" i="1" u="sng" dirty="0" err="1" smtClean="0"/>
              <a:t>Poppea</a:t>
            </a:r>
            <a:r>
              <a:rPr lang="sk-SK" i="1" u="sng" dirty="0" smtClean="0"/>
              <a:t> </a:t>
            </a:r>
            <a:r>
              <a:rPr lang="sk-SK" i="1" u="sng" dirty="0" err="1" smtClean="0"/>
              <a:t>Sabina</a:t>
            </a:r>
            <a:endParaRPr lang="sk-SK" i="1" u="sng" dirty="0" smtClean="0"/>
          </a:p>
          <a:p>
            <a:endParaRPr lang="sk-SK" i="1" u="sng" dirty="0" smtClean="0"/>
          </a:p>
          <a:p>
            <a:pPr>
              <a:buFontTx/>
              <a:buChar char="-"/>
            </a:pPr>
            <a:r>
              <a:rPr lang="sk-SK" dirty="0" smtClean="0"/>
              <a:t> pol. 1. stor. BC</a:t>
            </a:r>
          </a:p>
          <a:p>
            <a:pPr>
              <a:buFontTx/>
              <a:buChar char="-"/>
            </a:pPr>
            <a:r>
              <a:rPr lang="sk-SK" dirty="0" smtClean="0"/>
              <a:t> výskum – Univerzita v Texase od 2006</a:t>
            </a:r>
          </a:p>
          <a:p>
            <a:pPr>
              <a:buFontTx/>
              <a:buChar char="-"/>
            </a:pPr>
            <a:r>
              <a:rPr lang="sk-SK" dirty="0" smtClean="0"/>
              <a:t> nápis na amfore – </a:t>
            </a:r>
            <a:r>
              <a:rPr lang="sk-SK" dirty="0" err="1" smtClean="0"/>
              <a:t>villa</a:t>
            </a:r>
            <a:r>
              <a:rPr lang="sk-SK" dirty="0" smtClean="0"/>
              <a:t> vo vlastníctve </a:t>
            </a:r>
            <a:r>
              <a:rPr lang="sk-SK" dirty="0" err="1" smtClean="0"/>
              <a:t>Poppey</a:t>
            </a:r>
            <a:r>
              <a:rPr lang="sk-SK" dirty="0" smtClean="0"/>
              <a:t> </a:t>
            </a:r>
            <a:r>
              <a:rPr lang="sk-SK" dirty="0" err="1" smtClean="0"/>
              <a:t>Sabiny</a:t>
            </a:r>
            <a:r>
              <a:rPr lang="sk-SK" dirty="0" smtClean="0"/>
              <a:t> (2. manželka </a:t>
            </a:r>
            <a:r>
              <a:rPr lang="sk-SK" dirty="0" err="1" smtClean="0"/>
              <a:t>Nerona</a:t>
            </a:r>
            <a:r>
              <a:rPr lang="sk-SK" dirty="0" smtClean="0"/>
              <a:t>)</a:t>
            </a:r>
          </a:p>
          <a:p>
            <a:pPr>
              <a:buFontTx/>
              <a:buChar char="-"/>
            </a:pPr>
            <a:r>
              <a:rPr lang="sk-SK" dirty="0" smtClean="0"/>
              <a:t> v momente výbuchu – neobývaná, časť práve rekonštruovaná – zemetrasenia 62 AD</a:t>
            </a:r>
          </a:p>
          <a:p>
            <a:pPr>
              <a:buFontTx/>
              <a:buChar char="-"/>
            </a:pPr>
            <a:r>
              <a:rPr lang="sk-SK" dirty="0" smtClean="0"/>
              <a:t> </a:t>
            </a:r>
            <a:r>
              <a:rPr lang="sk-SK" dirty="0" err="1" smtClean="0"/>
              <a:t>villa</a:t>
            </a:r>
            <a:r>
              <a:rPr lang="sk-SK" dirty="0" smtClean="0"/>
              <a:t> obkolesená záhradou a mala vnútorný bazén</a:t>
            </a:r>
          </a:p>
          <a:p>
            <a:pPr>
              <a:buFontTx/>
              <a:buChar char="-"/>
            </a:pPr>
            <a:r>
              <a:rPr lang="sk-SK" dirty="0" smtClean="0"/>
              <a:t> východná časť takmer celá odkrytá</a:t>
            </a:r>
          </a:p>
          <a:p>
            <a:pPr>
              <a:buFontTx/>
              <a:buChar char="-"/>
            </a:pPr>
            <a:r>
              <a:rPr lang="sk-SK" dirty="0" smtClean="0"/>
              <a:t> západná časť pod súčasnou cestou a vojenským zariadením, vstup do </a:t>
            </a:r>
            <a:r>
              <a:rPr lang="sk-SK" dirty="0" err="1" smtClean="0"/>
              <a:t>villy</a:t>
            </a:r>
            <a:r>
              <a:rPr lang="sk-SK" dirty="0" smtClean="0"/>
              <a:t> tiež nevykopaný</a:t>
            </a:r>
          </a:p>
          <a:p>
            <a:pPr>
              <a:buFontTx/>
              <a:buChar char="-"/>
            </a:pPr>
            <a:r>
              <a:rPr lang="sk-SK" dirty="0" smtClean="0"/>
              <a:t> odkrytá časť – 98 miestností, 60 m dlhý bazén</a:t>
            </a:r>
          </a:p>
          <a:p>
            <a:pPr>
              <a:buFontTx/>
              <a:buChar char="-"/>
            </a:pPr>
            <a:r>
              <a:rPr lang="sk-SK" dirty="0" smtClean="0"/>
              <a:t> niekoľko fáz rekonštrukcií (zač. stavby 50 BC, 1. prestavba 1BC, ďalšie 2 – 3 prestavby po 45 AD</a:t>
            </a:r>
          </a:p>
          <a:p>
            <a:pPr>
              <a:buFontTx/>
              <a:buChar char="-"/>
            </a:pPr>
            <a:r>
              <a:rPr lang="sk-SK" dirty="0" smtClean="0"/>
              <a:t> zemetrasenie v 62 AD – zničenie vodovodného potrubia</a:t>
            </a:r>
          </a:p>
          <a:p>
            <a:pPr>
              <a:buFontTx/>
              <a:buChar char="-"/>
            </a:pPr>
            <a:r>
              <a:rPr lang="sk-SK" dirty="0" smtClean="0"/>
              <a:t> átrium – zachovaná podlaha (mozaiková), 2. pompejský štýl – fiktívne priehľady do krajiny medzi </a:t>
            </a:r>
            <a:r>
              <a:rPr lang="sk-SK" dirty="0" err="1" smtClean="0"/>
              <a:t>stĺpami</a:t>
            </a:r>
            <a:r>
              <a:rPr lang="sk-SK" dirty="0" smtClean="0"/>
              <a:t> alebo dvere</a:t>
            </a:r>
            <a:endParaRPr lang="cs-CZ" dirty="0" smtClean="0"/>
          </a:p>
        </p:txBody>
      </p:sp>
      <p:pic>
        <p:nvPicPr>
          <p:cNvPr id="4098" name="Picture 2" descr="http://lh4.ggpht.com/_TQGwJR7tPsk/TF6Cxdv4mlI/AAAAAAAAK_Q/NxoPwapMr1c/Villa%20of%20Poppaea%20-%20atrium.JPG"/>
          <p:cNvPicPr>
            <a:picLocks noChangeAspect="1" noChangeArrowheads="1"/>
          </p:cNvPicPr>
          <p:nvPr/>
        </p:nvPicPr>
        <p:blipFill>
          <a:blip r:embed="rId2"/>
          <a:srcRect/>
          <a:stretch>
            <a:fillRect/>
          </a:stretch>
        </p:blipFill>
        <p:spPr bwMode="auto">
          <a:xfrm>
            <a:off x="4714876" y="0"/>
            <a:ext cx="4429124" cy="3078399"/>
          </a:xfrm>
          <a:prstGeom prst="rect">
            <a:avLst/>
          </a:prstGeom>
          <a:noFill/>
        </p:spPr>
      </p:pic>
      <p:pic>
        <p:nvPicPr>
          <p:cNvPr id="4100" name="Picture 4" descr="http://lh6.ggpht.com/_TQGwJR7tPsk/TGGbMooCusI/AAAAAAAALD4/QmdEz7wY3ek/Villa%20of%20Poppaea%20-%20detail%20from%20east%20wall%20of%20atrium.JPG"/>
          <p:cNvPicPr>
            <a:picLocks noChangeAspect="1" noChangeArrowheads="1"/>
          </p:cNvPicPr>
          <p:nvPr/>
        </p:nvPicPr>
        <p:blipFill>
          <a:blip r:embed="rId3"/>
          <a:srcRect/>
          <a:stretch>
            <a:fillRect/>
          </a:stretch>
        </p:blipFill>
        <p:spPr bwMode="auto">
          <a:xfrm>
            <a:off x="5429256" y="3248024"/>
            <a:ext cx="2952750" cy="3609976"/>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1200329"/>
          </a:xfrm>
          <a:prstGeom prst="rect">
            <a:avLst/>
          </a:prstGeom>
          <a:noFill/>
        </p:spPr>
        <p:txBody>
          <a:bodyPr wrap="square" rtlCol="0">
            <a:spAutoFit/>
          </a:bodyPr>
          <a:lstStyle/>
          <a:p>
            <a:pPr>
              <a:buFontTx/>
              <a:buChar char="-"/>
            </a:pPr>
            <a:r>
              <a:rPr lang="sk-SK" dirty="0" smtClean="0"/>
              <a:t> maľby – 2. pompejský štýl (átrium, </a:t>
            </a:r>
            <a:r>
              <a:rPr lang="sk-SK" i="1" dirty="0" err="1" smtClean="0"/>
              <a:t>cubiculum</a:t>
            </a:r>
            <a:r>
              <a:rPr lang="sk-SK" dirty="0" smtClean="0"/>
              <a:t>, </a:t>
            </a:r>
            <a:r>
              <a:rPr lang="sk-SK" i="1" dirty="0" err="1" smtClean="0"/>
              <a:t>triclinium</a:t>
            </a:r>
            <a:r>
              <a:rPr lang="sk-SK" dirty="0" smtClean="0"/>
              <a:t>, </a:t>
            </a:r>
            <a:r>
              <a:rPr lang="sk-SK" i="1" dirty="0" err="1" smtClean="0"/>
              <a:t>oeci</a:t>
            </a:r>
            <a:r>
              <a:rPr lang="sk-SK" dirty="0" smtClean="0"/>
              <a:t> ) – fáza 2B – 50 BC (najstaršia časť budovy)</a:t>
            </a:r>
          </a:p>
          <a:p>
            <a:pPr>
              <a:buFontTx/>
              <a:buChar char="-"/>
            </a:pPr>
            <a:r>
              <a:rPr lang="sk-SK" dirty="0" smtClean="0"/>
              <a:t> </a:t>
            </a:r>
            <a:r>
              <a:rPr lang="sk-SK" i="1" dirty="0" err="1" smtClean="0"/>
              <a:t>triclinium</a:t>
            </a:r>
            <a:endParaRPr lang="sk-SK" i="1" dirty="0" smtClean="0"/>
          </a:p>
          <a:p>
            <a:endParaRPr lang="cs-CZ" dirty="0"/>
          </a:p>
        </p:txBody>
      </p:sp>
      <p:pic>
        <p:nvPicPr>
          <p:cNvPr id="3074" name="Picture 2" descr="http://lh5.ggpht.com/_TQGwJR7tPsk/TF5_7mYoKcI/AAAAAAAAK-Q/d_dKXd5YqPQ/Villa%20of%20Poppaea%20-%20room%2014%20by%20tanguera75.JPG"/>
          <p:cNvPicPr>
            <a:picLocks noChangeAspect="1" noChangeArrowheads="1"/>
          </p:cNvPicPr>
          <p:nvPr/>
        </p:nvPicPr>
        <p:blipFill>
          <a:blip r:embed="rId2"/>
          <a:srcRect/>
          <a:stretch>
            <a:fillRect/>
          </a:stretch>
        </p:blipFill>
        <p:spPr bwMode="auto">
          <a:xfrm>
            <a:off x="0" y="928670"/>
            <a:ext cx="4331989" cy="2928958"/>
          </a:xfrm>
          <a:prstGeom prst="rect">
            <a:avLst/>
          </a:prstGeom>
          <a:noFill/>
        </p:spPr>
      </p:pic>
      <p:pic>
        <p:nvPicPr>
          <p:cNvPr id="3076" name="Picture 4" descr="http://lh4.ggpht.com/_TQGwJR7tPsk/TF59j6qCgOI/AAAAAAAAK94/Z09Y_DUKnTY/Villa%20of%20Poppaea%20-%20oecus%20room%2015.JPG"/>
          <p:cNvPicPr>
            <a:picLocks noChangeAspect="1" noChangeArrowheads="1"/>
          </p:cNvPicPr>
          <p:nvPr/>
        </p:nvPicPr>
        <p:blipFill>
          <a:blip r:embed="rId3"/>
          <a:srcRect/>
          <a:stretch>
            <a:fillRect/>
          </a:stretch>
        </p:blipFill>
        <p:spPr bwMode="auto">
          <a:xfrm>
            <a:off x="1428728" y="3714752"/>
            <a:ext cx="4584805" cy="3143248"/>
          </a:xfrm>
          <a:prstGeom prst="rect">
            <a:avLst/>
          </a:prstGeom>
          <a:noFill/>
        </p:spPr>
      </p:pic>
      <p:pic>
        <p:nvPicPr>
          <p:cNvPr id="3078" name="Picture 6" descr="http://lh4.ggpht.com/_TQGwJR7tPsk/TGBIq_0gPGI/AAAAAAAALCo/ZtZ_RUUnOqw/Villa%20of%20Poppaea%20-%20room%2014%20west%20wall.JPG"/>
          <p:cNvPicPr>
            <a:picLocks noChangeAspect="1" noChangeArrowheads="1"/>
          </p:cNvPicPr>
          <p:nvPr/>
        </p:nvPicPr>
        <p:blipFill>
          <a:blip r:embed="rId4"/>
          <a:srcRect/>
          <a:stretch>
            <a:fillRect/>
          </a:stretch>
        </p:blipFill>
        <p:spPr bwMode="auto">
          <a:xfrm>
            <a:off x="5983309" y="1500174"/>
            <a:ext cx="3160691" cy="4343402"/>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646331"/>
          </a:xfrm>
          <a:prstGeom prst="rect">
            <a:avLst/>
          </a:prstGeom>
          <a:noFill/>
        </p:spPr>
        <p:txBody>
          <a:bodyPr wrap="square" rtlCol="0">
            <a:spAutoFit/>
          </a:bodyPr>
          <a:lstStyle/>
          <a:p>
            <a:pPr>
              <a:buFontTx/>
              <a:buChar char="-"/>
            </a:pPr>
            <a:r>
              <a:rPr lang="sk-SK" dirty="0" smtClean="0"/>
              <a:t> </a:t>
            </a:r>
            <a:r>
              <a:rPr lang="sk-SK" dirty="0" err="1" smtClean="0"/>
              <a:t>thermae</a:t>
            </a:r>
            <a:endParaRPr lang="sk-SK" dirty="0" smtClean="0"/>
          </a:p>
          <a:p>
            <a:pPr>
              <a:buFontTx/>
              <a:buChar char="-"/>
            </a:pPr>
            <a:r>
              <a:rPr lang="sk-SK" dirty="0" smtClean="0"/>
              <a:t> </a:t>
            </a:r>
            <a:r>
              <a:rPr lang="sk-SK" dirty="0" err="1" smtClean="0"/>
              <a:t>caldarium</a:t>
            </a:r>
            <a:r>
              <a:rPr lang="sk-SK" dirty="0" smtClean="0"/>
              <a:t>, </a:t>
            </a:r>
            <a:r>
              <a:rPr lang="sk-SK" dirty="0" err="1" smtClean="0"/>
              <a:t>tepidarium</a:t>
            </a:r>
            <a:r>
              <a:rPr lang="sk-SK" dirty="0" smtClean="0"/>
              <a:t>, </a:t>
            </a:r>
            <a:r>
              <a:rPr lang="sk-SK" dirty="0" err="1" smtClean="0"/>
              <a:t>frigidarium</a:t>
            </a:r>
            <a:endParaRPr lang="cs-CZ" dirty="0"/>
          </a:p>
        </p:txBody>
      </p:sp>
      <p:pic>
        <p:nvPicPr>
          <p:cNvPr id="66562" name="Picture 2" descr="http://lh5.ggpht.com/_TQGwJR7tPsk/TF54qp8Ma4I/AAAAAAAAK8g/r29H4EnVAc8/Villa%20of%20Poppaea%20-%20caldarium.JPG"/>
          <p:cNvPicPr>
            <a:picLocks noChangeAspect="1" noChangeArrowheads="1"/>
          </p:cNvPicPr>
          <p:nvPr/>
        </p:nvPicPr>
        <p:blipFill>
          <a:blip r:embed="rId2"/>
          <a:srcRect/>
          <a:stretch>
            <a:fillRect/>
          </a:stretch>
        </p:blipFill>
        <p:spPr bwMode="auto">
          <a:xfrm>
            <a:off x="500034" y="714356"/>
            <a:ext cx="3571900" cy="2676814"/>
          </a:xfrm>
          <a:prstGeom prst="rect">
            <a:avLst/>
          </a:prstGeom>
          <a:noFill/>
        </p:spPr>
      </p:pic>
      <p:pic>
        <p:nvPicPr>
          <p:cNvPr id="66564" name="Picture 4" descr="http://lh4.ggpht.com/_TQGwJR7tPsk/TF57u8RSdfI/AAAAAAAAK9k/ipNn7JXjKlc/Villa%20of%20Poppaea%20-%20caldarium%20detail.JPG"/>
          <p:cNvPicPr>
            <a:picLocks noChangeAspect="1" noChangeArrowheads="1"/>
          </p:cNvPicPr>
          <p:nvPr/>
        </p:nvPicPr>
        <p:blipFill>
          <a:blip r:embed="rId3"/>
          <a:srcRect/>
          <a:stretch>
            <a:fillRect/>
          </a:stretch>
        </p:blipFill>
        <p:spPr bwMode="auto">
          <a:xfrm>
            <a:off x="4357686" y="714356"/>
            <a:ext cx="4328475" cy="6143644"/>
          </a:xfrm>
          <a:prstGeom prst="rect">
            <a:avLst/>
          </a:prstGeom>
          <a:noFill/>
        </p:spPr>
      </p:pic>
      <p:pic>
        <p:nvPicPr>
          <p:cNvPr id="66566" name="Picture 6" descr="http://lh4.ggpht.com/_TQGwJR7tPsk/TGBTK514Z8I/AAAAAAAALDA/O0yFmHm-lH4/Villa%20of%20Poppaea%20-%20atrium%20serving%20bath%20suite..JPG"/>
          <p:cNvPicPr>
            <a:picLocks noChangeAspect="1" noChangeArrowheads="1"/>
          </p:cNvPicPr>
          <p:nvPr/>
        </p:nvPicPr>
        <p:blipFill>
          <a:blip r:embed="rId4"/>
          <a:srcRect/>
          <a:stretch>
            <a:fillRect/>
          </a:stretch>
        </p:blipFill>
        <p:spPr bwMode="auto">
          <a:xfrm>
            <a:off x="500034" y="3574155"/>
            <a:ext cx="3571900" cy="3283845"/>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2308324"/>
          </a:xfrm>
          <a:prstGeom prst="rect">
            <a:avLst/>
          </a:prstGeom>
          <a:noFill/>
        </p:spPr>
        <p:txBody>
          <a:bodyPr wrap="square" rtlCol="0">
            <a:spAutoFit/>
          </a:bodyPr>
          <a:lstStyle/>
          <a:p>
            <a:pPr>
              <a:buFontTx/>
              <a:buChar char="-"/>
            </a:pPr>
            <a:r>
              <a:rPr lang="sk-SK" dirty="0" smtClean="0"/>
              <a:t> severozápad od átria – 3. pompejský štýl (1-15 AD) – sústredené okolo centrálneho </a:t>
            </a:r>
            <a:r>
              <a:rPr lang="sk-SK" dirty="0" err="1" smtClean="0"/>
              <a:t>peristylu</a:t>
            </a:r>
            <a:endParaRPr lang="sk-SK" dirty="0" smtClean="0"/>
          </a:p>
          <a:p>
            <a:pPr>
              <a:buFontTx/>
              <a:buChar char="-"/>
            </a:pPr>
            <a:r>
              <a:rPr lang="sk-SK" dirty="0" smtClean="0"/>
              <a:t> táto časť neskôr prestavaná na sériu miestností so 4. pompejským štýlom (45 AD)</a:t>
            </a:r>
          </a:p>
          <a:p>
            <a:pPr>
              <a:buFontTx/>
              <a:buChar char="-"/>
            </a:pPr>
            <a:r>
              <a:rPr lang="sk-SK" dirty="0" smtClean="0"/>
              <a:t> východ od átria – </a:t>
            </a:r>
            <a:r>
              <a:rPr lang="sk-SK" dirty="0" err="1" smtClean="0"/>
              <a:t>peristyl</a:t>
            </a:r>
            <a:r>
              <a:rPr lang="sk-SK" dirty="0" smtClean="0"/>
              <a:t> – 4. pompejský štýl – „prúžky zebier“ – miestnosti služobníctva, </a:t>
            </a:r>
            <a:r>
              <a:rPr lang="sk-SK" dirty="0" err="1" smtClean="0"/>
              <a:t>larárium</a:t>
            </a:r>
            <a:r>
              <a:rPr lang="sk-SK" dirty="0" smtClean="0"/>
              <a:t>, latrína a spálne (2 poschodia)</a:t>
            </a:r>
            <a:r>
              <a:rPr lang="it-IT" dirty="0" smtClean="0"/>
              <a:t/>
            </a:r>
            <a:br>
              <a:rPr lang="it-IT" dirty="0" smtClean="0"/>
            </a:br>
            <a:r>
              <a:rPr lang="sk-SK" dirty="0" smtClean="0"/>
              <a:t>- juhozápad – tunel – spájajúci </a:t>
            </a:r>
            <a:r>
              <a:rPr lang="sk-SK" dirty="0" err="1" smtClean="0"/>
              <a:t>villu</a:t>
            </a:r>
            <a:r>
              <a:rPr lang="sk-SK" dirty="0" smtClean="0"/>
              <a:t> s pobrežím (?)</a:t>
            </a:r>
          </a:p>
          <a:p>
            <a:pPr>
              <a:buFontTx/>
              <a:buChar char="-"/>
            </a:pPr>
            <a:r>
              <a:rPr lang="sk-SK" dirty="0" smtClean="0"/>
              <a:t> dvojposchodová chodba, osvetlená strešnými svetlíkmi, viedla von z budovy na východ</a:t>
            </a:r>
          </a:p>
          <a:p>
            <a:pPr>
              <a:buFontTx/>
              <a:buChar char="-"/>
            </a:pPr>
            <a:r>
              <a:rPr lang="sk-SK" dirty="0" smtClean="0"/>
              <a:t> bazén a miestnosti pri ňom určené na zábavu (fresky zobrazujúce záhradu)</a:t>
            </a:r>
          </a:p>
          <a:p>
            <a:endParaRPr lang="cs-CZ" dirty="0"/>
          </a:p>
        </p:txBody>
      </p:sp>
      <p:pic>
        <p:nvPicPr>
          <p:cNvPr id="2050" name="Picture 2" descr="http://lh5.ggpht.com/_TQGwJR7tPsk/TF6BNf1BqZI/AAAAAAAAK_E/-EhN-QX7-Lc/Villa%20Poppaea%20-%20room%2023%20by%20AlMare.JPG"/>
          <p:cNvPicPr>
            <a:picLocks noChangeAspect="1" noChangeArrowheads="1"/>
          </p:cNvPicPr>
          <p:nvPr/>
        </p:nvPicPr>
        <p:blipFill>
          <a:blip r:embed="rId2"/>
          <a:srcRect/>
          <a:stretch>
            <a:fillRect/>
          </a:stretch>
        </p:blipFill>
        <p:spPr bwMode="auto">
          <a:xfrm>
            <a:off x="0" y="2071678"/>
            <a:ext cx="4357686" cy="3193577"/>
          </a:xfrm>
          <a:prstGeom prst="rect">
            <a:avLst/>
          </a:prstGeom>
          <a:noFill/>
        </p:spPr>
      </p:pic>
      <p:pic>
        <p:nvPicPr>
          <p:cNvPr id="2052" name="Picture 4" descr="http://lh5.ggpht.com/_TQGwJR7tPsk/TF6QwF6yyhI/AAAAAAAALB0/IgdRDBmS_NA/Villa%20of%20Poppaea%20-%20corridor%20with%20benches%20by%20Carlos.Carreter.JPG"/>
          <p:cNvPicPr>
            <a:picLocks noChangeAspect="1" noChangeArrowheads="1"/>
          </p:cNvPicPr>
          <p:nvPr/>
        </p:nvPicPr>
        <p:blipFill>
          <a:blip r:embed="rId3"/>
          <a:srcRect/>
          <a:stretch>
            <a:fillRect/>
          </a:stretch>
        </p:blipFill>
        <p:spPr bwMode="auto">
          <a:xfrm>
            <a:off x="4574916" y="3714728"/>
            <a:ext cx="4569084" cy="3143272"/>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4714876" cy="6186309"/>
          </a:xfrm>
          <a:prstGeom prst="rect">
            <a:avLst/>
          </a:prstGeom>
          <a:noFill/>
        </p:spPr>
        <p:txBody>
          <a:bodyPr wrap="square" rtlCol="0">
            <a:spAutoFit/>
          </a:bodyPr>
          <a:lstStyle/>
          <a:p>
            <a:r>
              <a:rPr lang="en-US" i="1" u="sng" dirty="0" smtClean="0"/>
              <a:t>Villa L. </a:t>
            </a:r>
            <a:r>
              <a:rPr lang="en-US" i="1" u="sng" dirty="0" err="1" smtClean="0"/>
              <a:t>Crassi</a:t>
            </a:r>
            <a:r>
              <a:rPr lang="sk-SK" i="1" u="sng" dirty="0" smtClean="0"/>
              <a:t>a</a:t>
            </a:r>
            <a:r>
              <a:rPr lang="en-US" i="1" u="sng" dirty="0" smtClean="0"/>
              <a:t> </a:t>
            </a:r>
            <a:r>
              <a:rPr lang="en-US" i="1" u="sng" dirty="0" err="1" smtClean="0"/>
              <a:t>Terti</a:t>
            </a:r>
            <a:r>
              <a:rPr lang="sk-SK" i="1" u="sng" dirty="0" smtClean="0"/>
              <a:t>a</a:t>
            </a:r>
          </a:p>
          <a:p>
            <a:endParaRPr lang="sk-SK" i="1" u="sng" dirty="0" smtClean="0"/>
          </a:p>
          <a:p>
            <a:pPr>
              <a:buFontTx/>
              <a:buChar char="-"/>
            </a:pPr>
            <a:r>
              <a:rPr lang="sk-SK" dirty="0" smtClean="0"/>
              <a:t> nájdená náhodne v 1974, asi 250 m východne od </a:t>
            </a:r>
            <a:r>
              <a:rPr lang="sk-SK" dirty="0" err="1" smtClean="0"/>
              <a:t>villa</a:t>
            </a:r>
            <a:r>
              <a:rPr lang="sk-SK" dirty="0" smtClean="0"/>
              <a:t> </a:t>
            </a:r>
            <a:r>
              <a:rPr lang="sk-SK" dirty="0" err="1" smtClean="0"/>
              <a:t>Poppaea</a:t>
            </a:r>
            <a:endParaRPr lang="sk-SK" dirty="0" smtClean="0"/>
          </a:p>
          <a:p>
            <a:pPr>
              <a:buFontTx/>
              <a:buChar char="-"/>
            </a:pPr>
            <a:r>
              <a:rPr lang="sk-SK" dirty="0" smtClean="0"/>
              <a:t> skôr remeselné centrum – spojenie s produkciou vína (podľa amfor v </a:t>
            </a:r>
            <a:r>
              <a:rPr lang="sk-SK" dirty="0" err="1" smtClean="0"/>
              <a:t>peristyle</a:t>
            </a:r>
            <a:r>
              <a:rPr lang="sk-SK" dirty="0" smtClean="0"/>
              <a:t>)</a:t>
            </a:r>
          </a:p>
          <a:p>
            <a:pPr>
              <a:buFontTx/>
              <a:buChar char="-"/>
            </a:pPr>
            <a:r>
              <a:rPr lang="sk-SK" dirty="0" smtClean="0"/>
              <a:t> </a:t>
            </a:r>
            <a:r>
              <a:rPr lang="sk-SK" dirty="0" err="1" smtClean="0"/>
              <a:t>kon</a:t>
            </a:r>
            <a:r>
              <a:rPr lang="sk-SK" dirty="0" smtClean="0"/>
              <a:t>. 2. stor. BC</a:t>
            </a:r>
          </a:p>
          <a:p>
            <a:pPr>
              <a:buFontTx/>
              <a:buChar char="-"/>
            </a:pPr>
            <a:r>
              <a:rPr lang="sk-SK" dirty="0" smtClean="0"/>
              <a:t> rekonštrukcia po zemetrasení v 62 AD – tehlový </a:t>
            </a:r>
            <a:r>
              <a:rPr lang="sk-SK" dirty="0" err="1" smtClean="0"/>
              <a:t>peristyl</a:t>
            </a:r>
            <a:r>
              <a:rPr lang="sk-SK" dirty="0" smtClean="0"/>
              <a:t>, opus </a:t>
            </a:r>
            <a:r>
              <a:rPr lang="sk-SK" dirty="0" err="1" smtClean="0"/>
              <a:t>reticulatum</a:t>
            </a:r>
            <a:endParaRPr lang="sk-SK" dirty="0" smtClean="0"/>
          </a:p>
          <a:p>
            <a:pPr>
              <a:buFontTx/>
              <a:buChar char="-"/>
            </a:pPr>
            <a:r>
              <a:rPr lang="sk-SK" dirty="0" smtClean="0"/>
              <a:t>„</a:t>
            </a:r>
            <a:r>
              <a:rPr lang="sk-SK" dirty="0" err="1" smtClean="0"/>
              <a:t>villa</a:t>
            </a:r>
            <a:r>
              <a:rPr lang="sk-SK" dirty="0" smtClean="0"/>
              <a:t>“ usporiadaná okolo </a:t>
            </a:r>
            <a:r>
              <a:rPr lang="sk-SK" dirty="0" err="1" smtClean="0"/>
              <a:t>peristylu</a:t>
            </a:r>
            <a:r>
              <a:rPr lang="sk-SK" dirty="0" smtClean="0"/>
              <a:t>, 2 poschodia</a:t>
            </a:r>
          </a:p>
          <a:p>
            <a:pPr>
              <a:buFontTx/>
              <a:buChar char="-"/>
            </a:pPr>
            <a:r>
              <a:rPr lang="sk-SK" dirty="0" smtClean="0"/>
              <a:t> dórske stĺpy</a:t>
            </a:r>
          </a:p>
          <a:p>
            <a:pPr>
              <a:buFontTx/>
              <a:buChar char="-"/>
            </a:pPr>
            <a:r>
              <a:rPr lang="sk-SK" dirty="0" smtClean="0"/>
              <a:t> stred </a:t>
            </a:r>
            <a:r>
              <a:rPr lang="sk-SK" dirty="0" err="1" smtClean="0"/>
              <a:t>peristylu</a:t>
            </a:r>
            <a:r>
              <a:rPr lang="sk-SK" dirty="0" smtClean="0"/>
              <a:t> – </a:t>
            </a:r>
            <a:r>
              <a:rPr lang="sk-SK" dirty="0" err="1" smtClean="0"/>
              <a:t>dlaždený</a:t>
            </a:r>
            <a:endParaRPr lang="sk-SK" dirty="0" smtClean="0"/>
          </a:p>
          <a:p>
            <a:pPr>
              <a:buFontTx/>
              <a:buChar char="-"/>
            </a:pPr>
            <a:r>
              <a:rPr lang="sk-SK" dirty="0" smtClean="0"/>
              <a:t> hlavný vstup – východ</a:t>
            </a:r>
          </a:p>
          <a:p>
            <a:pPr>
              <a:buFontTx/>
              <a:buChar char="-"/>
            </a:pPr>
            <a:r>
              <a:rPr lang="sk-SK" dirty="0" smtClean="0"/>
              <a:t> viac ako 70 miestností</a:t>
            </a:r>
          </a:p>
          <a:p>
            <a:pPr>
              <a:buFontTx/>
              <a:buChar char="-"/>
            </a:pPr>
            <a:r>
              <a:rPr lang="sk-SK" dirty="0" smtClean="0"/>
              <a:t> prízemné miestnosti – otvorené do </a:t>
            </a:r>
            <a:r>
              <a:rPr lang="sk-SK" dirty="0" err="1" smtClean="0"/>
              <a:t>peristylu</a:t>
            </a:r>
            <a:r>
              <a:rPr lang="sk-SK" dirty="0" smtClean="0"/>
              <a:t>, valená klenba (výzdoba sa nezachovala, maľba jednoduchá – len biela omietka)</a:t>
            </a:r>
          </a:p>
          <a:p>
            <a:pPr>
              <a:buFontTx/>
              <a:buChar char="-"/>
            </a:pPr>
            <a:r>
              <a:rPr lang="sk-SK" dirty="0" smtClean="0"/>
              <a:t> severovýchodná časť – pozostatky dreveného schodiska</a:t>
            </a:r>
          </a:p>
          <a:p>
            <a:pPr>
              <a:buFontTx/>
              <a:buChar char="-"/>
            </a:pPr>
            <a:r>
              <a:rPr lang="sk-SK" dirty="0" smtClean="0"/>
              <a:t> druhé poschodie – 4. pompejský štýl – tapisériový (na niektorých miestach ho predchádzal 2. pompejský štýl – nílska tematika)</a:t>
            </a:r>
          </a:p>
        </p:txBody>
      </p:sp>
      <p:pic>
        <p:nvPicPr>
          <p:cNvPr id="1026" name="Picture 2" descr="https://lh6.googleusercontent.com/-X3csJwXKIQ8/T8DpxRaY9FI/AAAAAAAAeVE/_6Pbo0uEqRY/s1600/Villa%2520of%2520L.%2520Crassius%2520Tertius%2520-%2520plan.jpg"/>
          <p:cNvPicPr>
            <a:picLocks noChangeAspect="1" noChangeArrowheads="1"/>
          </p:cNvPicPr>
          <p:nvPr/>
        </p:nvPicPr>
        <p:blipFill>
          <a:blip r:embed="rId2"/>
          <a:srcRect/>
          <a:stretch>
            <a:fillRect/>
          </a:stretch>
        </p:blipFill>
        <p:spPr bwMode="auto">
          <a:xfrm>
            <a:off x="4710984" y="857232"/>
            <a:ext cx="4433016" cy="5000660"/>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s://lh5.googleusercontent.com/_TQGwJR7tPsk/TWJdvvp4N7I/AAAAAAAAQOY/Umtp3fSR65Y/BBC%20-%202.JPG"/>
          <p:cNvPicPr>
            <a:picLocks noChangeAspect="1" noChangeArrowheads="1"/>
          </p:cNvPicPr>
          <p:nvPr/>
        </p:nvPicPr>
        <p:blipFill>
          <a:blip r:embed="rId2"/>
          <a:srcRect/>
          <a:stretch>
            <a:fillRect/>
          </a:stretch>
        </p:blipFill>
        <p:spPr bwMode="auto">
          <a:xfrm>
            <a:off x="142844" y="0"/>
            <a:ext cx="4714876" cy="3503823"/>
          </a:xfrm>
          <a:prstGeom prst="rect">
            <a:avLst/>
          </a:prstGeom>
          <a:noFill/>
        </p:spPr>
      </p:pic>
      <p:pic>
        <p:nvPicPr>
          <p:cNvPr id="67588" name="Picture 4" descr="https://lh3.googleusercontent.com/_TQGwJR7tPsk/TWJeMaLDtqI/AAAAAAAAQOc/qiMn8nnM45M/BBC%20-%201.JPG"/>
          <p:cNvPicPr>
            <a:picLocks noChangeAspect="1" noChangeArrowheads="1"/>
          </p:cNvPicPr>
          <p:nvPr/>
        </p:nvPicPr>
        <p:blipFill>
          <a:blip r:embed="rId3"/>
          <a:srcRect/>
          <a:stretch>
            <a:fillRect/>
          </a:stretch>
        </p:blipFill>
        <p:spPr bwMode="auto">
          <a:xfrm>
            <a:off x="5143504" y="0"/>
            <a:ext cx="3857620" cy="3481269"/>
          </a:xfrm>
          <a:prstGeom prst="rect">
            <a:avLst/>
          </a:prstGeom>
          <a:noFill/>
        </p:spPr>
      </p:pic>
      <p:pic>
        <p:nvPicPr>
          <p:cNvPr id="67590" name="Picture 6" descr="https://lh4.googleusercontent.com/_TQGwJR7tPsk/TWJez1ue2LI/AAAAAAAAQOg/l0hH07rrNnU/BBC%20-%203.JPG"/>
          <p:cNvPicPr>
            <a:picLocks noChangeAspect="1" noChangeArrowheads="1"/>
          </p:cNvPicPr>
          <p:nvPr/>
        </p:nvPicPr>
        <p:blipFill>
          <a:blip r:embed="rId4"/>
          <a:srcRect/>
          <a:stretch>
            <a:fillRect/>
          </a:stretch>
        </p:blipFill>
        <p:spPr bwMode="auto">
          <a:xfrm>
            <a:off x="214282" y="3571876"/>
            <a:ext cx="4466899" cy="3286124"/>
          </a:xfrm>
          <a:prstGeom prst="rect">
            <a:avLst/>
          </a:prstGeom>
          <a:noFill/>
        </p:spPr>
      </p:pic>
      <p:pic>
        <p:nvPicPr>
          <p:cNvPr id="67592" name="Picture 8" descr="http://lh6.ggpht.com/_TQGwJR7tPsk/SxZw642AQRI/AAAAAAAAHvs/DoG0M34qo0U/Villa%20of%20L.%20Crassius%20Tertius%20-%20view%20of%20the%20peristyle.JPG"/>
          <p:cNvPicPr>
            <a:picLocks noChangeAspect="1" noChangeArrowheads="1"/>
          </p:cNvPicPr>
          <p:nvPr/>
        </p:nvPicPr>
        <p:blipFill>
          <a:blip r:embed="rId5"/>
          <a:srcRect/>
          <a:stretch>
            <a:fillRect/>
          </a:stretch>
        </p:blipFill>
        <p:spPr bwMode="auto">
          <a:xfrm>
            <a:off x="4929190" y="3571876"/>
            <a:ext cx="4067084" cy="3286124"/>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4714876" cy="4801314"/>
          </a:xfrm>
          <a:prstGeom prst="rect">
            <a:avLst/>
          </a:prstGeom>
          <a:noFill/>
        </p:spPr>
        <p:txBody>
          <a:bodyPr wrap="square" rtlCol="0">
            <a:spAutoFit/>
          </a:bodyPr>
          <a:lstStyle/>
          <a:p>
            <a:r>
              <a:rPr lang="sk-SK" u="sng" dirty="0" smtClean="0"/>
              <a:t>Truhlica</a:t>
            </a:r>
          </a:p>
          <a:p>
            <a:pPr>
              <a:buFontTx/>
              <a:buChar char="-"/>
            </a:pPr>
            <a:r>
              <a:rPr lang="sk-SK" dirty="0" smtClean="0"/>
              <a:t> 200 mincí (od republiky do </a:t>
            </a:r>
            <a:r>
              <a:rPr lang="sk-SK" dirty="0" err="1" smtClean="0"/>
              <a:t>Vespasiána</a:t>
            </a:r>
            <a:r>
              <a:rPr lang="sk-SK" dirty="0" smtClean="0"/>
              <a:t>)</a:t>
            </a:r>
          </a:p>
          <a:p>
            <a:pPr>
              <a:buFontTx/>
              <a:buChar char="-"/>
            </a:pPr>
            <a:r>
              <a:rPr lang="sk-SK" dirty="0" smtClean="0"/>
              <a:t> zlaté a strieborné šperky</a:t>
            </a:r>
          </a:p>
          <a:p>
            <a:pPr>
              <a:buFontTx/>
              <a:buChar char="-"/>
            </a:pPr>
            <a:r>
              <a:rPr lang="sk-SK" dirty="0" smtClean="0"/>
              <a:t> nájdená v </a:t>
            </a:r>
            <a:r>
              <a:rPr lang="sk-SK" dirty="0" err="1" smtClean="0"/>
              <a:t>peristyle</a:t>
            </a:r>
            <a:endParaRPr lang="sk-SK" dirty="0" smtClean="0"/>
          </a:p>
          <a:p>
            <a:pPr>
              <a:buFontTx/>
              <a:buChar char="-"/>
            </a:pPr>
            <a:r>
              <a:rPr lang="sk-SK" dirty="0" smtClean="0"/>
              <a:t> „</a:t>
            </a:r>
            <a:r>
              <a:rPr lang="sk-SK" dirty="0" err="1" smtClean="0"/>
              <a:t>Pythonymios</a:t>
            </a:r>
            <a:r>
              <a:rPr lang="sk-SK" dirty="0" smtClean="0"/>
              <a:t>, </a:t>
            </a:r>
            <a:r>
              <a:rPr lang="sk-SK" dirty="0" err="1" smtClean="0"/>
              <a:t>Pytheas</a:t>
            </a:r>
            <a:r>
              <a:rPr lang="sk-SK" dirty="0" smtClean="0"/>
              <a:t> a </a:t>
            </a:r>
            <a:r>
              <a:rPr lang="sk-SK" dirty="0" err="1" smtClean="0"/>
              <a:t>Nikokrates</a:t>
            </a:r>
            <a:r>
              <a:rPr lang="sk-SK" dirty="0" smtClean="0"/>
              <a:t>, remeselníci </a:t>
            </a:r>
            <a:r>
              <a:rPr lang="sk-SK" dirty="0" err="1" smtClean="0"/>
              <a:t>Herakleidovi</a:t>
            </a:r>
            <a:r>
              <a:rPr lang="sk-SK" dirty="0" smtClean="0"/>
              <a:t>, toto vyrobili.“</a:t>
            </a:r>
          </a:p>
          <a:p>
            <a:pPr>
              <a:buFontTx/>
              <a:buChar char="-"/>
            </a:pPr>
            <a:r>
              <a:rPr lang="sk-SK" dirty="0" smtClean="0"/>
              <a:t> bronzový pečatný prsteň – </a:t>
            </a:r>
            <a:r>
              <a:rPr lang="sk-SK" dirty="0" err="1" smtClean="0"/>
              <a:t>L.Cras.Tert</a:t>
            </a:r>
            <a:r>
              <a:rPr lang="sk-SK" dirty="0" smtClean="0"/>
              <a:t> (podľa toho meno </a:t>
            </a:r>
            <a:r>
              <a:rPr lang="sk-SK" dirty="0" err="1" smtClean="0"/>
              <a:t>villy</a:t>
            </a:r>
            <a:r>
              <a:rPr lang="sk-SK" dirty="0" smtClean="0"/>
              <a:t>)</a:t>
            </a:r>
          </a:p>
          <a:p>
            <a:pPr>
              <a:buFontTx/>
              <a:buChar char="-"/>
            </a:pPr>
            <a:endParaRPr lang="sk-SK" dirty="0" smtClean="0"/>
          </a:p>
          <a:p>
            <a:r>
              <a:rPr lang="sk-SK" u="sng" dirty="0" smtClean="0"/>
              <a:t>54 obetí</a:t>
            </a:r>
          </a:p>
          <a:p>
            <a:pPr>
              <a:buFontTx/>
              <a:buChar char="-"/>
            </a:pPr>
            <a:r>
              <a:rPr lang="sk-SK" dirty="0" smtClean="0"/>
              <a:t> ukrývali sa v jednej z miestností</a:t>
            </a:r>
          </a:p>
          <a:p>
            <a:pPr>
              <a:buFontTx/>
              <a:buChar char="-"/>
            </a:pPr>
            <a:r>
              <a:rPr lang="sk-SK" dirty="0" smtClean="0"/>
              <a:t> dve skupiny – sociálny status</a:t>
            </a:r>
          </a:p>
          <a:p>
            <a:pPr>
              <a:buFontTx/>
              <a:buChar char="-"/>
            </a:pPr>
            <a:r>
              <a:rPr lang="sk-SK" dirty="0" smtClean="0"/>
              <a:t> dve deti – syfilis</a:t>
            </a:r>
          </a:p>
          <a:p>
            <a:pPr>
              <a:buFontTx/>
              <a:buChar char="-"/>
            </a:pPr>
            <a:r>
              <a:rPr lang="sk-SK" dirty="0" smtClean="0"/>
              <a:t> skupina v zadnej časti miestnosti – takmer bez majetku</a:t>
            </a:r>
          </a:p>
          <a:p>
            <a:pPr>
              <a:buFontTx/>
              <a:buChar char="-"/>
            </a:pPr>
            <a:r>
              <a:rPr lang="sk-SK" dirty="0" smtClean="0"/>
              <a:t> skupina pri vchode – peniaze, zlato, šperky (jedna kostra s 10 000 </a:t>
            </a:r>
            <a:r>
              <a:rPr lang="sk-SK" dirty="0" err="1" smtClean="0"/>
              <a:t>sesterciami</a:t>
            </a:r>
            <a:r>
              <a:rPr lang="sk-SK" dirty="0" smtClean="0"/>
              <a:t>)</a:t>
            </a:r>
          </a:p>
        </p:txBody>
      </p:sp>
      <p:pic>
        <p:nvPicPr>
          <p:cNvPr id="73730" name="Picture 2" descr="https://lh3.googleusercontent.com/-Xf0sZTypoUo/T7_Pnslx_cI/AAAAAAAAeRQ/j613owgV3y0/s1600/Villa%2520of%2520L.%2520Crassius%2520Tertius%2520-%2520box%2520found%2520in%2520peristyle.JPG"/>
          <p:cNvPicPr>
            <a:picLocks noChangeAspect="1" noChangeArrowheads="1"/>
          </p:cNvPicPr>
          <p:nvPr/>
        </p:nvPicPr>
        <p:blipFill>
          <a:blip r:embed="rId2"/>
          <a:srcRect/>
          <a:stretch>
            <a:fillRect/>
          </a:stretch>
        </p:blipFill>
        <p:spPr bwMode="auto">
          <a:xfrm>
            <a:off x="5072065" y="0"/>
            <a:ext cx="4071935" cy="3381433"/>
          </a:xfrm>
          <a:prstGeom prst="rect">
            <a:avLst/>
          </a:prstGeom>
          <a:noFill/>
        </p:spPr>
      </p:pic>
      <p:pic>
        <p:nvPicPr>
          <p:cNvPr id="73732" name="Picture 4" descr="https://lh3.googleusercontent.com/-Z54I_YrYPxk/T8DgXR69-uI/AAAAAAAAeUw/Y1QQA7FyHOw/s1600/Villa%2520of%2520L.%2520Crassius%2520Tertius%2520-%2520necklace.JPG"/>
          <p:cNvPicPr>
            <a:picLocks noChangeAspect="1" noChangeArrowheads="1"/>
          </p:cNvPicPr>
          <p:nvPr/>
        </p:nvPicPr>
        <p:blipFill>
          <a:blip r:embed="rId3"/>
          <a:srcRect/>
          <a:stretch>
            <a:fillRect/>
          </a:stretch>
        </p:blipFill>
        <p:spPr bwMode="auto">
          <a:xfrm>
            <a:off x="5072066" y="3655075"/>
            <a:ext cx="4071934" cy="3202925"/>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s://lh5.googleusercontent.com/-7JWlwaT9UwU/T7_FB8qabSI/AAAAAAAAeTA/PFlBxAb0XRU/s1600/00%252000%25201g.JPG"/>
          <p:cNvPicPr>
            <a:picLocks noChangeAspect="1" noChangeArrowheads="1"/>
          </p:cNvPicPr>
          <p:nvPr/>
        </p:nvPicPr>
        <p:blipFill>
          <a:blip r:embed="rId2"/>
          <a:srcRect/>
          <a:stretch>
            <a:fillRect/>
          </a:stretch>
        </p:blipFill>
        <p:spPr bwMode="auto">
          <a:xfrm>
            <a:off x="0" y="0"/>
            <a:ext cx="4325802" cy="3214686"/>
          </a:xfrm>
          <a:prstGeom prst="rect">
            <a:avLst/>
          </a:prstGeom>
          <a:noFill/>
        </p:spPr>
      </p:pic>
      <p:pic>
        <p:nvPicPr>
          <p:cNvPr id="72708" name="Picture 4" descr="https://lh6.googleusercontent.com/--DggYREKU5o/T7_d6t0A6mI/AAAAAAAAeTE/oOFDq6L-wbM/s1600/00%252000%25201f.JPG"/>
          <p:cNvPicPr>
            <a:picLocks noChangeAspect="1" noChangeArrowheads="1"/>
          </p:cNvPicPr>
          <p:nvPr/>
        </p:nvPicPr>
        <p:blipFill>
          <a:blip r:embed="rId3"/>
          <a:srcRect/>
          <a:stretch>
            <a:fillRect/>
          </a:stretch>
        </p:blipFill>
        <p:spPr bwMode="auto">
          <a:xfrm>
            <a:off x="4832667" y="0"/>
            <a:ext cx="4311333" cy="3214686"/>
          </a:xfrm>
          <a:prstGeom prst="rect">
            <a:avLst/>
          </a:prstGeom>
          <a:noFill/>
        </p:spPr>
      </p:pic>
      <p:pic>
        <p:nvPicPr>
          <p:cNvPr id="72710" name="Picture 6" descr="https://lh3.googleusercontent.com/-VEjrBBE1jC8/T7_E7AvnZ1I/AAAAAAAAeRE/SxA0mEKAWhE/s1600/00%252000%25201e.JPG"/>
          <p:cNvPicPr>
            <a:picLocks noChangeAspect="1" noChangeArrowheads="1"/>
          </p:cNvPicPr>
          <p:nvPr/>
        </p:nvPicPr>
        <p:blipFill>
          <a:blip r:embed="rId4"/>
          <a:srcRect/>
          <a:stretch>
            <a:fillRect/>
          </a:stretch>
        </p:blipFill>
        <p:spPr bwMode="auto">
          <a:xfrm>
            <a:off x="3202786" y="3214686"/>
            <a:ext cx="2921778" cy="3643314"/>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2308324"/>
          </a:xfrm>
          <a:prstGeom prst="rect">
            <a:avLst/>
          </a:prstGeom>
          <a:noFill/>
        </p:spPr>
        <p:txBody>
          <a:bodyPr wrap="square" rtlCol="0">
            <a:spAutoFit/>
          </a:bodyPr>
          <a:lstStyle/>
          <a:p>
            <a:r>
              <a:rPr lang="sk-SK" b="1" dirty="0" err="1" smtClean="0"/>
              <a:t>Stabiae</a:t>
            </a:r>
            <a:endParaRPr lang="sk-SK" b="1" dirty="0" smtClean="0"/>
          </a:p>
          <a:p>
            <a:pPr>
              <a:buFontTx/>
              <a:buChar char="-"/>
            </a:pPr>
            <a:r>
              <a:rPr lang="sk-SK" dirty="0" smtClean="0"/>
              <a:t> výskum od 1749</a:t>
            </a:r>
          </a:p>
          <a:p>
            <a:pPr>
              <a:buFontTx/>
              <a:buChar char="-"/>
            </a:pPr>
            <a:r>
              <a:rPr lang="sk-SK" dirty="0" smtClean="0"/>
              <a:t> postupne odkryté: </a:t>
            </a:r>
            <a:r>
              <a:rPr lang="sk-SK" dirty="0" err="1" smtClean="0"/>
              <a:t>Villa</a:t>
            </a:r>
            <a:r>
              <a:rPr lang="sk-SK" dirty="0" smtClean="0"/>
              <a:t> San </a:t>
            </a:r>
            <a:r>
              <a:rPr lang="sk-SK" dirty="0" err="1" smtClean="0"/>
              <a:t>Marco</a:t>
            </a:r>
            <a:r>
              <a:rPr lang="sk-SK" dirty="0" smtClean="0"/>
              <a:t>, </a:t>
            </a:r>
            <a:r>
              <a:rPr lang="sk-SK" dirty="0" err="1" smtClean="0"/>
              <a:t>Villa</a:t>
            </a:r>
            <a:r>
              <a:rPr lang="sk-SK" dirty="0" smtClean="0"/>
              <a:t> pastiera, </a:t>
            </a:r>
            <a:r>
              <a:rPr lang="sk-SK" dirty="0" err="1" smtClean="0"/>
              <a:t>Villa</a:t>
            </a:r>
            <a:r>
              <a:rPr lang="sk-SK" dirty="0" smtClean="0"/>
              <a:t> </a:t>
            </a:r>
            <a:r>
              <a:rPr lang="sk-SK" dirty="0" err="1" smtClean="0"/>
              <a:t>Arianny</a:t>
            </a:r>
            <a:r>
              <a:rPr lang="sk-SK" dirty="0" smtClean="0"/>
              <a:t>, </a:t>
            </a:r>
            <a:r>
              <a:rPr lang="sk-SK" dirty="0" err="1" smtClean="0"/>
              <a:t>Villa</a:t>
            </a:r>
            <a:r>
              <a:rPr lang="sk-SK" dirty="0" smtClean="0"/>
              <a:t> </a:t>
            </a:r>
            <a:r>
              <a:rPr lang="sk-SK" dirty="0" err="1" smtClean="0"/>
              <a:t>Antera</a:t>
            </a:r>
            <a:r>
              <a:rPr lang="sk-SK" dirty="0" smtClean="0"/>
              <a:t> a </a:t>
            </a:r>
            <a:r>
              <a:rPr lang="sk-SK" dirty="0" err="1" smtClean="0"/>
              <a:t>Herakla</a:t>
            </a:r>
            <a:r>
              <a:rPr lang="sk-SK" dirty="0" smtClean="0"/>
              <a:t>, </a:t>
            </a:r>
            <a:r>
              <a:rPr lang="sk-SK" dirty="0" err="1" smtClean="0"/>
              <a:t>Villa</a:t>
            </a:r>
            <a:r>
              <a:rPr lang="sk-SK" dirty="0" smtClean="0"/>
              <a:t> </a:t>
            </a:r>
            <a:r>
              <a:rPr lang="sk-SK" dirty="0" err="1" smtClean="0"/>
              <a:t>Carmiano</a:t>
            </a:r>
            <a:r>
              <a:rPr lang="sk-SK" dirty="0" smtClean="0"/>
              <a:t>, </a:t>
            </a:r>
            <a:r>
              <a:rPr lang="sk-SK" dirty="0" err="1" smtClean="0"/>
              <a:t>Villa</a:t>
            </a:r>
            <a:r>
              <a:rPr lang="sk-SK" dirty="0" smtClean="0"/>
              <a:t> </a:t>
            </a:r>
            <a:r>
              <a:rPr lang="sk-SK" dirty="0" err="1" smtClean="0"/>
              <a:t>Petraro</a:t>
            </a:r>
            <a:endParaRPr lang="sk-SK" dirty="0" smtClean="0"/>
          </a:p>
          <a:p>
            <a:pPr>
              <a:buFontTx/>
              <a:buChar char="-"/>
            </a:pPr>
            <a:r>
              <a:rPr lang="sk-SK" dirty="0" smtClean="0"/>
              <a:t> 1782 – budovy znovu zasypané, po premiestnení nálezov a najlepšie zachovaných fresiek</a:t>
            </a:r>
          </a:p>
          <a:p>
            <a:pPr>
              <a:buFontTx/>
              <a:buChar char="-"/>
            </a:pPr>
            <a:r>
              <a:rPr lang="sk-SK" dirty="0" smtClean="0"/>
              <a:t> systematický výskum až 1950 – </a:t>
            </a:r>
            <a:r>
              <a:rPr lang="sk-SK" dirty="0" err="1" smtClean="0"/>
              <a:t>Villa</a:t>
            </a:r>
            <a:r>
              <a:rPr lang="sk-SK" dirty="0" smtClean="0"/>
              <a:t> </a:t>
            </a:r>
            <a:r>
              <a:rPr lang="sk-SK" dirty="0" err="1" smtClean="0"/>
              <a:t>Arianna</a:t>
            </a:r>
            <a:r>
              <a:rPr lang="sk-SK" dirty="0" smtClean="0"/>
              <a:t>, </a:t>
            </a:r>
            <a:r>
              <a:rPr lang="sk-SK" dirty="0" err="1" smtClean="0"/>
              <a:t>Villa</a:t>
            </a:r>
            <a:r>
              <a:rPr lang="sk-SK" dirty="0" smtClean="0"/>
              <a:t> San </a:t>
            </a:r>
            <a:r>
              <a:rPr lang="sk-SK" dirty="0" err="1" smtClean="0"/>
              <a:t>Marco</a:t>
            </a:r>
            <a:r>
              <a:rPr lang="sk-SK" dirty="0" smtClean="0"/>
              <a:t> (výskum do 1962)</a:t>
            </a:r>
          </a:p>
          <a:p>
            <a:pPr>
              <a:buFontTx/>
              <a:buChar char="-"/>
            </a:pPr>
            <a:r>
              <a:rPr lang="sk-SK" dirty="0" smtClean="0"/>
              <a:t> 2004 – veľký reštaurátorský projekt – taliansko-americká spolupráca</a:t>
            </a:r>
          </a:p>
          <a:p>
            <a:pPr>
              <a:buFontTx/>
              <a:buChar char="-"/>
            </a:pPr>
            <a:r>
              <a:rPr lang="sk-SK" dirty="0" smtClean="0"/>
              <a:t> cieľ: vykopávať, reštaurovať a vystavať archeologický park</a:t>
            </a:r>
          </a:p>
        </p:txBody>
      </p:sp>
      <p:pic>
        <p:nvPicPr>
          <p:cNvPr id="4100" name="Picture 4" descr="http://www.vesuviolive.it/wp-content/uploads/2014/08/villa-san-marco.jpg"/>
          <p:cNvPicPr>
            <a:picLocks noChangeAspect="1" noChangeArrowheads="1"/>
          </p:cNvPicPr>
          <p:nvPr/>
        </p:nvPicPr>
        <p:blipFill>
          <a:blip r:embed="rId2"/>
          <a:srcRect/>
          <a:stretch>
            <a:fillRect/>
          </a:stretch>
        </p:blipFill>
        <p:spPr bwMode="auto">
          <a:xfrm>
            <a:off x="1528574" y="2285992"/>
            <a:ext cx="6169548" cy="4572008"/>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cdn.archaeology-travel.com/wp-content/uploads/2014/08/capua-amphitheatre.jpg"/>
          <p:cNvPicPr>
            <a:picLocks noChangeAspect="1" noChangeArrowheads="1"/>
          </p:cNvPicPr>
          <p:nvPr/>
        </p:nvPicPr>
        <p:blipFill>
          <a:blip r:embed="rId2"/>
          <a:srcRect b="3954"/>
          <a:stretch>
            <a:fillRect/>
          </a:stretch>
        </p:blipFill>
        <p:spPr bwMode="auto">
          <a:xfrm>
            <a:off x="0" y="500042"/>
            <a:ext cx="9144000" cy="5829341"/>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arretetonchar.fr/wp-content/uploads/2013/IMG/jpg_Mappa_Villa_San_Marco-2.jpg"/>
          <p:cNvPicPr>
            <a:picLocks noChangeAspect="1" noChangeArrowheads="1"/>
          </p:cNvPicPr>
          <p:nvPr/>
        </p:nvPicPr>
        <p:blipFill>
          <a:blip r:embed="rId2"/>
          <a:srcRect/>
          <a:stretch>
            <a:fillRect/>
          </a:stretch>
        </p:blipFill>
        <p:spPr bwMode="auto">
          <a:xfrm>
            <a:off x="0" y="0"/>
            <a:ext cx="9112890" cy="3786190"/>
          </a:xfrm>
          <a:prstGeom prst="rect">
            <a:avLst/>
          </a:prstGeom>
          <a:noFill/>
        </p:spPr>
      </p:pic>
      <p:sp>
        <p:nvSpPr>
          <p:cNvPr id="3" name="TextovéPole 2"/>
          <p:cNvSpPr txBox="1"/>
          <p:nvPr/>
        </p:nvSpPr>
        <p:spPr>
          <a:xfrm>
            <a:off x="0" y="3929066"/>
            <a:ext cx="9144000" cy="2308324"/>
          </a:xfrm>
          <a:prstGeom prst="rect">
            <a:avLst/>
          </a:prstGeom>
          <a:noFill/>
        </p:spPr>
        <p:txBody>
          <a:bodyPr wrap="square" rtlCol="0">
            <a:spAutoFit/>
          </a:bodyPr>
          <a:lstStyle/>
          <a:p>
            <a:r>
              <a:rPr lang="en-US" b="1" dirty="0" smtClean="0"/>
              <a:t>Villa San Marco </a:t>
            </a:r>
            <a:endParaRPr lang="sk-SK" b="1" dirty="0" smtClean="0"/>
          </a:p>
          <a:p>
            <a:pPr>
              <a:buFontTx/>
              <a:buChar char="-"/>
            </a:pPr>
            <a:r>
              <a:rPr lang="sk-SK" dirty="0" smtClean="0"/>
              <a:t> z obdobia vlády Augusta – pôvodne len niekoľko miestností sústredených okolo átria</a:t>
            </a:r>
          </a:p>
          <a:p>
            <a:pPr>
              <a:buFontTx/>
              <a:buChar char="-"/>
            </a:pPr>
            <a:r>
              <a:rPr lang="sk-SK" dirty="0" smtClean="0"/>
              <a:t> rozšírenie: vláda </a:t>
            </a:r>
            <a:r>
              <a:rPr lang="sk-SK" dirty="0" err="1" smtClean="0"/>
              <a:t>Claudia</a:t>
            </a:r>
            <a:r>
              <a:rPr lang="sk-SK" dirty="0" smtClean="0"/>
              <a:t> – záhrada, bazén z troch strán obkolesený </a:t>
            </a:r>
            <a:r>
              <a:rPr lang="sk-SK" dirty="0" err="1" smtClean="0"/>
              <a:t>portikom</a:t>
            </a:r>
            <a:r>
              <a:rPr lang="sk-SK" dirty="0" smtClean="0"/>
              <a:t> so stĺporadím (špirálovité stočené stĺpy)</a:t>
            </a:r>
          </a:p>
          <a:p>
            <a:pPr>
              <a:buFontTx/>
              <a:buChar char="-"/>
            </a:pPr>
            <a:r>
              <a:rPr lang="sk-SK" dirty="0" smtClean="0"/>
              <a:t> staršie jadro </a:t>
            </a:r>
            <a:r>
              <a:rPr lang="sk-SK" dirty="0" smtClean="0"/>
              <a:t>- iná </a:t>
            </a:r>
            <a:r>
              <a:rPr lang="sk-SK" dirty="0" smtClean="0"/>
              <a:t>orientácia ako prístavba</a:t>
            </a:r>
          </a:p>
          <a:p>
            <a:pPr>
              <a:buFontTx/>
              <a:buChar char="-"/>
            </a:pPr>
            <a:r>
              <a:rPr lang="sk-SK" dirty="0" smtClean="0"/>
              <a:t> jedna z najväčších víl v okolí – 11 000 m2</a:t>
            </a:r>
          </a:p>
          <a:p>
            <a:pPr>
              <a:buFontTx/>
              <a:buChar char="-"/>
            </a:pPr>
            <a:r>
              <a:rPr lang="sk-SK" dirty="0"/>
              <a:t> </a:t>
            </a:r>
            <a:r>
              <a:rPr lang="sk-SK" dirty="0" smtClean="0"/>
              <a:t>výskum 1749 – 1754, potom zasypaná a znovu odkrytá v 1950 – 1952</a:t>
            </a:r>
          </a:p>
          <a:p>
            <a:pPr>
              <a:buFontTx/>
              <a:buChar char="-"/>
            </a:pPr>
            <a:r>
              <a:rPr lang="sk-SK" dirty="0" smtClean="0"/>
              <a:t> podľa známkach na </a:t>
            </a:r>
            <a:r>
              <a:rPr lang="sk-SK" dirty="0" err="1" smtClean="0"/>
              <a:t>škridliach</a:t>
            </a:r>
            <a:r>
              <a:rPr lang="sk-SK" dirty="0" smtClean="0"/>
              <a:t> – majiteľ </a:t>
            </a:r>
            <a:r>
              <a:rPr lang="sk-SK" dirty="0" err="1" smtClean="0"/>
              <a:t>Narcissus</a:t>
            </a:r>
            <a:r>
              <a:rPr lang="sk-SK" dirty="0" smtClean="0"/>
              <a:t> – </a:t>
            </a:r>
            <a:r>
              <a:rPr lang="sk-SK" dirty="0" err="1" smtClean="0"/>
              <a:t>Claudiov</a:t>
            </a:r>
            <a:r>
              <a:rPr lang="sk-SK" dirty="0" smtClean="0"/>
              <a:t> </a:t>
            </a:r>
            <a:r>
              <a:rPr lang="sk-SK" dirty="0" err="1" smtClean="0"/>
              <a:t>prepustenec</a:t>
            </a:r>
            <a:endParaRPr lang="cs-CZ"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lh5.ggpht.com/_TQGwJR7tPsk/TG1KIfAijBI/AAAAAAAALLU/z1cDdPO2f8k/Villa%20San%20Marco%20-%20lararium%20in%20atrium%20by%20Gauis%20Caecilius.JPG"/>
          <p:cNvPicPr>
            <a:picLocks noChangeAspect="1" noChangeArrowheads="1"/>
          </p:cNvPicPr>
          <p:nvPr/>
        </p:nvPicPr>
        <p:blipFill>
          <a:blip r:embed="rId2"/>
          <a:srcRect/>
          <a:stretch>
            <a:fillRect/>
          </a:stretch>
        </p:blipFill>
        <p:spPr bwMode="auto">
          <a:xfrm>
            <a:off x="2928926" y="642918"/>
            <a:ext cx="3905250" cy="2933701"/>
          </a:xfrm>
          <a:prstGeom prst="rect">
            <a:avLst/>
          </a:prstGeom>
          <a:noFill/>
        </p:spPr>
      </p:pic>
      <p:sp>
        <p:nvSpPr>
          <p:cNvPr id="2" name="TextovéPole 1"/>
          <p:cNvSpPr txBox="1"/>
          <p:nvPr/>
        </p:nvSpPr>
        <p:spPr>
          <a:xfrm>
            <a:off x="0" y="0"/>
            <a:ext cx="9144000" cy="1477328"/>
          </a:xfrm>
          <a:prstGeom prst="rect">
            <a:avLst/>
          </a:prstGeom>
          <a:noFill/>
        </p:spPr>
        <p:txBody>
          <a:bodyPr wrap="square" rtlCol="0">
            <a:spAutoFit/>
          </a:bodyPr>
          <a:lstStyle/>
          <a:p>
            <a:pPr>
              <a:buFontTx/>
              <a:buChar char="-"/>
            </a:pPr>
            <a:r>
              <a:rPr lang="sk-SK" dirty="0" smtClean="0"/>
              <a:t> vstup – lavičky pre klientov</a:t>
            </a:r>
          </a:p>
          <a:p>
            <a:pPr>
              <a:buFontTx/>
              <a:buChar char="-"/>
            </a:pPr>
            <a:r>
              <a:rPr lang="sk-SK" dirty="0" smtClean="0"/>
              <a:t> </a:t>
            </a:r>
            <a:r>
              <a:rPr lang="sk-SK" dirty="0" err="1" smtClean="0"/>
              <a:t>tetrastylové</a:t>
            </a:r>
            <a:r>
              <a:rPr lang="sk-SK" dirty="0" smtClean="0"/>
              <a:t> átrium – </a:t>
            </a:r>
            <a:r>
              <a:rPr lang="sk-SK" dirty="0" err="1" smtClean="0"/>
              <a:t>jónske</a:t>
            </a:r>
            <a:r>
              <a:rPr lang="sk-SK" dirty="0" smtClean="0"/>
              <a:t> stĺpy, maľby 4. pompejského štýlu (červené, čierne a žlté panely nad nižším, čiernym vlysom)</a:t>
            </a:r>
          </a:p>
          <a:p>
            <a:pPr>
              <a:buFontTx/>
              <a:buChar char="-"/>
            </a:pPr>
            <a:r>
              <a:rPr lang="sk-SK" dirty="0" smtClean="0"/>
              <a:t> na </a:t>
            </a:r>
            <a:r>
              <a:rPr lang="sk-SK" dirty="0" smtClean="0"/>
              <a:t>každej strane – </a:t>
            </a:r>
            <a:r>
              <a:rPr lang="sk-SK" dirty="0" err="1" smtClean="0"/>
              <a:t>cubiculum</a:t>
            </a:r>
            <a:endParaRPr lang="sk-SK" dirty="0" smtClean="0"/>
          </a:p>
          <a:p>
            <a:pPr>
              <a:buFontTx/>
              <a:buChar char="-"/>
            </a:pPr>
            <a:r>
              <a:rPr lang="sk-SK" dirty="0" smtClean="0"/>
              <a:t> </a:t>
            </a:r>
            <a:r>
              <a:rPr lang="sk-SK" dirty="0" err="1" smtClean="0"/>
              <a:t>larárium</a:t>
            </a:r>
            <a:endParaRPr lang="sk-SK" dirty="0" smtClean="0"/>
          </a:p>
        </p:txBody>
      </p:sp>
      <p:pic>
        <p:nvPicPr>
          <p:cNvPr id="2050" name="Picture 2" descr="http://lh4.ggpht.com/_TQGwJR7tPsk/TG1GCrLE0CI/AAAAAAAALJg/1xLo_JguqwE/Villa%20San%20Marco%20-%20entrance%20vestibule.JPG"/>
          <p:cNvPicPr>
            <a:picLocks noChangeAspect="1" noChangeArrowheads="1"/>
          </p:cNvPicPr>
          <p:nvPr/>
        </p:nvPicPr>
        <p:blipFill>
          <a:blip r:embed="rId3"/>
          <a:srcRect/>
          <a:stretch>
            <a:fillRect/>
          </a:stretch>
        </p:blipFill>
        <p:spPr bwMode="auto">
          <a:xfrm>
            <a:off x="0" y="2500282"/>
            <a:ext cx="3513943" cy="4357718"/>
          </a:xfrm>
          <a:prstGeom prst="rect">
            <a:avLst/>
          </a:prstGeom>
          <a:noFill/>
        </p:spPr>
      </p:pic>
      <p:pic>
        <p:nvPicPr>
          <p:cNvPr id="2052" name="Picture 4" descr="http://lh6.ggpht.com/_TQGwJR7tPsk/TG1O2E2snDI/AAAAAAAALMI/sFzs6cjYh8Q/Villa%20San%20Marco%20-%20atrium.JPG"/>
          <p:cNvPicPr>
            <a:picLocks noChangeAspect="1" noChangeArrowheads="1"/>
          </p:cNvPicPr>
          <p:nvPr/>
        </p:nvPicPr>
        <p:blipFill>
          <a:blip r:embed="rId4"/>
          <a:srcRect/>
          <a:stretch>
            <a:fillRect/>
          </a:stretch>
        </p:blipFill>
        <p:spPr bwMode="auto">
          <a:xfrm>
            <a:off x="5929290" y="2558691"/>
            <a:ext cx="3214710" cy="4299309"/>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1754326"/>
          </a:xfrm>
          <a:prstGeom prst="rect">
            <a:avLst/>
          </a:prstGeom>
          <a:noFill/>
        </p:spPr>
        <p:txBody>
          <a:bodyPr wrap="square" rtlCol="0">
            <a:spAutoFit/>
          </a:bodyPr>
          <a:lstStyle/>
          <a:p>
            <a:pPr>
              <a:buFontTx/>
              <a:buChar char="-"/>
            </a:pPr>
            <a:r>
              <a:rPr lang="sk-SK" dirty="0" smtClean="0"/>
              <a:t> </a:t>
            </a:r>
            <a:r>
              <a:rPr lang="sk-SK" i="1" dirty="0" err="1" smtClean="0"/>
              <a:t>tablinum</a:t>
            </a:r>
            <a:r>
              <a:rPr lang="sk-SK" dirty="0" smtClean="0"/>
              <a:t> – severovýchod od átria – 4. pompejský štýl – červené pozadie, girlandy s malými panelmi so zvieratami, horná časť – čierne pozadie</a:t>
            </a:r>
          </a:p>
          <a:p>
            <a:pPr>
              <a:buFontTx/>
              <a:buChar char="-"/>
            </a:pPr>
            <a:r>
              <a:rPr lang="sk-SK" dirty="0" smtClean="0"/>
              <a:t> z </a:t>
            </a:r>
            <a:r>
              <a:rPr lang="sk-SK" i="1" dirty="0" err="1" smtClean="0"/>
              <a:t>tablina</a:t>
            </a:r>
            <a:r>
              <a:rPr lang="sk-SK" dirty="0" smtClean="0"/>
              <a:t> východ do ulice</a:t>
            </a:r>
          </a:p>
          <a:p>
            <a:r>
              <a:rPr lang="sk-SK" dirty="0" smtClean="0"/>
              <a:t>- kuchyňa – veľká obdĺžniková miestnosť, naľavo pult, kde sa varilo – lemovaný oblými terakotovými dlaždicami, v ktorých boli uložené horúce uhlíky</a:t>
            </a:r>
          </a:p>
          <a:p>
            <a:r>
              <a:rPr lang="sk-SK" dirty="0" smtClean="0"/>
              <a:t>- steny: </a:t>
            </a:r>
            <a:r>
              <a:rPr lang="sk-SK" dirty="0" err="1" smtClean="0"/>
              <a:t>graffiti</a:t>
            </a:r>
            <a:r>
              <a:rPr lang="sk-SK" dirty="0" smtClean="0"/>
              <a:t> – hlavne záznamy z každodenného fungovania domácnosti</a:t>
            </a:r>
          </a:p>
        </p:txBody>
      </p:sp>
      <p:pic>
        <p:nvPicPr>
          <p:cNvPr id="1026" name="Picture 2" descr="http://lh4.ggpht.com/_TQGwJR7tPsk/TG1Mf0j_RrI/AAAAAAAALL8/bkpISlKnEEU/Villa%20San%20Marco%20-%20kitchen%20by%20mharrsch.JPG"/>
          <p:cNvPicPr>
            <a:picLocks noChangeAspect="1" noChangeArrowheads="1"/>
          </p:cNvPicPr>
          <p:nvPr/>
        </p:nvPicPr>
        <p:blipFill>
          <a:blip r:embed="rId2"/>
          <a:srcRect/>
          <a:stretch>
            <a:fillRect/>
          </a:stretch>
        </p:blipFill>
        <p:spPr bwMode="auto">
          <a:xfrm>
            <a:off x="214282" y="1928802"/>
            <a:ext cx="3525464" cy="4714908"/>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923330"/>
          </a:xfrm>
          <a:prstGeom prst="rect">
            <a:avLst/>
          </a:prstGeom>
          <a:noFill/>
        </p:spPr>
        <p:txBody>
          <a:bodyPr wrap="square" rtlCol="0">
            <a:spAutoFit/>
          </a:bodyPr>
          <a:lstStyle/>
          <a:p>
            <a:pPr>
              <a:buFontTx/>
              <a:buChar char="-"/>
            </a:pPr>
            <a:r>
              <a:rPr lang="sk-SK" dirty="0" smtClean="0"/>
              <a:t> služobná chodba vedie do </a:t>
            </a:r>
            <a:r>
              <a:rPr lang="sk-SK" dirty="0" err="1" smtClean="0"/>
              <a:t>tetrastylového</a:t>
            </a:r>
            <a:r>
              <a:rPr lang="sk-SK" dirty="0" smtClean="0"/>
              <a:t> átria – 4. pompejský štýl</a:t>
            </a:r>
          </a:p>
          <a:p>
            <a:pPr>
              <a:buFontTx/>
              <a:buChar char="-"/>
            </a:pPr>
            <a:r>
              <a:rPr lang="sk-SK" dirty="0" smtClean="0"/>
              <a:t> kúpele: </a:t>
            </a:r>
            <a:r>
              <a:rPr lang="sk-SK" i="1" dirty="0" err="1" smtClean="0"/>
              <a:t>apodyterium</a:t>
            </a:r>
            <a:r>
              <a:rPr lang="sk-SK" i="1" dirty="0" smtClean="0"/>
              <a:t>, </a:t>
            </a:r>
            <a:r>
              <a:rPr lang="sk-SK" i="1" dirty="0" err="1" smtClean="0"/>
              <a:t>palaestra</a:t>
            </a:r>
            <a:r>
              <a:rPr lang="sk-SK" i="1" dirty="0" smtClean="0"/>
              <a:t>, </a:t>
            </a:r>
            <a:r>
              <a:rPr lang="sk-SK" i="1" dirty="0" err="1" smtClean="0"/>
              <a:t>tepidarium</a:t>
            </a:r>
            <a:r>
              <a:rPr lang="sk-SK" i="1" dirty="0" smtClean="0"/>
              <a:t> </a:t>
            </a:r>
            <a:r>
              <a:rPr lang="sk-SK" dirty="0" smtClean="0"/>
              <a:t>(3. pompejský štýl), </a:t>
            </a:r>
            <a:r>
              <a:rPr lang="sk-SK" i="1" dirty="0" err="1" smtClean="0"/>
              <a:t>caldarium</a:t>
            </a:r>
            <a:r>
              <a:rPr lang="sk-SK" i="1" dirty="0" smtClean="0"/>
              <a:t> (</a:t>
            </a:r>
            <a:r>
              <a:rPr lang="sk-SK" i="1" dirty="0" err="1" smtClean="0"/>
              <a:t>hypocaustum</a:t>
            </a:r>
            <a:r>
              <a:rPr lang="sk-SK" i="1" dirty="0" smtClean="0"/>
              <a:t>), </a:t>
            </a:r>
            <a:r>
              <a:rPr lang="sk-SK" i="1" dirty="0" err="1" smtClean="0"/>
              <a:t>frigidarium</a:t>
            </a:r>
            <a:endParaRPr lang="sk-SK" i="1" dirty="0" smtClean="0"/>
          </a:p>
        </p:txBody>
      </p:sp>
      <p:pic>
        <p:nvPicPr>
          <p:cNvPr id="78850" name="Picture 2" descr="http://lh4.ggpht.com/_TQGwJR7tPsk/TG-UZpqGqaI/AAAAAAAALNk/E5JUGKKyVAg/Villa%20San%20Marco%20-%20atrium%20in%20bath%20suite.JPG"/>
          <p:cNvPicPr>
            <a:picLocks noChangeAspect="1" noChangeArrowheads="1"/>
          </p:cNvPicPr>
          <p:nvPr/>
        </p:nvPicPr>
        <p:blipFill>
          <a:blip r:embed="rId2"/>
          <a:srcRect/>
          <a:stretch>
            <a:fillRect/>
          </a:stretch>
        </p:blipFill>
        <p:spPr bwMode="auto">
          <a:xfrm>
            <a:off x="142844" y="1000108"/>
            <a:ext cx="4286280" cy="3219938"/>
          </a:xfrm>
          <a:prstGeom prst="rect">
            <a:avLst/>
          </a:prstGeom>
          <a:noFill/>
        </p:spPr>
      </p:pic>
      <p:pic>
        <p:nvPicPr>
          <p:cNvPr id="78852" name="Picture 4" descr="http://lh4.ggpht.com/_TQGwJR7tPsk/TG-gQCswp_I/AAAAAAAALOI/vxDSq3D-UUI/Villa%20San%20Marco%20-%20hypocaust%20beneath%20large%20pool%20by%20Gauis%20Caecilius.JPG"/>
          <p:cNvPicPr>
            <a:picLocks noChangeAspect="1" noChangeArrowheads="1"/>
          </p:cNvPicPr>
          <p:nvPr/>
        </p:nvPicPr>
        <p:blipFill>
          <a:blip r:embed="rId3"/>
          <a:srcRect/>
          <a:stretch>
            <a:fillRect/>
          </a:stretch>
        </p:blipFill>
        <p:spPr bwMode="auto">
          <a:xfrm>
            <a:off x="4714412" y="1000108"/>
            <a:ext cx="4279320" cy="3214710"/>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1477328"/>
          </a:xfrm>
          <a:prstGeom prst="rect">
            <a:avLst/>
          </a:prstGeom>
          <a:noFill/>
        </p:spPr>
        <p:txBody>
          <a:bodyPr wrap="square" rtlCol="0">
            <a:spAutoFit/>
          </a:bodyPr>
          <a:lstStyle/>
          <a:p>
            <a:pPr>
              <a:buFontTx/>
              <a:buChar char="-"/>
            </a:pPr>
            <a:r>
              <a:rPr lang="sk-SK" dirty="0" smtClean="0"/>
              <a:t> </a:t>
            </a:r>
            <a:r>
              <a:rPr lang="sk-SK" i="1" dirty="0" err="1" smtClean="0"/>
              <a:t>peristyl</a:t>
            </a:r>
            <a:endParaRPr lang="sk-SK" i="1" dirty="0" smtClean="0"/>
          </a:p>
          <a:p>
            <a:pPr>
              <a:buFontTx/>
              <a:buChar char="-"/>
            </a:pPr>
            <a:r>
              <a:rPr lang="sk-SK" dirty="0" smtClean="0"/>
              <a:t> 30 m dlhá záhrada, bazén na konci s </a:t>
            </a:r>
            <a:r>
              <a:rPr lang="sk-SK" i="1" dirty="0" err="1" smtClean="0"/>
              <a:t>nymfeom</a:t>
            </a:r>
            <a:r>
              <a:rPr lang="sk-SK" i="1" dirty="0" smtClean="0"/>
              <a:t> </a:t>
            </a:r>
            <a:r>
              <a:rPr lang="sk-SK" dirty="0" smtClean="0"/>
              <a:t>(výklenky dekorované mozaikami a </a:t>
            </a:r>
            <a:r>
              <a:rPr lang="sk-SK" dirty="0" err="1" smtClean="0"/>
              <a:t>štukom</a:t>
            </a:r>
            <a:r>
              <a:rPr lang="sk-SK" dirty="0" smtClean="0"/>
              <a:t>)</a:t>
            </a:r>
          </a:p>
          <a:p>
            <a:pPr>
              <a:buFontTx/>
              <a:buChar char="-"/>
            </a:pPr>
            <a:r>
              <a:rPr lang="sk-SK" i="1" dirty="0" smtClean="0"/>
              <a:t> </a:t>
            </a:r>
            <a:r>
              <a:rPr lang="sk-SK" dirty="0" err="1" smtClean="0"/>
              <a:t>portiko</a:t>
            </a:r>
            <a:r>
              <a:rPr lang="sk-SK" dirty="0" smtClean="0"/>
              <a:t> – 4. pompejský štýl – červené panely na čiernom pozadí</a:t>
            </a:r>
          </a:p>
          <a:p>
            <a:pPr>
              <a:buFontTx/>
              <a:buChar char="-"/>
            </a:pPr>
            <a:r>
              <a:rPr lang="sk-SK" i="1" dirty="0" smtClean="0"/>
              <a:t> </a:t>
            </a:r>
            <a:r>
              <a:rPr lang="sk-SK" dirty="0" err="1" smtClean="0"/>
              <a:t>diaetae</a:t>
            </a:r>
            <a:r>
              <a:rPr lang="sk-SK" dirty="0" smtClean="0"/>
              <a:t> – miestnosti určené na oddychovanie – fresky (napr. </a:t>
            </a:r>
            <a:r>
              <a:rPr lang="sk-SK" dirty="0" err="1" smtClean="0"/>
              <a:t>Perseus</a:t>
            </a:r>
            <a:r>
              <a:rPr lang="sk-SK" dirty="0" smtClean="0"/>
              <a:t> a </a:t>
            </a:r>
            <a:r>
              <a:rPr lang="sk-SK" dirty="0" err="1" smtClean="0"/>
              <a:t>Cassandra</a:t>
            </a:r>
            <a:r>
              <a:rPr lang="sk-SK" dirty="0" smtClean="0"/>
              <a:t>, Európa a Jupiter a ďalšie mytologické scény)</a:t>
            </a:r>
            <a:endParaRPr lang="sk-SK" i="1" dirty="0" smtClean="0"/>
          </a:p>
        </p:txBody>
      </p:sp>
      <p:pic>
        <p:nvPicPr>
          <p:cNvPr id="77826" name="Picture 2" descr="http://lh4.ggpht.com/_TQGwJR7tPsk/TG-Wo5NZM2I/AAAAAAAALN0/LcRfb2hkcis/Villa%20San%20Marco%20-%20fresco%20at%20nymphaeum.JPG"/>
          <p:cNvPicPr>
            <a:picLocks noChangeAspect="1" noChangeArrowheads="1"/>
          </p:cNvPicPr>
          <p:nvPr/>
        </p:nvPicPr>
        <p:blipFill>
          <a:blip r:embed="rId2"/>
          <a:srcRect/>
          <a:stretch>
            <a:fillRect/>
          </a:stretch>
        </p:blipFill>
        <p:spPr bwMode="auto">
          <a:xfrm>
            <a:off x="4714876" y="1285860"/>
            <a:ext cx="4191002" cy="3148364"/>
          </a:xfrm>
          <a:prstGeom prst="rect">
            <a:avLst/>
          </a:prstGeom>
          <a:noFill/>
        </p:spPr>
      </p:pic>
      <p:pic>
        <p:nvPicPr>
          <p:cNvPr id="77828" name="Picture 4" descr="http://lh3.ggpht.com/_TQGwJR7tPsk/SobtSpAuBxI/AAAAAAAAAbY/lyqXNdw1TsI/Villa%20San%20Marco%201.JPG"/>
          <p:cNvPicPr>
            <a:picLocks noChangeAspect="1" noChangeArrowheads="1"/>
          </p:cNvPicPr>
          <p:nvPr/>
        </p:nvPicPr>
        <p:blipFill>
          <a:blip r:embed="rId3"/>
          <a:srcRect/>
          <a:stretch>
            <a:fillRect/>
          </a:stretch>
        </p:blipFill>
        <p:spPr bwMode="auto">
          <a:xfrm>
            <a:off x="142844" y="1571612"/>
            <a:ext cx="4286280" cy="2857520"/>
          </a:xfrm>
          <a:prstGeom prst="rect">
            <a:avLst/>
          </a:prstGeom>
          <a:noFill/>
        </p:spPr>
      </p:pic>
      <p:pic>
        <p:nvPicPr>
          <p:cNvPr id="77830" name="Picture 6" descr="http://lh3.ggpht.com/_TQGwJR7tPsk/TG-op2fQfXI/AAAAAAAALOY/kb_u84hQFNQ/Villa%20San%20Marco%20-%20peristyle%20and%20pool.JPG"/>
          <p:cNvPicPr>
            <a:picLocks noChangeAspect="1" noChangeArrowheads="1"/>
          </p:cNvPicPr>
          <p:nvPr/>
        </p:nvPicPr>
        <p:blipFill>
          <a:blip r:embed="rId4"/>
          <a:srcRect/>
          <a:stretch>
            <a:fillRect/>
          </a:stretch>
        </p:blipFill>
        <p:spPr bwMode="auto">
          <a:xfrm>
            <a:off x="2571736" y="3886199"/>
            <a:ext cx="3905250" cy="2971801"/>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ancientcapua.com/wordpress/wp-content/uploads/2013/04/berolais-capua-antica.jpg"/>
          <p:cNvPicPr>
            <a:picLocks noChangeAspect="1" noChangeArrowheads="1"/>
          </p:cNvPicPr>
          <p:nvPr/>
        </p:nvPicPr>
        <p:blipFill>
          <a:blip r:embed="rId2"/>
          <a:srcRect/>
          <a:stretch>
            <a:fillRect/>
          </a:stretch>
        </p:blipFill>
        <p:spPr bwMode="auto">
          <a:xfrm>
            <a:off x="5500694" y="142852"/>
            <a:ext cx="3469637" cy="3571900"/>
          </a:xfrm>
          <a:prstGeom prst="rect">
            <a:avLst/>
          </a:prstGeom>
          <a:noFill/>
        </p:spPr>
      </p:pic>
      <p:sp>
        <p:nvSpPr>
          <p:cNvPr id="4" name="TextovéPole 3"/>
          <p:cNvSpPr txBox="1"/>
          <p:nvPr/>
        </p:nvSpPr>
        <p:spPr>
          <a:xfrm>
            <a:off x="0" y="0"/>
            <a:ext cx="5357818" cy="4247317"/>
          </a:xfrm>
          <a:prstGeom prst="rect">
            <a:avLst/>
          </a:prstGeom>
          <a:noFill/>
        </p:spPr>
        <p:txBody>
          <a:bodyPr wrap="square" rtlCol="0">
            <a:spAutoFit/>
          </a:bodyPr>
          <a:lstStyle/>
          <a:p>
            <a:pPr>
              <a:buFontTx/>
              <a:buChar char="-"/>
            </a:pPr>
            <a:r>
              <a:rPr lang="sk-SK" dirty="0"/>
              <a:t> </a:t>
            </a:r>
            <a:r>
              <a:rPr lang="sk-SK" dirty="0" smtClean="0"/>
              <a:t>opevnenie mesta sa nezachovalo</a:t>
            </a:r>
          </a:p>
          <a:p>
            <a:pPr>
              <a:buFontTx/>
              <a:buChar char="-"/>
            </a:pPr>
            <a:r>
              <a:rPr lang="sk-SK" dirty="0"/>
              <a:t> </a:t>
            </a:r>
            <a:r>
              <a:rPr lang="sk-SK" dirty="0" err="1" smtClean="0"/>
              <a:t>thermy</a:t>
            </a:r>
            <a:r>
              <a:rPr lang="sk-SK" dirty="0" smtClean="0"/>
              <a:t>, divadlo, </a:t>
            </a:r>
            <a:r>
              <a:rPr lang="sk-SK" dirty="0" err="1" smtClean="0"/>
              <a:t>Mithreum</a:t>
            </a:r>
            <a:r>
              <a:rPr lang="sk-SK" dirty="0" smtClean="0"/>
              <a:t>, amfiteáter, </a:t>
            </a:r>
            <a:r>
              <a:rPr lang="sk-SK" dirty="0" err="1" smtClean="0"/>
              <a:t>Hadriánov</a:t>
            </a:r>
            <a:r>
              <a:rPr lang="sk-SK" dirty="0" smtClean="0"/>
              <a:t> oblúk, Dianin chrám</a:t>
            </a:r>
          </a:p>
          <a:p>
            <a:pPr>
              <a:buFontTx/>
              <a:buChar char="-"/>
            </a:pPr>
            <a:endParaRPr lang="sk-SK" dirty="0"/>
          </a:p>
          <a:p>
            <a:r>
              <a:rPr lang="sk-SK" u="sng" dirty="0" smtClean="0"/>
              <a:t>Amfiteáter</a:t>
            </a:r>
          </a:p>
          <a:p>
            <a:pPr>
              <a:buFontTx/>
              <a:buChar char="-"/>
            </a:pPr>
            <a:r>
              <a:rPr lang="sk-SK" dirty="0" smtClean="0"/>
              <a:t> jeden z najväčších na svete – 60 000 divákov</a:t>
            </a:r>
          </a:p>
          <a:p>
            <a:pPr>
              <a:buFontTx/>
              <a:buChar char="-"/>
            </a:pPr>
            <a:r>
              <a:rPr lang="sk-SK" dirty="0"/>
              <a:t> </a:t>
            </a:r>
            <a:r>
              <a:rPr lang="sk-SK" dirty="0" err="1" smtClean="0"/>
              <a:t>Augustus</a:t>
            </a:r>
            <a:r>
              <a:rPr lang="sk-SK" dirty="0" smtClean="0"/>
              <a:t> - 1. stor. BC – potom prestavaný Nervom, </a:t>
            </a:r>
            <a:r>
              <a:rPr lang="sk-SK" dirty="0" err="1" smtClean="0"/>
              <a:t>Trajánom</a:t>
            </a:r>
            <a:r>
              <a:rPr lang="sk-SK" dirty="0" smtClean="0"/>
              <a:t>, </a:t>
            </a:r>
            <a:r>
              <a:rPr lang="sk-SK" dirty="0" err="1" smtClean="0"/>
              <a:t>Hadriánom</a:t>
            </a:r>
            <a:endParaRPr lang="sk-SK" dirty="0"/>
          </a:p>
          <a:p>
            <a:pPr>
              <a:buFontTx/>
              <a:buChar char="-"/>
            </a:pPr>
            <a:r>
              <a:rPr lang="sk-SK" dirty="0" smtClean="0"/>
              <a:t> dokončený v 138 AD – </a:t>
            </a:r>
            <a:r>
              <a:rPr lang="sk-SK" dirty="0" err="1" smtClean="0"/>
              <a:t>Antoninus</a:t>
            </a:r>
            <a:r>
              <a:rPr lang="sk-SK" dirty="0" smtClean="0"/>
              <a:t> </a:t>
            </a:r>
            <a:r>
              <a:rPr lang="sk-SK" dirty="0" err="1" smtClean="0"/>
              <a:t>Pius</a:t>
            </a:r>
            <a:endParaRPr lang="sk-SK" dirty="0" smtClean="0"/>
          </a:p>
          <a:p>
            <a:pPr>
              <a:buFontTx/>
              <a:buChar char="-"/>
            </a:pPr>
            <a:r>
              <a:rPr lang="sk-SK" dirty="0" smtClean="0"/>
              <a:t> 4 poschodia, dórske stĺpy, 80 oblúkov v jednom poschodí (dnes zachované len 1. a časť druhého poschodia)</a:t>
            </a:r>
          </a:p>
          <a:p>
            <a:pPr>
              <a:buFontTx/>
              <a:buChar char="-"/>
            </a:pPr>
            <a:r>
              <a:rPr lang="sk-SK" dirty="0"/>
              <a:t> </a:t>
            </a:r>
            <a:r>
              <a:rPr lang="sk-SK" dirty="0" smtClean="0"/>
              <a:t>vápenec</a:t>
            </a:r>
          </a:p>
          <a:p>
            <a:pPr>
              <a:buFontTx/>
              <a:buChar char="-"/>
            </a:pPr>
            <a:r>
              <a:rPr lang="sk-SK" dirty="0"/>
              <a:t> </a:t>
            </a:r>
            <a:r>
              <a:rPr lang="sk-SK" dirty="0" smtClean="0"/>
              <a:t>zachované: </a:t>
            </a:r>
            <a:r>
              <a:rPr lang="sk-SK" dirty="0" err="1" smtClean="0"/>
              <a:t>porticus</a:t>
            </a:r>
            <a:r>
              <a:rPr lang="sk-SK" dirty="0" smtClean="0"/>
              <a:t> (vstup do </a:t>
            </a:r>
            <a:r>
              <a:rPr lang="sk-SK" dirty="0" err="1" smtClean="0"/>
              <a:t>cavey</a:t>
            </a:r>
            <a:r>
              <a:rPr lang="sk-SK" dirty="0" smtClean="0"/>
              <a:t>), aréna + podzemné priestory</a:t>
            </a:r>
            <a:endParaRPr lang="sk-SK" dirty="0"/>
          </a:p>
        </p:txBody>
      </p:sp>
      <p:pic>
        <p:nvPicPr>
          <p:cNvPr id="2052" name="Picture 4" descr="http://www.ancientcapua.com/wordpress/wp-content/uploads/2013/04/amphitheater-reconstr.jpg"/>
          <p:cNvPicPr>
            <a:picLocks noChangeAspect="1" noChangeArrowheads="1"/>
          </p:cNvPicPr>
          <p:nvPr/>
        </p:nvPicPr>
        <p:blipFill>
          <a:blip r:embed="rId3"/>
          <a:srcRect/>
          <a:stretch>
            <a:fillRect/>
          </a:stretch>
        </p:blipFill>
        <p:spPr bwMode="auto">
          <a:xfrm>
            <a:off x="2285984" y="4000505"/>
            <a:ext cx="4443474" cy="2857496"/>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ncientcapua.com/wordpress/wp-content/uploads/2013/04/Amphitheatre2.jpg"/>
          <p:cNvPicPr>
            <a:picLocks noChangeAspect="1" noChangeArrowheads="1"/>
          </p:cNvPicPr>
          <p:nvPr/>
        </p:nvPicPr>
        <p:blipFill>
          <a:blip r:embed="rId2" cstate="print"/>
          <a:srcRect/>
          <a:stretch>
            <a:fillRect/>
          </a:stretch>
        </p:blipFill>
        <p:spPr bwMode="auto">
          <a:xfrm>
            <a:off x="0" y="0"/>
            <a:ext cx="5262111" cy="3500462"/>
          </a:xfrm>
          <a:prstGeom prst="rect">
            <a:avLst/>
          </a:prstGeom>
          <a:noFill/>
        </p:spPr>
      </p:pic>
      <p:pic>
        <p:nvPicPr>
          <p:cNvPr id="1028" name="Picture 4" descr="http://www.ancientcapua.com/wordpress/wp-content/uploads/2013/04/Amphitheatre4.jpg"/>
          <p:cNvPicPr>
            <a:picLocks noChangeAspect="1" noChangeArrowheads="1"/>
          </p:cNvPicPr>
          <p:nvPr/>
        </p:nvPicPr>
        <p:blipFill>
          <a:blip r:embed="rId3"/>
          <a:srcRect/>
          <a:stretch>
            <a:fillRect/>
          </a:stretch>
        </p:blipFill>
        <p:spPr bwMode="auto">
          <a:xfrm>
            <a:off x="4572000" y="3428999"/>
            <a:ext cx="4572000" cy="3429001"/>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www.ancientcapua.com/wordpress/wp-content/uploads/2013/04/The_Amphitheatre_of_Santa_Maria_Capua_Vetere_005.jpg"/>
          <p:cNvPicPr>
            <a:picLocks noChangeAspect="1" noChangeArrowheads="1"/>
          </p:cNvPicPr>
          <p:nvPr/>
        </p:nvPicPr>
        <p:blipFill>
          <a:blip r:embed="rId2" cstate="print"/>
          <a:srcRect/>
          <a:stretch>
            <a:fillRect/>
          </a:stretch>
        </p:blipFill>
        <p:spPr bwMode="auto">
          <a:xfrm>
            <a:off x="0" y="428604"/>
            <a:ext cx="9144000" cy="6082772"/>
          </a:xfrm>
          <a:prstGeom prst="rect">
            <a:avLst/>
          </a:prstGeom>
          <a:noFill/>
        </p:spPr>
      </p:pic>
    </p:spTree>
  </p:cSld>
  <p:clrMapOvr>
    <a:masterClrMapping/>
  </p:clrMapOvr>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1974</TotalTime>
  <Words>3561</Words>
  <Application>Microsoft Office PowerPoint</Application>
  <PresentationFormat>Předvádění na obrazovce (4:3)</PresentationFormat>
  <Paragraphs>426</Paragraphs>
  <Slides>64</Slides>
  <Notes>0</Notes>
  <HiddenSlides>0</HiddenSlides>
  <MMClips>0</MMClips>
  <ScaleCrop>false</ScaleCrop>
  <HeadingPairs>
    <vt:vector size="6" baseType="variant">
      <vt:variant>
        <vt:lpstr>Použitá písma</vt:lpstr>
      </vt:variant>
      <vt:variant>
        <vt:i4>2</vt:i4>
      </vt:variant>
      <vt:variant>
        <vt:lpstr>Motiv</vt:lpstr>
      </vt:variant>
      <vt:variant>
        <vt:i4>1</vt:i4>
      </vt:variant>
      <vt:variant>
        <vt:lpstr>Nadpisy snímků</vt:lpstr>
      </vt:variant>
      <vt:variant>
        <vt:i4>64</vt:i4>
      </vt:variant>
    </vt:vector>
  </HeadingPairs>
  <TitlesOfParts>
    <vt:vector size="67" baseType="lpstr">
      <vt:lpstr>Arial</vt:lpstr>
      <vt:lpstr>Calibri</vt:lpstr>
      <vt:lpstr>Motiv sady Office</vt:lpstr>
      <vt:lpstr>Topografie starověké Itálie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Topografie starověké Itálie</dc:title>
  <dc:creator>Monika</dc:creator>
  <cp:lastModifiedBy>Monika Koróniová</cp:lastModifiedBy>
  <cp:revision>194</cp:revision>
  <dcterms:created xsi:type="dcterms:W3CDTF">2016-03-19T12:56:35Z</dcterms:created>
  <dcterms:modified xsi:type="dcterms:W3CDTF">2016-04-11T10:43:30Z</dcterms:modified>
</cp:coreProperties>
</file>