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03" r:id="rId3"/>
    <p:sldId id="272" r:id="rId4"/>
    <p:sldId id="257" r:id="rId5"/>
    <p:sldId id="273" r:id="rId6"/>
    <p:sldId id="274" r:id="rId7"/>
    <p:sldId id="258" r:id="rId8"/>
    <p:sldId id="259" r:id="rId9"/>
    <p:sldId id="275" r:id="rId10"/>
    <p:sldId id="260" r:id="rId11"/>
    <p:sldId id="277" r:id="rId12"/>
    <p:sldId id="276" r:id="rId13"/>
    <p:sldId id="279" r:id="rId14"/>
    <p:sldId id="278" r:id="rId15"/>
    <p:sldId id="261" r:id="rId16"/>
    <p:sldId id="280" r:id="rId17"/>
    <p:sldId id="281" r:id="rId18"/>
    <p:sldId id="285" r:id="rId19"/>
    <p:sldId id="262" r:id="rId20"/>
    <p:sldId id="284" r:id="rId21"/>
    <p:sldId id="286" r:id="rId22"/>
    <p:sldId id="288" r:id="rId23"/>
    <p:sldId id="287" r:id="rId24"/>
    <p:sldId id="289" r:id="rId25"/>
    <p:sldId id="263" r:id="rId26"/>
    <p:sldId id="290" r:id="rId27"/>
    <p:sldId id="291" r:id="rId28"/>
    <p:sldId id="264" r:id="rId29"/>
    <p:sldId id="292" r:id="rId30"/>
    <p:sldId id="265" r:id="rId31"/>
    <p:sldId id="295" r:id="rId32"/>
    <p:sldId id="294" r:id="rId33"/>
    <p:sldId id="296" r:id="rId34"/>
    <p:sldId id="297" r:id="rId35"/>
    <p:sldId id="298" r:id="rId36"/>
    <p:sldId id="299" r:id="rId37"/>
    <p:sldId id="293" r:id="rId38"/>
    <p:sldId id="266" r:id="rId39"/>
    <p:sldId id="300" r:id="rId40"/>
    <p:sldId id="301" r:id="rId41"/>
    <p:sldId id="302" r:id="rId42"/>
    <p:sldId id="267" r:id="rId43"/>
    <p:sldId id="268" r:id="rId44"/>
    <p:sldId id="269" r:id="rId45"/>
    <p:sldId id="270" r:id="rId46"/>
    <p:sldId id="271" r:id="rId47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164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CF966-8797-4607-B7A9-50CFEF8CA0B1}" type="datetimeFigureOut">
              <a:rPr lang="cs-CZ" smtClean="0"/>
              <a:pPr/>
              <a:t>11.4.2016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07DAC-23FF-4738-8C3A-756E74884B6D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CF966-8797-4607-B7A9-50CFEF8CA0B1}" type="datetimeFigureOut">
              <a:rPr lang="cs-CZ" smtClean="0"/>
              <a:pPr/>
              <a:t>11.4.2016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07DAC-23FF-4738-8C3A-756E74884B6D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CF966-8797-4607-B7A9-50CFEF8CA0B1}" type="datetimeFigureOut">
              <a:rPr lang="cs-CZ" smtClean="0"/>
              <a:pPr/>
              <a:t>11.4.2016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07DAC-23FF-4738-8C3A-756E74884B6D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CF966-8797-4607-B7A9-50CFEF8CA0B1}" type="datetimeFigureOut">
              <a:rPr lang="cs-CZ" smtClean="0"/>
              <a:pPr/>
              <a:t>11.4.2016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07DAC-23FF-4738-8C3A-756E74884B6D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CF966-8797-4607-B7A9-50CFEF8CA0B1}" type="datetimeFigureOut">
              <a:rPr lang="cs-CZ" smtClean="0"/>
              <a:pPr/>
              <a:t>11.4.2016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07DAC-23FF-4738-8C3A-756E74884B6D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CF966-8797-4607-B7A9-50CFEF8CA0B1}" type="datetimeFigureOut">
              <a:rPr lang="cs-CZ" smtClean="0"/>
              <a:pPr/>
              <a:t>11.4.2016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07DAC-23FF-4738-8C3A-756E74884B6D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CF966-8797-4607-B7A9-50CFEF8CA0B1}" type="datetimeFigureOut">
              <a:rPr lang="cs-CZ" smtClean="0"/>
              <a:pPr/>
              <a:t>11.4.2016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07DAC-23FF-4738-8C3A-756E74884B6D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CF966-8797-4607-B7A9-50CFEF8CA0B1}" type="datetimeFigureOut">
              <a:rPr lang="cs-CZ" smtClean="0"/>
              <a:pPr/>
              <a:t>11.4.2016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07DAC-23FF-4738-8C3A-756E74884B6D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CF966-8797-4607-B7A9-50CFEF8CA0B1}" type="datetimeFigureOut">
              <a:rPr lang="cs-CZ" smtClean="0"/>
              <a:pPr/>
              <a:t>11.4.2016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07DAC-23FF-4738-8C3A-756E74884B6D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CF966-8797-4607-B7A9-50CFEF8CA0B1}" type="datetimeFigureOut">
              <a:rPr lang="cs-CZ" smtClean="0"/>
              <a:pPr/>
              <a:t>11.4.2016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07DAC-23FF-4738-8C3A-756E74884B6D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CF966-8797-4607-B7A9-50CFEF8CA0B1}" type="datetimeFigureOut">
              <a:rPr lang="cs-CZ" smtClean="0"/>
              <a:pPr/>
              <a:t>11.4.2016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07DAC-23FF-4738-8C3A-756E74884B6D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1CF966-8797-4607-B7A9-50CFEF8CA0B1}" type="datetimeFigureOut">
              <a:rPr lang="cs-CZ" smtClean="0"/>
              <a:pPr/>
              <a:t>11.4.2016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F07DAC-23FF-4738-8C3A-756E74884B6D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gif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571472" y="0"/>
            <a:ext cx="7772400" cy="798509"/>
          </a:xfrm>
        </p:spPr>
        <p:txBody>
          <a:bodyPr/>
          <a:lstStyle/>
          <a:p>
            <a:r>
              <a:rPr lang="cs-CZ" b="1" dirty="0" smtClean="0"/>
              <a:t>Topografie starověké Itálie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00166" y="6243630"/>
            <a:ext cx="6400800" cy="614370"/>
          </a:xfrm>
        </p:spPr>
        <p:txBody>
          <a:bodyPr/>
          <a:lstStyle/>
          <a:p>
            <a:r>
              <a:rPr lang="cs-CZ" dirty="0" smtClean="0"/>
              <a:t>7. </a:t>
            </a:r>
            <a:r>
              <a:rPr lang="cs-CZ" dirty="0" err="1" smtClean="0"/>
              <a:t>Regio</a:t>
            </a:r>
            <a:r>
              <a:rPr lang="cs-CZ" dirty="0" smtClean="0"/>
              <a:t> II – </a:t>
            </a:r>
            <a:r>
              <a:rPr lang="cs-CZ" dirty="0" err="1" smtClean="0"/>
              <a:t>Apulia</a:t>
            </a:r>
            <a:r>
              <a:rPr lang="cs-CZ" dirty="0" smtClean="0"/>
              <a:t> </a:t>
            </a:r>
            <a:r>
              <a:rPr lang="cs-CZ" dirty="0" err="1" smtClean="0"/>
              <a:t>et</a:t>
            </a:r>
            <a:r>
              <a:rPr lang="cs-CZ" dirty="0" smtClean="0"/>
              <a:t> </a:t>
            </a:r>
            <a:r>
              <a:rPr lang="cs-CZ" dirty="0" err="1" smtClean="0"/>
              <a:t>Calabria</a:t>
            </a:r>
            <a:endParaRPr lang="cs-CZ" dirty="0"/>
          </a:p>
        </p:txBody>
      </p:sp>
      <p:pic>
        <p:nvPicPr>
          <p:cNvPr id="16386" name="Picture 2" descr="https://upload.wikimedia.org/wikipedia/commons/5/5e/Apulia_Calabria_et_Lucania_-_Shepherd-c-030-03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928670"/>
            <a:ext cx="8785363" cy="51435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91440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err="1" smtClean="0"/>
              <a:t>Canosa</a:t>
            </a:r>
            <a:endParaRPr lang="sk-SK" b="1" dirty="0" smtClean="0"/>
          </a:p>
          <a:p>
            <a:pPr>
              <a:buFontTx/>
              <a:buChar char="-"/>
            </a:pPr>
            <a:r>
              <a:rPr lang="sk-SK" dirty="0" smtClean="0"/>
              <a:t> </a:t>
            </a:r>
            <a:r>
              <a:rPr lang="sk-SK" dirty="0" err="1" smtClean="0"/>
              <a:t>Canusium</a:t>
            </a:r>
            <a:endParaRPr lang="sk-SK" dirty="0" smtClean="0"/>
          </a:p>
          <a:p>
            <a:pPr>
              <a:buFontTx/>
              <a:buChar char="-"/>
            </a:pPr>
            <a:r>
              <a:rPr lang="sk-SK" dirty="0"/>
              <a:t> </a:t>
            </a:r>
            <a:r>
              <a:rPr lang="sk-SK" dirty="0" smtClean="0"/>
              <a:t>strategická poloha pre kontrolu územia (na vyvýšenom mieste)</a:t>
            </a:r>
          </a:p>
          <a:p>
            <a:pPr>
              <a:buFontTx/>
              <a:buChar char="-"/>
            </a:pPr>
            <a:r>
              <a:rPr lang="sk-SK" dirty="0" smtClean="0"/>
              <a:t> založenie – </a:t>
            </a:r>
            <a:r>
              <a:rPr lang="sk-SK" dirty="0" err="1" smtClean="0"/>
              <a:t>Diomedes</a:t>
            </a:r>
            <a:endParaRPr lang="sk-SK" dirty="0" smtClean="0"/>
          </a:p>
          <a:p>
            <a:r>
              <a:rPr lang="sk-SK" b="1" dirty="0" err="1" smtClean="0"/>
              <a:t>Predrímske</a:t>
            </a:r>
            <a:r>
              <a:rPr lang="sk-SK" b="1" dirty="0" smtClean="0"/>
              <a:t> osídlenie </a:t>
            </a:r>
          </a:p>
          <a:p>
            <a:pPr>
              <a:buFontTx/>
              <a:buChar char="-"/>
            </a:pPr>
            <a:r>
              <a:rPr lang="sk-SK" dirty="0" smtClean="0"/>
              <a:t> osídlenie doložené už v 7. tisícročí BC</a:t>
            </a:r>
          </a:p>
          <a:p>
            <a:pPr>
              <a:buFontTx/>
              <a:buChar char="-"/>
            </a:pPr>
            <a:r>
              <a:rPr lang="sk-SK" dirty="0" smtClean="0"/>
              <a:t> sídliská: </a:t>
            </a:r>
            <a:r>
              <a:rPr lang="sk-SK" dirty="0" err="1" smtClean="0"/>
              <a:t>Dauniovia</a:t>
            </a:r>
            <a:endParaRPr lang="sk-SK" dirty="0" smtClean="0"/>
          </a:p>
          <a:p>
            <a:pPr>
              <a:buFontTx/>
              <a:buChar char="-"/>
            </a:pPr>
            <a:r>
              <a:rPr lang="sk-SK" dirty="0" smtClean="0"/>
              <a:t> archaické osídlenie: budovy a hrobky aristokratov, tzv. „</a:t>
            </a:r>
            <a:r>
              <a:rPr lang="sk-SK" dirty="0" err="1" smtClean="0"/>
              <a:t>Dauni</a:t>
            </a:r>
            <a:r>
              <a:rPr lang="sk-SK" dirty="0" smtClean="0"/>
              <a:t> </a:t>
            </a:r>
            <a:r>
              <a:rPr lang="sk-SK" dirty="0" err="1" smtClean="0"/>
              <a:t>principles</a:t>
            </a:r>
            <a:r>
              <a:rPr lang="sk-SK" dirty="0" smtClean="0"/>
              <a:t>“</a:t>
            </a:r>
          </a:p>
          <a:p>
            <a:pPr>
              <a:buFontTx/>
              <a:buChar char="-"/>
            </a:pPr>
            <a:r>
              <a:rPr lang="sk-SK" dirty="0" smtClean="0"/>
              <a:t> nekropoly zo 7. stor. BC – </a:t>
            </a:r>
            <a:r>
              <a:rPr lang="sk-SK" dirty="0" err="1" smtClean="0"/>
              <a:t>hypogea</a:t>
            </a:r>
            <a:r>
              <a:rPr lang="sk-SK" dirty="0" smtClean="0"/>
              <a:t> (</a:t>
            </a:r>
            <a:r>
              <a:rPr lang="sk-SK" dirty="0" err="1" smtClean="0"/>
              <a:t>Lagrasta</a:t>
            </a:r>
            <a:r>
              <a:rPr lang="sk-SK" dirty="0" smtClean="0"/>
              <a:t>, </a:t>
            </a:r>
            <a:r>
              <a:rPr lang="sk-SK" dirty="0" err="1" smtClean="0"/>
              <a:t>Varnese</a:t>
            </a:r>
            <a:r>
              <a:rPr lang="sk-SK" dirty="0" smtClean="0"/>
              <a:t>) – niektoré maľované aj v interiéri – napr. hrobka </a:t>
            </a:r>
            <a:r>
              <a:rPr lang="sk-SK" dirty="0" err="1" smtClean="0"/>
              <a:t>Kerbera</a:t>
            </a:r>
            <a:r>
              <a:rPr lang="sk-SK" dirty="0" smtClean="0"/>
              <a:t>, veľké množstvo </a:t>
            </a:r>
            <a:r>
              <a:rPr lang="sk-SK" dirty="0" err="1" smtClean="0"/>
              <a:t>apúlskych</a:t>
            </a:r>
            <a:r>
              <a:rPr lang="sk-SK" dirty="0" smtClean="0"/>
              <a:t> váz – </a:t>
            </a:r>
            <a:r>
              <a:rPr lang="sk-SK" dirty="0" err="1" smtClean="0"/>
              <a:t>červenofigurová</a:t>
            </a:r>
            <a:r>
              <a:rPr lang="sk-SK" dirty="0" smtClean="0"/>
              <a:t> keramika</a:t>
            </a:r>
          </a:p>
          <a:p>
            <a:pPr>
              <a:buFontTx/>
              <a:buChar char="-"/>
            </a:pPr>
            <a:r>
              <a:rPr lang="sk-SK" dirty="0" smtClean="0"/>
              <a:t> dôležité obchodné stredisko – keramika</a:t>
            </a:r>
          </a:p>
          <a:p>
            <a:pPr>
              <a:buFontTx/>
              <a:buChar char="-"/>
            </a:pPr>
            <a:r>
              <a:rPr lang="sk-SK" dirty="0" smtClean="0"/>
              <a:t> mesto ovplyvňované helenistickou kultúrou – plán mesta ako grécke </a:t>
            </a:r>
            <a:r>
              <a:rPr lang="sk-SK" dirty="0" err="1" smtClean="0"/>
              <a:t>polis</a:t>
            </a:r>
            <a:endParaRPr lang="sk-SK" dirty="0" smtClean="0"/>
          </a:p>
        </p:txBody>
      </p:sp>
      <p:pic>
        <p:nvPicPr>
          <p:cNvPr id="12290" name="Picture 2" descr="http://www.infopointbari.com/img/museibiblioteche/big/142686687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643314"/>
            <a:ext cx="4094291" cy="3000396"/>
          </a:xfrm>
          <a:prstGeom prst="rect">
            <a:avLst/>
          </a:prstGeom>
          <a:noFill/>
        </p:spPr>
      </p:pic>
      <p:pic>
        <p:nvPicPr>
          <p:cNvPr id="12292" name="Picture 4" descr="http://www.scopricanosa.it/img/ipogeo-varrese-canosa-di-puglia-archeologi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43372" y="3786190"/>
            <a:ext cx="4908812" cy="264320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914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smtClean="0"/>
              <a:t>Hrobka </a:t>
            </a:r>
            <a:r>
              <a:rPr lang="sk-SK" b="1" dirty="0" err="1" smtClean="0"/>
              <a:t>Kerbera</a:t>
            </a:r>
            <a:endParaRPr lang="sk-SK" b="1" dirty="0" smtClean="0"/>
          </a:p>
          <a:p>
            <a:pPr>
              <a:buFontTx/>
              <a:buChar char="-"/>
            </a:pPr>
            <a:r>
              <a:rPr lang="sk-SK" dirty="0" smtClean="0"/>
              <a:t> </a:t>
            </a:r>
            <a:r>
              <a:rPr lang="sk-SK" dirty="0" err="1" smtClean="0"/>
              <a:t>daunijská</a:t>
            </a:r>
            <a:r>
              <a:rPr lang="sk-SK" dirty="0" smtClean="0"/>
              <a:t> hrobka</a:t>
            </a:r>
          </a:p>
          <a:p>
            <a:pPr>
              <a:buFontTx/>
              <a:buChar char="-"/>
            </a:pPr>
            <a:r>
              <a:rPr lang="sk-SK" dirty="0" smtClean="0"/>
              <a:t> freska z 3. stor. BC</a:t>
            </a:r>
          </a:p>
          <a:p>
            <a:pPr>
              <a:buFontTx/>
              <a:buChar char="-"/>
            </a:pPr>
            <a:r>
              <a:rPr lang="sk-SK" dirty="0" smtClean="0"/>
              <a:t> helenistické vplyvy</a:t>
            </a:r>
          </a:p>
          <a:p>
            <a:pPr>
              <a:buFontTx/>
              <a:buChar char="-"/>
            </a:pPr>
            <a:r>
              <a:rPr lang="sk-SK" dirty="0" smtClean="0"/>
              <a:t> ďalšie fresky: </a:t>
            </a:r>
            <a:r>
              <a:rPr lang="sk-SK" i="1" dirty="0" err="1" smtClean="0"/>
              <a:t>hoplites</a:t>
            </a:r>
            <a:r>
              <a:rPr lang="sk-SK" dirty="0" smtClean="0"/>
              <a:t> (pravdepodobne hrobka nejakého jazdca)</a:t>
            </a:r>
          </a:p>
        </p:txBody>
      </p:sp>
      <p:pic>
        <p:nvPicPr>
          <p:cNvPr id="34818" name="Picture 2" descr="http://3.bp.blogspot.com/-UypStuQPPJ4/VjUHWyf_lBI/AAAAAAAABM0/n5PF2Wu7DNI/s1600/IMG_7098.JPG"/>
          <p:cNvPicPr>
            <a:picLocks noChangeAspect="1" noChangeArrowheads="1"/>
          </p:cNvPicPr>
          <p:nvPr/>
        </p:nvPicPr>
        <p:blipFill>
          <a:blip r:embed="rId2"/>
          <a:srcRect b="6249"/>
          <a:stretch>
            <a:fillRect/>
          </a:stretch>
        </p:blipFill>
        <p:spPr bwMode="auto">
          <a:xfrm>
            <a:off x="714348" y="1428736"/>
            <a:ext cx="7518380" cy="52864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45720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sk-SK" dirty="0" smtClean="0"/>
              <a:t> 318 BC – spojenec Ríma</a:t>
            </a:r>
          </a:p>
          <a:p>
            <a:pPr>
              <a:buFontTx/>
              <a:buChar char="-"/>
            </a:pPr>
            <a:r>
              <a:rPr lang="sk-SK" dirty="0" smtClean="0"/>
              <a:t> 216 BC – prichýlili Rimanov po porážke pri </a:t>
            </a:r>
            <a:r>
              <a:rPr lang="sk-SK" dirty="0" err="1" smtClean="0"/>
              <a:t>Cannae</a:t>
            </a:r>
            <a:endParaRPr lang="sk-SK" dirty="0" smtClean="0"/>
          </a:p>
          <a:p>
            <a:pPr>
              <a:buFontTx/>
              <a:buChar char="-"/>
            </a:pPr>
            <a:r>
              <a:rPr lang="sk-SK" dirty="0" smtClean="0"/>
              <a:t> 88 BC – </a:t>
            </a:r>
            <a:r>
              <a:rPr lang="sk-SK" dirty="0" err="1" smtClean="0"/>
              <a:t>municipium</a:t>
            </a:r>
            <a:endParaRPr lang="sk-SK" dirty="0" smtClean="0"/>
          </a:p>
          <a:p>
            <a:pPr>
              <a:buFontTx/>
              <a:buChar char="-"/>
            </a:pPr>
            <a:r>
              <a:rPr lang="sk-SK" dirty="0" smtClean="0"/>
              <a:t> </a:t>
            </a:r>
            <a:r>
              <a:rPr lang="sk-SK" dirty="0" err="1" smtClean="0"/>
              <a:t>Antoninus</a:t>
            </a:r>
            <a:r>
              <a:rPr lang="sk-SK" dirty="0" smtClean="0"/>
              <a:t> </a:t>
            </a:r>
            <a:r>
              <a:rPr lang="sk-SK" dirty="0" err="1" smtClean="0"/>
              <a:t>Pius</a:t>
            </a:r>
            <a:r>
              <a:rPr lang="sk-SK" dirty="0" smtClean="0"/>
              <a:t> – povyšuje mesto na hlavné mesto </a:t>
            </a:r>
            <a:r>
              <a:rPr lang="sk-SK" dirty="0" err="1" smtClean="0"/>
              <a:t>Apulia</a:t>
            </a:r>
            <a:r>
              <a:rPr lang="sk-SK" dirty="0" smtClean="0"/>
              <a:t> a </a:t>
            </a:r>
            <a:r>
              <a:rPr lang="sk-SK" dirty="0" err="1" smtClean="0"/>
              <a:t>Calabria</a:t>
            </a:r>
            <a:endParaRPr lang="sk-SK" dirty="0" smtClean="0"/>
          </a:p>
          <a:p>
            <a:endParaRPr lang="sk-SK" dirty="0" smtClean="0"/>
          </a:p>
          <a:p>
            <a:pPr>
              <a:buFontTx/>
              <a:buChar char="-"/>
            </a:pPr>
            <a:r>
              <a:rPr lang="sk-SK" dirty="0" smtClean="0"/>
              <a:t> priamo mesto </a:t>
            </a:r>
            <a:r>
              <a:rPr lang="sk-SK" dirty="0" err="1" smtClean="0"/>
              <a:t>Canosa</a:t>
            </a:r>
            <a:r>
              <a:rPr lang="sk-SK" dirty="0" smtClean="0"/>
              <a:t> – </a:t>
            </a:r>
            <a:r>
              <a:rPr lang="sk-SK" dirty="0" err="1" smtClean="0"/>
              <a:t>via</a:t>
            </a:r>
            <a:r>
              <a:rPr lang="sk-SK" dirty="0" smtClean="0"/>
              <a:t> </a:t>
            </a:r>
            <a:r>
              <a:rPr lang="sk-SK" dirty="0" err="1" smtClean="0"/>
              <a:t>Traiana</a:t>
            </a:r>
            <a:r>
              <a:rPr lang="sk-SK" dirty="0" smtClean="0"/>
              <a:t> – cesta lemovaná rímskymi hrobkami, </a:t>
            </a:r>
            <a:r>
              <a:rPr lang="sk-SK" b="1" dirty="0" smtClean="0"/>
              <a:t>čestný oblúk </a:t>
            </a:r>
            <a:r>
              <a:rPr lang="sk-SK" dirty="0" smtClean="0"/>
              <a:t>pôvodne obložený mramorom, tehly zo zač. 2. stor. AD</a:t>
            </a:r>
          </a:p>
          <a:p>
            <a:pPr>
              <a:buFontTx/>
              <a:buChar char="-"/>
            </a:pPr>
            <a:endParaRPr lang="sk-SK" dirty="0" smtClean="0"/>
          </a:p>
          <a:p>
            <a:pPr>
              <a:buFontTx/>
              <a:buChar char="-"/>
            </a:pPr>
            <a:r>
              <a:rPr lang="sk-SK" dirty="0" smtClean="0"/>
              <a:t> </a:t>
            </a:r>
            <a:r>
              <a:rPr lang="sk-SK" dirty="0" err="1" smtClean="0"/>
              <a:t>via</a:t>
            </a:r>
            <a:r>
              <a:rPr lang="sk-SK" dirty="0" smtClean="0"/>
              <a:t> </a:t>
            </a:r>
            <a:r>
              <a:rPr lang="sk-SK" dirty="0" err="1" smtClean="0"/>
              <a:t>Cadorna</a:t>
            </a:r>
            <a:r>
              <a:rPr lang="sk-SK" dirty="0" smtClean="0"/>
              <a:t> – hrobky typu </a:t>
            </a:r>
            <a:r>
              <a:rPr lang="sk-SK" b="1" dirty="0" err="1" smtClean="0"/>
              <a:t>hypogeum</a:t>
            </a:r>
            <a:endParaRPr lang="sk-SK" b="1" dirty="0" smtClean="0"/>
          </a:p>
          <a:p>
            <a:pPr>
              <a:buFontTx/>
              <a:buChar char="-"/>
            </a:pPr>
            <a:endParaRPr lang="sk-SK" dirty="0" smtClean="0"/>
          </a:p>
          <a:p>
            <a:pPr>
              <a:buFontTx/>
              <a:buChar char="-"/>
            </a:pPr>
            <a:r>
              <a:rPr lang="sk-SK" dirty="0" smtClean="0"/>
              <a:t> </a:t>
            </a:r>
            <a:r>
              <a:rPr lang="sk-SK" dirty="0" err="1" smtClean="0"/>
              <a:t>via</a:t>
            </a:r>
            <a:r>
              <a:rPr lang="sk-SK" dirty="0" smtClean="0"/>
              <a:t> </a:t>
            </a:r>
            <a:r>
              <a:rPr lang="sk-SK" b="1" dirty="0" err="1" smtClean="0"/>
              <a:t>Giove</a:t>
            </a:r>
            <a:r>
              <a:rPr lang="sk-SK" b="1" dirty="0" smtClean="0"/>
              <a:t> </a:t>
            </a:r>
            <a:r>
              <a:rPr lang="sk-SK" b="1" dirty="0" err="1" smtClean="0"/>
              <a:t>Toro</a:t>
            </a:r>
            <a:r>
              <a:rPr lang="sk-SK" b="1" dirty="0" smtClean="0"/>
              <a:t> </a:t>
            </a:r>
            <a:r>
              <a:rPr lang="sk-SK" dirty="0" smtClean="0"/>
              <a:t>– pódium veľkého rímskeho chrámu odkiaľ pochádza socha Jupitera z 2. stor. AD</a:t>
            </a:r>
          </a:p>
          <a:p>
            <a:endParaRPr lang="sk-SK" dirty="0" smtClean="0"/>
          </a:p>
        </p:txBody>
      </p:sp>
      <p:pic>
        <p:nvPicPr>
          <p:cNvPr id="33793" name="Picture 1"/>
          <p:cNvPicPr>
            <a:picLocks noChangeAspect="1" noChangeArrowheads="1"/>
          </p:cNvPicPr>
          <p:nvPr/>
        </p:nvPicPr>
        <p:blipFill>
          <a:blip r:embed="rId2"/>
          <a:srcRect l="33594" t="41250" r="35547" b="21250"/>
          <a:stretch>
            <a:fillRect/>
          </a:stretch>
        </p:blipFill>
        <p:spPr bwMode="auto">
          <a:xfrm>
            <a:off x="4857752" y="0"/>
            <a:ext cx="4071966" cy="3092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795" name="Picture 3" descr="http://1.bp.blogspot.com/-odi397AVgCg/VjT74JlJxvI/AAAAAAAABMk/Fziz5mQA5i0/s1600/IMG_7111.JPG"/>
          <p:cNvPicPr>
            <a:picLocks noChangeAspect="1" noChangeArrowheads="1"/>
          </p:cNvPicPr>
          <p:nvPr/>
        </p:nvPicPr>
        <p:blipFill>
          <a:blip r:embed="rId3" cstate="print"/>
          <a:srcRect b="15763"/>
          <a:stretch>
            <a:fillRect/>
          </a:stretch>
        </p:blipFill>
        <p:spPr bwMode="auto">
          <a:xfrm>
            <a:off x="5286380" y="3141693"/>
            <a:ext cx="3309868" cy="371630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-71462"/>
            <a:ext cx="90725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smtClean="0"/>
              <a:t>Pahorok S. </a:t>
            </a:r>
            <a:r>
              <a:rPr lang="sk-SK" b="1" dirty="0" err="1" smtClean="0"/>
              <a:t>Lucio</a:t>
            </a:r>
            <a:r>
              <a:rPr lang="sk-SK" b="1" dirty="0" smtClean="0"/>
              <a:t> </a:t>
            </a:r>
            <a:r>
              <a:rPr lang="sk-SK" dirty="0" smtClean="0"/>
              <a:t>– </a:t>
            </a:r>
            <a:r>
              <a:rPr lang="sk-SK" dirty="0" err="1" smtClean="0"/>
              <a:t>ranekresťanský</a:t>
            </a:r>
            <a:r>
              <a:rPr lang="sk-SK" dirty="0" smtClean="0"/>
              <a:t> komplex</a:t>
            </a:r>
          </a:p>
          <a:p>
            <a:pPr>
              <a:buFontTx/>
              <a:buChar char="-"/>
            </a:pPr>
            <a:r>
              <a:rPr lang="sk-SK" dirty="0" smtClean="0"/>
              <a:t> bod základmi </a:t>
            </a:r>
            <a:r>
              <a:rPr lang="sk-SK" dirty="0" err="1" smtClean="0"/>
              <a:t>ranekresťanskej</a:t>
            </a:r>
            <a:r>
              <a:rPr lang="sk-SK" dirty="0" smtClean="0"/>
              <a:t> baziliky – </a:t>
            </a:r>
            <a:r>
              <a:rPr lang="sk-SK" dirty="0" err="1" smtClean="0"/>
              <a:t>zbytky</a:t>
            </a:r>
            <a:r>
              <a:rPr lang="sk-SK" dirty="0" smtClean="0"/>
              <a:t> </a:t>
            </a:r>
            <a:r>
              <a:rPr lang="sk-SK" dirty="0" err="1" smtClean="0"/>
              <a:t>etrusko-italického</a:t>
            </a:r>
            <a:r>
              <a:rPr lang="sk-SK" smtClean="0"/>
              <a:t> chrámu</a:t>
            </a:r>
            <a:endParaRPr lang="cs-CZ" dirty="0"/>
          </a:p>
        </p:txBody>
      </p:sp>
      <p:pic>
        <p:nvPicPr>
          <p:cNvPr id="35842" name="Picture 2" descr="http://www.penn.museum/sites/expedition/files/2011/07/canosa_di_puglia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1714488"/>
            <a:ext cx="7429492" cy="412749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9144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err="1" smtClean="0"/>
              <a:t>Dolmen</a:t>
            </a:r>
            <a:r>
              <a:rPr lang="sk-SK" b="1" dirty="0" smtClean="0"/>
              <a:t> z </a:t>
            </a:r>
            <a:r>
              <a:rPr lang="sk-SK" b="1" dirty="0" err="1" smtClean="0"/>
              <a:t>Bisceglie</a:t>
            </a:r>
            <a:r>
              <a:rPr lang="sk-SK" b="1" dirty="0" smtClean="0"/>
              <a:t> (</a:t>
            </a:r>
            <a:r>
              <a:rPr lang="sk-SK" b="1" dirty="0" err="1" smtClean="0"/>
              <a:t>Dolmen</a:t>
            </a:r>
            <a:r>
              <a:rPr lang="sk-SK" b="1" dirty="0" smtClean="0"/>
              <a:t> </a:t>
            </a:r>
            <a:r>
              <a:rPr lang="sk-SK" b="1" dirty="0" err="1" smtClean="0"/>
              <a:t>della</a:t>
            </a:r>
            <a:r>
              <a:rPr lang="sk-SK" b="1" dirty="0" smtClean="0"/>
              <a:t> </a:t>
            </a:r>
            <a:r>
              <a:rPr lang="sk-SK" b="1" dirty="0" err="1" smtClean="0"/>
              <a:t>Chianca</a:t>
            </a:r>
            <a:r>
              <a:rPr lang="sk-SK" b="1" dirty="0" smtClean="0"/>
              <a:t>)</a:t>
            </a:r>
          </a:p>
          <a:p>
            <a:pPr>
              <a:buFontTx/>
              <a:buChar char="-"/>
            </a:pPr>
            <a:r>
              <a:rPr lang="sk-SK" dirty="0" smtClean="0"/>
              <a:t> doba bronzová (</a:t>
            </a:r>
            <a:r>
              <a:rPr lang="sk-SK" dirty="0" err="1" smtClean="0"/>
              <a:t>dolmen</a:t>
            </a:r>
            <a:r>
              <a:rPr lang="sk-SK" dirty="0" smtClean="0"/>
              <a:t> </a:t>
            </a:r>
            <a:r>
              <a:rPr lang="sk-SK" dirty="0" err="1" smtClean="0"/>
              <a:t>di</a:t>
            </a:r>
            <a:r>
              <a:rPr lang="sk-SK" dirty="0" smtClean="0"/>
              <a:t> </a:t>
            </a:r>
            <a:r>
              <a:rPr lang="sk-SK" dirty="0" err="1" smtClean="0"/>
              <a:t>Albarossa</a:t>
            </a:r>
            <a:r>
              <a:rPr lang="sk-SK" dirty="0" smtClean="0"/>
              <a:t>, </a:t>
            </a:r>
            <a:r>
              <a:rPr lang="sk-SK" dirty="0" err="1" smtClean="0"/>
              <a:t>dolmen</a:t>
            </a:r>
            <a:r>
              <a:rPr lang="sk-SK" dirty="0" smtClean="0"/>
              <a:t> </a:t>
            </a:r>
            <a:r>
              <a:rPr lang="sk-SK" dirty="0" err="1" smtClean="0"/>
              <a:t>della</a:t>
            </a:r>
            <a:r>
              <a:rPr lang="sk-SK" dirty="0" smtClean="0"/>
              <a:t> </a:t>
            </a:r>
            <a:r>
              <a:rPr lang="sk-SK" dirty="0" err="1" smtClean="0"/>
              <a:t>masseria</a:t>
            </a:r>
            <a:r>
              <a:rPr lang="sk-SK" dirty="0" smtClean="0"/>
              <a:t> </a:t>
            </a:r>
            <a:r>
              <a:rPr lang="sk-SK" dirty="0" err="1" smtClean="0"/>
              <a:t>Frisari</a:t>
            </a:r>
            <a:r>
              <a:rPr lang="sk-SK" dirty="0" smtClean="0"/>
              <a:t>)</a:t>
            </a:r>
          </a:p>
          <a:p>
            <a:pPr>
              <a:buFontTx/>
              <a:buChar char="-"/>
            </a:pPr>
            <a:r>
              <a:rPr lang="sk-SK" dirty="0" smtClean="0"/>
              <a:t> 1200 – 1000 BC</a:t>
            </a:r>
          </a:p>
          <a:p>
            <a:pPr>
              <a:buFontTx/>
              <a:buChar char="-"/>
            </a:pPr>
            <a:r>
              <a:rPr lang="sk-SK" dirty="0" smtClean="0"/>
              <a:t> objavený 1909</a:t>
            </a:r>
          </a:p>
          <a:p>
            <a:pPr>
              <a:buFontTx/>
              <a:buChar char="-"/>
            </a:pPr>
            <a:r>
              <a:rPr lang="sk-SK" dirty="0" smtClean="0"/>
              <a:t> v blízkosti nájdené zvieracie kosti, fragmenty keramických nádob, kamenné nože</a:t>
            </a:r>
          </a:p>
          <a:p>
            <a:pPr>
              <a:buFontTx/>
              <a:buChar char="-"/>
            </a:pPr>
            <a:r>
              <a:rPr lang="sk-SK" dirty="0" smtClean="0"/>
              <a:t> 6 kostrových pozostatkov dospelých a detí – roztrúsené, dve kostry vcelku</a:t>
            </a:r>
          </a:p>
          <a:p>
            <a:pPr>
              <a:buFontTx/>
              <a:buChar char="-"/>
            </a:pPr>
            <a:r>
              <a:rPr lang="sk-SK" dirty="0" smtClean="0"/>
              <a:t> </a:t>
            </a:r>
            <a:r>
              <a:rPr lang="sk-SK" dirty="0" err="1" smtClean="0"/>
              <a:t>dromos</a:t>
            </a:r>
            <a:r>
              <a:rPr lang="sk-SK" dirty="0" smtClean="0"/>
              <a:t>: spálená keramika, bronzový prívesok a </a:t>
            </a:r>
            <a:r>
              <a:rPr lang="sk-SK" dirty="0" err="1" smtClean="0"/>
              <a:t>konvica</a:t>
            </a:r>
            <a:endParaRPr lang="sk-SK" dirty="0" smtClean="0"/>
          </a:p>
          <a:p>
            <a:pPr>
              <a:buFontTx/>
              <a:buChar char="-"/>
            </a:pPr>
            <a:r>
              <a:rPr lang="sk-SK" dirty="0" smtClean="0"/>
              <a:t> pozostáva z </a:t>
            </a:r>
            <a:r>
              <a:rPr lang="sk-SK" dirty="0" err="1" smtClean="0"/>
              <a:t>dromu</a:t>
            </a:r>
            <a:r>
              <a:rPr lang="sk-SK" dirty="0" smtClean="0"/>
              <a:t> (po celej dĺžke obložený kameňmi) a štvorcovej komory, z </a:t>
            </a:r>
            <a:r>
              <a:rPr lang="sk-SK" dirty="0" smtClean="0"/>
              <a:t>miestneho </a:t>
            </a:r>
            <a:r>
              <a:rPr lang="sk-SK" dirty="0" smtClean="0"/>
              <a:t>vápenca</a:t>
            </a:r>
          </a:p>
          <a:p>
            <a:pPr>
              <a:buFontTx/>
              <a:buChar char="-"/>
            </a:pPr>
            <a:r>
              <a:rPr lang="sk-SK" dirty="0" smtClean="0"/>
              <a:t> celková dĺžka približne 10 m</a:t>
            </a:r>
          </a:p>
        </p:txBody>
      </p:sp>
      <p:pic>
        <p:nvPicPr>
          <p:cNvPr id="12290" name="Picture 2" descr="Bisceglie - Dolmen &quot;La Chianca&quot; (fonte: bit.ly/RdjMFR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3000372"/>
            <a:ext cx="4762533" cy="3571900"/>
          </a:xfrm>
          <a:prstGeom prst="rect">
            <a:avLst/>
          </a:prstGeom>
          <a:noFill/>
        </p:spPr>
      </p:pic>
      <p:pic>
        <p:nvPicPr>
          <p:cNvPr id="12292" name="Picture 4" descr="https://upload.wikimedia.org/wikipedia/it/1/14/Planimetria_dolmen_della_chianc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3000372"/>
            <a:ext cx="4286248" cy="35748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91440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err="1" smtClean="0"/>
              <a:t>Gioa</a:t>
            </a:r>
            <a:r>
              <a:rPr lang="sk-SK" b="1" dirty="0" smtClean="0"/>
              <a:t> </a:t>
            </a:r>
            <a:r>
              <a:rPr lang="sk-SK" b="1" dirty="0" err="1" smtClean="0"/>
              <a:t>del</a:t>
            </a:r>
            <a:r>
              <a:rPr lang="sk-SK" b="1" dirty="0" smtClean="0"/>
              <a:t> </a:t>
            </a:r>
            <a:r>
              <a:rPr lang="sk-SK" b="1" dirty="0" err="1" smtClean="0"/>
              <a:t>Colle</a:t>
            </a:r>
            <a:r>
              <a:rPr lang="sk-SK" b="1" dirty="0" smtClean="0"/>
              <a:t> (Bari)</a:t>
            </a:r>
          </a:p>
          <a:p>
            <a:endParaRPr lang="sk-SK" b="1" dirty="0" smtClean="0"/>
          </a:p>
          <a:p>
            <a:pPr>
              <a:buFontTx/>
              <a:buChar char="-"/>
            </a:pPr>
            <a:r>
              <a:rPr lang="sk-SK" dirty="0" smtClean="0"/>
              <a:t> asi 5 km od centra Bari – lokalita Monte </a:t>
            </a:r>
            <a:r>
              <a:rPr lang="sk-SK" dirty="0" err="1" smtClean="0"/>
              <a:t>Sannace</a:t>
            </a:r>
            <a:endParaRPr lang="sk-SK" dirty="0" smtClean="0"/>
          </a:p>
          <a:p>
            <a:pPr>
              <a:buFontTx/>
              <a:buChar char="-"/>
            </a:pPr>
            <a:r>
              <a:rPr lang="sk-SK" dirty="0"/>
              <a:t> </a:t>
            </a:r>
            <a:r>
              <a:rPr lang="sk-SK" dirty="0" smtClean="0"/>
              <a:t>zvyšky </a:t>
            </a:r>
            <a:r>
              <a:rPr lang="sk-SK" dirty="0" smtClean="0"/>
              <a:t>obrovského osídlenia – neznáme antické meno –identifikované ako </a:t>
            </a:r>
            <a:r>
              <a:rPr lang="sk-SK" dirty="0" err="1" smtClean="0"/>
              <a:t>Thuriae</a:t>
            </a:r>
            <a:r>
              <a:rPr lang="sk-SK" dirty="0" smtClean="0"/>
              <a:t>(?) (mesto zničené </a:t>
            </a:r>
            <a:r>
              <a:rPr lang="sk-SK" dirty="0" err="1" smtClean="0"/>
              <a:t>Kleomenom</a:t>
            </a:r>
            <a:r>
              <a:rPr lang="sk-SK" dirty="0" smtClean="0"/>
              <a:t> v 302 BC)</a:t>
            </a:r>
          </a:p>
          <a:p>
            <a:pPr>
              <a:buFontTx/>
              <a:buChar char="-"/>
            </a:pPr>
            <a:r>
              <a:rPr lang="sk-SK" dirty="0"/>
              <a:t> </a:t>
            </a:r>
            <a:r>
              <a:rPr lang="sk-SK" dirty="0" smtClean="0"/>
              <a:t>pozoruhodné – 4 okruhy opevnenia obklopujúce územie 847000 m2 – 4-3. stor. BC (prvé tri okruhy lepšie preskúmané)</a:t>
            </a:r>
          </a:p>
          <a:p>
            <a:pPr>
              <a:buFontTx/>
              <a:buChar char="-"/>
            </a:pPr>
            <a:r>
              <a:rPr lang="sk-SK" dirty="0"/>
              <a:t> </a:t>
            </a:r>
            <a:r>
              <a:rPr lang="sk-SK" dirty="0" smtClean="0"/>
              <a:t>1. okruh – na vyvýšenom mieste – vo vnútri hrobky typu </a:t>
            </a:r>
            <a:r>
              <a:rPr lang="sk-SK" dirty="0" err="1" smtClean="0"/>
              <a:t>hypogeum</a:t>
            </a:r>
            <a:r>
              <a:rPr lang="sk-SK" dirty="0" smtClean="0"/>
              <a:t> z archaického obdobia</a:t>
            </a:r>
          </a:p>
          <a:p>
            <a:endParaRPr lang="cs-CZ" dirty="0"/>
          </a:p>
        </p:txBody>
      </p:sp>
      <p:pic>
        <p:nvPicPr>
          <p:cNvPr id="11266" name="Picture 2" descr="http://www.uniba.it/ricerca/dipartimenti/sata/Scuola-di-specializzazione-in-beni-archeologici/fotodadrone.jpg"/>
          <p:cNvPicPr>
            <a:picLocks noChangeAspect="1" noChangeArrowheads="1"/>
          </p:cNvPicPr>
          <p:nvPr/>
        </p:nvPicPr>
        <p:blipFill>
          <a:blip r:embed="rId2"/>
          <a:srcRect b="3477"/>
          <a:stretch>
            <a:fillRect/>
          </a:stretch>
        </p:blipFill>
        <p:spPr bwMode="auto">
          <a:xfrm>
            <a:off x="1142976" y="2357406"/>
            <a:ext cx="7000924" cy="450059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91440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cs-CZ" dirty="0" smtClean="0"/>
              <a:t> </a:t>
            </a:r>
            <a:r>
              <a:rPr lang="cs-CZ" dirty="0" err="1" smtClean="0"/>
              <a:t>pred-rímska</a:t>
            </a:r>
            <a:r>
              <a:rPr lang="cs-CZ" dirty="0" smtClean="0"/>
              <a:t> </a:t>
            </a:r>
            <a:r>
              <a:rPr lang="cs-CZ" dirty="0" err="1" smtClean="0"/>
              <a:t>Peucetia</a:t>
            </a:r>
            <a:r>
              <a:rPr lang="cs-CZ" dirty="0" smtClean="0"/>
              <a:t> </a:t>
            </a:r>
            <a:r>
              <a:rPr lang="cs-CZ" dirty="0" smtClean="0"/>
              <a:t>– </a:t>
            </a:r>
            <a:r>
              <a:rPr lang="cs-CZ" dirty="0" err="1" smtClean="0"/>
              <a:t>osídlenie</a:t>
            </a:r>
            <a:r>
              <a:rPr lang="cs-CZ" dirty="0" smtClean="0"/>
              <a:t> od doby </a:t>
            </a:r>
            <a:r>
              <a:rPr lang="cs-CZ" dirty="0" err="1" smtClean="0"/>
              <a:t>železnej</a:t>
            </a:r>
            <a:r>
              <a:rPr lang="cs-CZ" dirty="0" smtClean="0"/>
              <a:t> do 3. </a:t>
            </a:r>
            <a:r>
              <a:rPr lang="cs-CZ" dirty="0" err="1" smtClean="0"/>
              <a:t>stor</a:t>
            </a:r>
            <a:r>
              <a:rPr lang="cs-CZ" dirty="0" smtClean="0"/>
              <a:t>. BC (</a:t>
            </a:r>
            <a:r>
              <a:rPr lang="cs-CZ" dirty="0" err="1" smtClean="0"/>
              <a:t>mesto</a:t>
            </a:r>
            <a:r>
              <a:rPr lang="cs-CZ" dirty="0" smtClean="0"/>
              <a:t> </a:t>
            </a:r>
            <a:r>
              <a:rPr lang="cs-CZ" dirty="0" err="1" smtClean="0"/>
              <a:t>opustené</a:t>
            </a:r>
            <a:r>
              <a:rPr lang="cs-CZ" dirty="0" smtClean="0"/>
              <a:t>)</a:t>
            </a:r>
          </a:p>
          <a:p>
            <a:pPr>
              <a:buFontTx/>
              <a:buChar char="-"/>
            </a:pPr>
            <a:r>
              <a:rPr lang="cs-CZ" dirty="0" smtClean="0"/>
              <a:t> </a:t>
            </a:r>
            <a:r>
              <a:rPr lang="cs-CZ" dirty="0" err="1" smtClean="0"/>
              <a:t>obdobie</a:t>
            </a:r>
            <a:r>
              <a:rPr lang="cs-CZ" dirty="0" smtClean="0"/>
              <a:t> </a:t>
            </a:r>
            <a:r>
              <a:rPr lang="cs-CZ" dirty="0" err="1" smtClean="0"/>
              <a:t>najv</a:t>
            </a:r>
            <a:r>
              <a:rPr lang="sk-SK" dirty="0" err="1" smtClean="0"/>
              <a:t>äčšej</a:t>
            </a:r>
            <a:r>
              <a:rPr lang="sk-SK" dirty="0" smtClean="0"/>
              <a:t> prosperity – 6. – 3. stor. BC – helenistická fáza</a:t>
            </a:r>
          </a:p>
          <a:p>
            <a:pPr>
              <a:buFontTx/>
              <a:buChar char="-"/>
            </a:pPr>
            <a:r>
              <a:rPr lang="sk-SK" dirty="0" smtClean="0"/>
              <a:t> druhá pol. 4. stor. – opevnenie – rozdeľuje mesto na akropolu a obývanú časť na západnej strane planiny</a:t>
            </a:r>
          </a:p>
          <a:p>
            <a:pPr>
              <a:buFontTx/>
              <a:buChar char="-"/>
            </a:pPr>
            <a:r>
              <a:rPr lang="sk-SK" dirty="0" smtClean="0"/>
              <a:t> prvé opevnenie obkolesuje akropolu, druhé západnú, obývanú časť – napája sa na prvý okruh</a:t>
            </a:r>
            <a:endParaRPr lang="cs-CZ" dirty="0" smtClean="0"/>
          </a:p>
          <a:p>
            <a:pPr>
              <a:buFontTx/>
              <a:buChar char="-"/>
            </a:pPr>
            <a:r>
              <a:rPr lang="sk-SK" dirty="0" smtClean="0"/>
              <a:t> staršie výskumy: verejné aj súkromné budovy, rôzne druhy hospodárskych budov – od domov s jednou miestnosťou po </a:t>
            </a:r>
            <a:r>
              <a:rPr lang="sk-SK" dirty="0" err="1" smtClean="0"/>
              <a:t>peristylové</a:t>
            </a:r>
            <a:r>
              <a:rPr lang="sk-SK" dirty="0" smtClean="0"/>
              <a:t> domy</a:t>
            </a:r>
          </a:p>
          <a:p>
            <a:pPr>
              <a:buFontTx/>
              <a:buChar char="-"/>
            </a:pPr>
            <a:r>
              <a:rPr lang="sk-SK" dirty="0" smtClean="0"/>
              <a:t> výskum 1994 – 2001: </a:t>
            </a:r>
          </a:p>
          <a:p>
            <a:pPr marL="342900" indent="-342900">
              <a:buAutoNum type="alphaLcParenR"/>
            </a:pPr>
            <a:r>
              <a:rPr lang="sk-SK" dirty="0" smtClean="0"/>
              <a:t>dve sondy na akropole: dve veľké budovy používané ako obydlie, ale dokazujúce aj kultovú činnosť – jedna archaická budova, druhá datovaná do doby železnej</a:t>
            </a:r>
          </a:p>
          <a:p>
            <a:pPr marL="342900" indent="-342900">
              <a:buAutoNum type="alphaLcParenR"/>
            </a:pPr>
            <a:r>
              <a:rPr lang="sk-SK" dirty="0" err="1" smtClean="0"/>
              <a:t>Insuly</a:t>
            </a:r>
            <a:r>
              <a:rPr lang="sk-SK" dirty="0" smtClean="0"/>
              <a:t> II a III (sčasti známe) a nová </a:t>
            </a:r>
            <a:r>
              <a:rPr lang="sk-SK" dirty="0" err="1" smtClean="0"/>
              <a:t>insula</a:t>
            </a:r>
            <a:r>
              <a:rPr lang="sk-SK" dirty="0" smtClean="0"/>
              <a:t> B – budovy väčšinou identifikované ako domy, obchody alebo dielne</a:t>
            </a:r>
            <a:endParaRPr lang="cs-CZ" dirty="0" smtClean="0"/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/>
          <a:srcRect l="18359" t="35625" r="19140" b="23125"/>
          <a:stretch>
            <a:fillRect/>
          </a:stretch>
        </p:blipFill>
        <p:spPr bwMode="auto">
          <a:xfrm>
            <a:off x="285720" y="3357562"/>
            <a:ext cx="8485910" cy="35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8" name="Picture 6" descr="http://www.viaggiart.com/it/api/v1/resources/place/12604?size=slide"/>
          <p:cNvPicPr>
            <a:picLocks noChangeAspect="1" noChangeArrowheads="1"/>
          </p:cNvPicPr>
          <p:nvPr/>
        </p:nvPicPr>
        <p:blipFill>
          <a:blip r:embed="rId2"/>
          <a:srcRect l="8000" r="7999"/>
          <a:stretch>
            <a:fillRect/>
          </a:stretch>
        </p:blipFill>
        <p:spPr bwMode="auto">
          <a:xfrm>
            <a:off x="142844" y="500042"/>
            <a:ext cx="4214842" cy="3191216"/>
          </a:xfrm>
          <a:prstGeom prst="rect">
            <a:avLst/>
          </a:prstGeom>
          <a:noFill/>
        </p:spPr>
      </p:pic>
      <p:pic>
        <p:nvPicPr>
          <p:cNvPr id="38920" name="Picture 8" descr="Parco Archeologico di Monte Sannac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285729"/>
            <a:ext cx="4572000" cy="2514600"/>
          </a:xfrm>
          <a:prstGeom prst="rect">
            <a:avLst/>
          </a:prstGeom>
          <a:noFill/>
        </p:spPr>
      </p:pic>
      <p:pic>
        <p:nvPicPr>
          <p:cNvPr id="38922" name="Picture 10" descr="Parco Archeologico di Monte Sannac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406" y="4214818"/>
            <a:ext cx="4429156" cy="2436036"/>
          </a:xfrm>
          <a:prstGeom prst="rect">
            <a:avLst/>
          </a:prstGeom>
          <a:noFill/>
        </p:spPr>
      </p:pic>
      <p:pic>
        <p:nvPicPr>
          <p:cNvPr id="38924" name="Picture 12" descr="Parco Archeologico di Monte Sannac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1999" y="3143248"/>
            <a:ext cx="4572001" cy="25146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http://www.egnazia.eu/wp-content/uploads/2015/05/1.Rappresentazione-dell%E2%80%99abitato-protostorico-sull%E2%80%99-%E2%80%9Cacropoli%E2%80%9D-ricostruzione-di-Armanda-Zingariello-SAR-Pugliag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06" y="0"/>
            <a:ext cx="8929688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91440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err="1" smtClean="0"/>
              <a:t>Egnazia</a:t>
            </a:r>
            <a:r>
              <a:rPr lang="sk-SK" b="1" dirty="0" smtClean="0"/>
              <a:t> (</a:t>
            </a:r>
            <a:r>
              <a:rPr lang="sk-SK" b="1" dirty="0" err="1" smtClean="0"/>
              <a:t>Gnathia</a:t>
            </a:r>
            <a:r>
              <a:rPr lang="sk-SK" b="1" dirty="0" smtClean="0"/>
              <a:t>)</a:t>
            </a:r>
          </a:p>
          <a:p>
            <a:pPr>
              <a:buFontTx/>
              <a:buChar char="-"/>
            </a:pPr>
            <a:r>
              <a:rPr lang="sk-SK" dirty="0" smtClean="0"/>
              <a:t> </a:t>
            </a:r>
            <a:r>
              <a:rPr lang="sk-SK" dirty="0" err="1" smtClean="0"/>
              <a:t>Strabo</a:t>
            </a:r>
            <a:r>
              <a:rPr lang="sk-SK" dirty="0" smtClean="0"/>
              <a:t>, </a:t>
            </a:r>
            <a:r>
              <a:rPr lang="sk-SK" dirty="0" err="1" smtClean="0"/>
              <a:t>Horatius</a:t>
            </a:r>
            <a:r>
              <a:rPr lang="sk-SK" dirty="0" smtClean="0"/>
              <a:t> – len zmieňujú umiestnenie pri mori, na hranici medzi </a:t>
            </a:r>
            <a:r>
              <a:rPr lang="sk-SK" dirty="0" err="1" smtClean="0"/>
              <a:t>Peucetiou</a:t>
            </a:r>
            <a:r>
              <a:rPr lang="sk-SK" dirty="0" smtClean="0"/>
              <a:t> a </a:t>
            </a:r>
            <a:r>
              <a:rPr lang="sk-SK" dirty="0" err="1" smtClean="0"/>
              <a:t>Messapiou</a:t>
            </a:r>
            <a:endParaRPr lang="sk-SK" dirty="0" smtClean="0"/>
          </a:p>
          <a:p>
            <a:pPr>
              <a:buFontTx/>
              <a:buChar char="-"/>
            </a:pPr>
            <a:r>
              <a:rPr lang="sk-SK" dirty="0" smtClean="0"/>
              <a:t> najstaršie doklady osídlenia: </a:t>
            </a:r>
            <a:r>
              <a:rPr lang="sk-SK" dirty="0" err="1" smtClean="0"/>
              <a:t>pozdná</a:t>
            </a:r>
            <a:r>
              <a:rPr lang="sk-SK" dirty="0" smtClean="0"/>
              <a:t> doba bronzová (13. – 12. stor. BC) – roztrúsené skupiny chatrčí</a:t>
            </a:r>
          </a:p>
          <a:p>
            <a:pPr>
              <a:buFontTx/>
              <a:buChar char="-"/>
            </a:pPr>
            <a:r>
              <a:rPr lang="sk-SK" dirty="0" smtClean="0"/>
              <a:t> najhustejšie obývaná oblasť – opevnená múrom, z ktorej sa neskôr stala akropola</a:t>
            </a:r>
          </a:p>
          <a:p>
            <a:pPr>
              <a:buFontTx/>
              <a:buChar char="-"/>
            </a:pPr>
            <a:r>
              <a:rPr lang="sk-SK" dirty="0" smtClean="0"/>
              <a:t> opevnenie – </a:t>
            </a:r>
            <a:r>
              <a:rPr lang="sk-SK" dirty="0" err="1" smtClean="0"/>
              <a:t>kon</a:t>
            </a:r>
            <a:r>
              <a:rPr lang="sk-SK" dirty="0" smtClean="0"/>
              <a:t>. 5. stor. BC – </a:t>
            </a:r>
            <a:r>
              <a:rPr lang="sk-SK" dirty="0" err="1" smtClean="0"/>
              <a:t>Messapinská</a:t>
            </a:r>
            <a:r>
              <a:rPr lang="sk-SK" dirty="0" smtClean="0"/>
              <a:t> fáza, skoro 2 km dlhé, množstvo rekonštrukcií, predsunutá priekopa </a:t>
            </a:r>
          </a:p>
          <a:p>
            <a:pPr>
              <a:buFontTx/>
              <a:buChar char="-"/>
            </a:pPr>
            <a:r>
              <a:rPr lang="sk-SK" dirty="0" smtClean="0"/>
              <a:t> vnútri – </a:t>
            </a:r>
            <a:r>
              <a:rPr lang="sk-SK" dirty="0" err="1" smtClean="0"/>
              <a:t>pred-rímske</a:t>
            </a:r>
            <a:r>
              <a:rPr lang="sk-SK" dirty="0" smtClean="0"/>
              <a:t> hrobky</a:t>
            </a:r>
          </a:p>
          <a:p>
            <a:pPr>
              <a:buFontTx/>
              <a:buChar char="-"/>
            </a:pPr>
            <a:r>
              <a:rPr lang="sk-SK" dirty="0" smtClean="0"/>
              <a:t> skutočná </a:t>
            </a:r>
            <a:r>
              <a:rPr lang="sk-SK" dirty="0" err="1" smtClean="0"/>
              <a:t>messapinská</a:t>
            </a:r>
            <a:r>
              <a:rPr lang="sk-SK" dirty="0" smtClean="0"/>
              <a:t> nekropola – západná časť – dokumentuje zmeny pohrebného rítu v priebehu storočí</a:t>
            </a:r>
          </a:p>
          <a:p>
            <a:endParaRPr lang="sk-SK" dirty="0" smtClean="0"/>
          </a:p>
          <a:p>
            <a:r>
              <a:rPr lang="sk-SK" b="1" dirty="0" smtClean="0"/>
              <a:t>Západná nekropola</a:t>
            </a:r>
          </a:p>
          <a:p>
            <a:pPr>
              <a:buFontTx/>
              <a:buChar char="-"/>
            </a:pPr>
            <a:r>
              <a:rPr lang="sk-SK" dirty="0" smtClean="0"/>
              <a:t> používaná od pol. 4. stor. BC</a:t>
            </a:r>
          </a:p>
          <a:p>
            <a:pPr>
              <a:buFontTx/>
              <a:buChar char="-"/>
            </a:pPr>
            <a:r>
              <a:rPr lang="sk-SK" dirty="0" smtClean="0"/>
              <a:t> predtým používané ako lom</a:t>
            </a:r>
          </a:p>
          <a:p>
            <a:pPr>
              <a:buFontTx/>
              <a:buChar char="-"/>
            </a:pPr>
            <a:r>
              <a:rPr lang="sk-SK" dirty="0" smtClean="0"/>
              <a:t> </a:t>
            </a:r>
            <a:r>
              <a:rPr lang="sk-SK" dirty="0" err="1" smtClean="0"/>
              <a:t>pseudosarkofágové</a:t>
            </a:r>
            <a:r>
              <a:rPr lang="sk-SK" dirty="0" smtClean="0"/>
              <a:t> hrobky, komorové a </a:t>
            </a:r>
            <a:r>
              <a:rPr lang="sk-SK" dirty="0" err="1" smtClean="0"/>
              <a:t>pseudokomorové</a:t>
            </a:r>
            <a:r>
              <a:rPr lang="sk-SK" dirty="0" smtClean="0"/>
              <a:t> hrobky (maľované)</a:t>
            </a:r>
          </a:p>
          <a:p>
            <a:pPr>
              <a:buFontTx/>
              <a:buChar char="-"/>
            </a:pPr>
            <a:r>
              <a:rPr lang="sk-SK" dirty="0" smtClean="0"/>
              <a:t> 1. stor. AD – kremácia</a:t>
            </a:r>
          </a:p>
          <a:p>
            <a:pPr>
              <a:buFontTx/>
              <a:buChar char="-"/>
            </a:pPr>
            <a:r>
              <a:rPr lang="sk-SK" dirty="0" smtClean="0"/>
              <a:t> 3.- 4. stor. AD – znovu </a:t>
            </a:r>
            <a:r>
              <a:rPr lang="sk-SK" dirty="0" err="1" smtClean="0"/>
              <a:t>inhumácia</a:t>
            </a:r>
            <a:endParaRPr lang="sk-SK" dirty="0" smtClean="0"/>
          </a:p>
          <a:p>
            <a:pPr>
              <a:buFontTx/>
              <a:buChar char="-"/>
            </a:pPr>
            <a:endParaRPr lang="sk-SK" dirty="0" smtClean="0"/>
          </a:p>
        </p:txBody>
      </p:sp>
      <p:pic>
        <p:nvPicPr>
          <p:cNvPr id="10244" name="Picture 4" descr="http://www.egnazia.eu/wp-content/uploads/2015/05/5.-p-01-4necrop-occid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4857760"/>
            <a:ext cx="9144001" cy="183642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Taliansko0a.jpg"/>
          <p:cNvPicPr>
            <a:picLocks noChangeAspect="1"/>
          </p:cNvPicPr>
          <p:nvPr/>
        </p:nvPicPr>
        <p:blipFill>
          <a:blip r:embed="rId2"/>
          <a:srcRect t="12160" b="7138"/>
          <a:stretch>
            <a:fillRect/>
          </a:stretch>
        </p:blipFill>
        <p:spPr>
          <a:xfrm>
            <a:off x="0" y="0"/>
            <a:ext cx="6004595" cy="6858000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179512" y="5877272"/>
            <a:ext cx="2304256" cy="8640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TextovéPole 3"/>
          <p:cNvSpPr txBox="1"/>
          <p:nvPr/>
        </p:nvSpPr>
        <p:spPr>
          <a:xfrm>
            <a:off x="611560" y="1124744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FF0000"/>
                </a:solidFill>
              </a:rPr>
              <a:t>I</a:t>
            </a:r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5" name="Ovál 4"/>
          <p:cNvSpPr/>
          <p:nvPr/>
        </p:nvSpPr>
        <p:spPr>
          <a:xfrm>
            <a:off x="2699792" y="3140968"/>
            <a:ext cx="72008" cy="720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vál 5"/>
          <p:cNvSpPr/>
          <p:nvPr/>
        </p:nvSpPr>
        <p:spPr>
          <a:xfrm>
            <a:off x="5292080" y="3789040"/>
            <a:ext cx="72008" cy="720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vál 6"/>
          <p:cNvSpPr/>
          <p:nvPr/>
        </p:nvSpPr>
        <p:spPr>
          <a:xfrm>
            <a:off x="3491880" y="3573016"/>
            <a:ext cx="72008" cy="720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TextovéPole 7"/>
          <p:cNvSpPr txBox="1"/>
          <p:nvPr/>
        </p:nvSpPr>
        <p:spPr>
          <a:xfrm>
            <a:off x="2483768" y="3212976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FF0000"/>
                </a:solidFill>
              </a:rPr>
              <a:t>A</a:t>
            </a:r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3527884" y="3407650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</a:rPr>
              <a:t>B</a:t>
            </a:r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5342502" y="3614673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</a:rPr>
              <a:t>C</a:t>
            </a:r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11" name="Ovál 10"/>
          <p:cNvSpPr/>
          <p:nvPr/>
        </p:nvSpPr>
        <p:spPr>
          <a:xfrm>
            <a:off x="3452470" y="3727819"/>
            <a:ext cx="75414" cy="6122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TextovéPole 11"/>
          <p:cNvSpPr txBox="1"/>
          <p:nvPr/>
        </p:nvSpPr>
        <p:spPr>
          <a:xfrm>
            <a:off x="3275856" y="3592316"/>
            <a:ext cx="2520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 smtClean="0">
                <a:solidFill>
                  <a:srgbClr val="FF0000"/>
                </a:solidFill>
              </a:rPr>
              <a:t>1</a:t>
            </a:r>
            <a:endParaRPr lang="cs-CZ" sz="1400" b="1" dirty="0">
              <a:solidFill>
                <a:srgbClr val="FF0000"/>
              </a:solidFill>
            </a:endParaRPr>
          </a:p>
        </p:txBody>
      </p:sp>
      <p:pic>
        <p:nvPicPr>
          <p:cNvPr id="13" name="Picture 2" descr="13 Altars, Laviniu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4048" y="260648"/>
            <a:ext cx="3818022" cy="286351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366205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900115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err="1" smtClean="0"/>
              <a:t>Messapinské</a:t>
            </a:r>
            <a:r>
              <a:rPr lang="sk-SK" b="1" dirty="0" smtClean="0"/>
              <a:t> hrobky</a:t>
            </a:r>
          </a:p>
          <a:p>
            <a:pPr>
              <a:buFontTx/>
              <a:buChar char="-"/>
            </a:pPr>
            <a:r>
              <a:rPr lang="sk-SK" dirty="0" smtClean="0"/>
              <a:t> najprv objavené v 19. stor.</a:t>
            </a:r>
          </a:p>
          <a:p>
            <a:pPr>
              <a:buFontTx/>
              <a:buChar char="-"/>
            </a:pPr>
            <a:r>
              <a:rPr lang="sk-SK" dirty="0" smtClean="0"/>
              <a:t> </a:t>
            </a:r>
            <a:r>
              <a:rPr lang="sk-SK" dirty="0" err="1" smtClean="0"/>
              <a:t>gnathijská</a:t>
            </a:r>
            <a:r>
              <a:rPr lang="sk-SK" dirty="0" smtClean="0"/>
              <a:t> keramika – pol. 4. – 3. stor. BC – čierny náter, maľba červená, biela alebo žltá</a:t>
            </a:r>
          </a:p>
          <a:p>
            <a:pPr>
              <a:buFontTx/>
              <a:buChar char="-"/>
            </a:pPr>
            <a:r>
              <a:rPr lang="sk-SK" dirty="0" smtClean="0"/>
              <a:t> vyrábaná v mnohých centrách v </a:t>
            </a:r>
            <a:r>
              <a:rPr lang="sk-SK" dirty="0" err="1" smtClean="0"/>
              <a:t>Púglii</a:t>
            </a:r>
            <a:r>
              <a:rPr lang="sk-SK" dirty="0" smtClean="0"/>
              <a:t>, ale najviac pochádza z hrobiek</a:t>
            </a:r>
          </a:p>
          <a:p>
            <a:pPr>
              <a:buFontTx/>
              <a:buChar char="-"/>
            </a:pPr>
            <a:r>
              <a:rPr lang="sk-SK" dirty="0" smtClean="0"/>
              <a:t> nad jednou z hrobiek postavená pec na výrobu keramiky</a:t>
            </a:r>
          </a:p>
          <a:p>
            <a:pPr>
              <a:buFontTx/>
              <a:buChar char="-"/>
            </a:pPr>
            <a:endParaRPr lang="sk-SK" dirty="0" smtClean="0"/>
          </a:p>
          <a:p>
            <a:pPr>
              <a:buFontTx/>
              <a:buChar char="-"/>
            </a:pPr>
            <a:r>
              <a:rPr lang="sk-SK" dirty="0" smtClean="0"/>
              <a:t> v rovnakom období sa tvorí </a:t>
            </a:r>
            <a:r>
              <a:rPr lang="sk-SK" dirty="0" err="1" smtClean="0"/>
              <a:t>agora</a:t>
            </a:r>
            <a:r>
              <a:rPr lang="sk-SK" dirty="0" smtClean="0"/>
              <a:t> – vplyv helenizmu – na úpätí akropoly </a:t>
            </a:r>
          </a:p>
          <a:p>
            <a:endParaRPr lang="sk-SK" dirty="0" smtClean="0"/>
          </a:p>
          <a:p>
            <a:endParaRPr lang="sk-SK" dirty="0" smtClean="0"/>
          </a:p>
          <a:p>
            <a:endParaRPr lang="sk-SK" dirty="0" smtClean="0"/>
          </a:p>
        </p:txBody>
      </p:sp>
      <p:pic>
        <p:nvPicPr>
          <p:cNvPr id="3" name="Picture 2" descr="http://www.heliosgallery.com/noframes/greek/images/greek+pottery+gnathian+skyphos-may14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2000240"/>
            <a:ext cx="3874786" cy="2201365"/>
          </a:xfrm>
          <a:prstGeom prst="rect">
            <a:avLst/>
          </a:prstGeom>
          <a:noFill/>
        </p:spPr>
      </p:pic>
      <p:pic>
        <p:nvPicPr>
          <p:cNvPr id="4" name="Picture 4" descr="https://p3.liveauctioneers.com/1103/76122/39944376_2_l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7752" y="2214554"/>
            <a:ext cx="4007757" cy="4143404"/>
          </a:xfrm>
          <a:prstGeom prst="rect">
            <a:avLst/>
          </a:prstGeom>
          <a:noFill/>
        </p:spPr>
      </p:pic>
      <p:pic>
        <p:nvPicPr>
          <p:cNvPr id="5" name="Picture 6" descr="http://thumbs4.picclick.com/d/l400/pict/371472221999_/ANCIENT-GREEK-POTTERY-GNATHIAN-DISH-4th-BC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2910" y="4292660"/>
            <a:ext cx="3857652" cy="256533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4572000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smtClean="0"/>
              <a:t>Rímska časť mesta</a:t>
            </a:r>
          </a:p>
          <a:p>
            <a:pPr>
              <a:buFontTx/>
              <a:buChar char="-"/>
            </a:pPr>
            <a:r>
              <a:rPr lang="sk-SK" dirty="0" smtClean="0"/>
              <a:t> 3</a:t>
            </a:r>
            <a:r>
              <a:rPr lang="sk-SK" dirty="0" smtClean="0"/>
              <a:t>. stor. BC</a:t>
            </a:r>
          </a:p>
          <a:p>
            <a:pPr>
              <a:buFontTx/>
              <a:buChar char="-"/>
            </a:pPr>
            <a:r>
              <a:rPr lang="sk-SK" dirty="0" smtClean="0"/>
              <a:t> civilná bazilika, chrám východných božstiev, amfiteáter, fórum, </a:t>
            </a:r>
            <a:r>
              <a:rPr lang="sk-SK" dirty="0" err="1" smtClean="0"/>
              <a:t>via</a:t>
            </a:r>
            <a:r>
              <a:rPr lang="sk-SK" dirty="0" smtClean="0"/>
              <a:t> </a:t>
            </a:r>
            <a:r>
              <a:rPr lang="sk-SK" dirty="0" err="1" smtClean="0"/>
              <a:t>Traiana</a:t>
            </a:r>
            <a:r>
              <a:rPr lang="sk-SK" dirty="0" smtClean="0"/>
              <a:t>, </a:t>
            </a:r>
            <a:r>
              <a:rPr lang="sk-SK" dirty="0" err="1" smtClean="0"/>
              <a:t>kryptoportikus</a:t>
            </a:r>
            <a:r>
              <a:rPr lang="sk-SK" dirty="0" smtClean="0"/>
              <a:t> (podzemné skladisko obilia)</a:t>
            </a:r>
          </a:p>
          <a:p>
            <a:pPr>
              <a:buFontTx/>
              <a:buChar char="-"/>
            </a:pPr>
            <a:r>
              <a:rPr lang="sk-SK" dirty="0" smtClean="0"/>
              <a:t> obchody, domy, dielne, pec na keramiku</a:t>
            </a:r>
          </a:p>
          <a:p>
            <a:pPr>
              <a:buFontTx/>
              <a:buChar char="-"/>
            </a:pPr>
            <a:endParaRPr lang="sk-SK" dirty="0" smtClean="0"/>
          </a:p>
          <a:p>
            <a:r>
              <a:rPr lang="sk-SK" b="1" dirty="0" smtClean="0"/>
              <a:t>Civilná bazilika</a:t>
            </a:r>
          </a:p>
          <a:p>
            <a:pPr>
              <a:buFontTx/>
              <a:buChar char="-"/>
            </a:pPr>
            <a:r>
              <a:rPr lang="sk-SK" dirty="0" smtClean="0"/>
              <a:t> obchod a súdy</a:t>
            </a:r>
          </a:p>
          <a:p>
            <a:pPr>
              <a:buFontTx/>
              <a:buChar char="-"/>
            </a:pPr>
            <a:r>
              <a:rPr lang="sk-SK" dirty="0" smtClean="0"/>
              <a:t> 20 stĺpov</a:t>
            </a:r>
          </a:p>
          <a:p>
            <a:pPr>
              <a:buFontTx/>
              <a:buChar char="-"/>
            </a:pPr>
            <a:r>
              <a:rPr lang="sk-SK" dirty="0" smtClean="0"/>
              <a:t> vstup na juhovýchode</a:t>
            </a:r>
          </a:p>
          <a:p>
            <a:pPr>
              <a:buFontTx/>
              <a:buChar char="-"/>
            </a:pPr>
            <a:r>
              <a:rPr lang="sk-SK" dirty="0" smtClean="0"/>
              <a:t> na strane k akropole – veľká miestnosť s mozaikovou podlahou: tri Grácie</a:t>
            </a:r>
          </a:p>
          <a:p>
            <a:pPr>
              <a:buFontTx/>
              <a:buChar char="-"/>
            </a:pPr>
            <a:endParaRPr lang="sk-SK" dirty="0" smtClean="0"/>
          </a:p>
          <a:p>
            <a:r>
              <a:rPr lang="sk-SK" b="1" dirty="0" smtClean="0"/>
              <a:t>Chrám východných božstiev</a:t>
            </a:r>
          </a:p>
          <a:p>
            <a:pPr>
              <a:buFontTx/>
              <a:buChar char="-"/>
            </a:pPr>
            <a:r>
              <a:rPr lang="sk-SK" dirty="0" smtClean="0"/>
              <a:t> V </a:t>
            </a:r>
            <a:r>
              <a:rPr lang="sk-SK" dirty="0" smtClean="0"/>
              <a:t>strede báza s dedikačným nápisom v latine, na zvyšných stranách hudobné nástroje</a:t>
            </a:r>
          </a:p>
          <a:p>
            <a:pPr>
              <a:buFontTx/>
              <a:buChar char="-"/>
            </a:pPr>
            <a:r>
              <a:rPr lang="sk-SK" dirty="0" smtClean="0"/>
              <a:t> dedikácia: </a:t>
            </a:r>
            <a:r>
              <a:rPr lang="sk-SK" dirty="0" err="1" smtClean="0"/>
              <a:t>Magna</a:t>
            </a:r>
            <a:r>
              <a:rPr lang="sk-SK" dirty="0" smtClean="0"/>
              <a:t> Mater, </a:t>
            </a:r>
            <a:r>
              <a:rPr lang="sk-SK" dirty="0" err="1" smtClean="0"/>
              <a:t>Kybele</a:t>
            </a:r>
            <a:r>
              <a:rPr lang="sk-SK" dirty="0" smtClean="0"/>
              <a:t> a bohyňa Syria </a:t>
            </a:r>
          </a:p>
          <a:p>
            <a:pPr>
              <a:buFontTx/>
              <a:buChar char="-"/>
            </a:pPr>
            <a:r>
              <a:rPr lang="sk-SK" dirty="0" smtClean="0"/>
              <a:t> socha </a:t>
            </a:r>
            <a:r>
              <a:rPr lang="sk-SK" dirty="0" err="1" smtClean="0"/>
              <a:t>Attisa</a:t>
            </a:r>
            <a:endParaRPr lang="sk-SK" dirty="0" smtClean="0"/>
          </a:p>
          <a:p>
            <a:pPr>
              <a:buFontTx/>
              <a:buChar char="-"/>
            </a:pPr>
            <a:r>
              <a:rPr lang="sk-SK" dirty="0" smtClean="0"/>
              <a:t> kult orientálnych náboženstiev meste</a:t>
            </a:r>
          </a:p>
          <a:p>
            <a:endParaRPr lang="sk-SK" dirty="0" smtClean="0"/>
          </a:p>
          <a:p>
            <a:endParaRPr lang="sk-SK" dirty="0" smtClean="0"/>
          </a:p>
          <a:p>
            <a:endParaRPr lang="sk-SK" dirty="0" smtClean="0"/>
          </a:p>
          <a:p>
            <a:endParaRPr lang="sk-SK" dirty="0" smtClean="0"/>
          </a:p>
        </p:txBody>
      </p:sp>
      <p:pic>
        <p:nvPicPr>
          <p:cNvPr id="46082" name="Picture 2" descr="http://www.egnazia.eu/wp-content/uploads/2015/05/2.attis_manifesto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24124" y="2762288"/>
            <a:ext cx="2219876" cy="4095712"/>
          </a:xfrm>
          <a:prstGeom prst="rect">
            <a:avLst/>
          </a:prstGeom>
          <a:noFill/>
        </p:spPr>
      </p:pic>
      <p:pic>
        <p:nvPicPr>
          <p:cNvPr id="46084" name="Picture 4" descr="shrine of eastern divinitie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57686" y="3643314"/>
            <a:ext cx="2473871" cy="2500330"/>
          </a:xfrm>
          <a:prstGeom prst="rect">
            <a:avLst/>
          </a:prstGeom>
          <a:noFill/>
        </p:spPr>
      </p:pic>
      <p:pic>
        <p:nvPicPr>
          <p:cNvPr id="46086" name="Picture 6" descr="civil basilic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00826" y="285728"/>
            <a:ext cx="2500298" cy="1998102"/>
          </a:xfrm>
          <a:prstGeom prst="rect">
            <a:avLst/>
          </a:prstGeom>
          <a:noFill/>
        </p:spPr>
      </p:pic>
      <p:pic>
        <p:nvPicPr>
          <p:cNvPr id="46089" name="Picture 9"/>
          <p:cNvPicPr>
            <a:picLocks noChangeAspect="1" noChangeArrowheads="1"/>
          </p:cNvPicPr>
          <p:nvPr/>
        </p:nvPicPr>
        <p:blipFill>
          <a:blip r:embed="rId5"/>
          <a:srcRect l="25781" t="37500" r="43359" b="33125"/>
          <a:stretch>
            <a:fillRect/>
          </a:stretch>
        </p:blipFill>
        <p:spPr bwMode="auto">
          <a:xfrm>
            <a:off x="3929058" y="1285860"/>
            <a:ext cx="2857520" cy="1700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45720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smtClean="0"/>
              <a:t>Fórum</a:t>
            </a:r>
          </a:p>
          <a:p>
            <a:pPr>
              <a:buFontTx/>
              <a:buChar char="-"/>
            </a:pPr>
            <a:r>
              <a:rPr lang="sk-SK" dirty="0" smtClean="0"/>
              <a:t> </a:t>
            </a:r>
            <a:r>
              <a:rPr lang="sk-SK" dirty="0" err="1" smtClean="0"/>
              <a:t>trapezoidný</a:t>
            </a:r>
            <a:r>
              <a:rPr lang="sk-SK" dirty="0" smtClean="0"/>
              <a:t> tvar, polovica vykopaná</a:t>
            </a:r>
          </a:p>
          <a:p>
            <a:pPr>
              <a:buFontTx/>
              <a:buChar char="-"/>
            </a:pPr>
            <a:r>
              <a:rPr lang="sk-SK" dirty="0" smtClean="0"/>
              <a:t> na každej strane dórsky </a:t>
            </a:r>
            <a:r>
              <a:rPr lang="sk-SK" dirty="0" err="1" smtClean="0"/>
              <a:t>porticus</a:t>
            </a:r>
            <a:r>
              <a:rPr lang="sk-SK" dirty="0" smtClean="0"/>
              <a:t> a kanál na odtok dažďovej vody</a:t>
            </a:r>
          </a:p>
          <a:p>
            <a:pPr>
              <a:buFontTx/>
              <a:buChar char="-"/>
            </a:pPr>
            <a:r>
              <a:rPr lang="sk-SK" dirty="0" smtClean="0"/>
              <a:t> čestná báza (a </a:t>
            </a:r>
            <a:r>
              <a:rPr lang="sk-SK" dirty="0" err="1" smtClean="0"/>
              <a:t>stoby</a:t>
            </a:r>
            <a:r>
              <a:rPr lang="sk-SK" dirty="0" smtClean="0"/>
              <a:t> po ďalších)</a:t>
            </a:r>
          </a:p>
          <a:p>
            <a:pPr>
              <a:buFontTx/>
              <a:buChar char="-"/>
            </a:pPr>
            <a:r>
              <a:rPr lang="sk-SK" dirty="0" smtClean="0"/>
              <a:t> spojené </a:t>
            </a:r>
            <a:r>
              <a:rPr lang="sk-SK" dirty="0" err="1" smtClean="0"/>
              <a:t>dlaždeným</a:t>
            </a:r>
            <a:r>
              <a:rPr lang="sk-SK" dirty="0" smtClean="0"/>
              <a:t> chodníkom s </a:t>
            </a:r>
            <a:r>
              <a:rPr lang="sk-SK" dirty="0" err="1" smtClean="0"/>
              <a:t>via</a:t>
            </a:r>
            <a:r>
              <a:rPr lang="sk-SK" dirty="0" smtClean="0"/>
              <a:t> </a:t>
            </a:r>
            <a:r>
              <a:rPr lang="sk-SK" dirty="0" err="1" smtClean="0"/>
              <a:t>Traiana</a:t>
            </a:r>
            <a:endParaRPr lang="sk-SK" dirty="0" smtClean="0"/>
          </a:p>
          <a:p>
            <a:endParaRPr lang="cs-CZ" dirty="0"/>
          </a:p>
        </p:txBody>
      </p:sp>
      <p:pic>
        <p:nvPicPr>
          <p:cNvPr id="44034" name="Picture 2" descr="http://www.egnazia.eu/wp-content/uploads/2015/05/1.M02-muro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23" y="1714488"/>
            <a:ext cx="7604345" cy="507209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607219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err="1" smtClean="0"/>
              <a:t>Kryptoportikus</a:t>
            </a:r>
            <a:endParaRPr lang="sk-SK" b="1" dirty="0" smtClean="0"/>
          </a:p>
          <a:p>
            <a:pPr>
              <a:buFontTx/>
              <a:buChar char="-"/>
            </a:pPr>
            <a:r>
              <a:rPr lang="sk-SK" dirty="0" smtClean="0"/>
              <a:t> Štyri </a:t>
            </a:r>
            <a:r>
              <a:rPr lang="sk-SK" dirty="0" smtClean="0"/>
              <a:t>ramená rôznej dĺžky</a:t>
            </a:r>
          </a:p>
          <a:p>
            <a:pPr>
              <a:buFontTx/>
              <a:buChar char="-"/>
            </a:pPr>
            <a:r>
              <a:rPr lang="sk-SK" dirty="0" smtClean="0"/>
              <a:t> malá časť vytesaná priamo do podložia</a:t>
            </a:r>
          </a:p>
          <a:p>
            <a:pPr>
              <a:buFontTx/>
              <a:buChar char="-"/>
            </a:pPr>
            <a:r>
              <a:rPr lang="sk-SK" dirty="0" smtClean="0"/>
              <a:t> zvyšok postavený z betónu s omietkou</a:t>
            </a:r>
          </a:p>
          <a:p>
            <a:pPr>
              <a:buFontTx/>
              <a:buChar char="-"/>
            </a:pPr>
            <a:r>
              <a:rPr lang="sk-SK" dirty="0" smtClean="0"/>
              <a:t> skladisko na obilie, alebo spojovacie chodby</a:t>
            </a:r>
          </a:p>
          <a:p>
            <a:endParaRPr lang="sk-SK" dirty="0" smtClean="0"/>
          </a:p>
          <a:p>
            <a:r>
              <a:rPr lang="sk-SK" b="1" dirty="0" smtClean="0"/>
              <a:t>Rezidenčná časť</a:t>
            </a:r>
          </a:p>
          <a:p>
            <a:pPr>
              <a:buFontTx/>
              <a:buChar char="-"/>
            </a:pPr>
            <a:r>
              <a:rPr lang="sk-SK" dirty="0" smtClean="0"/>
              <a:t> nepravidelný plán</a:t>
            </a:r>
          </a:p>
          <a:p>
            <a:pPr>
              <a:buFontTx/>
              <a:buChar char="-"/>
            </a:pPr>
            <a:r>
              <a:rPr lang="sk-SK" dirty="0" smtClean="0"/>
              <a:t> domy a dielne ťažko rozoznateľné, zachované len v základoch</a:t>
            </a:r>
          </a:p>
          <a:p>
            <a:pPr>
              <a:buFontTx/>
              <a:buChar char="-"/>
            </a:pPr>
            <a:r>
              <a:rPr lang="sk-SK" dirty="0" smtClean="0"/>
              <a:t> kanály a nádrže na zachytávane dažďovej vody</a:t>
            </a:r>
          </a:p>
          <a:p>
            <a:pPr>
              <a:buFontTx/>
              <a:buChar char="-"/>
            </a:pPr>
            <a:r>
              <a:rPr lang="sk-SK" dirty="0" smtClean="0"/>
              <a:t> na sever od akropoly – prístav (na začiatku </a:t>
            </a:r>
            <a:r>
              <a:rPr lang="sk-SK" dirty="0" err="1" smtClean="0"/>
              <a:t>principátu</a:t>
            </a:r>
            <a:r>
              <a:rPr lang="sk-SK" dirty="0" smtClean="0"/>
              <a:t>)</a:t>
            </a:r>
          </a:p>
        </p:txBody>
      </p:sp>
      <p:pic>
        <p:nvPicPr>
          <p:cNvPr id="45058" name="Picture 2" descr="criptoporticus"/>
          <p:cNvPicPr>
            <a:picLocks noChangeAspect="1" noChangeArrowheads="1"/>
          </p:cNvPicPr>
          <p:nvPr/>
        </p:nvPicPr>
        <p:blipFill>
          <a:blip r:embed="rId2"/>
          <a:srcRect b="23619"/>
          <a:stretch>
            <a:fillRect/>
          </a:stretch>
        </p:blipFill>
        <p:spPr bwMode="auto">
          <a:xfrm>
            <a:off x="5929322" y="0"/>
            <a:ext cx="3214678" cy="2372764"/>
          </a:xfrm>
          <a:prstGeom prst="rect">
            <a:avLst/>
          </a:prstGeom>
          <a:noFill/>
        </p:spPr>
      </p:pic>
      <p:pic>
        <p:nvPicPr>
          <p:cNvPr id="45060" name="Picture 4" descr="http://www.egnazia.eu/wp-content/uploads/2015/05/4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43042" y="3095599"/>
            <a:ext cx="5643602" cy="37624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5286380" cy="67941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smtClean="0"/>
              <a:t>Akropola</a:t>
            </a:r>
          </a:p>
          <a:p>
            <a:pPr>
              <a:buFontTx/>
              <a:buChar char="-"/>
            </a:pPr>
            <a:r>
              <a:rPr lang="sk-SK" dirty="0" smtClean="0"/>
              <a:t> umelý kopec – tvorený medzi 13. stor. BC – 9. stor. AD</a:t>
            </a:r>
          </a:p>
          <a:p>
            <a:pPr>
              <a:buFontTx/>
              <a:buChar char="-"/>
            </a:pPr>
            <a:r>
              <a:rPr lang="sk-SK" dirty="0" smtClean="0"/>
              <a:t> zachovalo sa opevnenie</a:t>
            </a:r>
          </a:p>
          <a:p>
            <a:pPr>
              <a:buFontTx/>
              <a:buChar char="-"/>
            </a:pPr>
            <a:r>
              <a:rPr lang="sk-SK" dirty="0" smtClean="0"/>
              <a:t> na vrchole – základy helenistického chrámu – 4. stor. BC, na začiatku </a:t>
            </a:r>
            <a:r>
              <a:rPr lang="sk-SK" dirty="0" err="1" smtClean="0"/>
              <a:t>principátu</a:t>
            </a:r>
            <a:r>
              <a:rPr lang="sk-SK" dirty="0" smtClean="0"/>
              <a:t> zrekonštruovaný</a:t>
            </a:r>
          </a:p>
          <a:p>
            <a:endParaRPr lang="sk-SK" sz="1100" b="1" dirty="0" smtClean="0"/>
          </a:p>
          <a:p>
            <a:r>
              <a:rPr lang="sk-SK" b="1" dirty="0" err="1" smtClean="0"/>
              <a:t>Ranekresťanské</a:t>
            </a:r>
            <a:r>
              <a:rPr lang="sk-SK" b="1" dirty="0" smtClean="0"/>
              <a:t> baziliky</a:t>
            </a:r>
          </a:p>
          <a:p>
            <a:pPr>
              <a:buFontTx/>
              <a:buChar char="-"/>
            </a:pPr>
            <a:r>
              <a:rPr lang="sk-SK" dirty="0" smtClean="0"/>
              <a:t>Medzi 4. - 6. stor. AD – dve baziliky</a:t>
            </a:r>
          </a:p>
          <a:p>
            <a:r>
              <a:rPr lang="sk-SK" dirty="0" smtClean="0"/>
              <a:t>a) väčšia </a:t>
            </a:r>
          </a:p>
          <a:p>
            <a:pPr>
              <a:buFontTx/>
              <a:buChar char="-"/>
            </a:pPr>
            <a:r>
              <a:rPr lang="sk-SK" dirty="0" smtClean="0"/>
              <a:t> baptistérium – episkopálna – </a:t>
            </a:r>
            <a:r>
              <a:rPr lang="sk-SK" dirty="0" err="1" smtClean="0"/>
              <a:t>Rufentius</a:t>
            </a:r>
            <a:r>
              <a:rPr lang="sk-SK" dirty="0" smtClean="0"/>
              <a:t> </a:t>
            </a:r>
            <a:r>
              <a:rPr lang="sk-SK" dirty="0" err="1" smtClean="0"/>
              <a:t>Egnatinus</a:t>
            </a:r>
            <a:endParaRPr lang="sk-SK" dirty="0" smtClean="0"/>
          </a:p>
          <a:p>
            <a:pPr>
              <a:buFontTx/>
              <a:buChar char="-"/>
            </a:pPr>
            <a:r>
              <a:rPr lang="sk-SK" dirty="0" smtClean="0"/>
              <a:t> 3-lodná, tri vstupy zakryté </a:t>
            </a:r>
            <a:r>
              <a:rPr lang="sk-SK" dirty="0" err="1" smtClean="0"/>
              <a:t>portikom</a:t>
            </a:r>
            <a:endParaRPr lang="sk-SK" dirty="0" smtClean="0"/>
          </a:p>
          <a:p>
            <a:pPr>
              <a:buFontTx/>
              <a:buChar char="-"/>
            </a:pPr>
            <a:r>
              <a:rPr lang="sk-SK" dirty="0" smtClean="0"/>
              <a:t> mozaiková podlaha – poškodená</a:t>
            </a:r>
          </a:p>
          <a:p>
            <a:r>
              <a:rPr lang="sk-SK" dirty="0" smtClean="0"/>
              <a:t>b) menšia na juhu</a:t>
            </a:r>
          </a:p>
          <a:p>
            <a:pPr>
              <a:buFontTx/>
              <a:buChar char="-"/>
            </a:pPr>
            <a:r>
              <a:rPr lang="sk-SK" dirty="0" smtClean="0"/>
              <a:t> rovnaký pôdorys, ale menšia</a:t>
            </a:r>
          </a:p>
          <a:p>
            <a:pPr>
              <a:buFontTx/>
              <a:buChar char="-"/>
            </a:pPr>
            <a:r>
              <a:rPr lang="sk-SK" dirty="0" smtClean="0"/>
              <a:t> na mieste staršej kultovej budovy (farebná mozaiková podlaha)</a:t>
            </a:r>
          </a:p>
          <a:p>
            <a:pPr>
              <a:buFontTx/>
              <a:buChar char="-"/>
            </a:pPr>
            <a:endParaRPr lang="sk-SK" sz="1050" dirty="0" smtClean="0"/>
          </a:p>
          <a:p>
            <a:pPr>
              <a:buFontTx/>
              <a:buChar char="-"/>
            </a:pPr>
            <a:r>
              <a:rPr lang="sk-SK" dirty="0" smtClean="0"/>
              <a:t> zničenie mesta je spájané s nájazdami </a:t>
            </a:r>
            <a:r>
              <a:rPr lang="sk-SK" dirty="0" err="1" smtClean="0"/>
              <a:t>Gótov</a:t>
            </a:r>
            <a:r>
              <a:rPr lang="sk-SK" dirty="0" smtClean="0"/>
              <a:t>, </a:t>
            </a:r>
            <a:r>
              <a:rPr lang="sk-SK" dirty="0" smtClean="0"/>
              <a:t>invázia </a:t>
            </a:r>
            <a:r>
              <a:rPr lang="sk-SK" dirty="0" err="1" smtClean="0"/>
              <a:t>Totilu</a:t>
            </a:r>
            <a:r>
              <a:rPr lang="sk-SK" dirty="0" smtClean="0"/>
              <a:t> v 545 AD</a:t>
            </a:r>
          </a:p>
          <a:p>
            <a:pPr>
              <a:buFontTx/>
              <a:buChar char="-"/>
            </a:pPr>
            <a:r>
              <a:rPr lang="sk-SK" dirty="0" smtClean="0"/>
              <a:t> až do 9. storočia mesto obývané malými skupina usadlíkov – upravili si </a:t>
            </a:r>
            <a:r>
              <a:rPr lang="sk-SK" dirty="0" err="1" smtClean="0"/>
              <a:t>messapinské</a:t>
            </a:r>
            <a:r>
              <a:rPr lang="sk-SK" dirty="0" smtClean="0"/>
              <a:t> hrobky na obydlia </a:t>
            </a:r>
          </a:p>
          <a:p>
            <a:pPr>
              <a:buFontTx/>
              <a:buChar char="-"/>
            </a:pPr>
            <a:r>
              <a:rPr lang="sk-SK" dirty="0" smtClean="0"/>
              <a:t> od 12. storočia používané na stavebný materiál</a:t>
            </a:r>
          </a:p>
          <a:p>
            <a:pPr>
              <a:buFontTx/>
              <a:buChar char="-"/>
            </a:pPr>
            <a:r>
              <a:rPr lang="sk-SK" dirty="0" smtClean="0"/>
              <a:t> 19. storočie – vykrádanie hrobiek</a:t>
            </a:r>
          </a:p>
          <a:p>
            <a:pPr>
              <a:buFontTx/>
              <a:buChar char="-"/>
            </a:pPr>
            <a:r>
              <a:rPr lang="sk-SK" dirty="0" smtClean="0"/>
              <a:t> 1912 – začiatok systematického archeologického výskumu</a:t>
            </a:r>
          </a:p>
        </p:txBody>
      </p:sp>
      <p:pic>
        <p:nvPicPr>
          <p:cNvPr id="47106" name="Picture 2" descr="http://www.egnazia.eu/wp-content/uploads/2015/05/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0694" y="3498080"/>
            <a:ext cx="3474580" cy="3359919"/>
          </a:xfrm>
          <a:prstGeom prst="rect">
            <a:avLst/>
          </a:prstGeom>
          <a:noFill/>
        </p:spPr>
      </p:pic>
      <p:pic>
        <p:nvPicPr>
          <p:cNvPr id="47108" name="Picture 4" descr="http://www.egnazia.eu/wp-content/uploads/2015/05/4.Il-tempio-pi%C3%B9-antico-della-citt%C3%A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2128" y="0"/>
            <a:ext cx="3891872" cy="321468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4357686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err="1" smtClean="0"/>
              <a:t>Ordona</a:t>
            </a:r>
            <a:r>
              <a:rPr lang="sk-SK" b="1" dirty="0" smtClean="0"/>
              <a:t> (</a:t>
            </a:r>
            <a:r>
              <a:rPr lang="sk-SK" b="1" dirty="0" err="1" smtClean="0"/>
              <a:t>Foggia</a:t>
            </a:r>
            <a:r>
              <a:rPr lang="sk-SK" b="1" dirty="0" smtClean="0"/>
              <a:t>) – </a:t>
            </a:r>
            <a:r>
              <a:rPr lang="sk-SK" b="1" dirty="0" err="1" smtClean="0"/>
              <a:t>Herdonia</a:t>
            </a:r>
            <a:endParaRPr lang="sk-SK" b="1" dirty="0" smtClean="0"/>
          </a:p>
          <a:p>
            <a:endParaRPr lang="sk-SK" b="1" dirty="0" smtClean="0"/>
          </a:p>
          <a:p>
            <a:pPr>
              <a:buFontTx/>
              <a:buChar char="-"/>
            </a:pPr>
            <a:r>
              <a:rPr lang="sk-SK" dirty="0" smtClean="0"/>
              <a:t> mesto založené kmeňom </a:t>
            </a:r>
            <a:r>
              <a:rPr lang="sk-SK" dirty="0" err="1" smtClean="0"/>
              <a:t>Daunov</a:t>
            </a:r>
            <a:r>
              <a:rPr lang="sk-SK" dirty="0" smtClean="0"/>
              <a:t>, úpadok v 4. </a:t>
            </a:r>
            <a:r>
              <a:rPr lang="sk-SK" dirty="0" err="1" smtClean="0"/>
              <a:t>stor</a:t>
            </a:r>
            <a:r>
              <a:rPr lang="sk-SK" dirty="0" smtClean="0"/>
              <a:t> BC, v tomto období aj stavba opevnenia (2 km dlhé, územie 20 hektárov)</a:t>
            </a:r>
          </a:p>
          <a:p>
            <a:pPr>
              <a:buFontTx/>
              <a:buChar char="-"/>
            </a:pPr>
            <a:r>
              <a:rPr lang="sk-SK" dirty="0" smtClean="0"/>
              <a:t> veľké </a:t>
            </a:r>
            <a:r>
              <a:rPr lang="sk-SK" dirty="0" err="1" smtClean="0"/>
              <a:t>predrímske</a:t>
            </a:r>
            <a:r>
              <a:rPr lang="sk-SK" dirty="0" smtClean="0"/>
              <a:t> osídlenie a nekropola</a:t>
            </a:r>
          </a:p>
          <a:p>
            <a:r>
              <a:rPr lang="sk-SK" dirty="0" smtClean="0"/>
              <a:t>- mesto striedavo v rukách </a:t>
            </a:r>
            <a:r>
              <a:rPr lang="sk-SK" dirty="0" smtClean="0"/>
              <a:t>Rimanov </a:t>
            </a:r>
            <a:r>
              <a:rPr lang="sk-SK" dirty="0" smtClean="0"/>
              <a:t>a </a:t>
            </a:r>
            <a:r>
              <a:rPr lang="sk-SK" dirty="0" err="1" smtClean="0"/>
              <a:t>Hannibala</a:t>
            </a:r>
            <a:endParaRPr lang="sk-SK" dirty="0" smtClean="0"/>
          </a:p>
          <a:p>
            <a:pPr>
              <a:buFontTx/>
              <a:buChar char="-"/>
            </a:pPr>
            <a:r>
              <a:rPr lang="sk-SK" dirty="0" smtClean="0"/>
              <a:t> </a:t>
            </a:r>
            <a:r>
              <a:rPr lang="sk-SK" dirty="0" err="1" smtClean="0"/>
              <a:t>Hannibal</a:t>
            </a:r>
            <a:r>
              <a:rPr lang="sk-SK" dirty="0" smtClean="0"/>
              <a:t> ho nakoniec dobyl, zničil a obyvateľstvo presídlil do </a:t>
            </a:r>
            <a:r>
              <a:rPr lang="sk-SK" dirty="0" err="1" smtClean="0"/>
              <a:t>Metaponta</a:t>
            </a:r>
            <a:r>
              <a:rPr lang="sk-SK" dirty="0" smtClean="0"/>
              <a:t> a </a:t>
            </a:r>
            <a:r>
              <a:rPr lang="sk-SK" dirty="0" err="1" smtClean="0"/>
              <a:t>Turi</a:t>
            </a:r>
            <a:endParaRPr lang="sk-SK" dirty="0" smtClean="0"/>
          </a:p>
          <a:p>
            <a:pPr>
              <a:buFontTx/>
              <a:buChar char="-"/>
            </a:pPr>
            <a:r>
              <a:rPr lang="sk-SK" dirty="0" smtClean="0"/>
              <a:t> mesto sa spamätalo až po výstavbe </a:t>
            </a:r>
            <a:r>
              <a:rPr lang="sk-SK" dirty="0" err="1" smtClean="0"/>
              <a:t>via</a:t>
            </a:r>
            <a:r>
              <a:rPr lang="sk-SK" dirty="0" smtClean="0"/>
              <a:t> </a:t>
            </a:r>
            <a:r>
              <a:rPr lang="sk-SK" dirty="0" err="1" smtClean="0"/>
              <a:t>Traiana</a:t>
            </a:r>
            <a:endParaRPr lang="sk-SK" dirty="0" smtClean="0"/>
          </a:p>
          <a:p>
            <a:pPr>
              <a:buFontTx/>
              <a:buChar char="-"/>
            </a:pPr>
            <a:r>
              <a:rPr lang="sk-SK" dirty="0" smtClean="0"/>
              <a:t> dnešné mesto bolo založené v 9. stor. AD</a:t>
            </a:r>
          </a:p>
          <a:p>
            <a:pPr>
              <a:buFontTx/>
              <a:buChar char="-"/>
            </a:pPr>
            <a:r>
              <a:rPr lang="sk-SK" dirty="0" smtClean="0"/>
              <a:t> pamiatky:</a:t>
            </a:r>
          </a:p>
          <a:p>
            <a:r>
              <a:rPr lang="sk-SK" dirty="0" smtClean="0"/>
              <a:t>Rímske mesto: fórum, bazilika </a:t>
            </a:r>
            <a:r>
              <a:rPr lang="sk-SK" dirty="0" err="1" smtClean="0"/>
              <a:t>Augustea</a:t>
            </a:r>
            <a:r>
              <a:rPr lang="sk-SK" dirty="0" smtClean="0"/>
              <a:t>, časť </a:t>
            </a:r>
            <a:r>
              <a:rPr lang="sk-SK" dirty="0" err="1" smtClean="0"/>
              <a:t>via</a:t>
            </a:r>
            <a:r>
              <a:rPr lang="sk-SK" dirty="0" smtClean="0"/>
              <a:t> </a:t>
            </a:r>
            <a:r>
              <a:rPr lang="sk-SK" dirty="0" err="1" smtClean="0"/>
              <a:t>Traiana</a:t>
            </a:r>
            <a:r>
              <a:rPr lang="sk-SK" dirty="0" smtClean="0"/>
              <a:t> (prechádza mestom), </a:t>
            </a:r>
            <a:r>
              <a:rPr lang="sk-SK" dirty="0" err="1" smtClean="0"/>
              <a:t>Macellum</a:t>
            </a:r>
            <a:r>
              <a:rPr lang="sk-SK" dirty="0" smtClean="0"/>
              <a:t>, chrám z cisárskeho obdobia, amfiteáter, kúpele s mozaikovými podlahami</a:t>
            </a:r>
          </a:p>
          <a:p>
            <a:r>
              <a:rPr lang="sk-SK" dirty="0" err="1" smtClean="0"/>
              <a:t>Daunijské</a:t>
            </a:r>
            <a:r>
              <a:rPr lang="sk-SK" dirty="0" smtClean="0"/>
              <a:t> mesto: pod bazilikou – hrobky a domy</a:t>
            </a:r>
          </a:p>
          <a:p>
            <a:r>
              <a:rPr lang="sk-SK" dirty="0" err="1" smtClean="0"/>
              <a:t>Ranekresťanské</a:t>
            </a:r>
            <a:r>
              <a:rPr lang="sk-SK" dirty="0" smtClean="0"/>
              <a:t>: bazilika zo 6. stor. AD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48828" t="29375" r="16406" b="17500"/>
          <a:stretch>
            <a:fillRect/>
          </a:stretch>
        </p:blipFill>
        <p:spPr bwMode="auto">
          <a:xfrm>
            <a:off x="4786314" y="0"/>
            <a:ext cx="4143372" cy="3957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 descr="http://www.youmanity.today/en/news/articoliImg/139024716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6" y="4000504"/>
            <a:ext cx="4256354" cy="28574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 l="48828" t="29375" r="16406" b="17500"/>
          <a:stretch>
            <a:fillRect/>
          </a:stretch>
        </p:blipFill>
        <p:spPr bwMode="auto">
          <a:xfrm>
            <a:off x="2500298" y="785794"/>
            <a:ext cx="4357718" cy="4161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2" name="Picture 2" descr="File:Macellum ordon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008" y="4673855"/>
            <a:ext cx="3286116" cy="2184145"/>
          </a:xfrm>
          <a:prstGeom prst="rect">
            <a:avLst/>
          </a:prstGeom>
          <a:noFill/>
        </p:spPr>
      </p:pic>
      <p:pic>
        <p:nvPicPr>
          <p:cNvPr id="10244" name="Picture 4" descr="Herdoni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2851269" cy="2214578"/>
          </a:xfrm>
          <a:prstGeom prst="rect">
            <a:avLst/>
          </a:prstGeom>
          <a:noFill/>
        </p:spPr>
      </p:pic>
      <p:pic>
        <p:nvPicPr>
          <p:cNvPr id="10246" name="Picture 6" descr="http://www.youmanity.today/en/news/articoliImg/1390247199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872" y="2643182"/>
            <a:ext cx="3144080" cy="2087866"/>
          </a:xfrm>
          <a:prstGeom prst="rect">
            <a:avLst/>
          </a:prstGeom>
          <a:noFill/>
        </p:spPr>
      </p:pic>
      <p:pic>
        <p:nvPicPr>
          <p:cNvPr id="10248" name="Picture 8" descr="http://www.youmanity.today/en/news/articoliImg/1390247181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929322" y="0"/>
            <a:ext cx="3214678" cy="2024243"/>
          </a:xfrm>
          <a:prstGeom prst="rect">
            <a:avLst/>
          </a:prstGeom>
          <a:noFill/>
        </p:spPr>
      </p:pic>
      <p:pic>
        <p:nvPicPr>
          <p:cNvPr id="10250" name="Picture 10" descr="http://www.old.apulia2meet.com/public/media/immagini/attrattori/Arte%20%26%20Cultura/herdonia1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928794" y="4726355"/>
            <a:ext cx="3143272" cy="2131645"/>
          </a:xfrm>
          <a:prstGeom prst="rect">
            <a:avLst/>
          </a:prstGeom>
          <a:noFill/>
        </p:spPr>
      </p:pic>
      <p:sp>
        <p:nvSpPr>
          <p:cNvPr id="9" name="TextovéPole 8"/>
          <p:cNvSpPr txBox="1"/>
          <p:nvPr/>
        </p:nvSpPr>
        <p:spPr>
          <a:xfrm>
            <a:off x="6429356" y="2214554"/>
            <a:ext cx="271464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400" b="1" dirty="0" smtClean="0"/>
              <a:t>fórum</a:t>
            </a:r>
            <a:r>
              <a:rPr lang="sk-SK" sz="1400" dirty="0" smtClean="0"/>
              <a:t> – z 3 strán obkolesené </a:t>
            </a:r>
            <a:r>
              <a:rPr lang="sk-SK" sz="1400" dirty="0" err="1" smtClean="0"/>
              <a:t>portikami</a:t>
            </a:r>
            <a:r>
              <a:rPr lang="sk-SK" sz="1400" dirty="0" smtClean="0"/>
              <a:t> - asi používané ako skladiská</a:t>
            </a:r>
            <a:endParaRPr lang="cs-CZ" sz="1400" dirty="0"/>
          </a:p>
        </p:txBody>
      </p:sp>
      <p:sp>
        <p:nvSpPr>
          <p:cNvPr id="10" name="TextovéPole 9"/>
          <p:cNvSpPr txBox="1"/>
          <p:nvPr/>
        </p:nvSpPr>
        <p:spPr>
          <a:xfrm>
            <a:off x="2786050" y="0"/>
            <a:ext cx="33575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400" b="1" dirty="0" smtClean="0"/>
              <a:t>bazilika</a:t>
            </a:r>
            <a:r>
              <a:rPr lang="sk-SK" sz="1400" dirty="0" smtClean="0"/>
              <a:t> - opus </a:t>
            </a:r>
            <a:r>
              <a:rPr lang="sk-SK" sz="1400" dirty="0" err="1" smtClean="0"/>
              <a:t>incertum</a:t>
            </a:r>
            <a:r>
              <a:rPr lang="sk-SK" sz="1400" dirty="0" smtClean="0"/>
              <a:t> + </a:t>
            </a:r>
            <a:r>
              <a:rPr lang="sk-SK" sz="1400" dirty="0" err="1" smtClean="0"/>
              <a:t>jónske</a:t>
            </a:r>
            <a:r>
              <a:rPr lang="sk-SK" sz="1400" dirty="0" smtClean="0"/>
              <a:t> stĺporadie, obdobie vlády Augusta, rekonštrukcia, v 109 AD, nemá rovnakú orientáciu ako ostatné budovy na fóre</a:t>
            </a:r>
            <a:endParaRPr lang="cs-CZ" sz="1400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6572264" y="3929066"/>
            <a:ext cx="257173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400" b="1" dirty="0" err="1" smtClean="0"/>
              <a:t>macellum</a:t>
            </a:r>
            <a:r>
              <a:rPr lang="sk-SK" sz="1400" b="1" dirty="0" smtClean="0"/>
              <a:t> -</a:t>
            </a:r>
            <a:r>
              <a:rPr lang="sk-SK" sz="1400" dirty="0" smtClean="0"/>
              <a:t> na JV rohu ohradený štvorcový priestor s obchodmi po obvode a kruhovým dvorom</a:t>
            </a:r>
            <a:endParaRPr lang="cs-CZ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http://www.penn.museum/sites/expedition/files/2011/07/herdonia_roman_bath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1" y="285728"/>
            <a:ext cx="4012271" cy="5857916"/>
          </a:xfrm>
          <a:prstGeom prst="rect">
            <a:avLst/>
          </a:prstGeom>
          <a:noFill/>
        </p:spPr>
      </p:pic>
      <p:sp>
        <p:nvSpPr>
          <p:cNvPr id="3" name="TextovéPole 2"/>
          <p:cNvSpPr txBox="1"/>
          <p:nvPr/>
        </p:nvSpPr>
        <p:spPr>
          <a:xfrm>
            <a:off x="4286248" y="357166"/>
            <a:ext cx="45720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100 m na sever od baziliky – kúpele a základy </a:t>
            </a:r>
            <a:r>
              <a:rPr lang="sk-SK" dirty="0" err="1" smtClean="0"/>
              <a:t>ranekresťanskej</a:t>
            </a:r>
            <a:r>
              <a:rPr lang="sk-SK" dirty="0" smtClean="0"/>
              <a:t> baziliky s 3 apsidami z 5/6. stor. AD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435768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smtClean="0"/>
              <a:t>Porto </a:t>
            </a:r>
            <a:r>
              <a:rPr lang="sk-SK" b="1" dirty="0" err="1" smtClean="0"/>
              <a:t>Badisco</a:t>
            </a:r>
            <a:r>
              <a:rPr lang="sk-SK" b="1" dirty="0" smtClean="0"/>
              <a:t> – </a:t>
            </a:r>
            <a:r>
              <a:rPr lang="sk-SK" b="1" dirty="0" err="1" smtClean="0"/>
              <a:t>Grotta</a:t>
            </a:r>
            <a:r>
              <a:rPr lang="sk-SK" b="1" dirty="0" smtClean="0"/>
              <a:t> </a:t>
            </a:r>
            <a:r>
              <a:rPr lang="sk-SK" b="1" dirty="0" err="1" smtClean="0"/>
              <a:t>dei</a:t>
            </a:r>
            <a:r>
              <a:rPr lang="sk-SK" b="1" dirty="0" smtClean="0"/>
              <a:t> </a:t>
            </a:r>
            <a:r>
              <a:rPr lang="sk-SK" b="1" dirty="0" err="1" smtClean="0"/>
              <a:t>Cervi</a:t>
            </a:r>
            <a:endParaRPr lang="sk-SK" b="1" dirty="0" smtClean="0"/>
          </a:p>
          <a:p>
            <a:endParaRPr lang="sk-SK" dirty="0" smtClean="0"/>
          </a:p>
          <a:p>
            <a:pPr>
              <a:buFontTx/>
              <a:buChar char="-"/>
            </a:pPr>
            <a:r>
              <a:rPr lang="sk-SK" dirty="0" smtClean="0"/>
              <a:t> prehistorická jaskyňa (jaskyňa jeleňov) – podľa scén namaľovaných na stenách</a:t>
            </a:r>
          </a:p>
          <a:p>
            <a:pPr>
              <a:buFontTx/>
              <a:buChar char="-"/>
            </a:pPr>
            <a:r>
              <a:rPr lang="sk-SK" dirty="0" smtClean="0"/>
              <a:t> nájdená v 70tych rokoch</a:t>
            </a:r>
          </a:p>
          <a:p>
            <a:pPr>
              <a:buFontTx/>
              <a:buChar char="-"/>
            </a:pPr>
            <a:r>
              <a:rPr lang="sk-SK" dirty="0"/>
              <a:t> </a:t>
            </a:r>
            <a:r>
              <a:rPr lang="sk-SK" dirty="0" smtClean="0"/>
              <a:t>jaskyňa pozostáva zo 4 siení, 3 z nich sú pomaľované scénami lovu</a:t>
            </a:r>
          </a:p>
          <a:p>
            <a:pPr>
              <a:buFontTx/>
              <a:buChar char="-"/>
            </a:pPr>
            <a:r>
              <a:rPr lang="sk-SK" dirty="0" smtClean="0"/>
              <a:t> rituály, tance, lov</a:t>
            </a:r>
          </a:p>
          <a:p>
            <a:pPr>
              <a:buFontTx/>
              <a:buChar char="-"/>
            </a:pPr>
            <a:r>
              <a:rPr lang="sk-SK" dirty="0"/>
              <a:t> </a:t>
            </a:r>
            <a:r>
              <a:rPr lang="sk-SK" dirty="0" smtClean="0"/>
              <a:t>komplex je datovaný do stredného neolitu – 3500 – 3000 BC</a:t>
            </a:r>
            <a:endParaRPr lang="cs-CZ" dirty="0"/>
          </a:p>
        </p:txBody>
      </p:sp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2"/>
          <a:srcRect l="37500" t="15625" r="19531" b="40625"/>
          <a:stretch>
            <a:fillRect/>
          </a:stretch>
        </p:blipFill>
        <p:spPr bwMode="auto">
          <a:xfrm>
            <a:off x="4204586" y="0"/>
            <a:ext cx="4939414" cy="3143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9" name="Picture 3" descr="http://www.costedelsud.it/foto/foto-grotta-dei-cervi/jGrotta-dei-Cervi-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3571876"/>
            <a:ext cx="4357698" cy="2905132"/>
          </a:xfrm>
          <a:prstGeom prst="rect">
            <a:avLst/>
          </a:prstGeom>
          <a:noFill/>
        </p:spPr>
      </p:pic>
      <p:pic>
        <p:nvPicPr>
          <p:cNvPr id="9221" name="Picture 5" descr="http://www.costedelsud.it/foto/foto-grotta-dei-cervi/jGrotta-dei-Cervi-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6314" y="3571876"/>
            <a:ext cx="4224457" cy="292895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/>
          <a:srcRect l="18359" t="31875" r="38281" b="26875"/>
          <a:stretch>
            <a:fillRect/>
          </a:stretch>
        </p:blipFill>
        <p:spPr bwMode="auto">
          <a:xfrm>
            <a:off x="0" y="0"/>
            <a:ext cx="5000660" cy="29733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3"/>
          <a:srcRect l="18359" t="20625" r="41016" b="38125"/>
          <a:stretch>
            <a:fillRect/>
          </a:stretch>
        </p:blipFill>
        <p:spPr bwMode="auto">
          <a:xfrm>
            <a:off x="4429124" y="1428736"/>
            <a:ext cx="4740472" cy="3008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8132" name="Picture 4"/>
          <p:cNvPicPr>
            <a:picLocks noChangeAspect="1" noChangeArrowheads="1"/>
          </p:cNvPicPr>
          <p:nvPr/>
        </p:nvPicPr>
        <p:blipFill>
          <a:blip r:embed="rId4"/>
          <a:srcRect l="37500" t="35000" r="19531" b="22500"/>
          <a:stretch>
            <a:fillRect/>
          </a:stretch>
        </p:blipFill>
        <p:spPr bwMode="auto">
          <a:xfrm>
            <a:off x="0" y="3929066"/>
            <a:ext cx="4737982" cy="2928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https://upload.wikimedia.org/wikipedia/commons/5/5e/Apulia_Calabria_et_Lucania_-_Shepherd-c-030-031.jpg"/>
          <p:cNvPicPr>
            <a:picLocks noChangeAspect="1" noChangeArrowheads="1"/>
          </p:cNvPicPr>
          <p:nvPr/>
        </p:nvPicPr>
        <p:blipFill>
          <a:blip r:embed="rId2"/>
          <a:srcRect l="760" t="1298" r="20924" b="1299"/>
          <a:stretch>
            <a:fillRect/>
          </a:stretch>
        </p:blipFill>
        <p:spPr bwMode="auto">
          <a:xfrm>
            <a:off x="0" y="71414"/>
            <a:ext cx="9144000" cy="6658253"/>
          </a:xfrm>
          <a:prstGeom prst="rect">
            <a:avLst/>
          </a:prstGeom>
          <a:noFill/>
        </p:spPr>
      </p:pic>
      <p:sp>
        <p:nvSpPr>
          <p:cNvPr id="8" name="Obdélník 7"/>
          <p:cNvSpPr/>
          <p:nvPr/>
        </p:nvSpPr>
        <p:spPr>
          <a:xfrm>
            <a:off x="5500694" y="4714884"/>
            <a:ext cx="928694" cy="21431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bdélník 8"/>
          <p:cNvSpPr/>
          <p:nvPr/>
        </p:nvSpPr>
        <p:spPr>
          <a:xfrm>
            <a:off x="6786578" y="3929066"/>
            <a:ext cx="1071570" cy="28575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Obdélník 9"/>
          <p:cNvSpPr/>
          <p:nvPr/>
        </p:nvSpPr>
        <p:spPr>
          <a:xfrm>
            <a:off x="6786578" y="4786322"/>
            <a:ext cx="571504" cy="21431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bdélník 10"/>
          <p:cNvSpPr/>
          <p:nvPr/>
        </p:nvSpPr>
        <p:spPr>
          <a:xfrm>
            <a:off x="7358082" y="4714884"/>
            <a:ext cx="642942" cy="21431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bdélník 11"/>
          <p:cNvSpPr/>
          <p:nvPr/>
        </p:nvSpPr>
        <p:spPr>
          <a:xfrm>
            <a:off x="5000628" y="4286256"/>
            <a:ext cx="1214446" cy="21431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bdélník 12"/>
          <p:cNvSpPr/>
          <p:nvPr/>
        </p:nvSpPr>
        <p:spPr>
          <a:xfrm>
            <a:off x="5429256" y="3214686"/>
            <a:ext cx="1285884" cy="21431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bdélník 13"/>
          <p:cNvSpPr/>
          <p:nvPr/>
        </p:nvSpPr>
        <p:spPr>
          <a:xfrm>
            <a:off x="285720" y="1214422"/>
            <a:ext cx="785818" cy="28575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bdélník 14"/>
          <p:cNvSpPr/>
          <p:nvPr/>
        </p:nvSpPr>
        <p:spPr>
          <a:xfrm>
            <a:off x="2500298" y="2214554"/>
            <a:ext cx="928694" cy="21431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bdélník 15"/>
          <p:cNvSpPr/>
          <p:nvPr/>
        </p:nvSpPr>
        <p:spPr>
          <a:xfrm>
            <a:off x="4286248" y="2428868"/>
            <a:ext cx="785818" cy="21431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457200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err="1" smtClean="0"/>
              <a:t>Tarent</a:t>
            </a:r>
            <a:r>
              <a:rPr lang="sk-SK" b="1" dirty="0" smtClean="0"/>
              <a:t> (Taras)</a:t>
            </a:r>
          </a:p>
          <a:p>
            <a:endParaRPr lang="sk-SK" b="1" dirty="0" smtClean="0"/>
          </a:p>
          <a:p>
            <a:pPr>
              <a:buFontTx/>
              <a:buChar char="-"/>
            </a:pPr>
            <a:r>
              <a:rPr lang="sk-SK" dirty="0" smtClean="0"/>
              <a:t> hlavné mesto </a:t>
            </a:r>
            <a:r>
              <a:rPr lang="sk-SK" dirty="0" err="1" smtClean="0"/>
              <a:t>Púglie</a:t>
            </a:r>
            <a:endParaRPr lang="sk-SK" dirty="0" smtClean="0"/>
          </a:p>
          <a:p>
            <a:pPr>
              <a:buFontTx/>
              <a:buChar char="-"/>
            </a:pPr>
            <a:r>
              <a:rPr lang="sk-SK" dirty="0" smtClean="0"/>
              <a:t> Taras – syn </a:t>
            </a:r>
            <a:r>
              <a:rPr lang="sk-SK" dirty="0" err="1" smtClean="0"/>
              <a:t>Poseidóna</a:t>
            </a:r>
            <a:r>
              <a:rPr lang="sk-SK" dirty="0" smtClean="0"/>
              <a:t> a nymfy </a:t>
            </a:r>
            <a:r>
              <a:rPr lang="sk-SK" dirty="0" err="1" smtClean="0"/>
              <a:t>Satyrion</a:t>
            </a:r>
            <a:r>
              <a:rPr lang="sk-SK" dirty="0" smtClean="0"/>
              <a:t>, </a:t>
            </a:r>
            <a:r>
              <a:rPr lang="sk-SK" dirty="0" err="1" smtClean="0"/>
              <a:t>Herakles</a:t>
            </a:r>
            <a:endParaRPr lang="sk-SK" dirty="0" smtClean="0"/>
          </a:p>
          <a:p>
            <a:pPr>
              <a:buFontTx/>
              <a:buChar char="-"/>
            </a:pPr>
            <a:r>
              <a:rPr lang="sk-SK" dirty="0"/>
              <a:t> </a:t>
            </a:r>
            <a:r>
              <a:rPr lang="sk-SK" dirty="0" smtClean="0"/>
              <a:t>spartská kolónia, podľa tradície založené v 706 BC synmi slobodných Sparťaniek (</a:t>
            </a:r>
            <a:r>
              <a:rPr lang="sk-SK" dirty="0" err="1" smtClean="0"/>
              <a:t>Partheniae</a:t>
            </a:r>
            <a:r>
              <a:rPr lang="sk-SK" dirty="0" smtClean="0"/>
              <a:t>) a slobodnými mužmi zo Sparty (ale nemali občianstvo) – </a:t>
            </a:r>
            <a:r>
              <a:rPr lang="sk-SK" dirty="0" err="1" smtClean="0"/>
              <a:t>Perioeci</a:t>
            </a:r>
            <a:endParaRPr lang="sk-SK" dirty="0" smtClean="0"/>
          </a:p>
          <a:p>
            <a:pPr>
              <a:buFontTx/>
              <a:buChar char="-"/>
            </a:pPr>
            <a:r>
              <a:rPr lang="sk-SK" dirty="0" smtClean="0"/>
              <a:t> obchodné centrum, vládlo gréckym kolóniám na juhu Talianska</a:t>
            </a:r>
          </a:p>
          <a:p>
            <a:pPr>
              <a:buFontTx/>
              <a:buChar char="-"/>
            </a:pPr>
            <a:r>
              <a:rPr lang="sk-SK" dirty="0" smtClean="0"/>
              <a:t> antické mesto na mieste moderného – jeden z najdôležitejších prístavov, stále využívaný</a:t>
            </a:r>
          </a:p>
          <a:p>
            <a:pPr>
              <a:buFontTx/>
              <a:buChar char="-"/>
            </a:pPr>
            <a:r>
              <a:rPr lang="sk-SK" dirty="0"/>
              <a:t> </a:t>
            </a:r>
            <a:r>
              <a:rPr lang="sk-SK" dirty="0" smtClean="0"/>
              <a:t>úplne prvé osídlenie – na svahu dnešného </a:t>
            </a:r>
            <a:r>
              <a:rPr lang="sk-SK" dirty="0" err="1" smtClean="0"/>
              <a:t>citt</a:t>
            </a:r>
            <a:r>
              <a:rPr lang="it-IT" dirty="0" smtClean="0"/>
              <a:t>à</a:t>
            </a:r>
            <a:r>
              <a:rPr lang="sk-SK" dirty="0" smtClean="0"/>
              <a:t> </a:t>
            </a:r>
            <a:r>
              <a:rPr lang="sk-SK" dirty="0" err="1" smtClean="0"/>
              <a:t>Vecchia</a:t>
            </a:r>
            <a:r>
              <a:rPr lang="sk-SK" dirty="0" smtClean="0"/>
              <a:t> – dnes ostrov, vykopaný kanál, spájal ich most </a:t>
            </a:r>
          </a:p>
          <a:p>
            <a:pPr>
              <a:buFontTx/>
              <a:buChar char="-"/>
            </a:pPr>
            <a:r>
              <a:rPr lang="sk-SK" dirty="0" smtClean="0"/>
              <a:t> 5. stor. BC – expanzia mesta na východ – opevnenie v dĺžke 5 km uzatvára územie asi 500 hektárov</a:t>
            </a:r>
          </a:p>
          <a:p>
            <a:pPr>
              <a:buFontTx/>
              <a:buChar char="-"/>
            </a:pPr>
            <a:r>
              <a:rPr lang="sk-SK" dirty="0" smtClean="0"/>
              <a:t> 209 BC – mesto ovládnuté Rimanmi – </a:t>
            </a:r>
            <a:r>
              <a:rPr lang="sk-SK" dirty="0" err="1" smtClean="0"/>
              <a:t>Quintus</a:t>
            </a:r>
            <a:r>
              <a:rPr lang="sk-SK" dirty="0" smtClean="0"/>
              <a:t> </a:t>
            </a:r>
            <a:r>
              <a:rPr lang="sk-SK" dirty="0" err="1" smtClean="0"/>
              <a:t>Fabius</a:t>
            </a:r>
            <a:r>
              <a:rPr lang="sk-SK" dirty="0" smtClean="0"/>
              <a:t> </a:t>
            </a:r>
            <a:r>
              <a:rPr lang="sk-SK" dirty="0" err="1" smtClean="0"/>
              <a:t>Maximus</a:t>
            </a:r>
            <a:endParaRPr lang="sk-SK" dirty="0" smtClean="0"/>
          </a:p>
          <a:p>
            <a:pPr>
              <a:buFontTx/>
              <a:buChar char="-"/>
            </a:pPr>
            <a:r>
              <a:rPr lang="sk-SK" dirty="0"/>
              <a:t> </a:t>
            </a:r>
            <a:r>
              <a:rPr lang="sk-SK" dirty="0" smtClean="0"/>
              <a:t>122 BC – založená kolónia </a:t>
            </a:r>
            <a:r>
              <a:rPr lang="sk-SK" dirty="0" err="1" smtClean="0"/>
              <a:t>Neptunia</a:t>
            </a:r>
            <a:endParaRPr lang="sk-SK" dirty="0" smtClean="0"/>
          </a:p>
        </p:txBody>
      </p:sp>
      <p:pic>
        <p:nvPicPr>
          <p:cNvPr id="5" name="Picture 4" descr="http://murgiapride.com/2015/wp-content/uploads/muramegalitiche-300x2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29190" y="142852"/>
            <a:ext cx="3643338" cy="2428892"/>
          </a:xfrm>
          <a:prstGeom prst="rect">
            <a:avLst/>
          </a:prstGeom>
          <a:noFill/>
        </p:spPr>
      </p:pic>
      <p:sp>
        <p:nvSpPr>
          <p:cNvPr id="6" name="TextovéPole 5"/>
          <p:cNvSpPr txBox="1"/>
          <p:nvPr/>
        </p:nvSpPr>
        <p:spPr>
          <a:xfrm>
            <a:off x="4857752" y="3214686"/>
            <a:ext cx="40005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err="1" smtClean="0"/>
              <a:t>Villa</a:t>
            </a:r>
            <a:r>
              <a:rPr lang="sk-SK" b="1" dirty="0" smtClean="0"/>
              <a:t> </a:t>
            </a:r>
            <a:r>
              <a:rPr lang="sk-SK" b="1" dirty="0" err="1" smtClean="0"/>
              <a:t>Peripato</a:t>
            </a:r>
            <a:endParaRPr lang="sk-SK" b="1" dirty="0" smtClean="0"/>
          </a:p>
          <a:p>
            <a:endParaRPr lang="sk-SK" b="1" dirty="0" smtClean="0"/>
          </a:p>
          <a:p>
            <a:pPr>
              <a:buFontTx/>
              <a:buChar char="-"/>
            </a:pPr>
            <a:r>
              <a:rPr lang="sk-SK" dirty="0" smtClean="0"/>
              <a:t> záhrada</a:t>
            </a:r>
          </a:p>
          <a:p>
            <a:pPr>
              <a:buFontTx/>
              <a:buChar char="-"/>
            </a:pPr>
            <a:r>
              <a:rPr lang="sk-SK" dirty="0" smtClean="0"/>
              <a:t> aristotelovská škola</a:t>
            </a:r>
          </a:p>
          <a:p>
            <a:pPr>
              <a:buFontTx/>
              <a:buChar char="-"/>
            </a:pPr>
            <a:r>
              <a:rPr lang="sk-SK" dirty="0" smtClean="0"/>
              <a:t> </a:t>
            </a:r>
            <a:r>
              <a:rPr lang="sk-SK" dirty="0" err="1" smtClean="0"/>
              <a:t>Museion</a:t>
            </a:r>
            <a:endParaRPr lang="sk-SK" dirty="0" smtClean="0"/>
          </a:p>
          <a:p>
            <a:pPr>
              <a:buFontTx/>
              <a:buChar char="-"/>
            </a:pPr>
            <a:r>
              <a:rPr lang="sk-SK" dirty="0" smtClean="0"/>
              <a:t> </a:t>
            </a:r>
            <a:r>
              <a:rPr lang="sk-SK" dirty="0" err="1" smtClean="0"/>
              <a:t>domus</a:t>
            </a:r>
            <a:r>
              <a:rPr lang="sk-SK" dirty="0" smtClean="0"/>
              <a:t> – cisárske obdobie</a:t>
            </a:r>
            <a:endParaRPr lang="cs-CZ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http://i1.trekearth.com/photos/45913/-_taramto_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560838" cy="6858000"/>
          </a:xfrm>
          <a:prstGeom prst="rect">
            <a:avLst/>
          </a:prstGeom>
          <a:noFill/>
        </p:spPr>
      </p:pic>
      <p:pic>
        <p:nvPicPr>
          <p:cNvPr id="4" name="Picture 2" descr="Archaeology: the other face of Taranto, &quot;the city of two seas&quot;, the historic colony of Magna Greci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6" y="142852"/>
            <a:ext cx="4214810" cy="2925078"/>
          </a:xfrm>
          <a:prstGeom prst="rect">
            <a:avLst/>
          </a:prstGeom>
          <a:noFill/>
        </p:spPr>
      </p:pic>
      <p:sp>
        <p:nvSpPr>
          <p:cNvPr id="5" name="TextovéPole 4"/>
          <p:cNvSpPr txBox="1"/>
          <p:nvPr/>
        </p:nvSpPr>
        <p:spPr>
          <a:xfrm>
            <a:off x="4714876" y="3286124"/>
            <a:ext cx="414340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smtClean="0"/>
              <a:t>Dórsky chrám</a:t>
            </a:r>
          </a:p>
          <a:p>
            <a:r>
              <a:rPr lang="sk-SK" dirty="0" smtClean="0"/>
              <a:t>- akropola</a:t>
            </a:r>
          </a:p>
          <a:p>
            <a:pPr>
              <a:buFontTx/>
              <a:buChar char="-"/>
            </a:pPr>
            <a:r>
              <a:rPr lang="sk-SK" dirty="0" smtClean="0"/>
              <a:t> </a:t>
            </a:r>
            <a:r>
              <a:rPr lang="sk-SK" dirty="0" err="1" smtClean="0"/>
              <a:t>Poseidón</a:t>
            </a:r>
            <a:r>
              <a:rPr lang="sk-SK" dirty="0" smtClean="0"/>
              <a:t> (Artemis, </a:t>
            </a:r>
            <a:r>
              <a:rPr lang="sk-SK" dirty="0" err="1" smtClean="0"/>
              <a:t>Persefone</a:t>
            </a:r>
            <a:r>
              <a:rPr lang="sk-SK" dirty="0" smtClean="0"/>
              <a:t>, alebo </a:t>
            </a:r>
            <a:r>
              <a:rPr lang="sk-SK" dirty="0" err="1" smtClean="0"/>
              <a:t>Hera</a:t>
            </a:r>
            <a:r>
              <a:rPr lang="sk-SK" dirty="0" smtClean="0"/>
              <a:t>?)</a:t>
            </a:r>
          </a:p>
          <a:p>
            <a:pPr>
              <a:buFontTx/>
              <a:buChar char="-"/>
            </a:pPr>
            <a:r>
              <a:rPr lang="sk-SK" dirty="0" smtClean="0"/>
              <a:t> na východnej strane úbočia (námestie </a:t>
            </a:r>
            <a:r>
              <a:rPr lang="sk-SK" dirty="0" err="1" smtClean="0"/>
              <a:t>Castello</a:t>
            </a:r>
            <a:r>
              <a:rPr lang="sk-SK" dirty="0" smtClean="0"/>
              <a:t>), blízko radnice </a:t>
            </a:r>
          </a:p>
          <a:p>
            <a:pPr>
              <a:buFontTx/>
              <a:buChar char="-"/>
            </a:pPr>
            <a:r>
              <a:rPr lang="sk-SK" dirty="0" smtClean="0"/>
              <a:t> najstarší kamenný chrám v </a:t>
            </a:r>
            <a:r>
              <a:rPr lang="sk-SK" dirty="0" err="1" smtClean="0"/>
              <a:t>Magna</a:t>
            </a:r>
            <a:r>
              <a:rPr lang="sk-SK" dirty="0" smtClean="0"/>
              <a:t> </a:t>
            </a:r>
            <a:r>
              <a:rPr lang="sk-SK" dirty="0" err="1" smtClean="0"/>
              <a:t>Graecia</a:t>
            </a:r>
            <a:endParaRPr lang="sk-SK" dirty="0" smtClean="0"/>
          </a:p>
          <a:p>
            <a:pPr>
              <a:buFontTx/>
              <a:buChar char="-"/>
            </a:pPr>
            <a:r>
              <a:rPr lang="sk-SK" dirty="0" smtClean="0"/>
              <a:t> 6 x 13 stĺpov</a:t>
            </a:r>
          </a:p>
          <a:p>
            <a:pPr>
              <a:buFontTx/>
              <a:buChar char="-"/>
            </a:pPr>
            <a:r>
              <a:rPr lang="sk-SK" dirty="0" smtClean="0"/>
              <a:t> 10. storočie – Kresťania</a:t>
            </a:r>
          </a:p>
          <a:p>
            <a:pPr>
              <a:buFontTx/>
              <a:buChar char="-"/>
            </a:pPr>
            <a:r>
              <a:rPr lang="sk-SK" dirty="0" smtClean="0"/>
              <a:t> 14. storočie – dielňa na spracovanie hliny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sk-SK" dirty="0" smtClean="0"/>
              <a:t> výskum pod kostolom S. </a:t>
            </a:r>
            <a:r>
              <a:rPr lang="sk-SK" dirty="0" err="1" smtClean="0"/>
              <a:t>Domenico</a:t>
            </a:r>
            <a:r>
              <a:rPr lang="sk-SK" dirty="0" smtClean="0"/>
              <a:t> a Largo San Martino potvrdili osídlenie pred príchodom Grékov – </a:t>
            </a:r>
            <a:r>
              <a:rPr lang="sk-SK" dirty="0" err="1" smtClean="0"/>
              <a:t>pozdná</a:t>
            </a:r>
            <a:r>
              <a:rPr lang="sk-SK" dirty="0" smtClean="0"/>
              <a:t> doba bronzová, raná doba železná, vrstvy až do stredoveku</a:t>
            </a:r>
          </a:p>
          <a:p>
            <a:pPr>
              <a:buFontTx/>
              <a:buChar char="-"/>
            </a:pPr>
            <a:r>
              <a:rPr lang="sk-SK" dirty="0" smtClean="0"/>
              <a:t>  známa hlavne nekropola  s bohatými hrobkami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0" y="1214422"/>
            <a:ext cx="4500562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smtClean="0"/>
              <a:t>Nekropola na </a:t>
            </a:r>
            <a:r>
              <a:rPr lang="sk-SK" b="1" dirty="0" err="1" smtClean="0"/>
              <a:t>via</a:t>
            </a:r>
            <a:r>
              <a:rPr lang="sk-SK" b="1" dirty="0" smtClean="0"/>
              <a:t> </a:t>
            </a:r>
            <a:r>
              <a:rPr lang="sk-SK" b="1" dirty="0" err="1" smtClean="0"/>
              <a:t>Marche</a:t>
            </a:r>
            <a:endParaRPr lang="sk-SK" b="1" dirty="0" smtClean="0"/>
          </a:p>
          <a:p>
            <a:endParaRPr lang="sk-SK" b="1" dirty="0" smtClean="0"/>
          </a:p>
          <a:p>
            <a:pPr>
              <a:buFontTx/>
              <a:buChar char="-"/>
            </a:pPr>
            <a:r>
              <a:rPr lang="sk-SK" dirty="0"/>
              <a:t> </a:t>
            </a:r>
            <a:r>
              <a:rPr lang="sk-SK" dirty="0" smtClean="0"/>
              <a:t>p</a:t>
            </a:r>
            <a:r>
              <a:rPr lang="sk-SK" dirty="0" smtClean="0"/>
              <a:t>ribližne </a:t>
            </a:r>
            <a:r>
              <a:rPr lang="sk-SK" dirty="0" smtClean="0"/>
              <a:t>140 pohrebov </a:t>
            </a:r>
            <a:r>
              <a:rPr lang="sk-SK" dirty="0" err="1" smtClean="0"/>
              <a:t>kon</a:t>
            </a:r>
            <a:r>
              <a:rPr lang="sk-SK" dirty="0" smtClean="0"/>
              <a:t>. 7. stor. BC – 3. stor. BC</a:t>
            </a:r>
          </a:p>
          <a:p>
            <a:pPr>
              <a:buFontTx/>
              <a:buChar char="-"/>
            </a:pPr>
            <a:r>
              <a:rPr lang="sk-SK" dirty="0" smtClean="0"/>
              <a:t> nekropola gréckeho mesta</a:t>
            </a:r>
          </a:p>
          <a:p>
            <a:pPr>
              <a:buFontTx/>
              <a:buChar char="-"/>
            </a:pPr>
            <a:r>
              <a:rPr lang="sk-SK" dirty="0" smtClean="0"/>
              <a:t> rozloženie hrobiek rešpektuje priebeh archaických ciest (S-J, V-Z)</a:t>
            </a:r>
          </a:p>
          <a:p>
            <a:pPr>
              <a:buFontTx/>
              <a:buChar char="-"/>
            </a:pPr>
            <a:r>
              <a:rPr lang="sk-SK" dirty="0" smtClean="0"/>
              <a:t> oddelené bloky patriace jednotlivým rodinám</a:t>
            </a:r>
          </a:p>
          <a:p>
            <a:pPr>
              <a:buFontTx/>
              <a:buChar char="-"/>
            </a:pPr>
            <a:r>
              <a:rPr lang="sk-SK" dirty="0" smtClean="0"/>
              <a:t> rôzne typy hrobiek: sarkofágy, hroby vytesané do podložia, hroby typu </a:t>
            </a:r>
            <a:r>
              <a:rPr lang="sk-SK" dirty="0" err="1" smtClean="0"/>
              <a:t>fossa</a:t>
            </a:r>
            <a:r>
              <a:rPr lang="sk-SK" dirty="0" smtClean="0"/>
              <a:t>, kameňom obložené hroby s rovnou alebo sedlovou strechou, komorové hroby</a:t>
            </a:r>
          </a:p>
          <a:p>
            <a:pPr>
              <a:buFontTx/>
              <a:buChar char="-"/>
            </a:pPr>
            <a:r>
              <a:rPr lang="sk-SK" dirty="0" smtClean="0"/>
              <a:t> komorové hroby – najbohatšie, na križovatkách ciest: </a:t>
            </a:r>
            <a:r>
              <a:rPr lang="sk-SK" dirty="0" err="1" smtClean="0"/>
              <a:t>dromos</a:t>
            </a:r>
            <a:r>
              <a:rPr lang="sk-SK" dirty="0" smtClean="0"/>
              <a:t>, pohrebná komora s omietkou a maľbou, vo vnútri pohrebná posteľ vytesaná do kameňa</a:t>
            </a:r>
          </a:p>
        </p:txBody>
      </p:sp>
      <p:pic>
        <p:nvPicPr>
          <p:cNvPr id="50178" name="Picture 2" descr="http://tarantosotterranea.it/wp-content/uploads/2014/05/Area-di-necropoli-di-Via-Marche-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928671"/>
            <a:ext cx="4312377" cy="2874918"/>
          </a:xfrm>
          <a:prstGeom prst="rect">
            <a:avLst/>
          </a:prstGeom>
          <a:noFill/>
        </p:spPr>
      </p:pic>
      <p:pic>
        <p:nvPicPr>
          <p:cNvPr id="50180" name="Picture 4" descr="http://tarantosotterranea.it/wp-content/uploads/2014/05/Area-di-necropoli-di-Via-Marche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3929066"/>
            <a:ext cx="4286280" cy="28575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4572000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err="1" smtClean="0"/>
              <a:t>Cripta</a:t>
            </a:r>
            <a:r>
              <a:rPr lang="sk-SK" b="1" dirty="0" smtClean="0"/>
              <a:t> </a:t>
            </a:r>
            <a:r>
              <a:rPr lang="sk-SK" b="1" dirty="0" err="1" smtClean="0"/>
              <a:t>del</a:t>
            </a:r>
            <a:r>
              <a:rPr lang="sk-SK" b="1" dirty="0" smtClean="0"/>
              <a:t> </a:t>
            </a:r>
            <a:r>
              <a:rPr lang="sk-SK" b="1" dirty="0" err="1" smtClean="0"/>
              <a:t>Redentore</a:t>
            </a:r>
            <a:endParaRPr lang="sk-SK" b="1" dirty="0" smtClean="0"/>
          </a:p>
          <a:p>
            <a:endParaRPr lang="sk-SK" b="1" dirty="0" smtClean="0"/>
          </a:p>
          <a:p>
            <a:pPr>
              <a:buFontTx/>
              <a:buChar char="-"/>
            </a:pPr>
            <a:r>
              <a:rPr lang="sk-SK" dirty="0" smtClean="0"/>
              <a:t> </a:t>
            </a:r>
            <a:r>
              <a:rPr lang="sk-SK" dirty="0" err="1" smtClean="0"/>
              <a:t>hypogeum</a:t>
            </a:r>
            <a:endParaRPr lang="sk-SK" dirty="0" smtClean="0"/>
          </a:p>
          <a:p>
            <a:pPr>
              <a:buFontTx/>
              <a:buChar char="-"/>
            </a:pPr>
            <a:r>
              <a:rPr lang="sk-SK" dirty="0" smtClean="0"/>
              <a:t> rozdelené na dve časti</a:t>
            </a:r>
          </a:p>
          <a:p>
            <a:r>
              <a:rPr lang="sk-SK" dirty="0" smtClean="0"/>
              <a:t>a) Umelo vytvorená jaskyňa</a:t>
            </a:r>
          </a:p>
          <a:p>
            <a:r>
              <a:rPr lang="sk-SK" dirty="0" smtClean="0"/>
              <a:t>b) Komora z rímskeho obdobia – </a:t>
            </a:r>
            <a:r>
              <a:rPr lang="sk-SK" dirty="0" err="1" smtClean="0"/>
              <a:t>dromos</a:t>
            </a:r>
            <a:r>
              <a:rPr lang="sk-SK" dirty="0" smtClean="0"/>
              <a:t> a štvorcová komora, strop jemne do oblúka, v stenách výklenky, pravdepodobne na urny</a:t>
            </a:r>
          </a:p>
          <a:p>
            <a:pPr>
              <a:buFontTx/>
              <a:buChar char="-"/>
            </a:pPr>
            <a:r>
              <a:rPr lang="sk-SK" dirty="0" smtClean="0"/>
              <a:t> v stredoveku – približne 12./13. storočie – fresky vo východnej časti </a:t>
            </a:r>
            <a:r>
              <a:rPr lang="sk-SK" dirty="0" err="1" smtClean="0"/>
              <a:t>hypogea</a:t>
            </a:r>
            <a:endParaRPr lang="sk-SK" dirty="0" smtClean="0"/>
          </a:p>
          <a:p>
            <a:endParaRPr lang="sk-SK" dirty="0" smtClean="0"/>
          </a:p>
          <a:p>
            <a:r>
              <a:rPr lang="it-IT" b="1" dirty="0" smtClean="0"/>
              <a:t>Ipogeo delli Ponti Via di Mezzo </a:t>
            </a:r>
            <a:endParaRPr lang="sk-SK" b="1" dirty="0" smtClean="0"/>
          </a:p>
          <a:p>
            <a:endParaRPr lang="sk-SK" b="1" dirty="0" smtClean="0"/>
          </a:p>
          <a:p>
            <a:pPr>
              <a:buFontTx/>
              <a:buChar char="-"/>
            </a:pPr>
            <a:r>
              <a:rPr lang="sk-SK" dirty="0" smtClean="0"/>
              <a:t> nekropola obkolesená múrom – 5. stor. BC</a:t>
            </a:r>
          </a:p>
          <a:p>
            <a:pPr>
              <a:buFontTx/>
              <a:buChar char="-"/>
            </a:pPr>
            <a:r>
              <a:rPr lang="sk-SK" dirty="0" smtClean="0"/>
              <a:t> </a:t>
            </a:r>
            <a:r>
              <a:rPr lang="sk-SK" dirty="0" err="1" smtClean="0"/>
              <a:t>Ranekresťanská</a:t>
            </a:r>
            <a:r>
              <a:rPr lang="sk-SK" dirty="0" smtClean="0"/>
              <a:t> </a:t>
            </a:r>
            <a:r>
              <a:rPr lang="sk-SK" dirty="0" smtClean="0"/>
              <a:t>hrobka – 8 pohrebov, 11 hrobiek typu </a:t>
            </a:r>
            <a:r>
              <a:rPr lang="sk-SK" dirty="0" err="1" smtClean="0"/>
              <a:t>fossa</a:t>
            </a:r>
            <a:r>
              <a:rPr lang="sk-SK" dirty="0" smtClean="0"/>
              <a:t> (každá pre až 4 mŕtvych)</a:t>
            </a:r>
          </a:p>
          <a:p>
            <a:pPr>
              <a:buFontTx/>
              <a:buChar char="-"/>
            </a:pPr>
            <a:r>
              <a:rPr lang="sk-SK" dirty="0" smtClean="0"/>
              <a:t> hroby – 4. – 5. stor. AD</a:t>
            </a:r>
          </a:p>
          <a:p>
            <a:pPr>
              <a:buFontTx/>
              <a:buChar char="-"/>
            </a:pPr>
            <a:r>
              <a:rPr lang="sk-SK" dirty="0" smtClean="0"/>
              <a:t> hroby typu </a:t>
            </a:r>
            <a:r>
              <a:rPr lang="sk-SK" dirty="0" err="1" smtClean="0"/>
              <a:t>fossa</a:t>
            </a:r>
            <a:r>
              <a:rPr lang="sk-SK" dirty="0" smtClean="0"/>
              <a:t> – obdĺžnikový tvar, rozmiestnené v skupinách po 3, zakryté kamennou doskou, vo vnútri maľované</a:t>
            </a:r>
          </a:p>
          <a:p>
            <a:pPr>
              <a:buFontTx/>
              <a:buChar char="-"/>
            </a:pPr>
            <a:r>
              <a:rPr lang="sk-SK" dirty="0" smtClean="0"/>
              <a:t> vykradnuté už v staroveku</a:t>
            </a:r>
          </a:p>
          <a:p>
            <a:pPr>
              <a:buFontTx/>
              <a:buChar char="-"/>
            </a:pPr>
            <a:r>
              <a:rPr lang="sk-SK" dirty="0" smtClean="0"/>
              <a:t> v blízkosti depozit severoafrickej keramiky a lámp s kresťanskou tematikou – používané počas </a:t>
            </a:r>
            <a:r>
              <a:rPr lang="sk-SK" dirty="0" err="1" smtClean="0"/>
              <a:t>funerálnych</a:t>
            </a:r>
            <a:r>
              <a:rPr lang="sk-SK" dirty="0" smtClean="0"/>
              <a:t> obradov</a:t>
            </a:r>
            <a:endParaRPr lang="it-IT" dirty="0" smtClean="0"/>
          </a:p>
        </p:txBody>
      </p:sp>
      <p:pic>
        <p:nvPicPr>
          <p:cNvPr id="53250" name="Picture 2" descr="http://tarantosotterranea.it/wp-content/uploads/2014/05/Cripta-del-Redentore-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93406" y="71414"/>
            <a:ext cx="4607752" cy="3071834"/>
          </a:xfrm>
          <a:prstGeom prst="rect">
            <a:avLst/>
          </a:prstGeom>
          <a:noFill/>
        </p:spPr>
      </p:pic>
      <p:pic>
        <p:nvPicPr>
          <p:cNvPr id="53252" name="Picture 4" descr="http://tarantosotterranea.it/wp-content/uploads/2014/05/Ipogeo-delli-Ponti-Via-di-Mezzo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93405" y="3429000"/>
            <a:ext cx="4643471" cy="309564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4929190" cy="6632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k-SK" b="1" dirty="0" smtClean="0"/>
          </a:p>
          <a:p>
            <a:r>
              <a:rPr lang="it-IT" b="1" dirty="0" smtClean="0"/>
              <a:t>Tomba a camera di Piazza Pio XII </a:t>
            </a:r>
            <a:endParaRPr lang="sk-SK" b="1" dirty="0" smtClean="0"/>
          </a:p>
          <a:p>
            <a:endParaRPr lang="it-IT" sz="1100" b="1" dirty="0" smtClean="0"/>
          </a:p>
          <a:p>
            <a:pPr>
              <a:buFontTx/>
              <a:buChar char="-"/>
            </a:pPr>
            <a:r>
              <a:rPr lang="sk-SK" dirty="0" smtClean="0"/>
              <a:t> </a:t>
            </a:r>
            <a:r>
              <a:rPr lang="sk-SK" dirty="0" err="1" smtClean="0"/>
              <a:t>hypogeum</a:t>
            </a:r>
            <a:r>
              <a:rPr lang="sk-SK" dirty="0" smtClean="0"/>
              <a:t>, zač. 3. stor. BC</a:t>
            </a:r>
          </a:p>
          <a:p>
            <a:pPr>
              <a:buFontTx/>
              <a:buChar char="-"/>
            </a:pPr>
            <a:r>
              <a:rPr lang="sk-SK" dirty="0" smtClean="0"/>
              <a:t> </a:t>
            </a:r>
            <a:r>
              <a:rPr lang="sk-SK" dirty="0" err="1" smtClean="0"/>
              <a:t>dromos</a:t>
            </a:r>
            <a:r>
              <a:rPr lang="sk-SK" dirty="0" smtClean="0"/>
              <a:t> s kamennými dverami, malý vestibul a pohrebná komora – vytesané v podloží</a:t>
            </a:r>
          </a:p>
          <a:p>
            <a:pPr>
              <a:buFontTx/>
              <a:buChar char="-"/>
            </a:pPr>
            <a:r>
              <a:rPr lang="sk-SK" dirty="0" smtClean="0"/>
              <a:t> stále viditeľná dekorácia – maľby</a:t>
            </a:r>
          </a:p>
          <a:p>
            <a:pPr>
              <a:buFontTx/>
              <a:buChar char="-"/>
            </a:pPr>
            <a:r>
              <a:rPr lang="sk-SK" dirty="0" smtClean="0"/>
              <a:t> na každej strane – pohrebné postele (</a:t>
            </a:r>
            <a:r>
              <a:rPr lang="sk-SK" dirty="0" err="1" smtClean="0"/>
              <a:t>klinai</a:t>
            </a:r>
            <a:r>
              <a:rPr lang="sk-SK" dirty="0" smtClean="0"/>
              <a:t>) s vankúšmi a </a:t>
            </a:r>
            <a:r>
              <a:rPr lang="sk-SK" dirty="0" err="1" smtClean="0"/>
              <a:t>volutami</a:t>
            </a:r>
            <a:r>
              <a:rPr lang="sk-SK" dirty="0" smtClean="0"/>
              <a:t>, žltá a červená maľba</a:t>
            </a:r>
          </a:p>
          <a:p>
            <a:pPr>
              <a:buFontTx/>
              <a:buChar char="-"/>
            </a:pPr>
            <a:endParaRPr lang="sk-SK" dirty="0" smtClean="0"/>
          </a:p>
          <a:p>
            <a:endParaRPr lang="sk-SK" dirty="0" smtClean="0"/>
          </a:p>
          <a:p>
            <a:endParaRPr lang="sk-SK" dirty="0" smtClean="0"/>
          </a:p>
          <a:p>
            <a:r>
              <a:rPr lang="cs-CZ" b="1" dirty="0" err="1" smtClean="0"/>
              <a:t>Tomba</a:t>
            </a:r>
            <a:r>
              <a:rPr lang="cs-CZ" b="1" dirty="0" smtClean="0"/>
              <a:t> </a:t>
            </a:r>
            <a:r>
              <a:rPr lang="cs-CZ" b="1" dirty="0" err="1" smtClean="0"/>
              <a:t>degli</a:t>
            </a:r>
            <a:r>
              <a:rPr lang="cs-CZ" b="1" dirty="0" smtClean="0"/>
              <a:t> Atleti </a:t>
            </a:r>
          </a:p>
          <a:p>
            <a:endParaRPr lang="cs-CZ" b="1" dirty="0" smtClean="0"/>
          </a:p>
          <a:p>
            <a:pPr>
              <a:buFontTx/>
              <a:buChar char="-"/>
            </a:pPr>
            <a:r>
              <a:rPr lang="sk-SK" dirty="0" smtClean="0"/>
              <a:t> </a:t>
            </a:r>
            <a:r>
              <a:rPr lang="sk-SK" dirty="0" err="1" smtClean="0"/>
              <a:t>kon</a:t>
            </a:r>
            <a:r>
              <a:rPr lang="sk-SK" dirty="0" smtClean="0"/>
              <a:t>. 6./zač. 5. stor. BC</a:t>
            </a:r>
          </a:p>
          <a:p>
            <a:pPr>
              <a:buFontTx/>
              <a:buChar char="-"/>
            </a:pPr>
            <a:r>
              <a:rPr lang="sk-SK" dirty="0" smtClean="0"/>
              <a:t> obdĺžnikový tvar, v strede dva dórske stĺpy</a:t>
            </a:r>
          </a:p>
          <a:p>
            <a:pPr>
              <a:buFontTx/>
              <a:buChar char="-"/>
            </a:pPr>
            <a:r>
              <a:rPr lang="sk-SK" dirty="0" smtClean="0"/>
              <a:t> interiér pripomína </a:t>
            </a:r>
            <a:r>
              <a:rPr lang="sk-SK" dirty="0" err="1" smtClean="0"/>
              <a:t>andron</a:t>
            </a:r>
            <a:r>
              <a:rPr lang="sk-SK" dirty="0" smtClean="0"/>
              <a:t> – miesto banketu v Grécku</a:t>
            </a:r>
          </a:p>
          <a:p>
            <a:pPr>
              <a:buFontTx/>
              <a:buChar char="-"/>
            </a:pPr>
            <a:r>
              <a:rPr lang="sk-SK" dirty="0" smtClean="0"/>
              <a:t> 7 sarkofágov (jeden nepoužitý) – po obvode miestnosti (</a:t>
            </a:r>
            <a:r>
              <a:rPr lang="sk-SK" dirty="0" err="1" smtClean="0"/>
              <a:t>lehátka</a:t>
            </a:r>
            <a:r>
              <a:rPr lang="sk-SK" dirty="0" smtClean="0"/>
              <a:t>)</a:t>
            </a:r>
          </a:p>
          <a:p>
            <a:pPr>
              <a:buFontTx/>
              <a:buChar char="-"/>
            </a:pPr>
            <a:r>
              <a:rPr lang="sk-SK" dirty="0" smtClean="0"/>
              <a:t> v strede nájdených množstvo fragmentov keramiky používanej pri stolovaní</a:t>
            </a:r>
          </a:p>
          <a:p>
            <a:pPr>
              <a:buFontTx/>
              <a:buChar char="-"/>
            </a:pPr>
            <a:r>
              <a:rPr lang="sk-SK" dirty="0" smtClean="0"/>
              <a:t> </a:t>
            </a:r>
            <a:r>
              <a:rPr lang="sk-SK" dirty="0" err="1" smtClean="0"/>
              <a:t>panathenajská</a:t>
            </a:r>
            <a:r>
              <a:rPr lang="sk-SK" dirty="0" smtClean="0"/>
              <a:t> amfora, reliéf</a:t>
            </a:r>
          </a:p>
          <a:p>
            <a:endParaRPr lang="sk-SK" dirty="0" smtClean="0"/>
          </a:p>
        </p:txBody>
      </p:sp>
      <p:pic>
        <p:nvPicPr>
          <p:cNvPr id="52226" name="Picture 2" descr="http://tarantosotterranea.it/wp-content/uploads/2014/05/Tomba-a-camera-P.-Pio-XII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00562" y="214290"/>
            <a:ext cx="4500595" cy="3000396"/>
          </a:xfrm>
          <a:prstGeom prst="rect">
            <a:avLst/>
          </a:prstGeom>
          <a:noFill/>
        </p:spPr>
      </p:pic>
      <p:pic>
        <p:nvPicPr>
          <p:cNvPr id="52228" name="Picture 4" descr="http://tarantosotterranea.it/wp-content/uploads/2014/05/Tomba-degli-Atleti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3571876"/>
            <a:ext cx="4478369" cy="298557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9144000" cy="38549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/>
              <a:t>Tomba a quattro camere di Via Pasubio </a:t>
            </a:r>
          </a:p>
          <a:p>
            <a:endParaRPr lang="sk-SK" sz="1050" dirty="0" smtClean="0"/>
          </a:p>
          <a:p>
            <a:pPr>
              <a:buFontTx/>
              <a:buChar char="-"/>
            </a:pPr>
            <a:r>
              <a:rPr lang="sk-SK" dirty="0" smtClean="0"/>
              <a:t> </a:t>
            </a:r>
            <a:r>
              <a:rPr lang="sk-SK" dirty="0" err="1" smtClean="0"/>
              <a:t>hypogeum</a:t>
            </a:r>
            <a:endParaRPr lang="sk-SK" dirty="0" smtClean="0"/>
          </a:p>
          <a:p>
            <a:pPr>
              <a:buFontTx/>
              <a:buChar char="-"/>
            </a:pPr>
            <a:r>
              <a:rPr lang="sk-SK" dirty="0" smtClean="0"/>
              <a:t> vlastnila vysokopostavená rodina – 4. - 3. stor. BC</a:t>
            </a:r>
          </a:p>
          <a:p>
            <a:pPr>
              <a:buFontTx/>
              <a:buChar char="-"/>
            </a:pPr>
            <a:r>
              <a:rPr lang="sk-SK" dirty="0" smtClean="0"/>
              <a:t> architektonické prvky – </a:t>
            </a:r>
            <a:r>
              <a:rPr lang="sk-SK" dirty="0" err="1" smtClean="0"/>
              <a:t>naiskos</a:t>
            </a:r>
            <a:r>
              <a:rPr lang="sk-SK" dirty="0" smtClean="0"/>
              <a:t> – </a:t>
            </a:r>
            <a:r>
              <a:rPr lang="sk-SK" dirty="0" err="1" smtClean="0"/>
              <a:t>funerálny</a:t>
            </a:r>
            <a:r>
              <a:rPr lang="sk-SK" dirty="0" smtClean="0"/>
              <a:t> monument obyčajne obsahujúci kultovú sochu (našli sa fragmenty)</a:t>
            </a:r>
          </a:p>
          <a:p>
            <a:pPr>
              <a:buFontTx/>
              <a:buChar char="-"/>
            </a:pPr>
            <a:r>
              <a:rPr lang="sk-SK" dirty="0" smtClean="0"/>
              <a:t> unikátny pôdorys – dom typu </a:t>
            </a:r>
            <a:r>
              <a:rPr lang="sk-SK" dirty="0" err="1" smtClean="0"/>
              <a:t>pastas</a:t>
            </a:r>
            <a:endParaRPr lang="sk-SK" dirty="0" smtClean="0"/>
          </a:p>
          <a:p>
            <a:pPr>
              <a:buFontTx/>
              <a:buChar char="-"/>
            </a:pPr>
            <a:r>
              <a:rPr lang="sk-SK" dirty="0" smtClean="0"/>
              <a:t> </a:t>
            </a:r>
            <a:r>
              <a:rPr lang="sk-SK" dirty="0" err="1" smtClean="0"/>
              <a:t>dromos</a:t>
            </a:r>
            <a:r>
              <a:rPr lang="sk-SK" dirty="0" smtClean="0"/>
              <a:t>, dlhá chodba, po stranách 4 pohrebné komory – dórsky rád</a:t>
            </a:r>
          </a:p>
          <a:p>
            <a:pPr>
              <a:buFontTx/>
              <a:buChar char="-"/>
            </a:pPr>
            <a:r>
              <a:rPr lang="sk-SK" dirty="0" smtClean="0"/>
              <a:t> steny s omietkou a maľbou</a:t>
            </a:r>
          </a:p>
          <a:p>
            <a:pPr>
              <a:buFontTx/>
              <a:buChar char="-"/>
            </a:pPr>
            <a:r>
              <a:rPr lang="sk-SK" dirty="0" smtClean="0"/>
              <a:t> zdobená rímsa – meander (červeno-modrý)</a:t>
            </a:r>
          </a:p>
          <a:p>
            <a:pPr>
              <a:buFontTx/>
              <a:buChar char="-"/>
            </a:pPr>
            <a:r>
              <a:rPr lang="sk-SK" dirty="0" smtClean="0"/>
              <a:t> vstup do komory – kamenné dvere po stranách </a:t>
            </a:r>
            <a:r>
              <a:rPr lang="sk-SK" dirty="0" err="1" smtClean="0"/>
              <a:t>polostĺpy</a:t>
            </a:r>
            <a:endParaRPr lang="sk-SK" dirty="0" smtClean="0"/>
          </a:p>
          <a:p>
            <a:pPr>
              <a:buFontTx/>
              <a:buChar char="-"/>
            </a:pPr>
            <a:r>
              <a:rPr lang="sk-SK" dirty="0" smtClean="0"/>
              <a:t> vo vnútri komory (na osi) – pohrebná posteľ (monolitická), ostatné komory – drevená posteľ</a:t>
            </a:r>
          </a:p>
          <a:p>
            <a:pPr>
              <a:buFontTx/>
              <a:buChar char="-"/>
            </a:pPr>
            <a:r>
              <a:rPr lang="sk-SK" dirty="0" smtClean="0"/>
              <a:t> vrstva omietky na spoji vo dverách – zapečatenie komory</a:t>
            </a:r>
          </a:p>
          <a:p>
            <a:endParaRPr lang="cs-CZ" dirty="0"/>
          </a:p>
        </p:txBody>
      </p:sp>
      <p:pic>
        <p:nvPicPr>
          <p:cNvPr id="54274" name="Picture 2" descr="http://tarantosotterranea.it/wp-content/uploads/2014/05/Tomba-a-quattro-camere-di-Via-Pasubio-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06" y="3762374"/>
            <a:ext cx="4643437" cy="3095626"/>
          </a:xfrm>
          <a:prstGeom prst="rect">
            <a:avLst/>
          </a:prstGeom>
          <a:noFill/>
        </p:spPr>
      </p:pic>
      <p:pic>
        <p:nvPicPr>
          <p:cNvPr id="54276" name="Picture 4" descr="https://i.ytimg.com/vi/rS5QaSpdwY8/hqdefault.jpg"/>
          <p:cNvPicPr>
            <a:picLocks noChangeAspect="1" noChangeArrowheads="1"/>
          </p:cNvPicPr>
          <p:nvPr/>
        </p:nvPicPr>
        <p:blipFill>
          <a:blip r:embed="rId3"/>
          <a:srcRect r="1723"/>
          <a:stretch>
            <a:fillRect/>
          </a:stretch>
        </p:blipFill>
        <p:spPr bwMode="auto">
          <a:xfrm>
            <a:off x="5000628" y="3750470"/>
            <a:ext cx="4071966" cy="310753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http://www.tvtaranto.it/wp-content/uploads/2014/02/IPOGEO-GENOVIVA-TOMBA-A-CAMERA-DI-VIA-POLIBIO-1-490x5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28860" y="1142984"/>
            <a:ext cx="4143404" cy="4227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91440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Umenie</a:t>
            </a:r>
          </a:p>
          <a:p>
            <a:pPr>
              <a:buFontTx/>
              <a:buChar char="-"/>
            </a:pPr>
            <a:r>
              <a:rPr lang="sk-SK" dirty="0" smtClean="0"/>
              <a:t> razili mince – </a:t>
            </a:r>
            <a:r>
              <a:rPr lang="sk-SK" dirty="0" err="1" smtClean="0"/>
              <a:t>nomos</a:t>
            </a:r>
            <a:r>
              <a:rPr lang="sk-SK" dirty="0" smtClean="0"/>
              <a:t> – delfín a </a:t>
            </a:r>
            <a:r>
              <a:rPr lang="sk-SK" dirty="0" err="1" smtClean="0"/>
              <a:t>hippocamp</a:t>
            </a:r>
            <a:endParaRPr lang="sk-SK" dirty="0" smtClean="0"/>
          </a:p>
          <a:p>
            <a:pPr>
              <a:buFontTx/>
              <a:buChar char="-"/>
            </a:pPr>
            <a:r>
              <a:rPr lang="sk-SK" dirty="0" smtClean="0"/>
              <a:t> centrum výroby keramiky – 4. stor. BC: maliar </a:t>
            </a:r>
            <a:r>
              <a:rPr lang="sk-SK" dirty="0" err="1" smtClean="0"/>
              <a:t>Lykurga</a:t>
            </a:r>
            <a:r>
              <a:rPr lang="sk-SK" dirty="0" smtClean="0"/>
              <a:t>, maliar </a:t>
            </a:r>
            <a:r>
              <a:rPr lang="sk-SK" dirty="0" err="1" smtClean="0"/>
              <a:t>Gioa</a:t>
            </a:r>
            <a:r>
              <a:rPr lang="sk-SK" dirty="0" smtClean="0"/>
              <a:t> </a:t>
            </a:r>
            <a:r>
              <a:rPr lang="sk-SK" dirty="0" err="1" smtClean="0"/>
              <a:t>del</a:t>
            </a:r>
            <a:r>
              <a:rPr lang="sk-SK" dirty="0" smtClean="0"/>
              <a:t> </a:t>
            </a:r>
            <a:r>
              <a:rPr lang="sk-SK" dirty="0" err="1" smtClean="0"/>
              <a:t>Colle</a:t>
            </a:r>
            <a:r>
              <a:rPr lang="sk-SK" dirty="0" smtClean="0"/>
              <a:t>, </a:t>
            </a:r>
            <a:r>
              <a:rPr lang="sk-SK" dirty="0" err="1" smtClean="0"/>
              <a:t>Dáriov</a:t>
            </a:r>
            <a:r>
              <a:rPr lang="sk-SK" dirty="0" smtClean="0"/>
              <a:t> maliar, Maliar podsvetia... (krátery, </a:t>
            </a:r>
            <a:r>
              <a:rPr lang="sk-SK" dirty="0" err="1" smtClean="0"/>
              <a:t>loutrophoroi</a:t>
            </a:r>
            <a:r>
              <a:rPr lang="sk-SK" dirty="0" smtClean="0"/>
              <a:t>, </a:t>
            </a:r>
            <a:r>
              <a:rPr lang="sk-SK" dirty="0" err="1" smtClean="0"/>
              <a:t>paterai</a:t>
            </a:r>
            <a:r>
              <a:rPr lang="sk-SK" dirty="0" smtClean="0"/>
              <a:t>, </a:t>
            </a:r>
            <a:r>
              <a:rPr lang="sk-SK" dirty="0" err="1" smtClean="0"/>
              <a:t>oinochoai</a:t>
            </a:r>
            <a:r>
              <a:rPr lang="sk-SK" dirty="0" smtClean="0"/>
              <a:t>, </a:t>
            </a:r>
            <a:r>
              <a:rPr lang="sk-SK" dirty="0" err="1" smtClean="0"/>
              <a:t>lekythois</a:t>
            </a:r>
            <a:r>
              <a:rPr lang="sk-SK" dirty="0" smtClean="0"/>
              <a:t>, taniere na ryby)</a:t>
            </a:r>
          </a:p>
          <a:p>
            <a:pPr>
              <a:buFontTx/>
              <a:buChar char="-"/>
            </a:pPr>
            <a:r>
              <a:rPr lang="sk-SK" dirty="0" smtClean="0"/>
              <a:t> časté dekoratívne </a:t>
            </a:r>
            <a:r>
              <a:rPr lang="sk-SK" dirty="0" err="1" smtClean="0"/>
              <a:t>florálne</a:t>
            </a:r>
            <a:r>
              <a:rPr lang="sk-SK" dirty="0" smtClean="0"/>
              <a:t> motívy</a:t>
            </a:r>
          </a:p>
          <a:p>
            <a:pPr>
              <a:buFontTx/>
              <a:buChar char="-"/>
            </a:pPr>
            <a:r>
              <a:rPr lang="sk-SK" dirty="0" smtClean="0"/>
              <a:t> typické vázy: jedna strana scéna </a:t>
            </a:r>
            <a:r>
              <a:rPr lang="sk-SK" dirty="0" err="1" smtClean="0"/>
              <a:t>naiskos</a:t>
            </a:r>
            <a:r>
              <a:rPr lang="sk-SK" dirty="0" smtClean="0"/>
              <a:t>, druhá strana grécke mytológia</a:t>
            </a:r>
          </a:p>
          <a:p>
            <a:endParaRPr lang="cs-CZ" dirty="0"/>
          </a:p>
        </p:txBody>
      </p:sp>
      <p:pic>
        <p:nvPicPr>
          <p:cNvPr id="49154" name="Picture 2" descr="File:Tarentum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928802"/>
            <a:ext cx="4762500" cy="2286001"/>
          </a:xfrm>
          <a:prstGeom prst="rect">
            <a:avLst/>
          </a:prstGeom>
          <a:noFill/>
        </p:spPr>
      </p:pic>
      <p:pic>
        <p:nvPicPr>
          <p:cNvPr id="49156" name="Picture 4" descr="File:Museo Nazionale Taranto Ceramic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71902" y="3571876"/>
            <a:ext cx="5072098" cy="31764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464343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err="1" smtClean="0"/>
              <a:t>Brindisi</a:t>
            </a:r>
            <a:endParaRPr lang="sk-SK" b="1" dirty="0" smtClean="0"/>
          </a:p>
          <a:p>
            <a:endParaRPr lang="sk-SK" b="1" dirty="0" smtClean="0"/>
          </a:p>
          <a:p>
            <a:pPr>
              <a:buFontTx/>
              <a:buChar char="-"/>
            </a:pPr>
            <a:r>
              <a:rPr lang="sk-SK" dirty="0" smtClean="0"/>
              <a:t> dôležité mesto </a:t>
            </a:r>
            <a:r>
              <a:rPr lang="sk-SK" dirty="0" err="1" smtClean="0"/>
              <a:t>Messapov</a:t>
            </a:r>
            <a:endParaRPr lang="sk-SK" dirty="0" smtClean="0"/>
          </a:p>
          <a:p>
            <a:pPr>
              <a:buFontTx/>
              <a:buChar char="-"/>
            </a:pPr>
            <a:r>
              <a:rPr lang="sk-SK" dirty="0"/>
              <a:t> </a:t>
            </a:r>
            <a:r>
              <a:rPr lang="sk-SK" dirty="0" smtClean="0"/>
              <a:t>známe hlavne prístavom v tvare jelenieho rohu (aj meno podľa jeleňa – v </a:t>
            </a:r>
            <a:r>
              <a:rPr lang="sk-SK" dirty="0" err="1" smtClean="0"/>
              <a:t>messapijskom</a:t>
            </a:r>
            <a:r>
              <a:rPr lang="sk-SK" dirty="0" smtClean="0"/>
              <a:t> jazyku – </a:t>
            </a:r>
            <a:r>
              <a:rPr lang="sk-SK" dirty="0" err="1" smtClean="0"/>
              <a:t>brentesion</a:t>
            </a:r>
            <a:r>
              <a:rPr lang="sk-SK" dirty="0" smtClean="0"/>
              <a:t>)</a:t>
            </a:r>
          </a:p>
          <a:p>
            <a:pPr>
              <a:buFontTx/>
              <a:buChar char="-"/>
            </a:pPr>
            <a:r>
              <a:rPr lang="sk-SK" dirty="0"/>
              <a:t> </a:t>
            </a:r>
            <a:r>
              <a:rPr lang="sk-SK" dirty="0" smtClean="0"/>
              <a:t>224 BC – rímska kolónia – dôležité prístavisko a prekladisko, otvorilo možnosti kontaktov s východom – po predĺžení </a:t>
            </a:r>
            <a:r>
              <a:rPr lang="sk-SK" dirty="0" err="1" smtClean="0"/>
              <a:t>via</a:t>
            </a:r>
            <a:r>
              <a:rPr lang="sk-SK" dirty="0" smtClean="0"/>
              <a:t> </a:t>
            </a:r>
            <a:r>
              <a:rPr lang="sk-SK" dirty="0" err="1" smtClean="0"/>
              <a:t>Appia</a:t>
            </a:r>
            <a:endParaRPr lang="sk-SK" dirty="0" smtClean="0"/>
          </a:p>
          <a:p>
            <a:pPr>
              <a:buFontTx/>
              <a:buChar char="-"/>
            </a:pPr>
            <a:r>
              <a:rPr lang="sk-SK" dirty="0"/>
              <a:t> </a:t>
            </a:r>
            <a:r>
              <a:rPr lang="sk-SK" dirty="0" smtClean="0"/>
              <a:t>v meste dodnes viditeľné: </a:t>
            </a:r>
          </a:p>
          <a:p>
            <a:r>
              <a:rPr lang="sk-SK" dirty="0" smtClean="0"/>
              <a:t>a) </a:t>
            </a:r>
            <a:r>
              <a:rPr lang="sk-SK" dirty="0" err="1" smtClean="0"/>
              <a:t>zbytky</a:t>
            </a:r>
            <a:r>
              <a:rPr lang="sk-SK" dirty="0" smtClean="0"/>
              <a:t> opevnenia</a:t>
            </a:r>
          </a:p>
          <a:p>
            <a:r>
              <a:rPr lang="sk-SK" dirty="0" smtClean="0"/>
              <a:t>b) monumentálna budova</a:t>
            </a:r>
          </a:p>
          <a:p>
            <a:r>
              <a:rPr lang="sk-SK" dirty="0" smtClean="0"/>
              <a:t>c) rímske domy</a:t>
            </a:r>
          </a:p>
          <a:p>
            <a:r>
              <a:rPr lang="sk-SK" dirty="0" smtClean="0"/>
              <a:t>d) </a:t>
            </a:r>
            <a:r>
              <a:rPr lang="sk-SK" dirty="0" err="1" smtClean="0"/>
              <a:t>messapijské</a:t>
            </a:r>
            <a:r>
              <a:rPr lang="sk-SK" dirty="0" smtClean="0"/>
              <a:t> mesto – pod základmi moderného divadla</a:t>
            </a:r>
          </a:p>
          <a:p>
            <a:r>
              <a:rPr lang="sk-SK" dirty="0" smtClean="0"/>
              <a:t>- blízko prístavu – 2 bázy, ktoré niesli stĺpy – len jedna in situ, pri </a:t>
            </a:r>
            <a:r>
              <a:rPr lang="sk-SK" dirty="0" err="1" smtClean="0"/>
              <a:t>Lecce</a:t>
            </a:r>
            <a:r>
              <a:rPr lang="sk-SK" dirty="0" smtClean="0"/>
              <a:t> sú ďalšie – signalizovali koniec </a:t>
            </a:r>
            <a:r>
              <a:rPr lang="sk-SK" dirty="0" err="1" smtClean="0"/>
              <a:t>via</a:t>
            </a:r>
            <a:r>
              <a:rPr lang="sk-SK" dirty="0" smtClean="0"/>
              <a:t> </a:t>
            </a:r>
            <a:r>
              <a:rPr lang="sk-SK" dirty="0" err="1" smtClean="0"/>
              <a:t>Appia</a:t>
            </a:r>
            <a:endParaRPr lang="cs-CZ" dirty="0"/>
          </a:p>
        </p:txBody>
      </p:sp>
      <p:pic>
        <p:nvPicPr>
          <p:cNvPr id="7170" name="Picture 2" descr="http://www.brindisiweb.it/storia/foto_archeo/viacasimiro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00562" y="142852"/>
            <a:ext cx="4572000" cy="2934393"/>
          </a:xfrm>
          <a:prstGeom prst="rect">
            <a:avLst/>
          </a:prstGeom>
          <a:noFill/>
        </p:spPr>
      </p:pic>
      <p:pic>
        <p:nvPicPr>
          <p:cNvPr id="7172" name="Picture 4" descr="http://www.brindisiweb.it/storia/foto_archeo/testa_viacasimir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57884" y="3500438"/>
            <a:ext cx="1900251" cy="28575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91440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smtClean="0"/>
              <a:t>Bronzy z </a:t>
            </a:r>
            <a:r>
              <a:rPr lang="sk-SK" b="1" dirty="0" err="1" smtClean="0"/>
              <a:t>Brindisi</a:t>
            </a:r>
            <a:endParaRPr lang="sk-SK" b="1" dirty="0" smtClean="0"/>
          </a:p>
          <a:p>
            <a:endParaRPr lang="cs-CZ" b="1" dirty="0" smtClean="0"/>
          </a:p>
          <a:p>
            <a:pPr>
              <a:buFontTx/>
              <a:buChar char="-"/>
            </a:pPr>
            <a:r>
              <a:rPr lang="sk-SK" dirty="0" smtClean="0"/>
              <a:t> objavené v 1992</a:t>
            </a:r>
          </a:p>
          <a:p>
            <a:pPr>
              <a:buFontTx/>
              <a:buChar char="-"/>
            </a:pPr>
            <a:r>
              <a:rPr lang="sk-SK" dirty="0" smtClean="0"/>
              <a:t> cca 700 bronzových fragmentov, z nich 200 identifikovateľných</a:t>
            </a:r>
          </a:p>
          <a:p>
            <a:pPr>
              <a:buFontTx/>
              <a:buChar char="-"/>
            </a:pPr>
            <a:r>
              <a:rPr lang="sk-SK" dirty="0" smtClean="0"/>
              <a:t> dve mužské torzá v životnej veľkosti (zač. </a:t>
            </a:r>
            <a:r>
              <a:rPr lang="sk-SK" dirty="0" err="1" smtClean="0"/>
              <a:t>principátu</a:t>
            </a:r>
            <a:r>
              <a:rPr lang="sk-SK" dirty="0" smtClean="0"/>
              <a:t>), dve hlavy barbarov, dve mužské hlavy (jedna z nich podobná </a:t>
            </a:r>
            <a:r>
              <a:rPr lang="sk-SK" dirty="0" err="1" smtClean="0"/>
              <a:t>potrétru</a:t>
            </a:r>
            <a:r>
              <a:rPr lang="sk-SK" dirty="0" smtClean="0"/>
              <a:t> </a:t>
            </a:r>
            <a:r>
              <a:rPr lang="sk-SK" dirty="0" err="1" smtClean="0"/>
              <a:t>Tiberia</a:t>
            </a:r>
            <a:r>
              <a:rPr lang="sk-SK" dirty="0" smtClean="0"/>
              <a:t>, druhá pripomína </a:t>
            </a:r>
            <a:r>
              <a:rPr lang="sk-SK" dirty="0" err="1" smtClean="0"/>
              <a:t>Caracallu</a:t>
            </a:r>
            <a:r>
              <a:rPr lang="sk-SK" dirty="0" smtClean="0"/>
              <a:t>), dve ženské hlavy, jedna detská hlava, fragmenty kolosálnej sochy (Nike?)</a:t>
            </a:r>
          </a:p>
        </p:txBody>
      </p:sp>
      <p:pic>
        <p:nvPicPr>
          <p:cNvPr id="59394" name="Picture 2" descr="http://www.brindisiweb.it/storia/foto/bronzi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3" y="2071678"/>
            <a:ext cx="2733627" cy="4214842"/>
          </a:xfrm>
          <a:prstGeom prst="rect">
            <a:avLst/>
          </a:prstGeom>
          <a:noFill/>
        </p:spPr>
      </p:pic>
      <p:pic>
        <p:nvPicPr>
          <p:cNvPr id="59398" name="Picture 6" descr="http://www.brindisiweb.it/storia/foto2/bronzi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72198" y="2082157"/>
            <a:ext cx="2946841" cy="4215794"/>
          </a:xfrm>
          <a:prstGeom prst="rect">
            <a:avLst/>
          </a:prstGeom>
          <a:noFill/>
        </p:spPr>
      </p:pic>
      <p:pic>
        <p:nvPicPr>
          <p:cNvPr id="59400" name="Picture 8" descr="http://1.bp.blogspot.com/-Oo0sFXqbODg/U_CP3WIkLpI/AAAAAAAAAgY/ZnxeQZ9vGks/s1600/DSC_005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71802" y="2071678"/>
            <a:ext cx="2819415" cy="421484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4572000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 smtClean="0"/>
              <a:t>Apulia</a:t>
            </a:r>
            <a:r>
              <a:rPr lang="cs-CZ" b="1" dirty="0" smtClean="0"/>
              <a:t> </a:t>
            </a:r>
            <a:r>
              <a:rPr lang="cs-CZ" b="1" dirty="0" err="1" smtClean="0"/>
              <a:t>et</a:t>
            </a:r>
            <a:r>
              <a:rPr lang="cs-CZ" b="1" dirty="0" smtClean="0"/>
              <a:t> </a:t>
            </a:r>
            <a:r>
              <a:rPr lang="cs-CZ" b="1" dirty="0" err="1" smtClean="0"/>
              <a:t>Calabria</a:t>
            </a:r>
            <a:endParaRPr lang="cs-CZ" b="1" dirty="0" smtClean="0"/>
          </a:p>
          <a:p>
            <a:endParaRPr lang="cs-CZ" b="1" dirty="0" smtClean="0"/>
          </a:p>
          <a:p>
            <a:pPr>
              <a:buFontTx/>
              <a:buChar char="-"/>
            </a:pPr>
            <a:r>
              <a:rPr lang="cs-CZ" dirty="0" smtClean="0"/>
              <a:t> </a:t>
            </a:r>
            <a:r>
              <a:rPr lang="cs-CZ" dirty="0" err="1" smtClean="0"/>
              <a:t>Iapodi</a:t>
            </a:r>
            <a:r>
              <a:rPr lang="cs-CZ" dirty="0" smtClean="0"/>
              <a:t> – </a:t>
            </a:r>
            <a:r>
              <a:rPr lang="cs-CZ" dirty="0" err="1" smtClean="0"/>
              <a:t>Iapudia</a:t>
            </a:r>
            <a:r>
              <a:rPr lang="cs-CZ" dirty="0" smtClean="0"/>
              <a:t> – </a:t>
            </a:r>
            <a:r>
              <a:rPr lang="cs-CZ" dirty="0" err="1" smtClean="0"/>
              <a:t>Iapulia</a:t>
            </a:r>
            <a:r>
              <a:rPr lang="cs-CZ" dirty="0" smtClean="0"/>
              <a:t> (pod</a:t>
            </a:r>
            <a:r>
              <a:rPr lang="sk-SK" dirty="0" smtClean="0"/>
              <a:t>ľa </a:t>
            </a:r>
            <a:r>
              <a:rPr lang="cs-CZ" dirty="0" err="1" smtClean="0"/>
              <a:t>ilýrskeho</a:t>
            </a:r>
            <a:r>
              <a:rPr lang="cs-CZ" dirty="0" smtClean="0"/>
              <a:t> </a:t>
            </a:r>
            <a:r>
              <a:rPr lang="cs-CZ" dirty="0" err="1" smtClean="0"/>
              <a:t>obyvateľstva</a:t>
            </a:r>
            <a:r>
              <a:rPr lang="cs-CZ" dirty="0" smtClean="0"/>
              <a:t>, d – l) </a:t>
            </a:r>
          </a:p>
          <a:p>
            <a:pPr>
              <a:buFontTx/>
              <a:buChar char="-"/>
            </a:pPr>
            <a:r>
              <a:rPr lang="cs-CZ" dirty="0"/>
              <a:t> </a:t>
            </a:r>
            <a:r>
              <a:rPr lang="cs-CZ" dirty="0" err="1" smtClean="0"/>
              <a:t>Gréci</a:t>
            </a:r>
            <a:r>
              <a:rPr lang="cs-CZ" dirty="0" smtClean="0"/>
              <a:t> – </a:t>
            </a:r>
            <a:r>
              <a:rPr lang="cs-CZ" dirty="0" err="1" smtClean="0"/>
              <a:t>Iapygia</a:t>
            </a:r>
            <a:r>
              <a:rPr lang="cs-CZ" dirty="0" smtClean="0"/>
              <a:t>, </a:t>
            </a:r>
            <a:r>
              <a:rPr lang="cs-CZ" dirty="0" err="1" smtClean="0"/>
              <a:t>obyvateľstvo</a:t>
            </a:r>
            <a:r>
              <a:rPr lang="cs-CZ" dirty="0" smtClean="0"/>
              <a:t> </a:t>
            </a:r>
            <a:r>
              <a:rPr lang="cs-CZ" dirty="0" err="1" smtClean="0"/>
              <a:t>Iapygovia</a:t>
            </a:r>
            <a:endParaRPr lang="cs-CZ" dirty="0" smtClean="0"/>
          </a:p>
          <a:p>
            <a:pPr>
              <a:buFontTx/>
              <a:buChar char="-"/>
            </a:pPr>
            <a:r>
              <a:rPr lang="cs-CZ" dirty="0"/>
              <a:t> </a:t>
            </a:r>
            <a:r>
              <a:rPr lang="cs-CZ" dirty="0" err="1" smtClean="0"/>
              <a:t>pôvodne</a:t>
            </a:r>
            <a:r>
              <a:rPr lang="cs-CZ" dirty="0" smtClean="0"/>
              <a:t> </a:t>
            </a:r>
            <a:r>
              <a:rPr lang="cs-CZ" dirty="0" err="1" smtClean="0"/>
              <a:t>územie</a:t>
            </a:r>
            <a:r>
              <a:rPr lang="cs-CZ" dirty="0" smtClean="0"/>
              <a:t> </a:t>
            </a:r>
            <a:r>
              <a:rPr lang="cs-CZ" dirty="0" err="1" smtClean="0"/>
              <a:t>medzi</a:t>
            </a:r>
            <a:r>
              <a:rPr lang="cs-CZ" dirty="0" smtClean="0"/>
              <a:t> Brindisi a </a:t>
            </a:r>
            <a:r>
              <a:rPr lang="cs-CZ" dirty="0" err="1" smtClean="0"/>
              <a:t>Tarentom</a:t>
            </a:r>
            <a:endParaRPr lang="cs-CZ" dirty="0" smtClean="0"/>
          </a:p>
          <a:p>
            <a:pPr>
              <a:buFontTx/>
              <a:buChar char="-"/>
            </a:pPr>
            <a:r>
              <a:rPr lang="cs-CZ" dirty="0"/>
              <a:t> </a:t>
            </a:r>
            <a:r>
              <a:rPr lang="cs-CZ" dirty="0" smtClean="0"/>
              <a:t>3 časti: </a:t>
            </a:r>
          </a:p>
          <a:p>
            <a:r>
              <a:rPr lang="cs-CZ" dirty="0"/>
              <a:t>	</a:t>
            </a:r>
            <a:r>
              <a:rPr lang="cs-CZ" dirty="0" smtClean="0"/>
              <a:t>a) sever – </a:t>
            </a:r>
            <a:r>
              <a:rPr lang="cs-CZ" dirty="0" err="1" smtClean="0"/>
              <a:t>Daunovia</a:t>
            </a:r>
            <a:endParaRPr lang="cs-CZ" dirty="0" smtClean="0"/>
          </a:p>
          <a:p>
            <a:r>
              <a:rPr lang="cs-CZ" dirty="0"/>
              <a:t>	</a:t>
            </a:r>
            <a:r>
              <a:rPr lang="cs-CZ" dirty="0" smtClean="0"/>
              <a:t>b) </a:t>
            </a:r>
            <a:r>
              <a:rPr lang="cs-CZ" dirty="0" err="1" smtClean="0"/>
              <a:t>stred</a:t>
            </a:r>
            <a:r>
              <a:rPr lang="cs-CZ" dirty="0" smtClean="0"/>
              <a:t> – </a:t>
            </a:r>
            <a:r>
              <a:rPr lang="cs-CZ" dirty="0" err="1" smtClean="0"/>
              <a:t>Peuceti</a:t>
            </a:r>
            <a:r>
              <a:rPr lang="cs-CZ" dirty="0" smtClean="0"/>
              <a:t>, </a:t>
            </a:r>
            <a:r>
              <a:rPr lang="cs-CZ" dirty="0" err="1" smtClean="0"/>
              <a:t>Messapovia</a:t>
            </a:r>
            <a:endParaRPr lang="cs-CZ" dirty="0" smtClean="0"/>
          </a:p>
          <a:p>
            <a:r>
              <a:rPr lang="cs-CZ" dirty="0"/>
              <a:t>	</a:t>
            </a:r>
            <a:r>
              <a:rPr lang="cs-CZ" dirty="0" smtClean="0"/>
              <a:t>c) </a:t>
            </a:r>
            <a:r>
              <a:rPr lang="cs-CZ" dirty="0" err="1" smtClean="0"/>
              <a:t>juh</a:t>
            </a:r>
            <a:r>
              <a:rPr lang="cs-CZ" dirty="0" smtClean="0"/>
              <a:t> – </a:t>
            </a:r>
            <a:r>
              <a:rPr lang="cs-CZ" dirty="0" err="1" smtClean="0"/>
              <a:t>Messapovia</a:t>
            </a:r>
            <a:r>
              <a:rPr lang="cs-CZ" dirty="0" smtClean="0"/>
              <a:t>, </a:t>
            </a:r>
            <a:r>
              <a:rPr lang="cs-CZ" dirty="0" err="1" smtClean="0"/>
              <a:t>Kalábrovia</a:t>
            </a:r>
            <a:r>
              <a:rPr lang="cs-CZ" dirty="0" smtClean="0"/>
              <a:t>, 	              </a:t>
            </a:r>
            <a:r>
              <a:rPr lang="cs-CZ" dirty="0" err="1" smtClean="0"/>
              <a:t>Salentini</a:t>
            </a:r>
            <a:endParaRPr lang="cs-CZ" dirty="0" smtClean="0"/>
          </a:p>
          <a:p>
            <a:pPr>
              <a:buFontTx/>
              <a:buChar char="-"/>
            </a:pPr>
            <a:r>
              <a:rPr lang="cs-CZ" dirty="0"/>
              <a:t> </a:t>
            </a:r>
            <a:r>
              <a:rPr lang="sk-SK" dirty="0" smtClean="0"/>
              <a:t>veľké osady, udržovali kontakty s Ilýrmi</a:t>
            </a:r>
          </a:p>
          <a:p>
            <a:r>
              <a:rPr lang="sk-SK" dirty="0" smtClean="0"/>
              <a:t>v </a:t>
            </a:r>
            <a:r>
              <a:rPr lang="sk-SK" dirty="0" smtClean="0"/>
              <a:t>Albánsku, Chorvátsku </a:t>
            </a:r>
            <a:r>
              <a:rPr lang="sk-SK" dirty="0" smtClean="0"/>
              <a:t>a tiež aj s Grékmi</a:t>
            </a:r>
          </a:p>
          <a:p>
            <a:endParaRPr lang="sk-SK" dirty="0" smtClean="0"/>
          </a:p>
          <a:p>
            <a:pPr>
              <a:buFontTx/>
              <a:buChar char="-"/>
            </a:pPr>
            <a:r>
              <a:rPr lang="sk-SK" dirty="0"/>
              <a:t> </a:t>
            </a:r>
            <a:r>
              <a:rPr lang="sk-SK" dirty="0" smtClean="0"/>
              <a:t>706 BC – podľa tradície aj archeologických nálezov – Gréci zo Sparty založili </a:t>
            </a:r>
            <a:r>
              <a:rPr lang="sk-SK" dirty="0" err="1" smtClean="0"/>
              <a:t>Tarent</a:t>
            </a:r>
            <a:r>
              <a:rPr lang="sk-SK" dirty="0" smtClean="0"/>
              <a:t> (časté strety medzi </a:t>
            </a:r>
            <a:r>
              <a:rPr lang="sk-SK" dirty="0" err="1" smtClean="0"/>
              <a:t>Tarenťanmi</a:t>
            </a:r>
            <a:r>
              <a:rPr lang="sk-SK" dirty="0" smtClean="0"/>
              <a:t> a </a:t>
            </a:r>
            <a:r>
              <a:rPr lang="sk-SK" dirty="0" err="1" smtClean="0"/>
              <a:t>Messapmi</a:t>
            </a:r>
            <a:r>
              <a:rPr lang="sk-SK" dirty="0" smtClean="0"/>
              <a:t>)</a:t>
            </a:r>
          </a:p>
          <a:p>
            <a:pPr>
              <a:buFontTx/>
              <a:buChar char="-"/>
            </a:pPr>
            <a:r>
              <a:rPr lang="sk-SK" dirty="0"/>
              <a:t> </a:t>
            </a:r>
            <a:r>
              <a:rPr lang="sk-SK" dirty="0" err="1" smtClean="0"/>
              <a:t>Messapovia</a:t>
            </a:r>
            <a:r>
              <a:rPr lang="sk-SK" dirty="0" smtClean="0"/>
              <a:t> organizovaní do miest, </a:t>
            </a:r>
            <a:r>
              <a:rPr lang="sk-SK" dirty="0" err="1" smtClean="0"/>
              <a:t>urbánna</a:t>
            </a:r>
            <a:r>
              <a:rPr lang="sk-SK" dirty="0" smtClean="0"/>
              <a:t> spoločnosť (</a:t>
            </a:r>
            <a:r>
              <a:rPr lang="sk-SK" dirty="0" err="1" smtClean="0"/>
              <a:t>Metaponto</a:t>
            </a:r>
            <a:r>
              <a:rPr lang="sk-SK" dirty="0" smtClean="0"/>
              <a:t>)</a:t>
            </a:r>
          </a:p>
          <a:p>
            <a:pPr>
              <a:buFontTx/>
              <a:buChar char="-"/>
            </a:pPr>
            <a:r>
              <a:rPr lang="sk-SK" dirty="0"/>
              <a:t> </a:t>
            </a:r>
            <a:r>
              <a:rPr lang="sk-SK" dirty="0" smtClean="0"/>
              <a:t>grécka kultúra pomaly prenikala ďalej do územia – </a:t>
            </a:r>
            <a:r>
              <a:rPr lang="sk-SK" dirty="0" err="1" smtClean="0"/>
              <a:t>Peucezia</a:t>
            </a:r>
            <a:r>
              <a:rPr lang="sk-SK" dirty="0" smtClean="0"/>
              <a:t> (</a:t>
            </a:r>
            <a:r>
              <a:rPr lang="sk-SK" dirty="0" err="1" smtClean="0"/>
              <a:t>Goia</a:t>
            </a:r>
            <a:r>
              <a:rPr lang="sk-SK" dirty="0" smtClean="0"/>
              <a:t> </a:t>
            </a:r>
            <a:r>
              <a:rPr lang="sk-SK" dirty="0" err="1" smtClean="0"/>
              <a:t>del</a:t>
            </a:r>
            <a:r>
              <a:rPr lang="sk-SK" dirty="0" smtClean="0"/>
              <a:t> </a:t>
            </a:r>
            <a:r>
              <a:rPr lang="sk-SK" dirty="0" err="1" smtClean="0"/>
              <a:t>Colle</a:t>
            </a:r>
            <a:r>
              <a:rPr lang="sk-SK" dirty="0" smtClean="0"/>
              <a:t>), nekropoly v </a:t>
            </a:r>
            <a:r>
              <a:rPr lang="sk-SK" dirty="0" err="1" smtClean="0"/>
              <a:t>Noicataro</a:t>
            </a:r>
            <a:r>
              <a:rPr lang="sk-SK" dirty="0" smtClean="0"/>
              <a:t>, </a:t>
            </a:r>
            <a:r>
              <a:rPr lang="sk-SK" dirty="0" err="1" smtClean="0"/>
              <a:t>Ruligliano</a:t>
            </a:r>
            <a:r>
              <a:rPr lang="sk-SK" dirty="0" smtClean="0"/>
              <a:t>, </a:t>
            </a:r>
            <a:r>
              <a:rPr lang="sk-SK" dirty="0" err="1" smtClean="0"/>
              <a:t>Ruvo</a:t>
            </a:r>
            <a:endParaRPr lang="sk-SK" dirty="0" smtClean="0"/>
          </a:p>
          <a:p>
            <a:pPr>
              <a:buFontTx/>
              <a:buChar char="-"/>
            </a:pPr>
            <a:r>
              <a:rPr lang="sk-SK" dirty="0"/>
              <a:t> </a:t>
            </a:r>
            <a:r>
              <a:rPr lang="sk-SK" dirty="0" err="1" smtClean="0"/>
              <a:t>Daunovia</a:t>
            </a:r>
            <a:r>
              <a:rPr lang="sk-SK" dirty="0" smtClean="0"/>
              <a:t> na severe – okupovali celú nížinu a rozširovali územie na </a:t>
            </a:r>
            <a:r>
              <a:rPr lang="sk-SK" dirty="0" smtClean="0"/>
              <a:t>sever</a:t>
            </a:r>
            <a:endParaRPr lang="sk-SK" dirty="0" smtClean="0"/>
          </a:p>
        </p:txBody>
      </p:sp>
      <p:pic>
        <p:nvPicPr>
          <p:cNvPr id="15362" name="Picture 2" descr="https://www.bassmuseum.org/wp-content/uploads/2011/05/Apulian-Vase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86306" y="0"/>
            <a:ext cx="4557694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20" name="Picture 4" descr="http://www.kcrw.com/news-culture/shows/art-talk/golden-age-of-bronze/at150728Getty-BrindisiArcheologicalMus.jpg"/>
          <p:cNvPicPr>
            <a:picLocks noChangeAspect="1" noChangeArrowheads="1"/>
          </p:cNvPicPr>
          <p:nvPr/>
        </p:nvPicPr>
        <p:blipFill>
          <a:blip r:embed="rId2" cstate="print"/>
          <a:srcRect r="48529"/>
          <a:stretch>
            <a:fillRect/>
          </a:stretch>
        </p:blipFill>
        <p:spPr bwMode="auto">
          <a:xfrm>
            <a:off x="71406" y="142852"/>
            <a:ext cx="2500330" cy="3197072"/>
          </a:xfrm>
          <a:prstGeom prst="rect">
            <a:avLst/>
          </a:prstGeom>
          <a:noFill/>
        </p:spPr>
      </p:pic>
      <p:pic>
        <p:nvPicPr>
          <p:cNvPr id="60422" name="Picture 6" descr="http://4.bp.blogspot.com/-LYTMfJG8NCw/U_CSpSkwFqI/AAAAAAAAAhA/2JG2g5StISk/s1600/DSC_006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72066" y="428604"/>
            <a:ext cx="3943184" cy="5894804"/>
          </a:xfrm>
          <a:prstGeom prst="rect">
            <a:avLst/>
          </a:prstGeom>
          <a:noFill/>
        </p:spPr>
      </p:pic>
      <p:pic>
        <p:nvPicPr>
          <p:cNvPr id="60424" name="Picture 8" descr="http://www.forumancientcoins.com/numiswiki/images/6017570062_923e804c61_b.jpg"/>
          <p:cNvPicPr>
            <a:picLocks noChangeAspect="1" noChangeArrowheads="1"/>
          </p:cNvPicPr>
          <p:nvPr/>
        </p:nvPicPr>
        <p:blipFill>
          <a:blip r:embed="rId4"/>
          <a:srcRect l="8924" t="6114" r="8965" b="13179"/>
          <a:stretch>
            <a:fillRect/>
          </a:stretch>
        </p:blipFill>
        <p:spPr bwMode="auto">
          <a:xfrm>
            <a:off x="2615032" y="3357562"/>
            <a:ext cx="2311993" cy="33172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6" name="Picture 6" descr="http://www.brindisiweb.it/storia/foto2/archeosub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192666"/>
            <a:ext cx="4643438" cy="2665334"/>
          </a:xfrm>
          <a:prstGeom prst="rect">
            <a:avLst/>
          </a:prstGeom>
          <a:noFill/>
        </p:spPr>
      </p:pic>
      <p:pic>
        <p:nvPicPr>
          <p:cNvPr id="61442" name="Picture 2" descr="http://www.brindisiweb.it/storia/images/disegno_relitto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5238750" cy="3467100"/>
          </a:xfrm>
          <a:prstGeom prst="rect">
            <a:avLst/>
          </a:prstGeom>
          <a:noFill/>
        </p:spPr>
      </p:pic>
      <p:pic>
        <p:nvPicPr>
          <p:cNvPr id="61444" name="Picture 4" descr="http://www.brindisiweb.it/storia/foto2/stadera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71934" y="2285993"/>
            <a:ext cx="5072066" cy="2803470"/>
          </a:xfrm>
          <a:prstGeom prst="rect">
            <a:avLst/>
          </a:prstGeom>
          <a:noFill/>
        </p:spPr>
      </p:pic>
      <p:sp>
        <p:nvSpPr>
          <p:cNvPr id="5" name="TextovéPole 4"/>
          <p:cNvSpPr txBox="1"/>
          <p:nvPr/>
        </p:nvSpPr>
        <p:spPr>
          <a:xfrm>
            <a:off x="5429256" y="0"/>
            <a:ext cx="37147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sk-SK" dirty="0" smtClean="0"/>
              <a:t> </a:t>
            </a:r>
            <a:r>
              <a:rPr lang="sk-SK" dirty="0" err="1" smtClean="0"/>
              <a:t>Punta</a:t>
            </a:r>
            <a:r>
              <a:rPr lang="sk-SK" dirty="0" smtClean="0"/>
              <a:t> </a:t>
            </a:r>
            <a:r>
              <a:rPr lang="sk-SK" dirty="0" err="1" smtClean="0"/>
              <a:t>Penne</a:t>
            </a:r>
            <a:endParaRPr lang="sk-SK" dirty="0" smtClean="0"/>
          </a:p>
          <a:p>
            <a:pPr>
              <a:buFontTx/>
              <a:buChar char="-"/>
            </a:pPr>
            <a:r>
              <a:rPr lang="sk-SK" dirty="0" smtClean="0"/>
              <a:t> </a:t>
            </a:r>
            <a:r>
              <a:rPr lang="sk-SK" dirty="0" err="1" smtClean="0"/>
              <a:t>Santa</a:t>
            </a:r>
            <a:r>
              <a:rPr lang="sk-SK" dirty="0" smtClean="0"/>
              <a:t> </a:t>
            </a:r>
            <a:r>
              <a:rPr lang="sk-SK" dirty="0" err="1" smtClean="0"/>
              <a:t>Sabina</a:t>
            </a:r>
            <a:endParaRPr lang="sk-SK" dirty="0" smtClean="0"/>
          </a:p>
          <a:p>
            <a:pPr>
              <a:buFontTx/>
              <a:buChar char="-"/>
            </a:pPr>
            <a:r>
              <a:rPr lang="sk-SK" dirty="0" smtClean="0"/>
              <a:t> </a:t>
            </a:r>
            <a:r>
              <a:rPr lang="sk-SK" dirty="0" err="1" smtClean="0"/>
              <a:t>Punta</a:t>
            </a:r>
            <a:r>
              <a:rPr lang="sk-SK" dirty="0" smtClean="0"/>
              <a:t> </a:t>
            </a:r>
            <a:r>
              <a:rPr lang="sk-SK" dirty="0" err="1" smtClean="0"/>
              <a:t>del</a:t>
            </a:r>
            <a:r>
              <a:rPr lang="sk-SK" dirty="0" smtClean="0"/>
              <a:t> </a:t>
            </a:r>
            <a:r>
              <a:rPr lang="sk-SK" dirty="0" err="1" smtClean="0"/>
              <a:t>Serrone</a:t>
            </a:r>
            <a:endParaRPr lang="cs-CZ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91440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err="1" smtClean="0"/>
              <a:t>Lecce</a:t>
            </a:r>
            <a:endParaRPr lang="sk-SK" dirty="0" smtClean="0"/>
          </a:p>
          <a:p>
            <a:pPr>
              <a:buFontTx/>
              <a:buChar char="-"/>
            </a:pPr>
            <a:r>
              <a:rPr lang="sk-SK" dirty="0" smtClean="0"/>
              <a:t>Antické mesto </a:t>
            </a:r>
            <a:r>
              <a:rPr lang="sk-SK" dirty="0" err="1" smtClean="0"/>
              <a:t>Lupiae</a:t>
            </a:r>
            <a:endParaRPr lang="sk-SK" dirty="0" smtClean="0"/>
          </a:p>
          <a:p>
            <a:pPr>
              <a:buFontTx/>
              <a:buChar char="-"/>
            </a:pPr>
            <a:r>
              <a:rPr lang="sk-SK" dirty="0"/>
              <a:t> </a:t>
            </a:r>
            <a:r>
              <a:rPr lang="sk-SK" dirty="0" smtClean="0"/>
              <a:t>jedno z hlavných miest </a:t>
            </a:r>
            <a:r>
              <a:rPr lang="sk-SK" dirty="0" err="1" smtClean="0"/>
              <a:t>Puglie</a:t>
            </a:r>
            <a:endParaRPr lang="sk-SK" dirty="0" smtClean="0"/>
          </a:p>
          <a:p>
            <a:pPr>
              <a:buFontTx/>
              <a:buChar char="-"/>
            </a:pPr>
            <a:r>
              <a:rPr lang="sk-SK" dirty="0"/>
              <a:t> </a:t>
            </a:r>
            <a:r>
              <a:rPr lang="sk-SK" dirty="0" smtClean="0"/>
              <a:t>len min. nálezov z </a:t>
            </a:r>
            <a:r>
              <a:rPr lang="sk-SK" dirty="0" err="1" smtClean="0"/>
              <a:t>predrímskeho</a:t>
            </a:r>
            <a:r>
              <a:rPr lang="sk-SK" dirty="0" smtClean="0"/>
              <a:t> obdobia – </a:t>
            </a:r>
            <a:r>
              <a:rPr lang="sk-SK" dirty="0" err="1" smtClean="0"/>
              <a:t>ipogeo</a:t>
            </a:r>
            <a:r>
              <a:rPr lang="sk-SK" dirty="0" smtClean="0"/>
              <a:t> </a:t>
            </a:r>
            <a:r>
              <a:rPr lang="sk-SK" dirty="0" err="1" smtClean="0"/>
              <a:t>Palmieri</a:t>
            </a:r>
            <a:r>
              <a:rPr lang="sk-SK" dirty="0" smtClean="0"/>
              <a:t> (v rovnako mennom paláci) – výzdobu tvorili </a:t>
            </a:r>
            <a:r>
              <a:rPr lang="sk-SK" dirty="0" err="1" smtClean="0"/>
              <a:t>kariatydy</a:t>
            </a:r>
            <a:r>
              <a:rPr lang="sk-SK" dirty="0" smtClean="0"/>
              <a:t> a boj, práca </a:t>
            </a:r>
            <a:r>
              <a:rPr lang="sk-SK" dirty="0" err="1" smtClean="0"/>
              <a:t>tarentského</a:t>
            </a:r>
            <a:r>
              <a:rPr lang="sk-SK" dirty="0" smtClean="0"/>
              <a:t> umelca, 4. stor. BC</a:t>
            </a:r>
          </a:p>
          <a:p>
            <a:pPr>
              <a:buFontTx/>
              <a:buChar char="-"/>
            </a:pPr>
            <a:r>
              <a:rPr lang="sk-SK" dirty="0"/>
              <a:t> </a:t>
            </a:r>
            <a:r>
              <a:rPr lang="sk-SK" dirty="0" err="1" smtClean="0"/>
              <a:t>predrímske</a:t>
            </a:r>
            <a:r>
              <a:rPr lang="sk-SK" dirty="0" smtClean="0"/>
              <a:t> obdobie – hlavne hrobky, ale </a:t>
            </a:r>
            <a:r>
              <a:rPr lang="sk-SK" dirty="0" err="1" smtClean="0"/>
              <a:t>nepotrvrdzujú</a:t>
            </a:r>
            <a:r>
              <a:rPr lang="sk-SK" dirty="0" smtClean="0"/>
              <a:t> teóriu o osídlení oblasti pred Rimanmi</a:t>
            </a:r>
          </a:p>
          <a:p>
            <a:pPr>
              <a:buFontTx/>
              <a:buChar char="-"/>
            </a:pPr>
            <a:r>
              <a:rPr lang="sk-SK" dirty="0"/>
              <a:t> </a:t>
            </a:r>
            <a:r>
              <a:rPr lang="sk-SK" dirty="0" smtClean="0"/>
              <a:t>102 AD – založená kolónia – umiestnená pri </a:t>
            </a:r>
            <a:r>
              <a:rPr lang="sk-SK" dirty="0" err="1" smtClean="0"/>
              <a:t>via</a:t>
            </a:r>
            <a:r>
              <a:rPr lang="sk-SK" dirty="0" smtClean="0"/>
              <a:t> </a:t>
            </a:r>
            <a:r>
              <a:rPr lang="sk-SK" dirty="0" err="1" smtClean="0"/>
              <a:t>Traiana</a:t>
            </a:r>
            <a:r>
              <a:rPr lang="cs-CZ" dirty="0" smtClean="0"/>
              <a:t> – </a:t>
            </a:r>
            <a:r>
              <a:rPr lang="cs-CZ" dirty="0" err="1" smtClean="0"/>
              <a:t>následne</a:t>
            </a:r>
            <a:r>
              <a:rPr lang="cs-CZ" dirty="0" smtClean="0"/>
              <a:t> </a:t>
            </a:r>
            <a:r>
              <a:rPr lang="cs-CZ" dirty="0" err="1" smtClean="0"/>
              <a:t>vzostup</a:t>
            </a:r>
            <a:r>
              <a:rPr lang="cs-CZ" dirty="0" smtClean="0"/>
              <a:t> stavebných </a:t>
            </a:r>
            <a:r>
              <a:rPr lang="cs-CZ" dirty="0" err="1" smtClean="0"/>
              <a:t>prác</a:t>
            </a:r>
            <a:endParaRPr lang="cs-CZ" dirty="0" smtClean="0"/>
          </a:p>
          <a:p>
            <a:pPr>
              <a:buFontTx/>
              <a:buChar char="-"/>
            </a:pPr>
            <a:r>
              <a:rPr lang="sk-SK" dirty="0"/>
              <a:t> </a:t>
            </a:r>
            <a:r>
              <a:rPr lang="sk-SK" dirty="0" smtClean="0"/>
              <a:t>z rímskeho mesta: divadlo (</a:t>
            </a:r>
            <a:r>
              <a:rPr lang="sk-SK" dirty="0" err="1" smtClean="0"/>
              <a:t>cavea</a:t>
            </a:r>
            <a:r>
              <a:rPr lang="sk-SK" dirty="0" smtClean="0"/>
              <a:t> opravovaná v 2. stor. AD), amfiteáter – z </a:t>
            </a:r>
            <a:r>
              <a:rPr lang="sk-SK" dirty="0" err="1" smtClean="0"/>
              <a:t>obodbia</a:t>
            </a:r>
            <a:r>
              <a:rPr lang="sk-SK" dirty="0" smtClean="0"/>
              <a:t> vlády Augusta – množstvo </a:t>
            </a:r>
            <a:r>
              <a:rPr lang="sk-SK" dirty="0" err="1" smtClean="0"/>
              <a:t>prestávb</a:t>
            </a:r>
            <a:r>
              <a:rPr lang="sk-SK" dirty="0" smtClean="0"/>
              <a:t>, schodisko v aréne, dekorované scénami lovu – 4. stor. AD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71414"/>
            <a:ext cx="91440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err="1" smtClean="0"/>
              <a:t>Rudiae</a:t>
            </a:r>
            <a:r>
              <a:rPr lang="sk-SK" dirty="0" smtClean="0"/>
              <a:t> (blízko </a:t>
            </a:r>
            <a:r>
              <a:rPr lang="sk-SK" dirty="0" err="1" smtClean="0"/>
              <a:t>Lecce</a:t>
            </a:r>
            <a:r>
              <a:rPr lang="sk-SK" dirty="0" smtClean="0"/>
              <a:t>)</a:t>
            </a:r>
          </a:p>
          <a:p>
            <a:pPr>
              <a:buFontTx/>
              <a:buChar char="-"/>
            </a:pPr>
            <a:r>
              <a:rPr lang="sk-SK" dirty="0" smtClean="0"/>
              <a:t>Mesto v </a:t>
            </a:r>
            <a:r>
              <a:rPr lang="sk-SK" dirty="0" err="1" smtClean="0"/>
              <a:t>Messapii</a:t>
            </a:r>
            <a:r>
              <a:rPr lang="sk-SK" dirty="0" smtClean="0"/>
              <a:t>, slávne – narodil sa tam básnik </a:t>
            </a:r>
            <a:r>
              <a:rPr lang="sk-SK" dirty="0" err="1" smtClean="0"/>
              <a:t>Ennius</a:t>
            </a:r>
            <a:endParaRPr lang="sk-SK" dirty="0" smtClean="0"/>
          </a:p>
          <a:p>
            <a:pPr>
              <a:buFontTx/>
              <a:buChar char="-"/>
            </a:pPr>
            <a:r>
              <a:rPr lang="sk-SK" dirty="0"/>
              <a:t> </a:t>
            </a:r>
            <a:r>
              <a:rPr lang="sk-SK" dirty="0" smtClean="0"/>
              <a:t>niekoľko monumentov:</a:t>
            </a:r>
          </a:p>
          <a:p>
            <a:r>
              <a:rPr lang="sk-SK" dirty="0" smtClean="0"/>
              <a:t>a) Opevnenie – 2 okruhy, 1400 a 3600 m, tufové bloky</a:t>
            </a:r>
          </a:p>
          <a:p>
            <a:r>
              <a:rPr lang="sk-SK" dirty="0" smtClean="0"/>
              <a:t>b) </a:t>
            </a:r>
            <a:r>
              <a:rPr lang="sk-SK" dirty="0" err="1" smtClean="0"/>
              <a:t>Ipogei</a:t>
            </a:r>
            <a:r>
              <a:rPr lang="sk-SK" dirty="0" smtClean="0"/>
              <a:t> </a:t>
            </a:r>
            <a:r>
              <a:rPr lang="sk-SK" dirty="0" err="1" smtClean="0"/>
              <a:t>tombali</a:t>
            </a:r>
            <a:r>
              <a:rPr lang="sk-SK" dirty="0" smtClean="0"/>
              <a:t> a </a:t>
            </a:r>
            <a:r>
              <a:rPr lang="sk-SK" dirty="0" err="1" smtClean="0"/>
              <a:t>camera</a:t>
            </a:r>
            <a:r>
              <a:rPr lang="sk-SK" dirty="0" smtClean="0"/>
              <a:t> – v skale</a:t>
            </a:r>
          </a:p>
          <a:p>
            <a:r>
              <a:rPr lang="sk-SK" dirty="0" smtClean="0"/>
              <a:t>c) Ulice s nepravidelným priebehom</a:t>
            </a:r>
          </a:p>
          <a:p>
            <a:r>
              <a:rPr lang="sk-SK" dirty="0" smtClean="0"/>
              <a:t>d) Niekoľko v</a:t>
            </a:r>
            <a:r>
              <a:rPr lang="cs-CZ" dirty="0" err="1" smtClean="0"/>
              <a:t>äčších</a:t>
            </a:r>
            <a:r>
              <a:rPr lang="cs-CZ" dirty="0" smtClean="0"/>
              <a:t> budov – na S – </a:t>
            </a:r>
            <a:r>
              <a:rPr lang="cs-CZ" dirty="0" err="1" smtClean="0"/>
              <a:t>amfiteáter</a:t>
            </a:r>
            <a:r>
              <a:rPr lang="cs-CZ" dirty="0" smtClean="0"/>
              <a:t> (dnes už len </a:t>
            </a:r>
            <a:r>
              <a:rPr lang="cs-CZ" dirty="0" err="1" smtClean="0"/>
              <a:t>depresia</a:t>
            </a:r>
            <a:r>
              <a:rPr lang="cs-CZ" dirty="0" smtClean="0"/>
              <a:t> v zemi)</a:t>
            </a:r>
            <a:endParaRPr lang="sk-SK" dirty="0" smtClean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921547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err="1" smtClean="0"/>
              <a:t>Cavallino</a:t>
            </a:r>
            <a:endParaRPr lang="sk-SK" dirty="0" smtClean="0"/>
          </a:p>
          <a:p>
            <a:pPr>
              <a:buFontTx/>
              <a:buChar char="-"/>
            </a:pPr>
            <a:r>
              <a:rPr lang="sk-SK" dirty="0" smtClean="0"/>
              <a:t>5 km dlhé hradby – najprv identifikované pomocou leteckej </a:t>
            </a:r>
            <a:r>
              <a:rPr lang="sk-SK" dirty="0" err="1" smtClean="0"/>
              <a:t>prospekcie</a:t>
            </a:r>
            <a:endParaRPr lang="sk-SK" dirty="0" smtClean="0"/>
          </a:p>
          <a:p>
            <a:pPr>
              <a:buFontTx/>
              <a:buChar char="-"/>
            </a:pPr>
            <a:r>
              <a:rPr lang="sk-SK" dirty="0" smtClean="0"/>
              <a:t> opevnenie najstaršie v južnom Taliansku – na konci 6. stor. BC, sprevádzané priekopou, predsunutá 3-4 m, široká 4 m, hlboká 2 m</a:t>
            </a:r>
          </a:p>
          <a:p>
            <a:pPr>
              <a:buFontTx/>
              <a:buChar char="-"/>
            </a:pPr>
            <a:r>
              <a:rPr lang="sk-SK" dirty="0"/>
              <a:t> </a:t>
            </a:r>
            <a:r>
              <a:rPr lang="sk-SK" dirty="0" smtClean="0"/>
              <a:t>hradby na niekoľkých miesta pretínajú chatrče z doby bronzovej</a:t>
            </a:r>
          </a:p>
          <a:p>
            <a:pPr>
              <a:buFontTx/>
              <a:buChar char="-"/>
            </a:pPr>
            <a:r>
              <a:rPr lang="sk-SK" dirty="0"/>
              <a:t> </a:t>
            </a:r>
            <a:r>
              <a:rPr lang="sk-SK" dirty="0" smtClean="0"/>
              <a:t>z archaického obdobia – väčšia budova – lokalita </a:t>
            </a:r>
            <a:r>
              <a:rPr lang="sk-SK" dirty="0" err="1" smtClean="0"/>
              <a:t>Ajera</a:t>
            </a:r>
            <a:r>
              <a:rPr lang="sk-SK" dirty="0" smtClean="0"/>
              <a:t> – menší palác s miestnosťami rozloženými okolo dvora, kde boli použité mnohé architektonické, grécke fragmenty – napr. hlavica veľmi pekne spracovaná</a:t>
            </a:r>
            <a:endParaRPr lang="cs-CZ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9144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err="1" smtClean="0"/>
              <a:t>Roca</a:t>
            </a:r>
            <a:r>
              <a:rPr lang="sk-SK" dirty="0" smtClean="0"/>
              <a:t> </a:t>
            </a:r>
            <a:r>
              <a:rPr lang="sk-SK" dirty="0" err="1" smtClean="0"/>
              <a:t>Vecchia</a:t>
            </a:r>
            <a:endParaRPr lang="sk-SK" dirty="0" smtClean="0"/>
          </a:p>
          <a:p>
            <a:pPr>
              <a:buFontTx/>
              <a:buChar char="-"/>
            </a:pPr>
            <a:r>
              <a:rPr lang="sk-SK" dirty="0" smtClean="0"/>
              <a:t>Malé osídlenie na Adriatickom pobreží</a:t>
            </a:r>
          </a:p>
          <a:p>
            <a:pPr>
              <a:buFontTx/>
              <a:buChar char="-"/>
            </a:pPr>
            <a:r>
              <a:rPr lang="sk-SK" dirty="0"/>
              <a:t> </a:t>
            </a:r>
            <a:r>
              <a:rPr lang="sk-SK" dirty="0" smtClean="0"/>
              <a:t>opevnenie – štvorcové kvádre, dobre opracované – okruh asi 1200 m, časť pod morom, presunutá priekopa, S a JV brána</a:t>
            </a:r>
          </a:p>
          <a:p>
            <a:pPr>
              <a:buFontTx/>
              <a:buChar char="-"/>
            </a:pPr>
            <a:r>
              <a:rPr lang="sk-SK" dirty="0"/>
              <a:t> </a:t>
            </a:r>
            <a:r>
              <a:rPr lang="sk-SK" dirty="0" smtClean="0"/>
              <a:t>nepoznáme antické meno – La </a:t>
            </a:r>
            <a:r>
              <a:rPr lang="sk-SK" dirty="0" err="1" smtClean="0"/>
              <a:t>Roche</a:t>
            </a:r>
            <a:r>
              <a:rPr lang="sk-SK" dirty="0" smtClean="0"/>
              <a:t> sa vzťahuje k stredovekému hradu postavenému okolo roku 1350</a:t>
            </a:r>
          </a:p>
          <a:p>
            <a:pPr>
              <a:buFontTx/>
              <a:buChar char="-"/>
            </a:pPr>
            <a:r>
              <a:rPr lang="sk-SK" dirty="0"/>
              <a:t> </a:t>
            </a:r>
            <a:r>
              <a:rPr lang="sk-SK" dirty="0" smtClean="0"/>
              <a:t>hrobky v skale</a:t>
            </a:r>
          </a:p>
          <a:p>
            <a:pPr>
              <a:buFontTx/>
              <a:buChar char="-"/>
            </a:pPr>
            <a:r>
              <a:rPr lang="sk-SK" dirty="0" smtClean="0"/>
              <a:t> všetko pochádza z 4/3 st. BC</a:t>
            </a:r>
            <a:endParaRPr lang="cs-CZ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907259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err="1" smtClean="0"/>
              <a:t>Manduria</a:t>
            </a:r>
            <a:endParaRPr lang="sk-SK" dirty="0" smtClean="0"/>
          </a:p>
          <a:p>
            <a:pPr>
              <a:buFontTx/>
              <a:buChar char="-"/>
            </a:pPr>
            <a:r>
              <a:rPr lang="sk-SK" dirty="0" smtClean="0"/>
              <a:t>Mesto v </a:t>
            </a:r>
            <a:r>
              <a:rPr lang="sk-SK" dirty="0" err="1" smtClean="0"/>
              <a:t>Messapii</a:t>
            </a:r>
            <a:endParaRPr lang="sk-SK" dirty="0" smtClean="0"/>
          </a:p>
          <a:p>
            <a:pPr>
              <a:buFontTx/>
              <a:buChar char="-"/>
            </a:pPr>
            <a:r>
              <a:rPr lang="sk-SK" dirty="0"/>
              <a:t> </a:t>
            </a:r>
            <a:r>
              <a:rPr lang="sk-SK" dirty="0" smtClean="0"/>
              <a:t>3 okruhy opevnenia – najstarší je najviac vo vnútri (5. stor. BC), 2. je s priekopou (4.stor. BC) – zomrel tu spartský kráľ </a:t>
            </a:r>
            <a:r>
              <a:rPr lang="sk-SK" dirty="0" err="1" smtClean="0"/>
              <a:t>Archidamos</a:t>
            </a:r>
            <a:r>
              <a:rPr lang="sk-SK" dirty="0" smtClean="0"/>
              <a:t>, ktorého </a:t>
            </a:r>
            <a:r>
              <a:rPr lang="sk-SK" dirty="0" err="1" smtClean="0"/>
              <a:t>Tarenťania</a:t>
            </a:r>
            <a:r>
              <a:rPr lang="sk-SK" dirty="0" smtClean="0"/>
              <a:t> zavolali na pomoc v boji proti </a:t>
            </a:r>
            <a:r>
              <a:rPr lang="sk-SK" dirty="0" err="1" smtClean="0"/>
              <a:t>Messapom</a:t>
            </a:r>
            <a:r>
              <a:rPr lang="sk-SK" dirty="0" smtClean="0"/>
              <a:t>, 3. stor. BC – posledný okruh s veľkou priekopou – pri nej viditeľné veľké množstvo zárezov do skaly – </a:t>
            </a:r>
            <a:r>
              <a:rPr lang="sk-SK" dirty="0" err="1" smtClean="0"/>
              <a:t>fosse</a:t>
            </a:r>
            <a:r>
              <a:rPr lang="sk-SK" dirty="0" smtClean="0"/>
              <a:t> </a:t>
            </a:r>
            <a:r>
              <a:rPr lang="sk-SK" dirty="0" err="1" smtClean="0"/>
              <a:t>tombali</a:t>
            </a:r>
            <a:endParaRPr lang="cs-CZ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657226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err="1" smtClean="0"/>
              <a:t>Apúlska</a:t>
            </a:r>
            <a:r>
              <a:rPr lang="sk-SK" b="1" dirty="0" smtClean="0"/>
              <a:t> </a:t>
            </a:r>
            <a:r>
              <a:rPr lang="sk-SK" b="1" dirty="0" err="1" smtClean="0"/>
              <a:t>červenofigurová</a:t>
            </a:r>
            <a:r>
              <a:rPr lang="sk-SK" b="1" dirty="0" smtClean="0"/>
              <a:t> keramika</a:t>
            </a:r>
          </a:p>
          <a:p>
            <a:pPr>
              <a:buFontTx/>
              <a:buChar char="-"/>
            </a:pPr>
            <a:r>
              <a:rPr lang="sk-SK" dirty="0" smtClean="0"/>
              <a:t> 430 – 300 BC</a:t>
            </a:r>
          </a:p>
          <a:p>
            <a:pPr>
              <a:buFontTx/>
              <a:buChar char="-"/>
            </a:pPr>
            <a:r>
              <a:rPr lang="sk-SK" dirty="0" smtClean="0"/>
              <a:t> cca 20 000 zachovaných kusov váz (asi polovica z </a:t>
            </a:r>
            <a:r>
              <a:rPr lang="sk-SK" dirty="0" err="1" smtClean="0"/>
              <a:t>Apúlie</a:t>
            </a:r>
            <a:r>
              <a:rPr lang="sk-SK" dirty="0" smtClean="0"/>
              <a:t>, ostatné z </a:t>
            </a:r>
            <a:r>
              <a:rPr lang="sk-SK" dirty="0" err="1" smtClean="0"/>
              <a:t>Paesta</a:t>
            </a:r>
            <a:r>
              <a:rPr lang="sk-SK" dirty="0" smtClean="0"/>
              <a:t>, </a:t>
            </a:r>
            <a:r>
              <a:rPr lang="sk-SK" dirty="0" err="1" smtClean="0"/>
              <a:t>Kampánie</a:t>
            </a:r>
            <a:r>
              <a:rPr lang="sk-SK" dirty="0" smtClean="0"/>
              <a:t>, </a:t>
            </a:r>
            <a:r>
              <a:rPr lang="sk-SK" dirty="0" err="1" smtClean="0"/>
              <a:t>Lukánie</a:t>
            </a:r>
            <a:r>
              <a:rPr lang="sk-SK" dirty="0" smtClean="0"/>
              <a:t> a Sicílie)</a:t>
            </a:r>
          </a:p>
          <a:p>
            <a:pPr>
              <a:buFontTx/>
              <a:buChar char="-"/>
            </a:pPr>
            <a:r>
              <a:rPr lang="sk-SK" dirty="0" smtClean="0"/>
              <a:t> hlavné stredisko: </a:t>
            </a:r>
            <a:r>
              <a:rPr lang="sk-SK" dirty="0" smtClean="0"/>
              <a:t>Taras/</a:t>
            </a:r>
            <a:r>
              <a:rPr lang="sk-SK" dirty="0" err="1" smtClean="0"/>
              <a:t>Tarentum</a:t>
            </a:r>
            <a:r>
              <a:rPr lang="sk-SK" dirty="0" smtClean="0"/>
              <a:t> </a:t>
            </a:r>
            <a:r>
              <a:rPr lang="sk-SK" dirty="0" smtClean="0"/>
              <a:t>(grécke </a:t>
            </a:r>
            <a:r>
              <a:rPr lang="sk-SK" i="1" dirty="0" smtClean="0"/>
              <a:t>polis</a:t>
            </a:r>
            <a:r>
              <a:rPr lang="sk-SK" dirty="0" smtClean="0"/>
              <a:t>)</a:t>
            </a:r>
          </a:p>
          <a:p>
            <a:pPr>
              <a:buFontTx/>
              <a:buChar char="-"/>
            </a:pPr>
            <a:r>
              <a:rPr lang="sk-SK" dirty="0" smtClean="0"/>
              <a:t> dva štýly: jednoduchý (zvoncové krátery, krátery a malé nádoby) a bohatý štýl</a:t>
            </a:r>
          </a:p>
          <a:p>
            <a:pPr>
              <a:buFontTx/>
              <a:buChar char="-"/>
            </a:pPr>
            <a:r>
              <a:rPr lang="sk-SK" dirty="0" smtClean="0"/>
              <a:t> hlina menej bohatá na železo – pred výpalom pridávanie červeného náteru – dodal nádobe lesk a farbu</a:t>
            </a:r>
          </a:p>
          <a:p>
            <a:endParaRPr lang="sk-SK" b="1" dirty="0" smtClean="0"/>
          </a:p>
          <a:p>
            <a:endParaRPr lang="sk-SK" b="1" dirty="0" smtClean="0"/>
          </a:p>
        </p:txBody>
      </p:sp>
      <p:pic>
        <p:nvPicPr>
          <p:cNvPr id="31748" name="Picture 4" descr="https://www.forumancientcoins.com/historia/antiquities/a094b.jpg"/>
          <p:cNvPicPr>
            <a:picLocks noChangeAspect="1" noChangeArrowheads="1"/>
          </p:cNvPicPr>
          <p:nvPr/>
        </p:nvPicPr>
        <p:blipFill>
          <a:blip r:embed="rId2"/>
          <a:srcRect l="1999" t="20524" r="2000" b="9169"/>
          <a:stretch>
            <a:fillRect/>
          </a:stretch>
        </p:blipFill>
        <p:spPr bwMode="auto">
          <a:xfrm>
            <a:off x="142844" y="4886021"/>
            <a:ext cx="4115432" cy="1971979"/>
          </a:xfrm>
          <a:prstGeom prst="rect">
            <a:avLst/>
          </a:prstGeom>
          <a:noFill/>
        </p:spPr>
      </p:pic>
      <p:pic>
        <p:nvPicPr>
          <p:cNvPr id="31750" name="Picture 6" descr="https://s-media-cache-ak0.pinimg.com/736x/b3/eb/6a/b3eb6aa964224421a8e8014990c2da2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3143248"/>
            <a:ext cx="2625139" cy="3714752"/>
          </a:xfrm>
          <a:prstGeom prst="rect">
            <a:avLst/>
          </a:prstGeom>
          <a:noFill/>
        </p:spPr>
      </p:pic>
      <p:pic>
        <p:nvPicPr>
          <p:cNvPr id="31746" name="Picture 2" descr="https://s-media-cache-ak0.pinimg.com/736x/05/90/7f/05907f6a9b3dbe13959ae0f536c94d7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72548" y="0"/>
            <a:ext cx="2571452" cy="3357562"/>
          </a:xfrm>
          <a:prstGeom prst="rect">
            <a:avLst/>
          </a:prstGeom>
          <a:noFill/>
        </p:spPr>
      </p:pic>
      <p:sp>
        <p:nvSpPr>
          <p:cNvPr id="6" name="TextovéPole 5"/>
          <p:cNvSpPr txBox="1"/>
          <p:nvPr/>
        </p:nvSpPr>
        <p:spPr>
          <a:xfrm>
            <a:off x="0" y="2643182"/>
            <a:ext cx="478631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smtClean="0"/>
              <a:t>Jednoduchý štýl</a:t>
            </a:r>
          </a:p>
          <a:p>
            <a:pPr>
              <a:buFontTx/>
              <a:buChar char="-"/>
            </a:pPr>
            <a:r>
              <a:rPr lang="sk-SK" dirty="0" smtClean="0"/>
              <a:t>1 – 4 postavy</a:t>
            </a:r>
          </a:p>
          <a:p>
            <a:pPr>
              <a:buFontTx/>
              <a:buChar char="-"/>
            </a:pPr>
            <a:r>
              <a:rPr lang="sk-SK" dirty="0" smtClean="0"/>
              <a:t>motívy: mýtické, ženské hlavy, bojovníci v bitke, </a:t>
            </a:r>
            <a:r>
              <a:rPr lang="sk-SK" dirty="0" smtClean="0"/>
              <a:t>dionýzovský </a:t>
            </a:r>
            <a:r>
              <a:rPr lang="sk-SK" dirty="0" err="1" smtClean="0"/>
              <a:t>thiasos</a:t>
            </a:r>
            <a:endParaRPr lang="sk-SK" dirty="0" smtClean="0"/>
          </a:p>
          <a:p>
            <a:pPr>
              <a:buFontTx/>
              <a:buChar char="-"/>
            </a:pPr>
            <a:r>
              <a:rPr lang="sk-SK" dirty="0" smtClean="0"/>
              <a:t> na zadnej strane – mladíci v plášťoch</a:t>
            </a:r>
          </a:p>
          <a:p>
            <a:pPr>
              <a:buFontTx/>
              <a:buChar char="-"/>
            </a:pPr>
            <a:r>
              <a:rPr lang="sk-SK" dirty="0" smtClean="0"/>
              <a:t> maliari: Maliar </a:t>
            </a:r>
            <a:r>
              <a:rPr lang="sk-SK" dirty="0" err="1" smtClean="0"/>
              <a:t>Sisyfa</a:t>
            </a:r>
            <a:r>
              <a:rPr lang="sk-SK" dirty="0" smtClean="0"/>
              <a:t>, Maliar </a:t>
            </a:r>
            <a:r>
              <a:rPr lang="sk-SK" dirty="0" err="1" smtClean="0"/>
              <a:t>Tarporley</a:t>
            </a:r>
            <a:r>
              <a:rPr lang="sk-SK" dirty="0" smtClean="0"/>
              <a:t>, pol. 4. stor</a:t>
            </a:r>
            <a:r>
              <a:rPr lang="sk-SK" dirty="0" smtClean="0"/>
              <a:t>. BC </a:t>
            </a:r>
            <a:r>
              <a:rPr lang="sk-SK" dirty="0" smtClean="0"/>
              <a:t>Maliar </a:t>
            </a:r>
            <a:r>
              <a:rPr lang="sk-SK" dirty="0" err="1" smtClean="0"/>
              <a:t>Varrese</a:t>
            </a:r>
            <a:r>
              <a:rPr lang="sk-SK" dirty="0" smtClean="0"/>
              <a:t> (začína sa nápadne podobať na bohatý štýl)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464343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smtClean="0"/>
              <a:t>Bohatý štýl (ornamentálny</a:t>
            </a:r>
            <a:r>
              <a:rPr lang="sk-SK" dirty="0" smtClean="0"/>
              <a:t>)</a:t>
            </a:r>
          </a:p>
          <a:p>
            <a:endParaRPr lang="sk-SK" dirty="0" smtClean="0"/>
          </a:p>
          <a:p>
            <a:pPr>
              <a:buFontTx/>
              <a:buChar char="-"/>
            </a:pPr>
            <a:r>
              <a:rPr lang="sk-SK" dirty="0" smtClean="0"/>
              <a:t> väčšie nádoby s priestorom na väčšie scény</a:t>
            </a:r>
          </a:p>
          <a:p>
            <a:pPr>
              <a:buFontTx/>
              <a:buChar char="-"/>
            </a:pPr>
            <a:r>
              <a:rPr lang="sk-SK" dirty="0" smtClean="0"/>
              <a:t> krátery, amfory, </a:t>
            </a:r>
            <a:r>
              <a:rPr lang="sk-SK" dirty="0" err="1" smtClean="0"/>
              <a:t>loutrophoroi</a:t>
            </a:r>
            <a:r>
              <a:rPr lang="sk-SK" dirty="0" smtClean="0"/>
              <a:t>, </a:t>
            </a:r>
            <a:r>
              <a:rPr lang="sk-SK" dirty="0" err="1" smtClean="0"/>
              <a:t>hydrie</a:t>
            </a:r>
            <a:endParaRPr lang="sk-SK" dirty="0" smtClean="0"/>
          </a:p>
          <a:p>
            <a:pPr>
              <a:buFontTx/>
              <a:buChar char="-"/>
            </a:pPr>
            <a:r>
              <a:rPr lang="sk-SK" dirty="0" smtClean="0"/>
              <a:t> až do 20 postáv – dva a viac pásov</a:t>
            </a:r>
          </a:p>
          <a:p>
            <a:pPr>
              <a:buFontTx/>
              <a:buChar char="-"/>
            </a:pPr>
            <a:r>
              <a:rPr lang="sk-SK" dirty="0" smtClean="0"/>
              <a:t> farby: červená, žltá/zlatá, biela</a:t>
            </a:r>
          </a:p>
          <a:p>
            <a:pPr>
              <a:buFontTx/>
              <a:buChar char="-"/>
            </a:pPr>
            <a:r>
              <a:rPr lang="sk-SK" dirty="0" smtClean="0"/>
              <a:t> ornamenty jednoduché, od pol. 4. stor. – rastlinné motívy (na krku a stranách nádoby)</a:t>
            </a:r>
          </a:p>
          <a:p>
            <a:pPr>
              <a:buFontTx/>
              <a:buChar char="-"/>
            </a:pPr>
            <a:r>
              <a:rPr lang="sk-SK" dirty="0" smtClean="0"/>
              <a:t> pol. 4. stor. BC – jednoduché zobrazovanie architektúry – podsvetné paláce</a:t>
            </a:r>
          </a:p>
          <a:p>
            <a:pPr>
              <a:buFontTx/>
              <a:buChar char="-"/>
            </a:pPr>
            <a:r>
              <a:rPr lang="sk-SK" dirty="0" smtClean="0"/>
              <a:t> 360 BC – pohrebné scény – obetovanie</a:t>
            </a:r>
          </a:p>
          <a:p>
            <a:pPr>
              <a:buFontTx/>
              <a:buChar char="-"/>
            </a:pPr>
            <a:r>
              <a:rPr lang="sk-SK" dirty="0" smtClean="0"/>
              <a:t> Maliar </a:t>
            </a:r>
            <a:r>
              <a:rPr lang="sk-SK" dirty="0" err="1" smtClean="0"/>
              <a:t>Ilioupersis</a:t>
            </a:r>
            <a:r>
              <a:rPr lang="sk-SK" dirty="0" smtClean="0"/>
              <a:t>, </a:t>
            </a:r>
            <a:r>
              <a:rPr lang="sk-SK" dirty="0" err="1" smtClean="0"/>
              <a:t>Dariov</a:t>
            </a:r>
            <a:r>
              <a:rPr lang="sk-SK" dirty="0" smtClean="0"/>
              <a:t> maliar, </a:t>
            </a:r>
            <a:r>
              <a:rPr lang="sk-SK" dirty="0" err="1" smtClean="0"/>
              <a:t>Baltimorsky</a:t>
            </a:r>
            <a:r>
              <a:rPr lang="sk-SK" dirty="0" smtClean="0"/>
              <a:t> maliar</a:t>
            </a:r>
          </a:p>
          <a:p>
            <a:pPr>
              <a:buFontTx/>
              <a:buChar char="-"/>
            </a:pPr>
            <a:r>
              <a:rPr lang="sk-SK" dirty="0" smtClean="0"/>
              <a:t> motívy: stretnutie bohov, </a:t>
            </a:r>
            <a:r>
              <a:rPr lang="sk-SK" dirty="0" err="1" smtClean="0"/>
              <a:t>amazonomachia</a:t>
            </a:r>
            <a:r>
              <a:rPr lang="sk-SK" dirty="0" smtClean="0"/>
              <a:t>, </a:t>
            </a:r>
            <a:r>
              <a:rPr lang="sk-SK" dirty="0" err="1" smtClean="0"/>
              <a:t>Bellerofon</a:t>
            </a:r>
            <a:r>
              <a:rPr lang="sk-SK" dirty="0" smtClean="0"/>
              <a:t>, Herkules, Trójska vojna, </a:t>
            </a:r>
            <a:r>
              <a:rPr lang="sk-SK" dirty="0" smtClean="0"/>
              <a:t>dionýzovské </a:t>
            </a:r>
            <a:r>
              <a:rPr lang="sk-SK" dirty="0" smtClean="0"/>
              <a:t>motívy, predstavy o posmrtnom živote</a:t>
            </a:r>
          </a:p>
          <a:p>
            <a:pPr>
              <a:buFontTx/>
              <a:buChar char="-"/>
            </a:pPr>
            <a:r>
              <a:rPr lang="sk-SK" dirty="0" smtClean="0"/>
              <a:t> 2. pol. 4. stor. BC – svadby, ženy, erotické motívy, divadelné scény (z </a:t>
            </a:r>
            <a:r>
              <a:rPr lang="sk-SK" dirty="0" err="1" smtClean="0"/>
              <a:t>Attiky</a:t>
            </a:r>
            <a:r>
              <a:rPr lang="sk-SK" dirty="0" smtClean="0"/>
              <a:t> nepoznáme)</a:t>
            </a:r>
          </a:p>
          <a:p>
            <a:pPr>
              <a:buFontTx/>
              <a:buChar char="-"/>
            </a:pPr>
            <a:r>
              <a:rPr lang="sk-SK" dirty="0" smtClean="0"/>
              <a:t> od 370 BC – miznú scény každodenného života a atletické motívy</a:t>
            </a:r>
            <a:endParaRPr lang="cs-CZ" dirty="0" smtClean="0"/>
          </a:p>
        </p:txBody>
      </p:sp>
      <p:pic>
        <p:nvPicPr>
          <p:cNvPr id="30724" name="Picture 4" descr="https://s-media-cache-ak0.pinimg.com/736x/fb/1c/65/fb1c65fdaab2cfad3295329bbb137fb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95536" y="2571744"/>
            <a:ext cx="2248464" cy="4357718"/>
          </a:xfrm>
          <a:prstGeom prst="rect">
            <a:avLst/>
          </a:prstGeom>
          <a:noFill/>
        </p:spPr>
      </p:pic>
      <p:pic>
        <p:nvPicPr>
          <p:cNvPr id="30726" name="Picture 6" descr="https://s-media-cache-ak0.pinimg.com/736x/59/d3/7a/59d37a627de900ea13f62ce57fdc6a3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9124" y="0"/>
            <a:ext cx="3028389" cy="33575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9144000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sk-SK" dirty="0" smtClean="0"/>
              <a:t> 6. stor. BC – vplyv </a:t>
            </a:r>
            <a:r>
              <a:rPr lang="sk-SK" dirty="0" err="1" smtClean="0"/>
              <a:t>Tarentu</a:t>
            </a:r>
            <a:r>
              <a:rPr lang="sk-SK" dirty="0" smtClean="0"/>
              <a:t> dosiahol vrchol – pôsobenie filozofa, matematika a štátnika </a:t>
            </a:r>
            <a:r>
              <a:rPr lang="sk-SK" b="1" dirty="0" err="1" smtClean="0"/>
              <a:t>Archita</a:t>
            </a:r>
            <a:endParaRPr lang="sk-SK" b="1" dirty="0" smtClean="0"/>
          </a:p>
          <a:p>
            <a:pPr>
              <a:buFontTx/>
              <a:buChar char="-"/>
            </a:pPr>
            <a:r>
              <a:rPr lang="sk-SK" dirty="0" smtClean="0"/>
              <a:t> strety s okolitým obyvateľstvom</a:t>
            </a:r>
          </a:p>
          <a:p>
            <a:endParaRPr lang="sk-SK" sz="1200" dirty="0" smtClean="0"/>
          </a:p>
          <a:p>
            <a:pPr>
              <a:buFontTx/>
              <a:buChar char="-"/>
            </a:pPr>
            <a:r>
              <a:rPr lang="sk-SK" dirty="0" smtClean="0"/>
              <a:t> difúzia gréckej kultúry a vznik vlastného umenia a architektúry – veľmi vysoká úroveň</a:t>
            </a:r>
          </a:p>
          <a:p>
            <a:pPr>
              <a:buFontTx/>
              <a:buChar char="-"/>
            </a:pPr>
            <a:r>
              <a:rPr lang="sk-SK" dirty="0" smtClean="0"/>
              <a:t> 338 BC – </a:t>
            </a:r>
            <a:r>
              <a:rPr lang="sk-SK" b="1" dirty="0" err="1" smtClean="0"/>
              <a:t>Archidamos</a:t>
            </a:r>
            <a:r>
              <a:rPr lang="sk-SK" b="1" dirty="0" smtClean="0"/>
              <a:t> </a:t>
            </a:r>
            <a:r>
              <a:rPr lang="sk-SK" dirty="0" smtClean="0"/>
              <a:t>– na popud </a:t>
            </a:r>
            <a:r>
              <a:rPr lang="sk-SK" dirty="0" err="1" smtClean="0"/>
              <a:t>Tarenťanov</a:t>
            </a:r>
            <a:r>
              <a:rPr lang="sk-SK" dirty="0" smtClean="0"/>
              <a:t> – prišiel bojovať s </a:t>
            </a:r>
            <a:r>
              <a:rPr lang="sk-SK" dirty="0" err="1" smtClean="0"/>
              <a:t>Messapmi</a:t>
            </a:r>
            <a:r>
              <a:rPr lang="sk-SK" dirty="0" smtClean="0"/>
              <a:t> – zomrel</a:t>
            </a:r>
          </a:p>
          <a:p>
            <a:pPr>
              <a:buFontTx/>
              <a:buChar char="-"/>
            </a:pPr>
            <a:r>
              <a:rPr lang="sk-SK" dirty="0" smtClean="0"/>
              <a:t> </a:t>
            </a:r>
            <a:r>
              <a:rPr lang="sk-SK" b="1" dirty="0" smtClean="0"/>
              <a:t>Alexander </a:t>
            </a:r>
            <a:r>
              <a:rPr lang="sk-SK" b="1" dirty="0" err="1" smtClean="0"/>
              <a:t>Molosso</a:t>
            </a:r>
            <a:r>
              <a:rPr lang="sk-SK" b="1" dirty="0" smtClean="0"/>
              <a:t> </a:t>
            </a:r>
            <a:r>
              <a:rPr lang="sk-SK" dirty="0" smtClean="0"/>
              <a:t>– strýko Alexandra Veľkého – tiež zomrel v 331 BC</a:t>
            </a:r>
          </a:p>
          <a:p>
            <a:pPr>
              <a:buFontTx/>
              <a:buChar char="-"/>
            </a:pPr>
            <a:r>
              <a:rPr lang="sk-SK" dirty="0" smtClean="0"/>
              <a:t> ďalší: </a:t>
            </a:r>
            <a:r>
              <a:rPr lang="sk-SK" b="1" dirty="0" err="1" smtClean="0"/>
              <a:t>Agatocles</a:t>
            </a:r>
            <a:r>
              <a:rPr lang="sk-SK" b="1" dirty="0" smtClean="0"/>
              <a:t> zo </a:t>
            </a:r>
            <a:r>
              <a:rPr lang="sk-SK" b="1" dirty="0" err="1" smtClean="0"/>
              <a:t>Syrakúz</a:t>
            </a:r>
            <a:r>
              <a:rPr lang="sk-SK" dirty="0" smtClean="0"/>
              <a:t>, </a:t>
            </a:r>
            <a:r>
              <a:rPr lang="sk-SK" b="1" dirty="0" err="1" smtClean="0"/>
              <a:t>Pyrhus</a:t>
            </a:r>
            <a:r>
              <a:rPr lang="sk-SK" dirty="0" smtClean="0"/>
              <a:t>, </a:t>
            </a:r>
            <a:r>
              <a:rPr lang="sk-SK" b="1" dirty="0" smtClean="0"/>
              <a:t>Rimania</a:t>
            </a:r>
            <a:r>
              <a:rPr lang="sk-SK" dirty="0" smtClean="0"/>
              <a:t> – snaha ovládnuť toto územie</a:t>
            </a:r>
          </a:p>
          <a:p>
            <a:pPr>
              <a:buFontTx/>
              <a:buChar char="-"/>
            </a:pPr>
            <a:endParaRPr lang="sk-SK" sz="1400" dirty="0" smtClean="0"/>
          </a:p>
          <a:p>
            <a:pPr>
              <a:buFontTx/>
              <a:buChar char="-"/>
            </a:pPr>
            <a:r>
              <a:rPr lang="sk-SK" dirty="0" smtClean="0"/>
              <a:t> 4. – 2. stor. BC – obdobie vojen – rôzni vojvodcovia a vojaci</a:t>
            </a:r>
          </a:p>
          <a:p>
            <a:pPr>
              <a:buFontTx/>
              <a:buChar char="-"/>
            </a:pPr>
            <a:r>
              <a:rPr lang="sk-SK" dirty="0" smtClean="0"/>
              <a:t> </a:t>
            </a:r>
            <a:r>
              <a:rPr lang="sk-SK" dirty="0" err="1" smtClean="0"/>
              <a:t>Tarent</a:t>
            </a:r>
            <a:r>
              <a:rPr lang="sk-SK" dirty="0" smtClean="0"/>
              <a:t> </a:t>
            </a:r>
            <a:r>
              <a:rPr lang="sk-SK" dirty="0" smtClean="0"/>
              <a:t>okupovali – </a:t>
            </a:r>
            <a:r>
              <a:rPr lang="sk-SK" dirty="0" err="1" smtClean="0"/>
              <a:t>Pyrhus</a:t>
            </a:r>
            <a:r>
              <a:rPr lang="sk-SK" dirty="0" smtClean="0"/>
              <a:t> aj Rimania, významný zvrat až s príchodom </a:t>
            </a:r>
            <a:r>
              <a:rPr lang="sk-SK" dirty="0" err="1" smtClean="0"/>
              <a:t>Hannibala</a:t>
            </a:r>
            <a:r>
              <a:rPr lang="sk-SK" dirty="0" smtClean="0"/>
              <a:t> na </a:t>
            </a:r>
            <a:r>
              <a:rPr lang="sk-SK" dirty="0" err="1" smtClean="0"/>
              <a:t>kon</a:t>
            </a:r>
            <a:r>
              <a:rPr lang="sk-SK" dirty="0" smtClean="0"/>
              <a:t>. 3. a zač. 2. stor. BC – </a:t>
            </a:r>
            <a:r>
              <a:rPr lang="sk-SK" dirty="0" err="1" smtClean="0"/>
              <a:t>Hannibal</a:t>
            </a:r>
            <a:r>
              <a:rPr lang="sk-SK" dirty="0" smtClean="0"/>
              <a:t> porazený a s ním aj </a:t>
            </a:r>
            <a:r>
              <a:rPr lang="sk-SK" dirty="0" err="1" smtClean="0"/>
              <a:t>Tarent</a:t>
            </a:r>
            <a:endParaRPr lang="sk-SK" dirty="0" smtClean="0"/>
          </a:p>
          <a:p>
            <a:pPr>
              <a:buFontTx/>
              <a:buChar char="-"/>
            </a:pPr>
            <a:r>
              <a:rPr lang="sk-SK" dirty="0"/>
              <a:t> </a:t>
            </a:r>
            <a:r>
              <a:rPr lang="sk-SK" b="1" dirty="0" err="1" smtClean="0"/>
              <a:t>Quintus</a:t>
            </a:r>
            <a:r>
              <a:rPr lang="sk-SK" b="1" dirty="0" smtClean="0"/>
              <a:t> </a:t>
            </a:r>
            <a:r>
              <a:rPr lang="sk-SK" b="1" dirty="0" err="1" smtClean="0"/>
              <a:t>Fabius</a:t>
            </a:r>
            <a:r>
              <a:rPr lang="sk-SK" b="1" dirty="0" smtClean="0"/>
              <a:t> </a:t>
            </a:r>
            <a:r>
              <a:rPr lang="sk-SK" b="1" dirty="0" err="1" smtClean="0"/>
              <a:t>Maximus</a:t>
            </a:r>
            <a:r>
              <a:rPr lang="sk-SK" b="1" dirty="0" smtClean="0"/>
              <a:t> </a:t>
            </a:r>
            <a:r>
              <a:rPr lang="sk-SK" dirty="0" smtClean="0"/>
              <a:t>– odváža z </a:t>
            </a:r>
            <a:r>
              <a:rPr lang="sk-SK" dirty="0" err="1" smtClean="0"/>
              <a:t>Tarentu</a:t>
            </a:r>
            <a:r>
              <a:rPr lang="sk-SK" dirty="0" smtClean="0"/>
              <a:t> korisť – napr. bronzová socha Herkula od </a:t>
            </a:r>
            <a:r>
              <a:rPr lang="sk-SK" dirty="0" err="1" smtClean="0"/>
              <a:t>Lyssipa</a:t>
            </a:r>
            <a:endParaRPr lang="sk-SK" dirty="0" smtClean="0"/>
          </a:p>
          <a:p>
            <a:pPr>
              <a:buFontTx/>
              <a:buChar char="-"/>
            </a:pPr>
            <a:r>
              <a:rPr lang="sk-SK" dirty="0"/>
              <a:t> </a:t>
            </a:r>
            <a:r>
              <a:rPr lang="sk-SK" dirty="0" smtClean="0"/>
              <a:t>224 BC – založenie </a:t>
            </a:r>
            <a:r>
              <a:rPr lang="sk-SK" dirty="0" err="1" smtClean="0"/>
              <a:t>Brindisi</a:t>
            </a:r>
            <a:r>
              <a:rPr lang="sk-SK" dirty="0" smtClean="0"/>
              <a:t> – most medzi Rimanmi a Východom – </a:t>
            </a:r>
            <a:r>
              <a:rPr lang="sk-SK" dirty="0" err="1" smtClean="0"/>
              <a:t>via</a:t>
            </a:r>
            <a:r>
              <a:rPr lang="sk-SK" dirty="0" smtClean="0"/>
              <a:t> </a:t>
            </a:r>
            <a:r>
              <a:rPr lang="sk-SK" dirty="0" err="1" smtClean="0"/>
              <a:t>Appia</a:t>
            </a:r>
            <a:r>
              <a:rPr lang="sk-SK" dirty="0" smtClean="0"/>
              <a:t> predĺžená až sem – prostriedok </a:t>
            </a:r>
            <a:r>
              <a:rPr lang="sk-SK" dirty="0" err="1" smtClean="0"/>
              <a:t>romanizácie</a:t>
            </a:r>
            <a:endParaRPr lang="sk-SK" dirty="0" smtClean="0"/>
          </a:p>
          <a:p>
            <a:pPr>
              <a:buFontTx/>
              <a:buChar char="-"/>
            </a:pPr>
            <a:r>
              <a:rPr lang="sk-SK" dirty="0"/>
              <a:t> </a:t>
            </a:r>
            <a:r>
              <a:rPr lang="sk-SK" dirty="0" smtClean="0"/>
              <a:t>mestá na </a:t>
            </a:r>
            <a:r>
              <a:rPr lang="sk-SK" dirty="0" err="1" smtClean="0"/>
              <a:t>via</a:t>
            </a:r>
            <a:r>
              <a:rPr lang="sk-SK" dirty="0" smtClean="0"/>
              <a:t> </a:t>
            </a:r>
            <a:r>
              <a:rPr lang="sk-SK" dirty="0" err="1" smtClean="0"/>
              <a:t>Appia</a:t>
            </a:r>
            <a:r>
              <a:rPr lang="sk-SK" dirty="0" smtClean="0"/>
              <a:t> – vysoký životný </a:t>
            </a:r>
            <a:r>
              <a:rPr lang="sk-SK" dirty="0"/>
              <a:t>š</a:t>
            </a:r>
            <a:r>
              <a:rPr lang="sk-SK" dirty="0" smtClean="0"/>
              <a:t>tandard</a:t>
            </a:r>
          </a:p>
          <a:p>
            <a:pPr>
              <a:buFontTx/>
              <a:buChar char="-"/>
            </a:pPr>
            <a:r>
              <a:rPr lang="sk-SK" dirty="0"/>
              <a:t> </a:t>
            </a:r>
            <a:r>
              <a:rPr lang="sk-SK" dirty="0" smtClean="0"/>
              <a:t>2 stor. AD – </a:t>
            </a:r>
            <a:r>
              <a:rPr lang="sk-SK" dirty="0" err="1" smtClean="0"/>
              <a:t>via</a:t>
            </a:r>
            <a:r>
              <a:rPr lang="sk-SK" dirty="0" smtClean="0"/>
              <a:t> </a:t>
            </a:r>
            <a:r>
              <a:rPr lang="sk-SK" dirty="0" err="1" smtClean="0"/>
              <a:t>Traiana</a:t>
            </a:r>
            <a:r>
              <a:rPr lang="sk-SK" dirty="0" smtClean="0"/>
              <a:t> – pozdĺž Adriatického pobrežia až do </a:t>
            </a:r>
            <a:r>
              <a:rPr lang="sk-SK" dirty="0" err="1" smtClean="0"/>
              <a:t>Brindisi</a:t>
            </a:r>
            <a:r>
              <a:rPr lang="sk-SK" dirty="0" smtClean="0"/>
              <a:t> (mestá na západe úpadok)</a:t>
            </a:r>
          </a:p>
        </p:txBody>
      </p:sp>
      <p:pic>
        <p:nvPicPr>
          <p:cNvPr id="14338" name="Picture 2" descr="http://www.coinsweekly.com/images/3294_d5ae38bc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5984" y="4256238"/>
            <a:ext cx="4090985" cy="26017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9144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err="1" smtClean="0"/>
              <a:t>Lucera</a:t>
            </a:r>
            <a:endParaRPr lang="sk-SK" b="1" dirty="0" smtClean="0"/>
          </a:p>
          <a:p>
            <a:pPr>
              <a:buFontTx/>
              <a:buChar char="-"/>
            </a:pPr>
            <a:r>
              <a:rPr lang="sk-SK" dirty="0" smtClean="0"/>
              <a:t> mesto </a:t>
            </a:r>
            <a:r>
              <a:rPr lang="sk-SK" dirty="0" err="1" smtClean="0"/>
              <a:t>Dauniov</a:t>
            </a:r>
            <a:endParaRPr lang="sk-SK" dirty="0" smtClean="0"/>
          </a:p>
          <a:p>
            <a:pPr>
              <a:buFontTx/>
              <a:buChar char="-"/>
            </a:pPr>
            <a:r>
              <a:rPr lang="sk-SK" dirty="0" smtClean="0"/>
              <a:t> založenie prisúdené </a:t>
            </a:r>
            <a:r>
              <a:rPr lang="sk-SK" dirty="0" err="1" smtClean="0"/>
              <a:t>Diomedovi</a:t>
            </a:r>
            <a:r>
              <a:rPr lang="sk-SK" dirty="0" smtClean="0"/>
              <a:t> (kráľ v </a:t>
            </a:r>
            <a:r>
              <a:rPr lang="sk-SK" dirty="0" err="1" smtClean="0"/>
              <a:t>Argu</a:t>
            </a:r>
            <a:r>
              <a:rPr lang="sk-SK" dirty="0" smtClean="0"/>
              <a:t>)</a:t>
            </a:r>
          </a:p>
          <a:p>
            <a:pPr>
              <a:buFontTx/>
              <a:buChar char="-"/>
            </a:pPr>
            <a:r>
              <a:rPr lang="sk-SK" dirty="0"/>
              <a:t> </a:t>
            </a:r>
            <a:r>
              <a:rPr lang="sk-SK" dirty="0" smtClean="0"/>
              <a:t>314 BC – 2500 rímskych rodín zakladá kolóniu (1. na juhu)</a:t>
            </a:r>
          </a:p>
          <a:p>
            <a:pPr>
              <a:buFontTx/>
              <a:buChar char="-"/>
            </a:pPr>
            <a:r>
              <a:rPr lang="sk-SK" dirty="0"/>
              <a:t> </a:t>
            </a:r>
            <a:r>
              <a:rPr lang="sk-SK" dirty="0" smtClean="0"/>
              <a:t>stredoveké mesto si ponechalo rímske rozloženie (ovládali Moslimovia)</a:t>
            </a:r>
          </a:p>
          <a:p>
            <a:pPr>
              <a:buFontTx/>
              <a:buChar char="-"/>
            </a:pPr>
            <a:r>
              <a:rPr lang="sk-SK" dirty="0"/>
              <a:t> </a:t>
            </a:r>
            <a:r>
              <a:rPr lang="sk-SK" u="sng" dirty="0" smtClean="0"/>
              <a:t>svätyňa</a:t>
            </a:r>
            <a:r>
              <a:rPr lang="sk-SK" dirty="0" smtClean="0"/>
              <a:t> – pravdepodobne Atény – zachovali sa len základy, identifikácia – votívne nálezy</a:t>
            </a:r>
          </a:p>
          <a:p>
            <a:pPr>
              <a:buFontTx/>
              <a:buChar char="-"/>
            </a:pPr>
            <a:r>
              <a:rPr lang="sk-SK" dirty="0"/>
              <a:t> </a:t>
            </a:r>
            <a:r>
              <a:rPr lang="sk-SK" dirty="0" smtClean="0"/>
              <a:t>najdôležitejšia antická pamiatka – </a:t>
            </a:r>
            <a:r>
              <a:rPr lang="sk-SK" u="sng" dirty="0" smtClean="0"/>
              <a:t>amfiteáter</a:t>
            </a:r>
          </a:p>
          <a:p>
            <a:pPr>
              <a:buFontTx/>
              <a:buChar char="-"/>
            </a:pPr>
            <a:r>
              <a:rPr lang="sk-SK" dirty="0" smtClean="0"/>
              <a:t> </a:t>
            </a:r>
            <a:r>
              <a:rPr lang="sk-SK" dirty="0" err="1" smtClean="0"/>
              <a:t>kon</a:t>
            </a:r>
            <a:r>
              <a:rPr lang="sk-SK" dirty="0" smtClean="0"/>
              <a:t>. 1. stor. BC</a:t>
            </a:r>
            <a:r>
              <a:rPr lang="cs-CZ" dirty="0" smtClean="0"/>
              <a:t> – </a:t>
            </a:r>
            <a:r>
              <a:rPr lang="cs-CZ" dirty="0" err="1" smtClean="0"/>
              <a:t>počas</a:t>
            </a:r>
            <a:r>
              <a:rPr lang="cs-CZ" dirty="0" smtClean="0"/>
              <a:t> </a:t>
            </a:r>
            <a:r>
              <a:rPr lang="cs-CZ" dirty="0" err="1" smtClean="0"/>
              <a:t>založenia</a:t>
            </a:r>
            <a:r>
              <a:rPr lang="cs-CZ" dirty="0" smtClean="0"/>
              <a:t> </a:t>
            </a:r>
            <a:r>
              <a:rPr lang="cs-CZ" dirty="0" err="1" smtClean="0"/>
              <a:t>novej</a:t>
            </a:r>
            <a:r>
              <a:rPr lang="cs-CZ" dirty="0" smtClean="0"/>
              <a:t> </a:t>
            </a:r>
            <a:r>
              <a:rPr lang="cs-CZ" dirty="0" err="1" smtClean="0"/>
              <a:t>kolónie</a:t>
            </a:r>
            <a:r>
              <a:rPr lang="cs-CZ" dirty="0" smtClean="0"/>
              <a:t> </a:t>
            </a:r>
            <a:r>
              <a:rPr lang="cs-CZ" dirty="0" err="1" smtClean="0"/>
              <a:t>Augustom</a:t>
            </a:r>
            <a:endParaRPr lang="cs-CZ" dirty="0" smtClean="0"/>
          </a:p>
          <a:p>
            <a:pPr>
              <a:buFontTx/>
              <a:buChar char="-"/>
            </a:pPr>
            <a:r>
              <a:rPr lang="cs-CZ" dirty="0" smtClean="0"/>
              <a:t> nápis </a:t>
            </a:r>
            <a:r>
              <a:rPr lang="cs-CZ" dirty="0" err="1" smtClean="0"/>
              <a:t>pri</a:t>
            </a:r>
            <a:r>
              <a:rPr lang="cs-CZ" dirty="0" smtClean="0"/>
              <a:t> vstupe „</a:t>
            </a:r>
            <a:r>
              <a:rPr lang="cs-CZ" dirty="0" err="1" smtClean="0"/>
              <a:t>Marcus</a:t>
            </a:r>
            <a:r>
              <a:rPr lang="cs-CZ" dirty="0" smtClean="0"/>
              <a:t> </a:t>
            </a:r>
            <a:r>
              <a:rPr lang="cs-CZ" dirty="0" err="1" smtClean="0"/>
              <a:t>Vecilius</a:t>
            </a:r>
            <a:r>
              <a:rPr lang="cs-CZ" dirty="0" smtClean="0"/>
              <a:t> </a:t>
            </a:r>
            <a:r>
              <a:rPr lang="cs-CZ" dirty="0" err="1" smtClean="0"/>
              <a:t>Campus</a:t>
            </a:r>
            <a:r>
              <a:rPr lang="cs-CZ" dirty="0" smtClean="0"/>
              <a:t> nechal </a:t>
            </a:r>
            <a:r>
              <a:rPr lang="cs-CZ" dirty="0" err="1" smtClean="0"/>
              <a:t>postaviť</a:t>
            </a:r>
            <a:r>
              <a:rPr lang="cs-CZ" dirty="0" smtClean="0"/>
              <a:t> na svoje náklady a na </a:t>
            </a:r>
            <a:r>
              <a:rPr lang="cs-CZ" dirty="0" err="1" smtClean="0"/>
              <a:t>vlastnom</a:t>
            </a:r>
            <a:r>
              <a:rPr lang="cs-CZ" dirty="0" smtClean="0"/>
              <a:t> pozemku, na </a:t>
            </a:r>
            <a:r>
              <a:rPr lang="cs-CZ" dirty="0" err="1" smtClean="0"/>
              <a:t>pamiatku</a:t>
            </a:r>
            <a:r>
              <a:rPr lang="cs-CZ" dirty="0" smtClean="0"/>
              <a:t> Augusta“</a:t>
            </a:r>
            <a:endParaRPr lang="sk-SK" dirty="0" smtClean="0"/>
          </a:p>
        </p:txBody>
      </p:sp>
      <p:pic>
        <p:nvPicPr>
          <p:cNvPr id="13314" name="Picture 2" descr="http://cache1.asset-cache.net/gc/102106479-italy-apulia-region-capitanata-lucera-roman-gettyimages.jpg?v=1&amp;c=IWSAsset&amp;k=2&amp;d=VNBmpznjgDtU6F3Izw2XFSYYRsbYMMhEPLQDvgOgVRk%3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071810"/>
            <a:ext cx="4438650" cy="3495675"/>
          </a:xfrm>
          <a:prstGeom prst="rect">
            <a:avLst/>
          </a:prstGeom>
          <a:noFill/>
        </p:spPr>
      </p:pic>
      <p:pic>
        <p:nvPicPr>
          <p:cNvPr id="13316" name="Picture 4" descr="http://cache3.asset-cache.net/gc/72947575-high-angle-view-of-ruins-of-an-amphitheater-gettyimages.jpg?v=1&amp;c=IWSAsset&amp;k=2&amp;d=0y4pcglI2v%2f40fz9yr9nbcrh0SR%2fS8OdlqH5Nj27OZo%3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4400" y="3071810"/>
            <a:ext cx="4419600" cy="3505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2" name="Picture 4" descr="http://cache3.asset-cache.net/gc/130408035-italy-apulia-region-province-of-foggia-gettyimages.jpg?v=1&amp;c=IWSAsset&amp;k=2&amp;d=%2fMKRuEnk53r5WBaD5skSCrGLVLtOw3OhLQn6ODBsIvI%3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078958" cy="3714776"/>
          </a:xfrm>
          <a:prstGeom prst="rect">
            <a:avLst/>
          </a:prstGeom>
          <a:noFill/>
        </p:spPr>
      </p:pic>
      <p:pic>
        <p:nvPicPr>
          <p:cNvPr id="32774" name="Picture 6" descr="http://cache1.asset-cache.net/gc/479634465-arch-and-columns-roman-amphitheatre-lecce-gettyimages.jpg?v=1&amp;c=IWSAsset&amp;k=2&amp;d=T26wEssGFCp4usSExUN5JY45rti1uoDQhBqkV7IE278%3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55417" y="3143224"/>
            <a:ext cx="5388583" cy="37147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1873</TotalTime>
  <Words>3351</Words>
  <Application>Microsoft Office PowerPoint</Application>
  <PresentationFormat>Předvádění na obrazovce (4:3)</PresentationFormat>
  <Paragraphs>353</Paragraphs>
  <Slides>46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46</vt:i4>
      </vt:variant>
    </vt:vector>
  </HeadingPairs>
  <TitlesOfParts>
    <vt:vector size="49" baseType="lpstr">
      <vt:lpstr>Arial</vt:lpstr>
      <vt:lpstr>Calibri</vt:lpstr>
      <vt:lpstr>Motiv sady Office</vt:lpstr>
      <vt:lpstr>Topografie starověké Itálie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Topografie starověké Itálie</dc:title>
  <dc:creator>Monika</dc:creator>
  <cp:lastModifiedBy>Monika Koróniová</cp:lastModifiedBy>
  <cp:revision>172</cp:revision>
  <dcterms:created xsi:type="dcterms:W3CDTF">2016-04-01T14:46:06Z</dcterms:created>
  <dcterms:modified xsi:type="dcterms:W3CDTF">2016-04-11T11:53:02Z</dcterms:modified>
</cp:coreProperties>
</file>