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65" r:id="rId4"/>
    <p:sldId id="287" r:id="rId5"/>
    <p:sldId id="257" r:id="rId6"/>
    <p:sldId id="258" r:id="rId7"/>
    <p:sldId id="262" r:id="rId8"/>
    <p:sldId id="259" r:id="rId9"/>
    <p:sldId id="260" r:id="rId10"/>
    <p:sldId id="261" r:id="rId11"/>
    <p:sldId id="263" r:id="rId12"/>
    <p:sldId id="264" r:id="rId13"/>
    <p:sldId id="266" r:id="rId14"/>
    <p:sldId id="268" r:id="rId15"/>
    <p:sldId id="269" r:id="rId16"/>
    <p:sldId id="267" r:id="rId17"/>
    <p:sldId id="271" r:id="rId18"/>
    <p:sldId id="270" r:id="rId19"/>
    <p:sldId id="272" r:id="rId20"/>
    <p:sldId id="273" r:id="rId21"/>
    <p:sldId id="277" r:id="rId22"/>
    <p:sldId id="275" r:id="rId23"/>
    <p:sldId id="278" r:id="rId24"/>
    <p:sldId id="274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3" r:id="rId36"/>
    <p:sldId id="290" r:id="rId37"/>
    <p:sldId id="294" r:id="rId38"/>
    <p:sldId id="295" r:id="rId39"/>
    <p:sldId id="296" r:id="rId40"/>
    <p:sldId id="292" r:id="rId41"/>
    <p:sldId id="297" r:id="rId42"/>
    <p:sldId id="298" r:id="rId43"/>
    <p:sldId id="300" r:id="rId44"/>
    <p:sldId id="299" r:id="rId45"/>
    <p:sldId id="301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92200" autoAdjust="0"/>
  </p:normalViewPr>
  <p:slideViewPr>
    <p:cSldViewPr>
      <p:cViewPr varScale="1">
        <p:scale>
          <a:sx n="108" d="100"/>
          <a:sy n="108" d="100"/>
        </p:scale>
        <p:origin x="180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0AFEC-50CF-4698-B13D-F617AEB8F025}" type="datetimeFigureOut">
              <a:rPr lang="cs-CZ" smtClean="0"/>
              <a:pPr/>
              <a:t>05.05.2021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1E340-6CD3-4410-A324-88CA12231556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6" y="0"/>
            <a:ext cx="7772400" cy="869947"/>
          </a:xfrm>
        </p:spPr>
        <p:txBody>
          <a:bodyPr/>
          <a:lstStyle/>
          <a:p>
            <a:r>
              <a:rPr lang="cs-CZ" b="1" dirty="0" smtClean="0"/>
              <a:t>Topografie starověké Itálie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6243630"/>
            <a:ext cx="9215470" cy="614370"/>
          </a:xfrm>
        </p:spPr>
        <p:txBody>
          <a:bodyPr>
            <a:normAutofit/>
          </a:bodyPr>
          <a:lstStyle/>
          <a:p>
            <a:r>
              <a:rPr lang="sk-SK" dirty="0" err="1" smtClean="0"/>
              <a:t>Regio</a:t>
            </a:r>
            <a:r>
              <a:rPr lang="sk-SK" dirty="0" smtClean="0"/>
              <a:t> IV - </a:t>
            </a:r>
            <a:r>
              <a:rPr lang="sk-SK" dirty="0" err="1" smtClean="0"/>
              <a:t>Samnium</a:t>
            </a:r>
            <a:r>
              <a:rPr lang="sk-SK" dirty="0" smtClean="0"/>
              <a:t>, </a:t>
            </a:r>
            <a:r>
              <a:rPr lang="sk-SK" dirty="0" err="1" smtClean="0"/>
              <a:t>Regio</a:t>
            </a:r>
            <a:r>
              <a:rPr lang="sk-SK" dirty="0" smtClean="0"/>
              <a:t> V - </a:t>
            </a:r>
            <a:r>
              <a:rPr lang="sk-SK" dirty="0" err="1" smtClean="0"/>
              <a:t>Picenum</a:t>
            </a:r>
            <a:endParaRPr lang="cs-CZ" dirty="0"/>
          </a:p>
        </p:txBody>
      </p:sp>
      <p:pic>
        <p:nvPicPr>
          <p:cNvPr id="10242" name="Picture 2" descr="http://www.antiquemapsandprints.com/ekmps/shops/richben90/images/ancient-italy.south.apulia-latium-sabini-samnium-picenum-etruria.sduk-1844-map-240691-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32"/>
            <a:ext cx="7953372" cy="54227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anniti.info/sanimage/montefortino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079900"/>
            <a:ext cx="2562811" cy="3778100"/>
          </a:xfrm>
          <a:prstGeom prst="rect">
            <a:avLst/>
          </a:prstGeom>
          <a:noFill/>
        </p:spPr>
      </p:pic>
      <p:pic>
        <p:nvPicPr>
          <p:cNvPr id="1030" name="Picture 6" descr="Thetis with Achilles' weap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32388"/>
            <a:ext cx="4857784" cy="282561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0"/>
            <a:ext cx="66437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Traccola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pohrebisko – 5. – 3. stor. BC</a:t>
            </a:r>
          </a:p>
          <a:p>
            <a:pPr>
              <a:buFontTx/>
              <a:buChar char="-"/>
            </a:pPr>
            <a:r>
              <a:rPr lang="sk-SK" dirty="0" smtClean="0"/>
              <a:t> najstaršie obdobie osídlenia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na juh od svätyne, súčasná s ňou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dve okrúhle hrobky (poškodené pri výskume) a tri pohreby typu </a:t>
            </a:r>
            <a:r>
              <a:rPr lang="sk-SK" dirty="0" err="1" smtClean="0"/>
              <a:t>fossa</a:t>
            </a:r>
            <a:r>
              <a:rPr lang="sk-SK" dirty="0" smtClean="0"/>
              <a:t> (všetky mužské)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pohreby typu </a:t>
            </a:r>
            <a:r>
              <a:rPr lang="sk-SK" dirty="0" err="1" smtClean="0"/>
              <a:t>fossa</a:t>
            </a:r>
            <a:r>
              <a:rPr lang="sk-SK" dirty="0" smtClean="0"/>
              <a:t>: pol. 5. stor. BC, </a:t>
            </a:r>
            <a:r>
              <a:rPr lang="sk-SK" dirty="0" err="1" smtClean="0"/>
              <a:t>kon</a:t>
            </a:r>
            <a:r>
              <a:rPr lang="sk-SK" dirty="0" smtClean="0"/>
              <a:t>. 4. stor. BC, medzi pol. 4. stor. a zač. 3. stor. BC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pohrebná výbava: kovové objekty a keramika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najstarší hrob – výzbroj a výstroj: helma, štít, </a:t>
            </a:r>
            <a:r>
              <a:rPr lang="sk-SK" dirty="0" err="1" smtClean="0"/>
              <a:t>náholenice</a:t>
            </a:r>
            <a:r>
              <a:rPr lang="sk-SK" dirty="0" smtClean="0"/>
              <a:t>, opasok...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koniec aktivity na lokalite – koniec vojen so </a:t>
            </a:r>
            <a:r>
              <a:rPr lang="sk-SK" dirty="0" err="1" smtClean="0"/>
              <a:t>Samnitmi</a:t>
            </a:r>
            <a:endParaRPr lang="sk-SK" dirty="0" smtClean="0"/>
          </a:p>
        </p:txBody>
      </p:sp>
      <p:pic>
        <p:nvPicPr>
          <p:cNvPr id="1035" name="Picture 11" descr="Greaves from Pietrabbondan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4175" y="0"/>
            <a:ext cx="2409825" cy="3333750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0" y="3727440"/>
            <a:ext cx="4355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Thetis</a:t>
            </a:r>
            <a:r>
              <a:rPr lang="cs-CZ" sz="1600" dirty="0" smtClean="0"/>
              <a:t> s Achillovými </a:t>
            </a:r>
            <a:r>
              <a:rPr lang="cs-CZ" sz="1600" dirty="0" err="1" smtClean="0"/>
              <a:t>zbraňami</a:t>
            </a:r>
            <a:endParaRPr lang="cs-CZ" sz="1600" dirty="0"/>
          </a:p>
        </p:txBody>
      </p:sp>
      <p:pic>
        <p:nvPicPr>
          <p:cNvPr id="4" name="Picture 2" descr="Helmet from Lavel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3524250"/>
            <a:ext cx="14859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amnite be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29124" cy="1160431"/>
          </a:xfrm>
          <a:prstGeom prst="rect">
            <a:avLst/>
          </a:prstGeom>
          <a:noFill/>
        </p:spPr>
      </p:pic>
      <p:pic>
        <p:nvPicPr>
          <p:cNvPr id="3" name="Picture 8" descr="Samnite be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1"/>
            <a:ext cx="4429124" cy="1257871"/>
          </a:xfrm>
          <a:prstGeom prst="rect">
            <a:avLst/>
          </a:prstGeom>
          <a:noFill/>
        </p:spPr>
      </p:pic>
      <p:pic>
        <p:nvPicPr>
          <p:cNvPr id="20482" name="Picture 2" descr="https://s-media-cache-ak0.pinimg.com/236x/68/d6/16/68d6160755a4d6f28677dd57d6fb94c8.jpg"/>
          <p:cNvPicPr>
            <a:picLocks noChangeAspect="1" noChangeArrowheads="1"/>
          </p:cNvPicPr>
          <p:nvPr/>
        </p:nvPicPr>
        <p:blipFill>
          <a:blip r:embed="rId4"/>
          <a:srcRect b="4400"/>
          <a:stretch>
            <a:fillRect/>
          </a:stretch>
        </p:blipFill>
        <p:spPr bwMode="auto">
          <a:xfrm>
            <a:off x="6357950" y="142852"/>
            <a:ext cx="2462214" cy="6572905"/>
          </a:xfrm>
          <a:prstGeom prst="rect">
            <a:avLst/>
          </a:prstGeom>
          <a:noFill/>
        </p:spPr>
      </p:pic>
      <p:pic>
        <p:nvPicPr>
          <p:cNvPr id="20484" name="Picture 4" descr="https://s-media-cache-ak0.pinimg.com/736x/93/3c/3f/933c3fc7c54437c2d3b2c03d90a0fa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3740762"/>
            <a:ext cx="4429124" cy="3117238"/>
          </a:xfrm>
          <a:prstGeom prst="rect">
            <a:avLst/>
          </a:prstGeom>
          <a:noFill/>
        </p:spPr>
      </p:pic>
      <p:pic>
        <p:nvPicPr>
          <p:cNvPr id="20486" name="Picture 6" descr="http://www.sanniti.info/images/cintur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2428868"/>
            <a:ext cx="5048242" cy="1436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Civitella</a:t>
            </a:r>
            <a:r>
              <a:rPr lang="cs-CZ" b="1" dirty="0" smtClean="0"/>
              <a:t> – </a:t>
            </a:r>
            <a:r>
              <a:rPr lang="cs-CZ" b="1" dirty="0" err="1" smtClean="0"/>
              <a:t>Campochiaro</a:t>
            </a:r>
            <a:endParaRPr lang="cs-CZ" b="1" dirty="0" smtClean="0"/>
          </a:p>
          <a:p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južne</a:t>
            </a:r>
            <a:r>
              <a:rPr lang="cs-CZ" dirty="0" smtClean="0"/>
              <a:t> od </a:t>
            </a:r>
            <a:r>
              <a:rPr lang="cs-CZ" dirty="0" err="1" smtClean="0"/>
              <a:t>moderného</a:t>
            </a:r>
            <a:r>
              <a:rPr lang="cs-CZ" dirty="0" smtClean="0"/>
              <a:t> </a:t>
            </a:r>
            <a:r>
              <a:rPr lang="cs-CZ" dirty="0" err="1" smtClean="0"/>
              <a:t>osídlenia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miesto</a:t>
            </a:r>
            <a:r>
              <a:rPr lang="cs-CZ" dirty="0" smtClean="0"/>
              <a:t> osídlené už v 7./6. </a:t>
            </a:r>
            <a:r>
              <a:rPr lang="cs-CZ" dirty="0" err="1" smtClean="0"/>
              <a:t>stor</a:t>
            </a:r>
            <a:r>
              <a:rPr lang="cs-CZ" dirty="0" smtClean="0"/>
              <a:t>. BC</a:t>
            </a:r>
          </a:p>
          <a:p>
            <a:pPr lvl="0">
              <a:buFontTx/>
              <a:buChar char="-"/>
            </a:pPr>
            <a:endParaRPr lang="cs-CZ" dirty="0" smtClean="0"/>
          </a:p>
          <a:p>
            <a:pPr lvl="0"/>
            <a:r>
              <a:rPr lang="cs-CZ" b="1" dirty="0" err="1" smtClean="0"/>
              <a:t>Sv</a:t>
            </a:r>
            <a:r>
              <a:rPr lang="sk-SK" b="1" dirty="0" err="1" smtClean="0"/>
              <a:t>ätyňa</a:t>
            </a:r>
            <a:r>
              <a:rPr lang="sk-SK" b="1" dirty="0" smtClean="0"/>
              <a:t> Herkula </a:t>
            </a:r>
          </a:p>
          <a:p>
            <a:pPr lvl="0"/>
            <a:endParaRPr lang="sk-SK" b="1" dirty="0" smtClean="0"/>
          </a:p>
          <a:p>
            <a:pPr lvl="0">
              <a:buFontTx/>
              <a:buChar char="-"/>
            </a:pPr>
            <a:r>
              <a:rPr lang="sk-SK" dirty="0" smtClean="0"/>
              <a:t> zač. 4. Stor. BC až do zač. 1. Stor. BC (zemetrasenie v 3. stor. BC – prestavba, monumentálna rekonštrukcia v 2. stor. BC – </a:t>
            </a:r>
            <a:r>
              <a:rPr lang="sk-SK" dirty="0" err="1" smtClean="0"/>
              <a:t>jónsky</a:t>
            </a:r>
            <a:r>
              <a:rPr lang="sk-SK" dirty="0" smtClean="0"/>
              <a:t> chrám na vrchnej terase, pod správou Ríma – menej dôležité)</a:t>
            </a:r>
          </a:p>
          <a:p>
            <a:pPr lvl="0">
              <a:buFontTx/>
              <a:buChar char="-"/>
            </a:pPr>
            <a:r>
              <a:rPr lang="sk-SK" dirty="0" smtClean="0"/>
              <a:t> využívané až do konca 4. stor. AD</a:t>
            </a:r>
          </a:p>
          <a:p>
            <a:pPr lvl="0"/>
            <a:r>
              <a:rPr lang="sk-SK" dirty="0"/>
              <a:t>-</a:t>
            </a:r>
            <a:r>
              <a:rPr lang="sk-SK" dirty="0" smtClean="0"/>
              <a:t> územie takmer trojuholníkové, ohraničené múrom – polygonálne murivo, na východnej a západnej strane vstup </a:t>
            </a:r>
          </a:p>
          <a:p>
            <a:pPr lvl="0"/>
            <a:r>
              <a:rPr lang="sk-SK" dirty="0" smtClean="0"/>
              <a:t>- </a:t>
            </a:r>
            <a:r>
              <a:rPr lang="sk-SK" dirty="0" err="1" smtClean="0"/>
              <a:t>dvojlodná</a:t>
            </a:r>
            <a:r>
              <a:rPr lang="sk-SK" dirty="0" smtClean="0"/>
              <a:t> budova – </a:t>
            </a:r>
            <a:r>
              <a:rPr lang="sk-SK" dirty="0" err="1" smtClean="0"/>
              <a:t>portiko</a:t>
            </a:r>
            <a:r>
              <a:rPr lang="sk-SK" dirty="0" smtClean="0"/>
              <a:t> – rozdeľuje územie na dve terasy – na vyššej chrám (zachovali sa len základy a pódium v prednej časti chrámu)</a:t>
            </a:r>
          </a:p>
        </p:txBody>
      </p:sp>
      <p:pic>
        <p:nvPicPr>
          <p:cNvPr id="2050" name="Picture 2" descr="Campochiaro - Il santuario di Ercole: area Archeolog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818" y="142852"/>
            <a:ext cx="4619298" cy="3071834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5781" t="30000" r="49219" b="33125"/>
          <a:stretch>
            <a:fillRect/>
          </a:stretch>
        </p:blipFill>
        <p:spPr bwMode="auto">
          <a:xfrm>
            <a:off x="4929190" y="3357562"/>
            <a:ext cx="364212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Sepino</a:t>
            </a:r>
            <a:r>
              <a:rPr lang="cs-CZ" b="1" dirty="0" smtClean="0"/>
              <a:t> – </a:t>
            </a:r>
            <a:r>
              <a:rPr lang="cs-CZ" b="1" dirty="0" err="1" smtClean="0"/>
              <a:t>Saepinum</a:t>
            </a:r>
            <a:endParaRPr lang="cs-CZ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Terravecchia</a:t>
            </a:r>
            <a:r>
              <a:rPr lang="sk-SK" dirty="0" smtClean="0"/>
              <a:t>, </a:t>
            </a:r>
            <a:r>
              <a:rPr lang="sk-SK" dirty="0" err="1" smtClean="0"/>
              <a:t>Saepinum</a:t>
            </a:r>
            <a:endParaRPr lang="sk-SK" dirty="0" smtClean="0"/>
          </a:p>
          <a:p>
            <a:pPr>
              <a:buFontTx/>
              <a:buChar char="-"/>
            </a:pPr>
            <a:endParaRPr lang="sk-SK" b="1" dirty="0" smtClean="0"/>
          </a:p>
          <a:p>
            <a:r>
              <a:rPr lang="sk-SK" b="1" dirty="0" err="1" smtClean="0"/>
              <a:t>Terravecchia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samnitské</a:t>
            </a:r>
            <a:r>
              <a:rPr lang="sk-SK" dirty="0" smtClean="0"/>
              <a:t> osídlenie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trapezoidný</a:t>
            </a:r>
            <a:r>
              <a:rPr lang="sk-SK" dirty="0" smtClean="0"/>
              <a:t> tvar</a:t>
            </a:r>
          </a:p>
          <a:p>
            <a:pPr>
              <a:buFontTx/>
              <a:buChar char="-"/>
            </a:pPr>
            <a:r>
              <a:rPr lang="sk-SK" dirty="0" smtClean="0"/>
              <a:t> opevnenie – polygonálne murivo</a:t>
            </a:r>
          </a:p>
          <a:p>
            <a:pPr>
              <a:buFontTx/>
              <a:buChar char="-"/>
            </a:pPr>
            <a:r>
              <a:rPr lang="sk-SK" dirty="0" smtClean="0"/>
              <a:t> strategická poloha – kontrola obchodu s </a:t>
            </a:r>
            <a:r>
              <a:rPr lang="sk-SK" dirty="0" err="1" smtClean="0"/>
              <a:t>Pugliou</a:t>
            </a:r>
            <a:r>
              <a:rPr lang="sk-SK" dirty="0" smtClean="0"/>
              <a:t>, </a:t>
            </a:r>
            <a:r>
              <a:rPr lang="sk-SK" dirty="0" err="1" smtClean="0"/>
              <a:t>Lukániou</a:t>
            </a:r>
            <a:r>
              <a:rPr lang="sk-SK" dirty="0" smtClean="0"/>
              <a:t> a </a:t>
            </a:r>
            <a:r>
              <a:rPr lang="sk-SK" dirty="0" err="1" smtClean="0"/>
              <a:t>Kampániou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tri brány</a:t>
            </a:r>
          </a:p>
          <a:p>
            <a:pPr>
              <a:buFontTx/>
              <a:buChar char="-"/>
            </a:pPr>
            <a:endParaRPr lang="cs-CZ" dirty="0" smtClean="0"/>
          </a:p>
        </p:txBody>
      </p:sp>
      <p:pic>
        <p:nvPicPr>
          <p:cNvPr id="24578" name="Picture 2" descr="http://www.davidemonaco.it/sanniti/tervec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57166"/>
            <a:ext cx="4357686" cy="2940308"/>
          </a:xfrm>
          <a:prstGeom prst="rect">
            <a:avLst/>
          </a:prstGeom>
          <a:noFill/>
        </p:spPr>
      </p:pic>
      <p:pic>
        <p:nvPicPr>
          <p:cNvPr id="24580" name="Picture 4" descr="http://www.davidemonaco.it/sanniti/tervec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00438"/>
            <a:ext cx="4344997" cy="2857520"/>
          </a:xfrm>
          <a:prstGeom prst="rect">
            <a:avLst/>
          </a:prstGeom>
          <a:noFill/>
        </p:spPr>
      </p:pic>
      <p:pic>
        <p:nvPicPr>
          <p:cNvPr id="24584" name="Picture 8" descr="http://3.bp.blogspot.com/-Tl9dNGtZ8IU/T_tc6feb5OI/AAAAAAAABaw/UqjwHrokRoI/s640/postierla+del+matese+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3" y="3500438"/>
            <a:ext cx="4313237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 err="1" smtClean="0"/>
              <a:t>Saepinum</a:t>
            </a:r>
            <a:endParaRPr lang="cs-CZ" b="1" dirty="0" smtClean="0"/>
          </a:p>
          <a:p>
            <a:pPr lvl="0"/>
            <a:endParaRPr lang="cs-CZ" dirty="0" smtClean="0"/>
          </a:p>
          <a:p>
            <a:pPr lvl="0"/>
            <a:r>
              <a:rPr lang="cs-CZ" dirty="0" smtClean="0"/>
              <a:t>- </a:t>
            </a:r>
            <a:r>
              <a:rPr lang="cs-CZ" dirty="0" err="1" smtClean="0"/>
              <a:t>rímska</a:t>
            </a:r>
            <a:r>
              <a:rPr lang="cs-CZ" dirty="0" smtClean="0"/>
              <a:t> </a:t>
            </a:r>
            <a:r>
              <a:rPr lang="cs-CZ" dirty="0" err="1" smtClean="0"/>
              <a:t>kolónia</a:t>
            </a:r>
            <a:r>
              <a:rPr lang="cs-CZ" dirty="0" smtClean="0"/>
              <a:t> (doložené aj </a:t>
            </a:r>
            <a:r>
              <a:rPr lang="cs-CZ" dirty="0" err="1" smtClean="0"/>
              <a:t>samnitské</a:t>
            </a:r>
            <a:r>
              <a:rPr lang="cs-CZ" dirty="0" smtClean="0"/>
              <a:t> </a:t>
            </a:r>
            <a:r>
              <a:rPr lang="cs-CZ" dirty="0" err="1" smtClean="0"/>
              <a:t>osídlenie</a:t>
            </a:r>
            <a:r>
              <a:rPr lang="cs-CZ" dirty="0" smtClean="0"/>
              <a:t>)</a:t>
            </a:r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štvorcový</a:t>
            </a:r>
            <a:r>
              <a:rPr lang="cs-CZ" dirty="0" smtClean="0"/>
              <a:t> tvar </a:t>
            </a:r>
            <a:r>
              <a:rPr lang="cs-CZ" dirty="0" err="1" smtClean="0"/>
              <a:t>opevnenia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cardo</a:t>
            </a:r>
            <a:r>
              <a:rPr lang="cs-CZ" dirty="0" smtClean="0"/>
              <a:t> a </a:t>
            </a:r>
            <a:r>
              <a:rPr lang="cs-CZ" dirty="0" err="1" smtClean="0"/>
              <a:t>decumana</a:t>
            </a:r>
            <a:r>
              <a:rPr lang="cs-CZ" dirty="0" smtClean="0"/>
              <a:t>, na </a:t>
            </a:r>
            <a:r>
              <a:rPr lang="cs-CZ" dirty="0" err="1" smtClean="0"/>
              <a:t>križovatke</a:t>
            </a:r>
            <a:r>
              <a:rPr lang="cs-CZ" dirty="0" smtClean="0"/>
              <a:t> fórum</a:t>
            </a:r>
          </a:p>
          <a:p>
            <a:pPr lvl="0"/>
            <a:endParaRPr lang="cs-CZ" dirty="0" smtClean="0"/>
          </a:p>
          <a:p>
            <a:pPr lvl="0"/>
            <a:r>
              <a:rPr lang="cs-CZ" i="1" u="sng" dirty="0" err="1" smtClean="0"/>
              <a:t>Opevnenie</a:t>
            </a:r>
            <a:r>
              <a:rPr lang="cs-CZ" i="1" u="sng" dirty="0" smtClean="0"/>
              <a:t> </a:t>
            </a:r>
          </a:p>
          <a:p>
            <a:pPr lvl="0"/>
            <a:endParaRPr lang="cs-CZ" i="1" u="sng" dirty="0" smtClean="0"/>
          </a:p>
          <a:p>
            <a:pPr lvl="0"/>
            <a:r>
              <a:rPr lang="sk-SK" dirty="0" smtClean="0"/>
              <a:t>- dva okruhy opevnenia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opus quasi </a:t>
            </a:r>
            <a:r>
              <a:rPr lang="cs-CZ" dirty="0" err="1" smtClean="0"/>
              <a:t>reticulatum</a:t>
            </a:r>
            <a:r>
              <a:rPr lang="cs-CZ" dirty="0" smtClean="0"/>
              <a:t>, </a:t>
            </a:r>
            <a:r>
              <a:rPr lang="cs-CZ" dirty="0" err="1" smtClean="0"/>
              <a:t>okrúhle</a:t>
            </a:r>
            <a:r>
              <a:rPr lang="cs-CZ" dirty="0" smtClean="0"/>
              <a:t> </a:t>
            </a:r>
            <a:r>
              <a:rPr lang="cs-CZ" dirty="0" err="1" smtClean="0"/>
              <a:t>alebo</a:t>
            </a:r>
            <a:r>
              <a:rPr lang="cs-CZ" dirty="0" smtClean="0"/>
              <a:t> </a:t>
            </a:r>
            <a:r>
              <a:rPr lang="cs-CZ" dirty="0" err="1" smtClean="0"/>
              <a:t>osemuholníkové</a:t>
            </a:r>
            <a:r>
              <a:rPr lang="cs-CZ" dirty="0" smtClean="0"/>
              <a:t> </a:t>
            </a:r>
            <a:r>
              <a:rPr lang="cs-CZ" dirty="0" err="1" smtClean="0"/>
              <a:t>veže</a:t>
            </a:r>
            <a:r>
              <a:rPr lang="cs-CZ" dirty="0" smtClean="0"/>
              <a:t> - </a:t>
            </a:r>
            <a:r>
              <a:rPr lang="cs-CZ" dirty="0" err="1" smtClean="0"/>
              <a:t>pravidelne</a:t>
            </a:r>
            <a:r>
              <a:rPr lang="cs-CZ" dirty="0" smtClean="0"/>
              <a:t> </a:t>
            </a:r>
            <a:r>
              <a:rPr lang="cs-CZ" dirty="0" err="1" smtClean="0"/>
              <a:t>rozmiestnené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dve</a:t>
            </a:r>
            <a:r>
              <a:rPr lang="cs-CZ" dirty="0" smtClean="0"/>
              <a:t> </a:t>
            </a:r>
            <a:r>
              <a:rPr lang="cs-CZ" dirty="0" err="1" smtClean="0"/>
              <a:t>veže</a:t>
            </a:r>
            <a:r>
              <a:rPr lang="cs-CZ" dirty="0" smtClean="0"/>
              <a:t> po stranách </a:t>
            </a:r>
            <a:r>
              <a:rPr lang="cs-CZ" dirty="0" err="1" smtClean="0"/>
              <a:t>každej</a:t>
            </a:r>
            <a:r>
              <a:rPr lang="cs-CZ" dirty="0" smtClean="0"/>
              <a:t> </a:t>
            </a:r>
            <a:r>
              <a:rPr lang="cs-CZ" dirty="0" err="1" smtClean="0"/>
              <a:t>zo</a:t>
            </a:r>
            <a:r>
              <a:rPr lang="cs-CZ" dirty="0" smtClean="0"/>
              <a:t> </a:t>
            </a:r>
            <a:r>
              <a:rPr lang="cs-CZ" dirty="0" err="1" smtClean="0"/>
              <a:t>štyroch</a:t>
            </a:r>
            <a:r>
              <a:rPr lang="cs-CZ" dirty="0" smtClean="0"/>
              <a:t> brán</a:t>
            </a:r>
          </a:p>
          <a:p>
            <a:pPr lvl="0">
              <a:buFontTx/>
              <a:buChar char="-"/>
            </a:pPr>
            <a:r>
              <a:rPr lang="cs-CZ" dirty="0" smtClean="0"/>
              <a:t> brány - </a:t>
            </a:r>
            <a:r>
              <a:rPr lang="cs-CZ" dirty="0" err="1" smtClean="0"/>
              <a:t>jednoprechodové</a:t>
            </a:r>
            <a:r>
              <a:rPr lang="cs-CZ" dirty="0" smtClean="0"/>
              <a:t> – </a:t>
            </a:r>
            <a:r>
              <a:rPr lang="cs-CZ" i="1" dirty="0" err="1" smtClean="0"/>
              <a:t>Bojano</a:t>
            </a:r>
            <a:r>
              <a:rPr lang="cs-CZ" i="1" dirty="0" smtClean="0"/>
              <a:t> (A), </a:t>
            </a:r>
            <a:r>
              <a:rPr lang="cs-CZ" i="1" dirty="0" err="1" smtClean="0"/>
              <a:t>Benevento</a:t>
            </a:r>
            <a:r>
              <a:rPr lang="cs-CZ" i="1" dirty="0" smtClean="0"/>
              <a:t> (C), </a:t>
            </a:r>
            <a:r>
              <a:rPr lang="cs-CZ" i="1" dirty="0" err="1" smtClean="0"/>
              <a:t>Terravecchia</a:t>
            </a:r>
            <a:r>
              <a:rPr lang="cs-CZ" i="1" dirty="0" smtClean="0"/>
              <a:t> (D), </a:t>
            </a:r>
            <a:r>
              <a:rPr lang="cs-CZ" i="1" dirty="0" err="1" smtClean="0"/>
              <a:t>Tammaro</a:t>
            </a:r>
            <a:r>
              <a:rPr lang="cs-CZ" i="1" dirty="0" smtClean="0"/>
              <a:t> (B)</a:t>
            </a:r>
          </a:p>
          <a:p>
            <a:pPr lvl="0">
              <a:buFontTx/>
              <a:buChar char="-"/>
            </a:pPr>
            <a:r>
              <a:rPr lang="cs-CZ" dirty="0" smtClean="0"/>
              <a:t> na </a:t>
            </a:r>
            <a:r>
              <a:rPr lang="cs-CZ" dirty="0" err="1" smtClean="0"/>
              <a:t>vonkajšej</a:t>
            </a:r>
            <a:r>
              <a:rPr lang="cs-CZ" dirty="0" smtClean="0"/>
              <a:t> </a:t>
            </a:r>
            <a:r>
              <a:rPr lang="cs-CZ" dirty="0" err="1" smtClean="0"/>
              <a:t>strane</a:t>
            </a:r>
            <a:r>
              <a:rPr lang="cs-CZ" dirty="0" smtClean="0"/>
              <a:t> dekorované </a:t>
            </a:r>
            <a:r>
              <a:rPr lang="cs-CZ" dirty="0" err="1" smtClean="0"/>
              <a:t>uv</a:t>
            </a:r>
            <a:r>
              <a:rPr lang="sk-SK" dirty="0" err="1" smtClean="0"/>
              <a:t>äznenými</a:t>
            </a:r>
            <a:r>
              <a:rPr lang="sk-SK" dirty="0" smtClean="0"/>
              <a:t> barbarmi</a:t>
            </a:r>
            <a:endParaRPr lang="cs-CZ" dirty="0" smtClean="0"/>
          </a:p>
          <a:p>
            <a:pPr lvl="0"/>
            <a:r>
              <a:rPr lang="sk-SK" dirty="0" smtClean="0"/>
              <a:t>- </a:t>
            </a:r>
            <a:r>
              <a:rPr lang="sk-SK" dirty="0" err="1" smtClean="0"/>
              <a:t>komemoratívny</a:t>
            </a:r>
            <a:r>
              <a:rPr lang="sk-SK" dirty="0" smtClean="0"/>
              <a:t> nápis: </a:t>
            </a:r>
            <a:r>
              <a:rPr lang="sk-SK" dirty="0" err="1" smtClean="0"/>
              <a:t>Tiberius</a:t>
            </a:r>
            <a:r>
              <a:rPr lang="sk-SK" dirty="0" smtClean="0"/>
              <a:t> a </a:t>
            </a:r>
            <a:r>
              <a:rPr lang="sk-SK" dirty="0" err="1" smtClean="0"/>
              <a:t>Drusus</a:t>
            </a:r>
            <a:r>
              <a:rPr lang="sk-SK" dirty="0" smtClean="0"/>
              <a:t> – </a:t>
            </a:r>
            <a:r>
              <a:rPr lang="sk-SK" dirty="0" err="1" smtClean="0"/>
              <a:t>finacovali</a:t>
            </a:r>
            <a:r>
              <a:rPr lang="sk-SK" dirty="0" smtClean="0"/>
              <a:t> konštrukciu</a:t>
            </a:r>
            <a:endParaRPr lang="cs-CZ" dirty="0" smtClean="0"/>
          </a:p>
          <a:p>
            <a:pPr lvl="0"/>
            <a:r>
              <a:rPr lang="cs-CZ" dirty="0" smtClean="0"/>
              <a:t>- pod </a:t>
            </a:r>
            <a:r>
              <a:rPr lang="cs-CZ" dirty="0" err="1" smtClean="0"/>
              <a:t>jedným</a:t>
            </a:r>
            <a:r>
              <a:rPr lang="cs-CZ" dirty="0" smtClean="0"/>
              <a:t> z </a:t>
            </a:r>
            <a:r>
              <a:rPr lang="cs-CZ" dirty="0" err="1" smtClean="0"/>
              <a:t>pilierov</a:t>
            </a:r>
            <a:r>
              <a:rPr lang="cs-CZ" dirty="0" smtClean="0"/>
              <a:t> brány Bojano – výnos o </a:t>
            </a:r>
            <a:r>
              <a:rPr lang="cs-CZ" dirty="0" err="1" smtClean="0"/>
              <a:t>premiestňovaní</a:t>
            </a:r>
            <a:r>
              <a:rPr lang="cs-CZ" dirty="0" smtClean="0"/>
              <a:t> stád z </a:t>
            </a:r>
            <a:r>
              <a:rPr lang="cs-CZ" dirty="0" err="1" smtClean="0"/>
              <a:t>obdobia</a:t>
            </a:r>
            <a:r>
              <a:rPr lang="cs-CZ" dirty="0" smtClean="0"/>
              <a:t> Marka Aurelia</a:t>
            </a:r>
          </a:p>
        </p:txBody>
      </p:sp>
      <p:pic>
        <p:nvPicPr>
          <p:cNvPr id="25602" name="Picture 2" descr="http://www.pompey.cch.kcl.ac.uk/Italian%20Theatres_files/Saepinum_files/Plans_files/saepplan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42852"/>
            <a:ext cx="4286280" cy="3562623"/>
          </a:xfrm>
          <a:prstGeom prst="rect">
            <a:avLst/>
          </a:prstGeom>
          <a:noFill/>
        </p:spPr>
      </p:pic>
      <p:pic>
        <p:nvPicPr>
          <p:cNvPr id="25605" name="Picture 5" descr="L'incrocio dei due assi viari"/>
          <p:cNvPicPr>
            <a:picLocks noChangeAspect="1" noChangeArrowheads="1"/>
          </p:cNvPicPr>
          <p:nvPr/>
        </p:nvPicPr>
        <p:blipFill>
          <a:blip r:embed="rId3"/>
          <a:srcRect t="5714" b="8571"/>
          <a:stretch>
            <a:fillRect/>
          </a:stretch>
        </p:blipFill>
        <p:spPr bwMode="auto">
          <a:xfrm>
            <a:off x="5357818" y="3786190"/>
            <a:ext cx="323850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2.bp.blogspot.com/-EtxccYiP14A/T_taj1kNvsI/AAAAAAAABZw/al2OKqTnZwM/s1600/Porta_Bojano+al+foro+Saepin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42852"/>
            <a:ext cx="4303761" cy="3071810"/>
          </a:xfrm>
          <a:prstGeom prst="rect">
            <a:avLst/>
          </a:prstGeom>
          <a:noFill/>
        </p:spPr>
      </p:pic>
      <p:pic>
        <p:nvPicPr>
          <p:cNvPr id="26628" name="Picture 4" descr="http://4.bp.blogspot.com/-mv6NvMW_9RM/T_ta48RbKSI/AAAAAAAABZ4/-NBCo3E0Jdw/s640/prospettivaaltoriliev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4095747" cy="3071810"/>
          </a:xfrm>
          <a:prstGeom prst="rect">
            <a:avLst/>
          </a:prstGeom>
          <a:noFill/>
        </p:spPr>
      </p:pic>
      <p:pic>
        <p:nvPicPr>
          <p:cNvPr id="26630" name="Picture 6" descr="http://4.bp.blogspot.com/-DFTfvRLtPuA/T_tZfJ0EbgI/AAAAAAAABZQ/oawNLmtNTLU/s640/panorama+strada+antic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71876"/>
            <a:ext cx="4071966" cy="2697678"/>
          </a:xfrm>
          <a:prstGeom prst="rect">
            <a:avLst/>
          </a:prstGeom>
          <a:noFill/>
        </p:spPr>
      </p:pic>
      <p:pic>
        <p:nvPicPr>
          <p:cNvPr id="26632" name="Picture 8" descr="Saepinum - Porta Benevento"/>
          <p:cNvPicPr>
            <a:picLocks noChangeAspect="1" noChangeArrowheads="1"/>
          </p:cNvPicPr>
          <p:nvPr/>
        </p:nvPicPr>
        <p:blipFill>
          <a:blip r:embed="rId5"/>
          <a:srcRect l="11957" r="17391" b="14441"/>
          <a:stretch>
            <a:fillRect/>
          </a:stretch>
        </p:blipFill>
        <p:spPr bwMode="auto">
          <a:xfrm>
            <a:off x="4572000" y="3571876"/>
            <a:ext cx="4286279" cy="30993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1433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Fórum a </a:t>
            </a:r>
            <a:r>
              <a:rPr lang="cs-CZ" b="1" dirty="0" err="1" smtClean="0"/>
              <a:t>okolie</a:t>
            </a:r>
            <a:endParaRPr lang="cs-CZ" b="1" dirty="0" smtClean="0"/>
          </a:p>
          <a:p>
            <a:endParaRPr lang="cs-CZ" b="1" dirty="0" smtClean="0"/>
          </a:p>
          <a:p>
            <a:pPr>
              <a:buFontTx/>
              <a:buChar char="-"/>
            </a:pPr>
            <a:r>
              <a:rPr lang="sk-SK" dirty="0" smtClean="0"/>
              <a:t> budova (cisárskeho) kultu, </a:t>
            </a:r>
            <a:r>
              <a:rPr lang="sk-SK" dirty="0" err="1" smtClean="0"/>
              <a:t>macellum</a:t>
            </a:r>
            <a:r>
              <a:rPr lang="sk-SK" dirty="0" smtClean="0"/>
              <a:t>, bazilika, </a:t>
            </a:r>
            <a:r>
              <a:rPr lang="sk-SK" dirty="0" err="1" smtClean="0"/>
              <a:t>comitium</a:t>
            </a:r>
            <a:r>
              <a:rPr lang="sk-SK" dirty="0" smtClean="0"/>
              <a:t>, </a:t>
            </a:r>
            <a:r>
              <a:rPr lang="sk-SK" dirty="0" err="1" smtClean="0"/>
              <a:t>curia</a:t>
            </a:r>
            <a:endParaRPr lang="sk-SK" dirty="0" smtClean="0"/>
          </a:p>
          <a:p>
            <a:endParaRPr lang="sk-SK" dirty="0" smtClean="0"/>
          </a:p>
          <a:p>
            <a:r>
              <a:rPr lang="sk-SK" i="1" u="sng" dirty="0" smtClean="0"/>
              <a:t>Bazilika</a:t>
            </a:r>
          </a:p>
          <a:p>
            <a:endParaRPr lang="cs-CZ" i="1" u="sng" dirty="0" smtClean="0"/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1. stor. AD</a:t>
            </a:r>
          </a:p>
          <a:p>
            <a:pPr lvl="0">
              <a:buFontTx/>
              <a:buChar char="-"/>
            </a:pPr>
            <a:r>
              <a:rPr lang="sk-SK" dirty="0" smtClean="0"/>
              <a:t> obdĺžnikový tvar</a:t>
            </a:r>
          </a:p>
          <a:p>
            <a:pPr lvl="0">
              <a:buFontTx/>
              <a:buChar char="-"/>
            </a:pPr>
            <a:r>
              <a:rPr lang="sk-SK" dirty="0" smtClean="0"/>
              <a:t> 20 </a:t>
            </a:r>
            <a:r>
              <a:rPr lang="sk-SK" dirty="0" err="1" smtClean="0"/>
              <a:t>jónskych</a:t>
            </a:r>
            <a:r>
              <a:rPr lang="sk-SK" dirty="0" smtClean="0"/>
              <a:t> stĺpov</a:t>
            </a:r>
          </a:p>
          <a:p>
            <a:r>
              <a:rPr lang="sk-SK" dirty="0" smtClean="0"/>
              <a:t>- v 5. stor. AD – kresťanský kostol – apsida a po stranách symetricky pristavané miestnosti</a:t>
            </a:r>
            <a:r>
              <a:rPr lang="it-IT" dirty="0" smtClean="0"/>
              <a:t>  </a:t>
            </a:r>
          </a:p>
        </p:txBody>
      </p:sp>
      <p:pic>
        <p:nvPicPr>
          <p:cNvPr id="23554" name="Picture 2" descr="Saepinum - Il fo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929066"/>
            <a:ext cx="4263889" cy="2448691"/>
          </a:xfrm>
          <a:prstGeom prst="rect">
            <a:avLst/>
          </a:prstGeom>
          <a:noFill/>
        </p:spPr>
      </p:pic>
      <p:pic>
        <p:nvPicPr>
          <p:cNvPr id="23556" name="Picture 4" descr="Saepinum - L'area del Foro roma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85728"/>
            <a:ext cx="4929190" cy="2801423"/>
          </a:xfrm>
          <a:prstGeom prst="rect">
            <a:avLst/>
          </a:prstGeom>
          <a:noFill/>
        </p:spPr>
      </p:pic>
      <p:pic>
        <p:nvPicPr>
          <p:cNvPr id="23558" name="Picture 6" descr="http://www.davidemonaco.it/sanniti/sepino21.jpg"/>
          <p:cNvPicPr>
            <a:picLocks noChangeAspect="1" noChangeArrowheads="1"/>
          </p:cNvPicPr>
          <p:nvPr/>
        </p:nvPicPr>
        <p:blipFill>
          <a:blip r:embed="rId4"/>
          <a:srcRect b="6334"/>
          <a:stretch>
            <a:fillRect/>
          </a:stretch>
        </p:blipFill>
        <p:spPr bwMode="auto">
          <a:xfrm>
            <a:off x="0" y="3643314"/>
            <a:ext cx="4572000" cy="2914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1433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i="1" u="sng" dirty="0" err="1" smtClean="0"/>
              <a:t>Macellum</a:t>
            </a:r>
            <a:endParaRPr lang="sk-SK" i="1" u="sng" dirty="0" smtClean="0"/>
          </a:p>
          <a:p>
            <a:pPr lvl="0"/>
            <a:endParaRPr lang="sk-SK" i="1" u="sng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obchodíky</a:t>
            </a:r>
            <a:r>
              <a:rPr lang="cs-CZ" dirty="0" smtClean="0"/>
              <a:t> </a:t>
            </a:r>
            <a:r>
              <a:rPr lang="cs-CZ" dirty="0" err="1" smtClean="0"/>
              <a:t>rozmiestnené</a:t>
            </a:r>
            <a:r>
              <a:rPr lang="cs-CZ" dirty="0" smtClean="0"/>
              <a:t> okolo </a:t>
            </a:r>
            <a:r>
              <a:rPr lang="cs-CZ" dirty="0" err="1" smtClean="0"/>
              <a:t>šesťuholníkového</a:t>
            </a:r>
            <a:r>
              <a:rPr lang="cs-CZ" dirty="0" smtClean="0"/>
              <a:t> dvora v centre kterého je nádrž</a:t>
            </a:r>
          </a:p>
          <a:p>
            <a:pPr lvl="0">
              <a:buFontTx/>
              <a:buChar char="-"/>
            </a:pPr>
            <a:r>
              <a:rPr lang="sk-SK" dirty="0" smtClean="0"/>
              <a:t> 1. stor. AD – </a:t>
            </a:r>
            <a:r>
              <a:rPr lang="sk-SK" dirty="0" err="1" smtClean="0"/>
              <a:t>Marcus</a:t>
            </a:r>
            <a:r>
              <a:rPr lang="sk-SK" dirty="0" smtClean="0"/>
              <a:t> </a:t>
            </a:r>
            <a:r>
              <a:rPr lang="sk-SK" dirty="0" err="1" smtClean="0"/>
              <a:t>Annius</a:t>
            </a:r>
            <a:r>
              <a:rPr lang="sk-SK" dirty="0" smtClean="0"/>
              <a:t> </a:t>
            </a:r>
            <a:r>
              <a:rPr lang="sk-SK" dirty="0" err="1" smtClean="0"/>
              <a:t>Phoebus</a:t>
            </a:r>
            <a:endParaRPr lang="sk-SK" dirty="0" smtClean="0"/>
          </a:p>
          <a:p>
            <a:pPr lvl="0">
              <a:buFontTx/>
              <a:buChar char="-"/>
            </a:pPr>
            <a:endParaRPr lang="sk-SK" dirty="0" smtClean="0"/>
          </a:p>
          <a:p>
            <a:pPr lvl="0"/>
            <a:r>
              <a:rPr lang="sk-SK" i="1" dirty="0" err="1" smtClean="0"/>
              <a:t>Comitium</a:t>
            </a:r>
            <a:endParaRPr lang="sk-SK" i="1" dirty="0" smtClean="0"/>
          </a:p>
          <a:p>
            <a:pPr lvl="0"/>
            <a:r>
              <a:rPr lang="sk-SK" i="1" dirty="0" err="1" smtClean="0"/>
              <a:t>Curia</a:t>
            </a:r>
            <a:endParaRPr lang="sk-SK" i="1" dirty="0" smtClean="0"/>
          </a:p>
          <a:p>
            <a:pPr lvl="0"/>
            <a:r>
              <a:rPr lang="sk-SK" i="1" dirty="0" smtClean="0"/>
              <a:t>Budova cisárskeho kultu</a:t>
            </a:r>
          </a:p>
          <a:p>
            <a:pPr lvl="0"/>
            <a:r>
              <a:rPr lang="sk-SK" i="1" dirty="0" smtClean="0"/>
              <a:t>Chrám </a:t>
            </a:r>
            <a:r>
              <a:rPr lang="sk-SK" i="1" dirty="0" err="1" smtClean="0"/>
              <a:t>Jova</a:t>
            </a:r>
            <a:r>
              <a:rPr lang="sk-SK" i="1" dirty="0" smtClean="0"/>
              <a:t> Optima Maxima </a:t>
            </a:r>
          </a:p>
          <a:p>
            <a:pPr lvl="0"/>
            <a:r>
              <a:rPr lang="sk-SK" i="1" dirty="0" smtClean="0"/>
              <a:t>Kúpele na fóre – </a:t>
            </a:r>
            <a:r>
              <a:rPr lang="sk-SK" i="1" dirty="0" err="1" smtClean="0"/>
              <a:t>Silvánove</a:t>
            </a:r>
            <a:r>
              <a:rPr lang="sk-SK" i="1" dirty="0" smtClean="0"/>
              <a:t> – dobre zachované</a:t>
            </a:r>
          </a:p>
          <a:p>
            <a:pPr lvl="0"/>
            <a:r>
              <a:rPr lang="sk-SK" i="1" dirty="0" smtClean="0"/>
              <a:t>Fontána </a:t>
            </a:r>
            <a:r>
              <a:rPr lang="sk-SK" i="1" dirty="0" err="1" smtClean="0"/>
              <a:t>gryfov</a:t>
            </a:r>
            <a:endParaRPr lang="sk-SK" i="1" dirty="0" smtClean="0"/>
          </a:p>
          <a:p>
            <a:pPr lvl="0"/>
            <a:r>
              <a:rPr lang="cs-CZ" i="1" dirty="0" smtClean="0"/>
              <a:t>Dom </a:t>
            </a:r>
            <a:r>
              <a:rPr lang="cs-CZ" i="1" dirty="0" err="1" smtClean="0"/>
              <a:t>Samnitského</a:t>
            </a:r>
            <a:endParaRPr lang="cs-CZ" i="1" dirty="0" smtClean="0"/>
          </a:p>
          <a:p>
            <a:pPr lvl="0"/>
            <a:r>
              <a:rPr lang="cs-CZ" i="1" dirty="0" err="1" smtClean="0"/>
              <a:t>implúvia</a:t>
            </a:r>
            <a:endParaRPr lang="sk-SK" i="1" dirty="0" smtClean="0"/>
          </a:p>
        </p:txBody>
      </p:sp>
      <p:pic>
        <p:nvPicPr>
          <p:cNvPr id="28674" name="Picture 2" descr="Macell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14290"/>
            <a:ext cx="4857784" cy="2689382"/>
          </a:xfrm>
          <a:prstGeom prst="rect">
            <a:avLst/>
          </a:prstGeom>
          <a:noFill/>
        </p:spPr>
      </p:pic>
      <p:pic>
        <p:nvPicPr>
          <p:cNvPr id="28676" name="Picture 4" descr="http://2.bp.blogspot.com/-QD6rIBWKT7U/T_tiWi7I9TI/AAAAAAAABb8/YTb1MgxUFn8/s640/fontana+del+Grif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000372"/>
            <a:ext cx="4810116" cy="3607588"/>
          </a:xfrm>
          <a:prstGeom prst="rect">
            <a:avLst/>
          </a:prstGeom>
          <a:noFill/>
        </p:spPr>
      </p:pic>
      <p:pic>
        <p:nvPicPr>
          <p:cNvPr id="28680" name="Picture 8" descr="http://1.bp.blogspot.com/-ZyFA7Q7xXNU/T_tZ_RKf1eI/AAAAAAAABZg/DV9muzosV3I/s640/1310025212136_DIONISO_IN_AVORIO_DA_SEPIN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3357562"/>
            <a:ext cx="2250492" cy="3381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i="1" u="sng" dirty="0" smtClean="0"/>
              <a:t>Divadlo</a:t>
            </a:r>
          </a:p>
          <a:p>
            <a:pPr lvl="0"/>
            <a:endParaRPr lang="cs-CZ" i="1" u="sng" dirty="0" smtClean="0"/>
          </a:p>
          <a:p>
            <a:pPr lvl="0"/>
            <a:r>
              <a:rPr lang="sk-SK" dirty="0" smtClean="0"/>
              <a:t>- zač. 1. stor. AD</a:t>
            </a:r>
            <a:endParaRPr lang="cs-CZ" dirty="0" smtClean="0"/>
          </a:p>
          <a:p>
            <a:pPr lvl="0"/>
            <a:r>
              <a:rPr lang="cs-CZ" dirty="0" smtClean="0"/>
              <a:t>- 3000 </a:t>
            </a:r>
            <a:r>
              <a:rPr lang="cs-CZ" dirty="0" err="1" smtClean="0"/>
              <a:t>divákov</a:t>
            </a:r>
            <a:r>
              <a:rPr lang="cs-CZ" dirty="0" smtClean="0"/>
              <a:t> </a:t>
            </a:r>
          </a:p>
          <a:p>
            <a:pPr lvl="0"/>
            <a:r>
              <a:rPr lang="cs-CZ" dirty="0" smtClean="0"/>
              <a:t>- 17.stor. AD – domy – </a:t>
            </a:r>
            <a:r>
              <a:rPr lang="cs-CZ" dirty="0" err="1" smtClean="0"/>
              <a:t>pre</a:t>
            </a:r>
            <a:r>
              <a:rPr lang="cs-CZ" dirty="0" smtClean="0"/>
              <a:t> </a:t>
            </a:r>
            <a:r>
              <a:rPr lang="cs-CZ" dirty="0" err="1" smtClean="0"/>
              <a:t>ich</a:t>
            </a:r>
            <a:r>
              <a:rPr lang="cs-CZ" dirty="0" smtClean="0"/>
              <a:t> </a:t>
            </a:r>
            <a:r>
              <a:rPr lang="cs-CZ" dirty="0" err="1" smtClean="0"/>
              <a:t>historickú</a:t>
            </a:r>
            <a:r>
              <a:rPr lang="cs-CZ" dirty="0" smtClean="0"/>
              <a:t> hodnotu </a:t>
            </a:r>
            <a:r>
              <a:rPr lang="cs-CZ" dirty="0" err="1" smtClean="0"/>
              <a:t>prestavané</a:t>
            </a:r>
            <a:r>
              <a:rPr lang="cs-CZ" dirty="0" smtClean="0"/>
              <a:t> na </a:t>
            </a:r>
            <a:r>
              <a:rPr lang="cs-CZ" dirty="0" err="1" smtClean="0"/>
              <a:t>antikvárium</a:t>
            </a:r>
            <a:endParaRPr lang="cs-CZ" dirty="0" smtClean="0"/>
          </a:p>
        </p:txBody>
      </p:sp>
      <p:pic>
        <p:nvPicPr>
          <p:cNvPr id="27650" name="Picture 2" descr="http://archeologicamolise.beniculturali.it/getImage.php?id=228&amp;w=800&amp;h=600&amp;f=0&amp;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5362" y="142852"/>
            <a:ext cx="4455793" cy="3286148"/>
          </a:xfrm>
          <a:prstGeom prst="rect">
            <a:avLst/>
          </a:prstGeom>
          <a:noFill/>
        </p:spPr>
      </p:pic>
      <p:pic>
        <p:nvPicPr>
          <p:cNvPr id="27652" name="Picture 4" descr="http://www.davidemonaco.it/sanniti/sepino23.jpg"/>
          <p:cNvPicPr>
            <a:picLocks noChangeAspect="1" noChangeArrowheads="1"/>
          </p:cNvPicPr>
          <p:nvPr/>
        </p:nvPicPr>
        <p:blipFill>
          <a:blip r:embed="rId3"/>
          <a:srcRect b="5629"/>
          <a:stretch>
            <a:fillRect/>
          </a:stretch>
        </p:blipFill>
        <p:spPr bwMode="auto">
          <a:xfrm>
            <a:off x="4538161" y="3643314"/>
            <a:ext cx="4470466" cy="2928934"/>
          </a:xfrm>
          <a:prstGeom prst="rect">
            <a:avLst/>
          </a:prstGeom>
          <a:noFill/>
        </p:spPr>
      </p:pic>
      <p:pic>
        <p:nvPicPr>
          <p:cNvPr id="27654" name="Picture 6" descr="http://www.davidemonaco.it/sanniti/sepino32.jpg"/>
          <p:cNvPicPr>
            <a:picLocks noChangeAspect="1" noChangeArrowheads="1"/>
          </p:cNvPicPr>
          <p:nvPr/>
        </p:nvPicPr>
        <p:blipFill>
          <a:blip r:embed="rId4"/>
          <a:srcRect b="4964"/>
          <a:stretch>
            <a:fillRect/>
          </a:stretch>
        </p:blipFill>
        <p:spPr bwMode="auto">
          <a:xfrm>
            <a:off x="142843" y="2214554"/>
            <a:ext cx="4316679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0"/>
            <a:ext cx="46434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 err="1" smtClean="0"/>
              <a:t>Funerálne</a:t>
            </a:r>
            <a:r>
              <a:rPr lang="sk-SK" b="1" dirty="0" smtClean="0"/>
              <a:t> pamätníky</a:t>
            </a:r>
          </a:p>
          <a:p>
            <a:pPr lvl="0"/>
            <a:endParaRPr lang="sk-SK" dirty="0" smtClean="0"/>
          </a:p>
          <a:p>
            <a:pPr lvl="0"/>
            <a:r>
              <a:rPr lang="sk-SK" i="1" u="sng" dirty="0" smtClean="0"/>
              <a:t>Mauzóleum </a:t>
            </a:r>
            <a:r>
              <a:rPr lang="sk-SK" i="1" u="sng" dirty="0" err="1" smtClean="0"/>
              <a:t>Publia</a:t>
            </a:r>
            <a:r>
              <a:rPr lang="sk-SK" i="1" u="sng" dirty="0" smtClean="0"/>
              <a:t> </a:t>
            </a:r>
            <a:r>
              <a:rPr lang="sk-SK" i="1" u="sng" dirty="0" err="1" smtClean="0"/>
              <a:t>Numisia</a:t>
            </a:r>
            <a:r>
              <a:rPr lang="sk-SK" i="1" u="sng" dirty="0" smtClean="0"/>
              <a:t> Liga</a:t>
            </a:r>
          </a:p>
          <a:p>
            <a:pPr lvl="0">
              <a:buFontTx/>
              <a:buChar char="-"/>
            </a:pPr>
            <a:r>
              <a:rPr lang="sk-SK" dirty="0" smtClean="0"/>
              <a:t> zač. 1. stor. AD</a:t>
            </a:r>
          </a:p>
          <a:p>
            <a:pPr lvl="0">
              <a:buFontTx/>
              <a:buChar char="-"/>
            </a:pPr>
            <a:r>
              <a:rPr lang="cs-CZ" dirty="0" smtClean="0"/>
              <a:t> postavil </a:t>
            </a:r>
            <a:r>
              <a:rPr lang="cs-CZ" dirty="0" err="1" smtClean="0"/>
              <a:t>Numisius</a:t>
            </a:r>
            <a:r>
              <a:rPr lang="cs-CZ" dirty="0" smtClean="0"/>
              <a:t> </a:t>
            </a:r>
            <a:r>
              <a:rPr lang="cs-CZ" dirty="0" err="1" smtClean="0"/>
              <a:t>Ligus</a:t>
            </a:r>
            <a:r>
              <a:rPr lang="cs-CZ" dirty="0" smtClean="0"/>
              <a:t> (</a:t>
            </a:r>
            <a:r>
              <a:rPr lang="cs-CZ" dirty="0" err="1" smtClean="0"/>
              <a:t>magistrá</a:t>
            </a:r>
            <a:r>
              <a:rPr lang="en-US" dirty="0" smtClean="0"/>
              <a:t>t</a:t>
            </a:r>
            <a:r>
              <a:rPr lang="cs-CZ" dirty="0" smtClean="0"/>
              <a:t> </a:t>
            </a:r>
            <a:r>
              <a:rPr lang="cs-CZ" dirty="0" err="1" smtClean="0"/>
              <a:t>mesta</a:t>
            </a:r>
            <a:r>
              <a:rPr lang="cs-CZ" dirty="0" smtClean="0"/>
              <a:t>) </a:t>
            </a:r>
          </a:p>
          <a:p>
            <a:pPr lvl="0"/>
            <a:r>
              <a:rPr lang="cs-CZ" dirty="0" err="1" smtClean="0"/>
              <a:t>pre</a:t>
            </a:r>
            <a:r>
              <a:rPr lang="cs-CZ" dirty="0" smtClean="0"/>
              <a:t> manželku a syna</a:t>
            </a:r>
          </a:p>
          <a:p>
            <a:pPr lvl="0">
              <a:buFontTx/>
              <a:buChar char="-"/>
            </a:pPr>
            <a:r>
              <a:rPr lang="sk-SK" dirty="0" smtClean="0"/>
              <a:t> jedna miestnosť pre pozostatky</a:t>
            </a:r>
          </a:p>
        </p:txBody>
      </p:sp>
      <p:pic>
        <p:nvPicPr>
          <p:cNvPr id="29700" name="Picture 4" descr="http://www.davidemonaco.it/sanniti/num19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55370"/>
            <a:ext cx="3362368" cy="465977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4071934" y="2428868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i="1" u="sng" dirty="0" smtClean="0"/>
              <a:t>Mauzóleum </a:t>
            </a:r>
            <a:r>
              <a:rPr lang="sk-SK" i="1" u="sng" dirty="0" err="1"/>
              <a:t>G</a:t>
            </a:r>
            <a:r>
              <a:rPr lang="sk-SK" i="1" u="sng" dirty="0" err="1" smtClean="0"/>
              <a:t>aia</a:t>
            </a:r>
            <a:r>
              <a:rPr lang="sk-SK" i="1" u="sng" dirty="0" smtClean="0"/>
              <a:t> </a:t>
            </a:r>
            <a:r>
              <a:rPr lang="sk-SK" i="1" u="sng" dirty="0" err="1" smtClean="0"/>
              <a:t>Ennia</a:t>
            </a:r>
            <a:r>
              <a:rPr lang="sk-SK" i="1" u="sng" dirty="0" smtClean="0"/>
              <a:t> Marsa</a:t>
            </a:r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augustovské</a:t>
            </a:r>
            <a:r>
              <a:rPr lang="sk-SK" dirty="0" smtClean="0"/>
              <a:t> obdobie</a:t>
            </a:r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cs-CZ" dirty="0" smtClean="0"/>
              <a:t>cylindrický tvar na </a:t>
            </a:r>
            <a:r>
              <a:rPr lang="cs-CZ" dirty="0" err="1" smtClean="0"/>
              <a:t>štvorcovej</a:t>
            </a:r>
            <a:r>
              <a:rPr lang="cs-CZ" dirty="0" smtClean="0"/>
              <a:t> </a:t>
            </a:r>
            <a:r>
              <a:rPr lang="cs-CZ" dirty="0" err="1" smtClean="0"/>
              <a:t>základni</a:t>
            </a:r>
            <a:r>
              <a:rPr lang="cs-CZ" dirty="0" smtClean="0"/>
              <a:t>, na </a:t>
            </a:r>
            <a:r>
              <a:rPr lang="cs-CZ" dirty="0" err="1" smtClean="0"/>
              <a:t>rohoch</a:t>
            </a:r>
            <a:r>
              <a:rPr lang="cs-CZ" dirty="0" smtClean="0"/>
              <a:t> </a:t>
            </a:r>
            <a:r>
              <a:rPr lang="cs-CZ" dirty="0" err="1" smtClean="0"/>
              <a:t>levy</a:t>
            </a:r>
            <a:endParaRPr lang="sk-SK" dirty="0" smtClean="0"/>
          </a:p>
        </p:txBody>
      </p:sp>
      <p:pic>
        <p:nvPicPr>
          <p:cNvPr id="29702" name="Picture 6" descr="http://www.davidemonaco.it/sanniti/sepino22.jpg"/>
          <p:cNvPicPr>
            <a:picLocks noChangeAspect="1" noChangeArrowheads="1"/>
          </p:cNvPicPr>
          <p:nvPr/>
        </p:nvPicPr>
        <p:blipFill>
          <a:blip r:embed="rId3"/>
          <a:srcRect b="7807"/>
          <a:stretch>
            <a:fillRect/>
          </a:stretch>
        </p:blipFill>
        <p:spPr bwMode="auto">
          <a:xfrm>
            <a:off x="4071934" y="3571876"/>
            <a:ext cx="4927257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1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1414"/>
            <a:ext cx="4786346" cy="319089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929190" y="71414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a</a:t>
            </a:r>
            <a:endParaRPr lang="cs-CZ" sz="3200" dirty="0"/>
          </a:p>
        </p:txBody>
      </p:sp>
      <p:pic>
        <p:nvPicPr>
          <p:cNvPr id="4" name="Picture 2" descr="Villa_Popp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9389" y="3357562"/>
            <a:ext cx="5034611" cy="3411689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714744" y="6215082"/>
            <a:ext cx="373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dirty="0" smtClean="0"/>
              <a:t>b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35768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Beneventum</a:t>
            </a:r>
            <a:r>
              <a:rPr lang="sk-SK" b="1" dirty="0" smtClean="0"/>
              <a:t> (</a:t>
            </a:r>
            <a:r>
              <a:rPr lang="sk-SK" b="1" dirty="0" err="1" smtClean="0"/>
              <a:t>Maleventum</a:t>
            </a:r>
            <a:r>
              <a:rPr lang="sk-SK" b="1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samnitské</a:t>
            </a:r>
            <a:r>
              <a:rPr lang="sk-SK" dirty="0" smtClean="0"/>
              <a:t> osídlenie</a:t>
            </a:r>
          </a:p>
          <a:p>
            <a:pPr>
              <a:buFontTx/>
              <a:buChar char="-"/>
            </a:pPr>
            <a:r>
              <a:rPr lang="sk-SK" dirty="0" smtClean="0"/>
              <a:t> rímska kolónia – 268 BC</a:t>
            </a:r>
          </a:p>
          <a:p>
            <a:pPr>
              <a:buFontTx/>
              <a:buChar char="-"/>
            </a:pPr>
            <a:r>
              <a:rPr lang="sk-SK" dirty="0" smtClean="0"/>
              <a:t> divadlo, oblúk</a:t>
            </a:r>
          </a:p>
          <a:p>
            <a:endParaRPr lang="sk-SK" dirty="0" smtClean="0"/>
          </a:p>
          <a:p>
            <a:r>
              <a:rPr lang="sk-SK" b="1" dirty="0" err="1" smtClean="0"/>
              <a:t>Trajánov</a:t>
            </a:r>
            <a:r>
              <a:rPr lang="sk-SK" b="1" dirty="0" smtClean="0"/>
              <a:t> oblúk v </a:t>
            </a:r>
            <a:r>
              <a:rPr lang="sk-SK" b="1" dirty="0" err="1" smtClean="0"/>
              <a:t>Benevente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Trajánova</a:t>
            </a:r>
            <a:r>
              <a:rPr lang="sk-SK" dirty="0" smtClean="0"/>
              <a:t> politika: staranie sa o chudobných, podpora pôrodnosti, </a:t>
            </a:r>
            <a:r>
              <a:rPr lang="sk-SK" dirty="0" err="1" smtClean="0"/>
              <a:t>alimenta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prechod: (1) </a:t>
            </a:r>
            <a:r>
              <a:rPr lang="sk-SK" dirty="0" err="1" smtClean="0"/>
              <a:t>Traján</a:t>
            </a:r>
            <a:r>
              <a:rPr lang="sk-SK" dirty="0" smtClean="0"/>
              <a:t> obetuje pri príležitosti otvorenia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Traiana</a:t>
            </a:r>
            <a:r>
              <a:rPr lang="sk-SK" dirty="0" smtClean="0"/>
              <a:t>, (2) </a:t>
            </a:r>
            <a:r>
              <a:rPr lang="sk-SK" dirty="0" err="1" smtClean="0"/>
              <a:t>alimenta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8 panelov – hlavné udalosti z </a:t>
            </a:r>
            <a:r>
              <a:rPr lang="sk-SK" dirty="0" err="1" smtClean="0"/>
              <a:t>principátu</a:t>
            </a:r>
            <a:r>
              <a:rPr lang="sk-SK" dirty="0" smtClean="0"/>
              <a:t> </a:t>
            </a:r>
            <a:r>
              <a:rPr lang="sk-SK" dirty="0" err="1" smtClean="0"/>
              <a:t>Trajána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mestská časť, vidiecka časť</a:t>
            </a:r>
          </a:p>
          <a:p>
            <a:pPr>
              <a:buFontTx/>
              <a:buChar char="-"/>
            </a:pPr>
            <a:r>
              <a:rPr lang="sk-SK" dirty="0" smtClean="0"/>
              <a:t> nemá zobrazovať presné historické udalosti – iba ilustrácia politiky v Taliansku a v provinciách</a:t>
            </a:r>
          </a:p>
          <a:p>
            <a:pPr>
              <a:buFontTx/>
              <a:buChar char="-"/>
            </a:pPr>
            <a:r>
              <a:rPr lang="sk-SK" dirty="0" smtClean="0"/>
              <a:t> panely: pokračuje </a:t>
            </a:r>
            <a:r>
              <a:rPr lang="sk-SK" dirty="0" err="1" smtClean="0"/>
              <a:t>fláviovská</a:t>
            </a:r>
            <a:r>
              <a:rPr lang="sk-SK" dirty="0" smtClean="0"/>
              <a:t> tradícia zobrazovania interakcie smrteľníkov a božstiev</a:t>
            </a:r>
          </a:p>
          <a:p>
            <a:pPr>
              <a:buFontTx/>
              <a:buChar char="-"/>
            </a:pPr>
            <a:r>
              <a:rPr lang="sk-SK" dirty="0" smtClean="0"/>
              <a:t> klenba – rozety, v strede </a:t>
            </a:r>
            <a:r>
              <a:rPr lang="sk-SK" dirty="0" err="1" smtClean="0"/>
              <a:t>Traján</a:t>
            </a:r>
            <a:r>
              <a:rPr lang="sk-SK" dirty="0" smtClean="0"/>
              <a:t> v pancier korunovaný Viktóriou </a:t>
            </a:r>
          </a:p>
        </p:txBody>
      </p:sp>
      <p:pic>
        <p:nvPicPr>
          <p:cNvPr id="3" name="Picture 2" descr="http://englishforarchitects.pbworks.com/f/1327449313/538px-Benevento-Arch_of_Trajan_from_Nor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31774" y="571480"/>
            <a:ext cx="4812225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s://farm6.staticflickr.com/5462/17977670525_da84131b97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3107524"/>
            <a:ext cx="6000760" cy="3750475"/>
          </a:xfrm>
          <a:prstGeom prst="rect">
            <a:avLst/>
          </a:prstGeom>
          <a:noFill/>
        </p:spPr>
      </p:pic>
      <p:pic>
        <p:nvPicPr>
          <p:cNvPr id="30722" name="Picture 2" descr="https://c1.staticflickr.com/6/5452/17789783328_cd828b0052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5429255" cy="3759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vojenské </a:t>
            </a:r>
            <a:r>
              <a:rPr lang="sk-SK" dirty="0" smtClean="0"/>
              <a:t>výprav</a:t>
            </a:r>
            <a:r>
              <a:rPr lang="en-US" dirty="0"/>
              <a:t>y</a:t>
            </a:r>
            <a:r>
              <a:rPr lang="sk-SK" dirty="0" smtClean="0"/>
              <a:t> </a:t>
            </a:r>
            <a:r>
              <a:rPr lang="sk-SK" dirty="0" smtClean="0"/>
              <a:t>do Dácie a </a:t>
            </a:r>
            <a:r>
              <a:rPr lang="sk-SK" dirty="0" err="1" smtClean="0"/>
              <a:t>Germánie</a:t>
            </a:r>
            <a:r>
              <a:rPr lang="sk-SK" dirty="0" smtClean="0"/>
              <a:t>, zakladanie vojenských kolónií, stavba nového prístavu v </a:t>
            </a:r>
            <a:r>
              <a:rPr lang="sk-SK" dirty="0" err="1" smtClean="0"/>
              <a:t>Ostii</a:t>
            </a:r>
            <a:r>
              <a:rPr lang="sk-SK" dirty="0" smtClean="0"/>
              <a:t>, triumfálny vstup do Ríma, založenie </a:t>
            </a:r>
            <a:r>
              <a:rPr lang="sk-SK" dirty="0" err="1" smtClean="0"/>
              <a:t>alimenta</a:t>
            </a:r>
            <a:endParaRPr lang="sk-SK" dirty="0" smtClean="0"/>
          </a:p>
        </p:txBody>
      </p:sp>
      <p:pic>
        <p:nvPicPr>
          <p:cNvPr id="32772" name="Picture 4" descr="http://etc.usf.edu/clippix/pix/Arch-of-Trajan-Benevento-Side-Facing-the-Provinces-Right-Panels-Institution-of-Food-Subsidies-and-Inspection-of-Legions_medi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3104" y="714355"/>
            <a:ext cx="3963738" cy="5786479"/>
          </a:xfrm>
          <a:prstGeom prst="rect">
            <a:avLst/>
          </a:prstGeom>
          <a:noFill/>
        </p:spPr>
      </p:pic>
      <p:pic>
        <p:nvPicPr>
          <p:cNvPr id="32774" name="Picture 6" descr="https://guerrerohistory.files.wordpress.com/2013/10/3804247283_f59ea7574c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14356"/>
            <a:ext cx="4357718" cy="5808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assconnection.s3.amazonaws.com/649/flashcards/2013649/jpeg/275135039562206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4414511" cy="6072230"/>
          </a:xfrm>
          <a:prstGeom prst="rect">
            <a:avLst/>
          </a:prstGeom>
          <a:noFill/>
        </p:spPr>
      </p:pic>
      <p:pic>
        <p:nvPicPr>
          <p:cNvPr id="35842" name="Picture 2" descr="https://resources.oncourse.iu.edu/access/content/user/leach/www/c414/net_id/beneventum/beneven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3860" y="357166"/>
            <a:ext cx="404141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4 panely v </a:t>
            </a:r>
            <a:r>
              <a:rPr lang="sk-SK" b="1" dirty="0" err="1" smtClean="0"/>
              <a:t>atike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von z mesta: prijatie dáckych božstiev, kľačiaca Dácia pri </a:t>
            </a:r>
            <a:r>
              <a:rPr lang="sk-SK" dirty="0" err="1" smtClean="0"/>
              <a:t>Trajánových</a:t>
            </a:r>
            <a:r>
              <a:rPr lang="sk-SK" dirty="0" smtClean="0"/>
              <a:t> nohách</a:t>
            </a:r>
          </a:p>
          <a:p>
            <a:pPr>
              <a:buFontTx/>
              <a:buChar char="-"/>
            </a:pPr>
            <a:r>
              <a:rPr lang="sk-SK" dirty="0" smtClean="0"/>
              <a:t> do mesta: </a:t>
            </a:r>
            <a:r>
              <a:rPr lang="sk-SK" dirty="0" err="1" smtClean="0"/>
              <a:t>adventus</a:t>
            </a:r>
            <a:r>
              <a:rPr lang="sk-SK" dirty="0" smtClean="0"/>
              <a:t> – </a:t>
            </a:r>
            <a:r>
              <a:rPr lang="sk-SK" dirty="0" err="1" smtClean="0"/>
              <a:t>Traján</a:t>
            </a:r>
            <a:r>
              <a:rPr lang="sk-SK" dirty="0" smtClean="0"/>
              <a:t> vítaný konzulmi, </a:t>
            </a:r>
            <a:r>
              <a:rPr lang="sk-SK" dirty="0" err="1" smtClean="0"/>
              <a:t>Rómou</a:t>
            </a:r>
            <a:r>
              <a:rPr lang="sk-SK" dirty="0" smtClean="0"/>
              <a:t> a </a:t>
            </a:r>
            <a:r>
              <a:rPr lang="sk-SK" dirty="0" err="1" smtClean="0"/>
              <a:t>kapitolskou</a:t>
            </a:r>
            <a:r>
              <a:rPr lang="sk-SK" dirty="0" smtClean="0"/>
              <a:t> trojicou. Jupiter </a:t>
            </a:r>
            <a:r>
              <a:rPr lang="sk-SK" dirty="0" smtClean="0"/>
              <a:t>drž</a:t>
            </a:r>
            <a:r>
              <a:rPr lang="sk-SK" dirty="0"/>
              <a:t>í</a:t>
            </a:r>
            <a:r>
              <a:rPr lang="sk-SK" dirty="0" smtClean="0"/>
              <a:t> </a:t>
            </a:r>
            <a:r>
              <a:rPr lang="sk-SK" dirty="0" smtClean="0"/>
              <a:t>žezlo a podáva </a:t>
            </a:r>
            <a:r>
              <a:rPr lang="sk-SK" dirty="0" err="1" smtClean="0"/>
              <a:t>Trajánovi</a:t>
            </a:r>
            <a:r>
              <a:rPr lang="sk-SK" dirty="0" smtClean="0"/>
              <a:t> blesk</a:t>
            </a:r>
            <a:endParaRPr lang="en-US" dirty="0" smtClean="0"/>
          </a:p>
        </p:txBody>
      </p:sp>
      <p:pic>
        <p:nvPicPr>
          <p:cNvPr id="33794" name="Picture 2" descr="https://c2.staticflickr.com/6/5185/5611733020_39c5f2d7ed_b.jpg"/>
          <p:cNvPicPr>
            <a:picLocks noChangeAspect="1" noChangeArrowheads="1"/>
          </p:cNvPicPr>
          <p:nvPr/>
        </p:nvPicPr>
        <p:blipFill>
          <a:blip r:embed="rId2"/>
          <a:srcRect l="3538" r="16830"/>
          <a:stretch>
            <a:fillRect/>
          </a:stretch>
        </p:blipFill>
        <p:spPr bwMode="auto">
          <a:xfrm>
            <a:off x="214282" y="1285860"/>
            <a:ext cx="4357718" cy="4745071"/>
          </a:xfrm>
          <a:prstGeom prst="rect">
            <a:avLst/>
          </a:prstGeom>
          <a:noFill/>
        </p:spPr>
      </p:pic>
      <p:pic>
        <p:nvPicPr>
          <p:cNvPr id="33796" name="Picture 4" descr="https://farm5.staticflickr.com/4109/5611151189_5c90a2eeda_b.jpg"/>
          <p:cNvPicPr>
            <a:picLocks noChangeAspect="1" noChangeArrowheads="1"/>
          </p:cNvPicPr>
          <p:nvPr/>
        </p:nvPicPr>
        <p:blipFill>
          <a:blip r:embed="rId3"/>
          <a:srcRect b="8668"/>
          <a:stretch>
            <a:fillRect/>
          </a:stretch>
        </p:blipFill>
        <p:spPr bwMode="auto">
          <a:xfrm>
            <a:off x="5000628" y="1285859"/>
            <a:ext cx="3738684" cy="4760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resources.oncourse.iu.edu/access/content/user/leach/www/c414/2005/beneventum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6210" y="0"/>
            <a:ext cx="5157790" cy="3407827"/>
          </a:xfrm>
          <a:prstGeom prst="rect">
            <a:avLst/>
          </a:prstGeom>
          <a:noFill/>
        </p:spPr>
      </p:pic>
      <p:pic>
        <p:nvPicPr>
          <p:cNvPr id="36868" name="Picture 4" descr="https://resources.oncourse.iu.edu/access/content/user/leach/www/c414/net_id/beneventum/beneven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315640"/>
            <a:ext cx="5357818" cy="3542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Alba</a:t>
            </a:r>
            <a:r>
              <a:rPr lang="sk-SK" b="1" dirty="0" smtClean="0"/>
              <a:t> </a:t>
            </a:r>
            <a:r>
              <a:rPr lang="sk-SK" b="1" dirty="0" err="1" smtClean="0"/>
              <a:t>Fucens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na hranici územia Marsov a </a:t>
            </a:r>
            <a:r>
              <a:rPr lang="sk-SK" dirty="0" err="1" smtClean="0"/>
              <a:t>Equov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rímska kolónia založená 303 BC (</a:t>
            </a:r>
            <a:r>
              <a:rPr lang="sk-SK" dirty="0" err="1" smtClean="0"/>
              <a:t>municípium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podpora Ríma (avšak spojenectvo s </a:t>
            </a:r>
            <a:r>
              <a:rPr lang="sk-SK" dirty="0" err="1" smtClean="0"/>
              <a:t>Mariom</a:t>
            </a:r>
            <a:r>
              <a:rPr lang="sk-SK" dirty="0" smtClean="0"/>
              <a:t> – </a:t>
            </a:r>
            <a:r>
              <a:rPr lang="sk-SK" dirty="0" err="1" smtClean="0"/>
              <a:t>Sulla</a:t>
            </a:r>
            <a:r>
              <a:rPr lang="sk-SK" dirty="0" smtClean="0"/>
              <a:t> rozdelil územie a pôdu dal svojim veteránom)</a:t>
            </a:r>
          </a:p>
          <a:p>
            <a:pPr>
              <a:buFontTx/>
              <a:buChar char="-"/>
            </a:pPr>
            <a:r>
              <a:rPr lang="sk-SK" dirty="0" smtClean="0"/>
              <a:t> centrum </a:t>
            </a:r>
            <a:r>
              <a:rPr lang="sk-SK" dirty="0" err="1" smtClean="0"/>
              <a:t>proti-caesarovských</a:t>
            </a:r>
            <a:r>
              <a:rPr lang="sk-SK" dirty="0" smtClean="0"/>
              <a:t> stúpencov – </a:t>
            </a:r>
            <a:r>
              <a:rPr lang="sk-SK" dirty="0" err="1" smtClean="0"/>
              <a:t>Domitius</a:t>
            </a:r>
            <a:r>
              <a:rPr lang="sk-SK" dirty="0" smtClean="0"/>
              <a:t> </a:t>
            </a:r>
            <a:r>
              <a:rPr lang="sk-SK" dirty="0" err="1" smtClean="0"/>
              <a:t>Ahenobarbus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opevnenie 3 km, štyri brány, </a:t>
            </a:r>
            <a:r>
              <a:rPr lang="sk-SK" dirty="0" err="1" smtClean="0"/>
              <a:t>cardo</a:t>
            </a:r>
            <a:r>
              <a:rPr lang="sk-SK" dirty="0" smtClean="0"/>
              <a:t> a </a:t>
            </a:r>
            <a:r>
              <a:rPr lang="sk-SK" dirty="0" err="1" smtClean="0"/>
              <a:t>decumanus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systematický výskum od pol. 20. stor. – Belgičania</a:t>
            </a:r>
          </a:p>
        </p:txBody>
      </p:sp>
      <p:pic>
        <p:nvPicPr>
          <p:cNvPr id="37892" name="Picture 4" descr="http://2.bp.blogspot.com/-G5lmR0Hz3lY/VqDDWManBcI/AAAAAAAADwY/SH4KizFfY_Q/s1600/Alba_Fucens_Map.jpg"/>
          <p:cNvPicPr>
            <a:picLocks noChangeAspect="1" noChangeArrowheads="1"/>
          </p:cNvPicPr>
          <p:nvPr/>
        </p:nvPicPr>
        <p:blipFill>
          <a:blip r:embed="rId2"/>
          <a:srcRect l="3114"/>
          <a:stretch>
            <a:fillRect/>
          </a:stretch>
        </p:blipFill>
        <p:spPr bwMode="auto">
          <a:xfrm>
            <a:off x="1357290" y="2345152"/>
            <a:ext cx="6667504" cy="4365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gguzzardi.interfree.it/img/pianta%20alba.jpg"/>
          <p:cNvPicPr>
            <a:picLocks noChangeAspect="1" noChangeArrowheads="1"/>
          </p:cNvPicPr>
          <p:nvPr/>
        </p:nvPicPr>
        <p:blipFill>
          <a:blip r:embed="rId2"/>
          <a:srcRect t="1500"/>
          <a:stretch>
            <a:fillRect/>
          </a:stretch>
        </p:blipFill>
        <p:spPr bwMode="auto">
          <a:xfrm>
            <a:off x="571472" y="0"/>
            <a:ext cx="3000396" cy="4437545"/>
          </a:xfrm>
          <a:prstGeom prst="rect">
            <a:avLst/>
          </a:prstGeom>
          <a:noFill/>
        </p:spPr>
      </p:pic>
      <p:pic>
        <p:nvPicPr>
          <p:cNvPr id="38916" name="Picture 4" descr="http://gguzzardi.interfree.it/img/pianta2_al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0"/>
            <a:ext cx="4476750" cy="495300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1406" y="4272677"/>
            <a:ext cx="4000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</a:t>
            </a:r>
            <a:r>
              <a:rPr lang="it-IT" dirty="0" smtClean="0"/>
              <a:t>: Comitium; </a:t>
            </a:r>
            <a:r>
              <a:rPr lang="it-IT" b="1" dirty="0" smtClean="0"/>
              <a:t>B</a:t>
            </a:r>
            <a:r>
              <a:rPr lang="it-IT" dirty="0" smtClean="0"/>
              <a:t>: F</a:t>
            </a:r>
            <a:r>
              <a:rPr lang="sk-SK" dirty="0" err="1" smtClean="0"/>
              <a:t>órum</a:t>
            </a:r>
            <a:r>
              <a:rPr lang="it-IT" dirty="0" smtClean="0"/>
              <a:t>; </a:t>
            </a:r>
            <a:r>
              <a:rPr lang="it-IT" b="1" dirty="0" smtClean="0"/>
              <a:t>C</a:t>
            </a:r>
            <a:r>
              <a:rPr lang="it-IT" dirty="0" smtClean="0"/>
              <a:t>: Ba</a:t>
            </a:r>
            <a:r>
              <a:rPr lang="sk-SK" dirty="0" smtClean="0"/>
              <a:t>z</a:t>
            </a:r>
            <a:r>
              <a:rPr lang="it-IT" dirty="0" smtClean="0"/>
              <a:t>ilica; </a:t>
            </a:r>
            <a:r>
              <a:rPr lang="it-IT" b="1" dirty="0" smtClean="0"/>
              <a:t>D</a:t>
            </a:r>
            <a:r>
              <a:rPr lang="it-IT" dirty="0" smtClean="0"/>
              <a:t>: </a:t>
            </a:r>
            <a:r>
              <a:rPr lang="sk-SK" dirty="0" smtClean="0"/>
              <a:t>Herkulov chrám </a:t>
            </a:r>
            <a:r>
              <a:rPr lang="it-IT" b="1" dirty="0" smtClean="0"/>
              <a:t>E</a:t>
            </a:r>
            <a:r>
              <a:rPr lang="it-IT" dirty="0" smtClean="0"/>
              <a:t>: </a:t>
            </a:r>
            <a:r>
              <a:rPr lang="sk-SK" dirty="0" smtClean="0"/>
              <a:t>námestie pred divadlom</a:t>
            </a:r>
            <a:r>
              <a:rPr lang="it-IT" dirty="0" smtClean="0"/>
              <a:t>;</a:t>
            </a:r>
            <a:r>
              <a:rPr lang="it-IT" b="1" dirty="0" smtClean="0"/>
              <a:t> F</a:t>
            </a:r>
            <a:r>
              <a:rPr lang="it-IT" dirty="0" smtClean="0"/>
              <a:t>:</a:t>
            </a:r>
            <a:r>
              <a:rPr lang="sk-SK" dirty="0" smtClean="0"/>
              <a:t> divadlo</a:t>
            </a:r>
            <a:r>
              <a:rPr lang="it-IT" dirty="0" smtClean="0"/>
              <a:t>;</a:t>
            </a:r>
            <a:r>
              <a:rPr lang="it-IT" b="1" dirty="0" smtClean="0"/>
              <a:t> G</a:t>
            </a:r>
            <a:r>
              <a:rPr lang="it-IT" dirty="0" smtClean="0"/>
              <a:t>: </a:t>
            </a:r>
            <a:r>
              <a:rPr lang="sk-SK" dirty="0" smtClean="0"/>
              <a:t>chrám na kopci </a:t>
            </a:r>
            <a:r>
              <a:rPr lang="it-IT" dirty="0" smtClean="0"/>
              <a:t>Pettoríno; </a:t>
            </a:r>
            <a:r>
              <a:rPr lang="it-IT" b="1" dirty="0" smtClean="0"/>
              <a:t>H</a:t>
            </a:r>
            <a:r>
              <a:rPr lang="it-IT" dirty="0" smtClean="0"/>
              <a:t>: </a:t>
            </a:r>
            <a:r>
              <a:rPr lang="sk-SK" dirty="0" smtClean="0"/>
              <a:t>amfiteáter</a:t>
            </a:r>
            <a:r>
              <a:rPr lang="it-IT" dirty="0" smtClean="0"/>
              <a:t>;</a:t>
            </a:r>
            <a:r>
              <a:rPr lang="it-IT" b="1" dirty="0" smtClean="0"/>
              <a:t> </a:t>
            </a:r>
            <a:r>
              <a:rPr lang="it-IT" dirty="0" smtClean="0"/>
              <a:t> </a:t>
            </a:r>
            <a:r>
              <a:rPr lang="it-IT" b="1" dirty="0" smtClean="0"/>
              <a:t>K: </a:t>
            </a:r>
            <a:r>
              <a:rPr lang="sk-SK" dirty="0" err="1" smtClean="0"/>
              <a:t>Apollónov</a:t>
            </a:r>
            <a:r>
              <a:rPr lang="sk-SK" dirty="0" smtClean="0"/>
              <a:t> chrám</a:t>
            </a:r>
            <a:r>
              <a:rPr lang="it-IT" dirty="0" smtClean="0"/>
              <a:t>;</a:t>
            </a:r>
            <a:r>
              <a:rPr lang="it-IT" b="1" dirty="0" smtClean="0"/>
              <a:t> L:</a:t>
            </a:r>
            <a:r>
              <a:rPr lang="sk-SK" b="1" dirty="0" smtClean="0"/>
              <a:t> </a:t>
            </a:r>
            <a:r>
              <a:rPr lang="it-IT" dirty="0" smtClean="0"/>
              <a:t>Domus republicana; </a:t>
            </a:r>
            <a:r>
              <a:rPr lang="it-IT" b="1" dirty="0" smtClean="0"/>
              <a:t>M</a:t>
            </a:r>
            <a:r>
              <a:rPr lang="it-IT" dirty="0" smtClean="0"/>
              <a:t>: Domus imperiale; </a:t>
            </a:r>
            <a:r>
              <a:rPr lang="it-IT" b="1" dirty="0" smtClean="0"/>
              <a:t>N</a:t>
            </a:r>
            <a:r>
              <a:rPr lang="it-IT" dirty="0" smtClean="0"/>
              <a:t>: </a:t>
            </a:r>
            <a:r>
              <a:rPr lang="sk-SK" dirty="0" smtClean="0"/>
              <a:t>chrám</a:t>
            </a:r>
            <a:r>
              <a:rPr lang="it-IT" dirty="0" smtClean="0"/>
              <a:t> </a:t>
            </a:r>
            <a:r>
              <a:rPr lang="it-IT" b="1" dirty="0" smtClean="0"/>
              <a:t>0</a:t>
            </a:r>
            <a:r>
              <a:rPr lang="it-IT" dirty="0" smtClean="0"/>
              <a:t>: </a:t>
            </a:r>
            <a:r>
              <a:rPr lang="sk-SK" dirty="0" err="1" smtClean="0"/>
              <a:t>kryptoportikus</a:t>
            </a:r>
            <a:r>
              <a:rPr lang="it-IT" dirty="0" smtClean="0"/>
              <a:t>; </a:t>
            </a:r>
            <a:r>
              <a:rPr lang="it-IT" b="1" dirty="0" smtClean="0"/>
              <a:t>P</a:t>
            </a:r>
            <a:r>
              <a:rPr lang="it-IT" dirty="0" smtClean="0"/>
              <a:t>: </a:t>
            </a:r>
            <a:r>
              <a:rPr lang="sk-SK" dirty="0" smtClean="0"/>
              <a:t>severná terasa</a:t>
            </a:r>
            <a:r>
              <a:rPr lang="it-IT" dirty="0" smtClean="0"/>
              <a:t>; </a:t>
            </a:r>
            <a:r>
              <a:rPr lang="it-IT" b="1" dirty="0" smtClean="0"/>
              <a:t>Q</a:t>
            </a:r>
            <a:r>
              <a:rPr lang="it-IT" dirty="0" smtClean="0"/>
              <a:t>: </a:t>
            </a:r>
            <a:r>
              <a:rPr lang="sk-SK" dirty="0" smtClean="0"/>
              <a:t>brána </a:t>
            </a:r>
            <a:r>
              <a:rPr lang="it-IT" dirty="0" smtClean="0"/>
              <a:t>Massa; </a:t>
            </a:r>
            <a:r>
              <a:rPr lang="it-IT" b="1" dirty="0" smtClean="0"/>
              <a:t>R</a:t>
            </a:r>
            <a:r>
              <a:rPr lang="it-IT" dirty="0" smtClean="0"/>
              <a:t>: </a:t>
            </a:r>
            <a:r>
              <a:rPr lang="sk-SK" dirty="0" smtClean="0"/>
              <a:t>brána</a:t>
            </a:r>
            <a:r>
              <a:rPr lang="it-IT" dirty="0" smtClean="0"/>
              <a:t> Fellonica; </a:t>
            </a:r>
            <a:r>
              <a:rPr lang="it-IT" b="1" dirty="0" smtClean="0"/>
              <a:t>S</a:t>
            </a:r>
            <a:r>
              <a:rPr lang="it-IT" dirty="0" smtClean="0"/>
              <a:t>: </a:t>
            </a:r>
            <a:r>
              <a:rPr lang="sk-SK" dirty="0" smtClean="0"/>
              <a:t>brána</a:t>
            </a:r>
            <a:r>
              <a:rPr lang="it-IT" dirty="0" smtClean="0"/>
              <a:t> Massima; </a:t>
            </a:r>
            <a:r>
              <a:rPr lang="it-IT" b="1" dirty="0" smtClean="0"/>
              <a:t>T</a:t>
            </a:r>
            <a:r>
              <a:rPr lang="it-IT" dirty="0" smtClean="0"/>
              <a:t>. </a:t>
            </a:r>
            <a:r>
              <a:rPr lang="sk-SK" dirty="0" smtClean="0"/>
              <a:t>Južná brána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29124" y="4929198"/>
            <a:ext cx="4572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K</a:t>
            </a:r>
            <a:r>
              <a:rPr lang="it-IT" dirty="0" smtClean="0"/>
              <a:t>: portico; </a:t>
            </a:r>
            <a:r>
              <a:rPr lang="it-IT" b="1" dirty="0" smtClean="0"/>
              <a:t>L</a:t>
            </a:r>
            <a:r>
              <a:rPr lang="it-IT" dirty="0" smtClean="0"/>
              <a:t>: ba</a:t>
            </a:r>
            <a:r>
              <a:rPr lang="sk-SK" dirty="0" smtClean="0"/>
              <a:t>z</a:t>
            </a:r>
            <a:r>
              <a:rPr lang="it-IT" dirty="0" smtClean="0"/>
              <a:t>ilica; </a:t>
            </a:r>
            <a:r>
              <a:rPr lang="it-IT" b="1" dirty="0" smtClean="0"/>
              <a:t>M</a:t>
            </a:r>
            <a:r>
              <a:rPr lang="it-IT" dirty="0" smtClean="0"/>
              <a:t>: macellum; </a:t>
            </a:r>
            <a:r>
              <a:rPr lang="it-IT" b="1" dirty="0" smtClean="0"/>
              <a:t>N</a:t>
            </a:r>
            <a:r>
              <a:rPr lang="it-IT" dirty="0" smtClean="0"/>
              <a:t>: terme; </a:t>
            </a:r>
            <a:r>
              <a:rPr lang="it-IT" b="1" dirty="0" smtClean="0"/>
              <a:t>O</a:t>
            </a:r>
            <a:r>
              <a:rPr lang="it-IT" dirty="0" smtClean="0"/>
              <a:t>: taberne;</a:t>
            </a:r>
            <a:br>
              <a:rPr lang="it-IT" dirty="0" smtClean="0"/>
            </a:br>
            <a:r>
              <a:rPr lang="it-IT" b="1" dirty="0" smtClean="0"/>
              <a:t>P</a:t>
            </a:r>
            <a:r>
              <a:rPr lang="it-IT" dirty="0" smtClean="0"/>
              <a:t>: </a:t>
            </a:r>
            <a:r>
              <a:rPr lang="sk-SK" dirty="0" err="1" smtClean="0"/>
              <a:t>chrámik</a:t>
            </a:r>
            <a:r>
              <a:rPr lang="it-IT" dirty="0" smtClean="0"/>
              <a:t>;</a:t>
            </a:r>
            <a:r>
              <a:rPr lang="it-IT" b="1" dirty="0" smtClean="0"/>
              <a:t> Q</a:t>
            </a:r>
            <a:r>
              <a:rPr lang="it-IT" dirty="0" smtClean="0"/>
              <a:t>: </a:t>
            </a:r>
            <a:r>
              <a:rPr lang="sk-SK" dirty="0" smtClean="0"/>
              <a:t>republikánske domy</a:t>
            </a:r>
            <a:r>
              <a:rPr lang="it-IT" dirty="0" smtClean="0"/>
              <a:t>; </a:t>
            </a:r>
            <a:r>
              <a:rPr lang="it-IT" b="1" dirty="0" smtClean="0"/>
              <a:t>S</a:t>
            </a:r>
            <a:r>
              <a:rPr lang="it-IT" dirty="0" smtClean="0"/>
              <a:t>: </a:t>
            </a:r>
            <a:r>
              <a:rPr lang="sk-SK" dirty="0" err="1" smtClean="0"/>
              <a:t>domus</a:t>
            </a:r>
            <a:r>
              <a:rPr lang="sk-SK" dirty="0" smtClean="0"/>
              <a:t> </a:t>
            </a:r>
            <a:r>
              <a:rPr lang="sk-SK" dirty="0" err="1" smtClean="0"/>
              <a:t>imperiale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T</a:t>
            </a:r>
            <a:r>
              <a:rPr lang="it-IT" dirty="0" smtClean="0"/>
              <a:t>: </a:t>
            </a:r>
            <a:r>
              <a:rPr lang="sk-SK" dirty="0" smtClean="0"/>
              <a:t>Herkulov chrám</a:t>
            </a:r>
            <a:r>
              <a:rPr lang="it-IT" dirty="0" smtClean="0"/>
              <a:t>; </a:t>
            </a:r>
            <a:r>
              <a:rPr lang="it-IT" b="1" dirty="0" smtClean="0"/>
              <a:t>U</a:t>
            </a:r>
            <a:r>
              <a:rPr lang="it-IT" dirty="0" smtClean="0"/>
              <a:t>: </a:t>
            </a:r>
            <a:r>
              <a:rPr lang="sk-SK" dirty="0" smtClean="0"/>
              <a:t>námestie pred divadlom</a:t>
            </a:r>
            <a:r>
              <a:rPr lang="it-IT" dirty="0" smtClean="0"/>
              <a:t>; </a:t>
            </a:r>
            <a:r>
              <a:rPr lang="it-IT" b="1" dirty="0" smtClean="0"/>
              <a:t>V</a:t>
            </a:r>
            <a:r>
              <a:rPr lang="it-IT" dirty="0" smtClean="0"/>
              <a:t>: </a:t>
            </a:r>
            <a:r>
              <a:rPr lang="sk-SK" dirty="0" smtClean="0"/>
              <a:t>divadlo</a:t>
            </a:r>
            <a:r>
              <a:rPr lang="it-IT" dirty="0" smtClean="0"/>
              <a:t>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gguzzardi.interfree.it/img/pianta2_al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003253" cy="4429132"/>
          </a:xfrm>
          <a:prstGeom prst="rect">
            <a:avLst/>
          </a:prstGeom>
          <a:noFill/>
        </p:spPr>
      </p:pic>
      <p:pic>
        <p:nvPicPr>
          <p:cNvPr id="44034" name="Picture 2" descr="http://2.bp.blogspot.com/_4UyRnPDSQEY/TVHj3FBJxmI/AAAAAAAAAac/N7WzDShRR6w/s1600/Villa+Julia-Alba+Fucens+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0928" y="142852"/>
            <a:ext cx="4762534" cy="3571900"/>
          </a:xfrm>
          <a:prstGeom prst="rect">
            <a:avLst/>
          </a:prstGeom>
          <a:noFill/>
        </p:spPr>
      </p:pic>
      <p:pic>
        <p:nvPicPr>
          <p:cNvPr id="44036" name="Picture 4" descr="http://www.madeinsouthitalytoday.com/assets/uploads/SouthernItaly/Tabbedimages/At_Glance/Abruzzo/AlbaFucens915b.jpg"/>
          <p:cNvPicPr>
            <a:picLocks noChangeAspect="1" noChangeArrowheads="1"/>
          </p:cNvPicPr>
          <p:nvPr/>
        </p:nvPicPr>
        <p:blipFill>
          <a:blip r:embed="rId4"/>
          <a:srcRect t="7731"/>
          <a:stretch>
            <a:fillRect/>
          </a:stretch>
        </p:blipFill>
        <p:spPr bwMode="auto">
          <a:xfrm>
            <a:off x="3429021" y="3832415"/>
            <a:ext cx="5714979" cy="3025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gguzzardi.interfree.it/img/pianta2_alb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03253" cy="4429132"/>
          </a:xfrm>
          <a:prstGeom prst="rect">
            <a:avLst/>
          </a:prstGeom>
          <a:noFill/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/>
          <a:srcRect l="29297" t="13125" r="29297" b="43125"/>
          <a:stretch>
            <a:fillRect/>
          </a:stretch>
        </p:blipFill>
        <p:spPr bwMode="auto">
          <a:xfrm>
            <a:off x="2500298" y="3650029"/>
            <a:ext cx="4857784" cy="3207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 descr="http://www.basarchive.org/bswb_graphics/BSAO/01/01/BSAO010106902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0"/>
            <a:ext cx="2857488" cy="413130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000496" y="0"/>
            <a:ext cx="22860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Herkulov chrám</a:t>
            </a:r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sever-juh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dlaždenie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čierno-biela mozaika</a:t>
            </a:r>
          </a:p>
          <a:p>
            <a:pPr>
              <a:buFontTx/>
              <a:buChar char="-"/>
            </a:pPr>
            <a:r>
              <a:rPr lang="sk-SK" dirty="0" smtClean="0"/>
              <a:t> z obdobia konca republiky</a:t>
            </a:r>
          </a:p>
          <a:p>
            <a:pPr>
              <a:buFontTx/>
              <a:buChar char="-"/>
            </a:pPr>
            <a:r>
              <a:rPr lang="sk-SK" dirty="0" smtClean="0"/>
              <a:t> v centre </a:t>
            </a:r>
            <a:r>
              <a:rPr lang="sk-SK" dirty="0" err="1" smtClean="0"/>
              <a:t>celly</a:t>
            </a:r>
            <a:r>
              <a:rPr lang="sk-SK" dirty="0" smtClean="0"/>
              <a:t> – stĺpy</a:t>
            </a:r>
          </a:p>
          <a:p>
            <a:pPr>
              <a:buFontTx/>
              <a:buChar char="-"/>
            </a:pPr>
            <a:r>
              <a:rPr lang="sk-SK" dirty="0" smtClean="0"/>
              <a:t> kultová socha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28624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Samnium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dnešné </a:t>
            </a:r>
            <a:r>
              <a:rPr lang="sk-SK" dirty="0" err="1" smtClean="0"/>
              <a:t>Abruzzo</a:t>
            </a:r>
            <a:r>
              <a:rPr lang="sk-SK" dirty="0" smtClean="0"/>
              <a:t> a </a:t>
            </a:r>
            <a:r>
              <a:rPr lang="sk-SK" dirty="0" err="1" smtClean="0"/>
              <a:t>Molise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z hľadiska etnika – homogénne územie (</a:t>
            </a:r>
            <a:r>
              <a:rPr lang="sk-SK" dirty="0" err="1" smtClean="0"/>
              <a:t>Sabini</a:t>
            </a:r>
            <a:r>
              <a:rPr lang="sk-SK" dirty="0" smtClean="0"/>
              <a:t> – </a:t>
            </a:r>
            <a:r>
              <a:rPr lang="sk-SK" dirty="0" err="1" smtClean="0"/>
              <a:t>Samniti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najstaršie doklady – len archeologické (literárne texty použiteľné až od 4. stor. BC)</a:t>
            </a:r>
          </a:p>
          <a:p>
            <a:pPr>
              <a:buFontTx/>
              <a:buChar char="-"/>
            </a:pPr>
            <a:r>
              <a:rPr lang="sk-SK" dirty="0" smtClean="0"/>
              <a:t> prekážka </a:t>
            </a:r>
            <a:r>
              <a:rPr lang="sk-SK" dirty="0" err="1" smtClean="0"/>
              <a:t>romanizácie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Samniti</a:t>
            </a:r>
            <a:r>
              <a:rPr lang="sk-SK" dirty="0" smtClean="0"/>
              <a:t> najprv pokojné jednania s Rímom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Samnitské</a:t>
            </a:r>
            <a:r>
              <a:rPr lang="sk-SK" dirty="0" smtClean="0"/>
              <a:t> vojny – po skončení zakladanie rímskych kolónií – napr. </a:t>
            </a:r>
            <a:r>
              <a:rPr lang="sk-SK" dirty="0" err="1" smtClean="0"/>
              <a:t>Alba</a:t>
            </a:r>
            <a:r>
              <a:rPr lang="sk-SK" dirty="0" smtClean="0"/>
              <a:t> </a:t>
            </a:r>
            <a:r>
              <a:rPr lang="sk-SK" dirty="0" err="1" smtClean="0"/>
              <a:t>Fucens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po občianskej vojne – </a:t>
            </a:r>
            <a:r>
              <a:rPr lang="sk-SK" dirty="0" err="1" smtClean="0"/>
              <a:t>Sulla</a:t>
            </a:r>
            <a:r>
              <a:rPr lang="sk-SK" dirty="0" smtClean="0"/>
              <a:t> zmasakroval </a:t>
            </a:r>
            <a:r>
              <a:rPr lang="sk-SK" dirty="0" err="1" smtClean="0"/>
              <a:t>samnitské</a:t>
            </a:r>
            <a:r>
              <a:rPr lang="sk-SK" dirty="0" smtClean="0"/>
              <a:t> obyvateľstvo</a:t>
            </a:r>
          </a:p>
          <a:p>
            <a:pPr>
              <a:buFontTx/>
              <a:buChar char="-"/>
            </a:pPr>
            <a:r>
              <a:rPr lang="sk-SK" dirty="0" smtClean="0"/>
              <a:t> zač. </a:t>
            </a:r>
            <a:r>
              <a:rPr lang="sk-SK" dirty="0" err="1" smtClean="0"/>
              <a:t>principátu</a:t>
            </a:r>
            <a:r>
              <a:rPr lang="sk-SK" dirty="0" smtClean="0"/>
              <a:t>: kríza, opúšťanie miest a návrat k vidieckemu osídleniu</a:t>
            </a:r>
          </a:p>
          <a:p>
            <a:pPr>
              <a:buFontTx/>
              <a:buChar char="-"/>
            </a:pPr>
            <a:r>
              <a:rPr lang="sk-SK" dirty="0" smtClean="0"/>
              <a:t> pol. 4. stor. AD – krátky moment rozkvetu pred úplným úpadkom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err="1" smtClean="0"/>
              <a:t>Sannio</a:t>
            </a:r>
            <a:endParaRPr lang="cs-CZ" b="1" dirty="0" smtClean="0"/>
          </a:p>
          <a:p>
            <a:r>
              <a:rPr lang="cs-CZ" dirty="0" smtClean="0"/>
              <a:t>- </a:t>
            </a:r>
            <a:r>
              <a:rPr lang="cs-CZ" dirty="0" err="1" smtClean="0"/>
              <a:t>podľa</a:t>
            </a:r>
            <a:r>
              <a:rPr lang="cs-CZ" dirty="0" smtClean="0"/>
              <a:t> </a:t>
            </a:r>
            <a:r>
              <a:rPr lang="cs-CZ" dirty="0" err="1" smtClean="0"/>
              <a:t>tradície</a:t>
            </a:r>
            <a:r>
              <a:rPr lang="cs-CZ" dirty="0" smtClean="0"/>
              <a:t> </a:t>
            </a:r>
            <a:r>
              <a:rPr lang="cs-CZ" dirty="0" err="1" smtClean="0"/>
              <a:t>sa</a:t>
            </a:r>
            <a:r>
              <a:rPr lang="cs-CZ" dirty="0" smtClean="0"/>
              <a:t> tu usadili </a:t>
            </a:r>
            <a:r>
              <a:rPr lang="cs-CZ" dirty="0" err="1" smtClean="0"/>
              <a:t>prichádzajúci</a:t>
            </a:r>
            <a:r>
              <a:rPr lang="cs-CZ" dirty="0" smtClean="0"/>
              <a:t> </a:t>
            </a:r>
            <a:r>
              <a:rPr lang="cs-CZ" dirty="0" err="1" smtClean="0"/>
              <a:t>Samniti</a:t>
            </a:r>
            <a:r>
              <a:rPr lang="cs-CZ" dirty="0" smtClean="0"/>
              <a:t> (sledovali býka)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mesto</a:t>
            </a:r>
            <a:r>
              <a:rPr lang="cs-CZ" dirty="0" smtClean="0"/>
              <a:t> zničené </a:t>
            </a:r>
            <a:r>
              <a:rPr lang="cs-CZ" dirty="0" err="1" smtClean="0"/>
              <a:t>Sullom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 err="1" smtClean="0"/>
              <a:t>niekoľko</a:t>
            </a:r>
            <a:r>
              <a:rPr lang="cs-CZ" dirty="0" smtClean="0"/>
              <a:t> </a:t>
            </a:r>
            <a:r>
              <a:rPr lang="cs-CZ" dirty="0" err="1" smtClean="0"/>
              <a:t>hrobov</a:t>
            </a:r>
            <a:r>
              <a:rPr lang="cs-CZ" dirty="0" smtClean="0"/>
              <a:t> – </a:t>
            </a:r>
            <a:r>
              <a:rPr lang="cs-CZ" dirty="0" err="1" smtClean="0"/>
              <a:t>orientácia</a:t>
            </a:r>
            <a:r>
              <a:rPr lang="cs-CZ" dirty="0" smtClean="0"/>
              <a:t> na východ, pravidelné, </a:t>
            </a:r>
            <a:r>
              <a:rPr lang="cs-CZ" dirty="0" err="1" smtClean="0"/>
              <a:t>obdĺžnikové</a:t>
            </a:r>
            <a:endParaRPr lang="cs-CZ" dirty="0" smtClean="0"/>
          </a:p>
          <a:p>
            <a:r>
              <a:rPr lang="cs-CZ" dirty="0" smtClean="0"/>
              <a:t>- </a:t>
            </a:r>
            <a:r>
              <a:rPr lang="cs-CZ" dirty="0" err="1" smtClean="0"/>
              <a:t>stredoveký</a:t>
            </a:r>
            <a:r>
              <a:rPr lang="cs-CZ" dirty="0" smtClean="0"/>
              <a:t> </a:t>
            </a:r>
            <a:r>
              <a:rPr lang="cs-CZ" dirty="0" err="1" smtClean="0"/>
              <a:t>kostol</a:t>
            </a:r>
            <a:r>
              <a:rPr lang="cs-CZ" dirty="0" smtClean="0"/>
              <a:t> a </a:t>
            </a:r>
            <a:r>
              <a:rPr lang="cs-CZ" dirty="0" err="1" smtClean="0"/>
              <a:t>kláštor</a:t>
            </a:r>
            <a:endParaRPr lang="cs-CZ" dirty="0"/>
          </a:p>
        </p:txBody>
      </p:sp>
      <p:pic>
        <p:nvPicPr>
          <p:cNvPr id="1026" name="Picture 2" descr="https://upload.wikimedia.org/wikipedia/commons/f/f2/Ancient_Samnium.png"/>
          <p:cNvPicPr>
            <a:picLocks noChangeAspect="1" noChangeArrowheads="1"/>
          </p:cNvPicPr>
          <p:nvPr/>
        </p:nvPicPr>
        <p:blipFill>
          <a:blip r:embed="rId2"/>
          <a:srcRect l="14997" r="10022"/>
          <a:stretch>
            <a:fillRect/>
          </a:stretch>
        </p:blipFill>
        <p:spPr bwMode="auto">
          <a:xfrm>
            <a:off x="4388280" y="0"/>
            <a:ext cx="475572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6143636" y="3000372"/>
            <a:ext cx="64294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286380" y="3000372"/>
            <a:ext cx="785818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000760" y="4214818"/>
            <a:ext cx="85725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guzzardi.interfree.it/img/pianta%20alba.jpg"/>
          <p:cNvPicPr>
            <a:picLocks noChangeAspect="1" noChangeArrowheads="1"/>
          </p:cNvPicPr>
          <p:nvPr/>
        </p:nvPicPr>
        <p:blipFill>
          <a:blip r:embed="rId2"/>
          <a:srcRect t="1500"/>
          <a:stretch>
            <a:fillRect/>
          </a:stretch>
        </p:blipFill>
        <p:spPr bwMode="auto">
          <a:xfrm>
            <a:off x="0" y="0"/>
            <a:ext cx="3187916" cy="4714884"/>
          </a:xfrm>
          <a:prstGeom prst="rect">
            <a:avLst/>
          </a:prstGeom>
          <a:noFill/>
        </p:spPr>
      </p:pic>
      <p:pic>
        <p:nvPicPr>
          <p:cNvPr id="41986" name="Picture 2" descr="http://www.summitpost.org/images/original/2921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851" y="3786191"/>
            <a:ext cx="6619149" cy="3071810"/>
          </a:xfrm>
          <a:prstGeom prst="rect">
            <a:avLst/>
          </a:prstGeom>
          <a:noFill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 l="23047" t="18125" r="23828" b="25625"/>
          <a:stretch>
            <a:fillRect/>
          </a:stretch>
        </p:blipFill>
        <p:spPr bwMode="auto">
          <a:xfrm>
            <a:off x="3717919" y="142852"/>
            <a:ext cx="528958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0" y="4786322"/>
            <a:ext cx="2500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Amfiteáter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Quintus</a:t>
            </a:r>
            <a:r>
              <a:rPr lang="sk-SK" dirty="0" smtClean="0"/>
              <a:t> </a:t>
            </a:r>
            <a:r>
              <a:rPr lang="sk-SK" dirty="0" err="1" smtClean="0"/>
              <a:t>Nevius</a:t>
            </a:r>
            <a:r>
              <a:rPr lang="sk-SK" dirty="0" smtClean="0"/>
              <a:t> </a:t>
            </a:r>
            <a:r>
              <a:rPr lang="sk-SK" dirty="0" err="1" smtClean="0"/>
              <a:t>Cordus</a:t>
            </a:r>
            <a:r>
              <a:rPr lang="sk-SK" dirty="0" smtClean="0"/>
              <a:t> </a:t>
            </a:r>
            <a:r>
              <a:rPr lang="sk-SK" dirty="0" err="1" smtClean="0"/>
              <a:t>Sutorius</a:t>
            </a:r>
            <a:r>
              <a:rPr lang="sk-SK" dirty="0" smtClean="0"/>
              <a:t> </a:t>
            </a:r>
            <a:r>
              <a:rPr lang="sk-SK" dirty="0" err="1" smtClean="0"/>
              <a:t>Macrus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38 AD – spáchal samovraždu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mefra.revues.org/docannexe/image/144/img-4-small5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357166"/>
            <a:ext cx="5524500" cy="2343151"/>
          </a:xfrm>
          <a:prstGeom prst="rect">
            <a:avLst/>
          </a:prstGeom>
          <a:noFill/>
        </p:spPr>
      </p:pic>
      <p:pic>
        <p:nvPicPr>
          <p:cNvPr id="3" name="Picture 2" descr="http://gguzzardi.interfree.it/img/pianta%20alba.jpg"/>
          <p:cNvPicPr>
            <a:picLocks noChangeAspect="1" noChangeArrowheads="1"/>
          </p:cNvPicPr>
          <p:nvPr/>
        </p:nvPicPr>
        <p:blipFill>
          <a:blip r:embed="rId3"/>
          <a:srcRect t="1500"/>
          <a:stretch>
            <a:fillRect/>
          </a:stretch>
        </p:blipFill>
        <p:spPr bwMode="auto">
          <a:xfrm>
            <a:off x="0" y="0"/>
            <a:ext cx="3187916" cy="4714884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3428992" y="2928934"/>
            <a:ext cx="5500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Severná terasa – </a:t>
            </a:r>
            <a:r>
              <a:rPr lang="sk-SK" b="1" dirty="0" err="1" smtClean="0"/>
              <a:t>campus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pri bráne Porta </a:t>
            </a:r>
            <a:r>
              <a:rPr lang="sk-SK" dirty="0" err="1" smtClean="0"/>
              <a:t>Fellonica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polygonálne murivo + opus </a:t>
            </a:r>
            <a:r>
              <a:rPr lang="sk-SK" dirty="0" err="1" smtClean="0"/>
              <a:t>reticulatum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západna</a:t>
            </a:r>
            <a:r>
              <a:rPr lang="sk-SK" dirty="0" smtClean="0"/>
              <a:t> strana – jediný vstup</a:t>
            </a:r>
          </a:p>
          <a:p>
            <a:pPr>
              <a:buFontTx/>
              <a:buChar char="-"/>
            </a:pPr>
            <a:r>
              <a:rPr lang="sk-SK" dirty="0" smtClean="0"/>
              <a:t> dvojitá chodba so stĺporadím – bežecké </a:t>
            </a:r>
            <a:r>
              <a:rPr lang="sk-SK" dirty="0" err="1" smtClean="0"/>
              <a:t>drány</a:t>
            </a:r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campus</a:t>
            </a:r>
            <a:r>
              <a:rPr lang="sk-SK" dirty="0" smtClean="0"/>
              <a:t> – trénovanie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guzzardi.interfree.it/img/pianta%20alba.jpg"/>
          <p:cNvPicPr>
            <a:picLocks noChangeAspect="1" noChangeArrowheads="1"/>
          </p:cNvPicPr>
          <p:nvPr/>
        </p:nvPicPr>
        <p:blipFill>
          <a:blip r:embed="rId2"/>
          <a:srcRect t="1500"/>
          <a:stretch>
            <a:fillRect/>
          </a:stretch>
        </p:blipFill>
        <p:spPr bwMode="auto">
          <a:xfrm>
            <a:off x="0" y="0"/>
            <a:ext cx="3187916" cy="4714884"/>
          </a:xfrm>
          <a:prstGeom prst="rect">
            <a:avLst/>
          </a:prstGeom>
          <a:noFill/>
        </p:spPr>
      </p:pic>
      <p:pic>
        <p:nvPicPr>
          <p:cNvPr id="39938" name="Picture 2" descr="https://lh6.googleusercontent.com/-qXmRSPB4L8k/T3i0xMayC6I/AAAAAAAAVQE/7ByfKrA-mJk/s489/DSCF91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04"/>
            <a:ext cx="2251831" cy="3000396"/>
          </a:xfrm>
          <a:prstGeom prst="rect">
            <a:avLst/>
          </a:prstGeom>
          <a:noFill/>
        </p:spPr>
      </p:pic>
      <p:pic>
        <p:nvPicPr>
          <p:cNvPr id="39940" name="Picture 4" descr="http://iisgalilei.altervista.org/wp-content/uploads/2014/03/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4786322"/>
            <a:ext cx="2784512" cy="2071678"/>
          </a:xfrm>
          <a:prstGeom prst="rect">
            <a:avLst/>
          </a:prstGeom>
          <a:noFill/>
        </p:spPr>
      </p:pic>
      <p:pic>
        <p:nvPicPr>
          <p:cNvPr id="39942" name="Picture 6" descr="https://lh6.googleusercontent.com/-MNXdWe0iGIg/T3iz8ZVJqqI/AAAAAAAASeg/T2ZHf0VEBPc/s489/DSCF91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2143116"/>
            <a:ext cx="3538573" cy="471488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286116" y="0"/>
            <a:ext cx="5857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Apollónov</a:t>
            </a:r>
            <a:r>
              <a:rPr lang="sk-SK" b="1" dirty="0" smtClean="0"/>
              <a:t> chrám – </a:t>
            </a:r>
            <a:r>
              <a:rPr lang="sk-SK" b="1" dirty="0" err="1" smtClean="0"/>
              <a:t>chiesa</a:t>
            </a:r>
            <a:r>
              <a:rPr lang="sk-SK" b="1" dirty="0" smtClean="0"/>
              <a:t> San </a:t>
            </a:r>
            <a:r>
              <a:rPr lang="sk-SK" b="1" dirty="0" err="1" smtClean="0"/>
              <a:t>Pietro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románsky kostol</a:t>
            </a:r>
          </a:p>
          <a:p>
            <a:pPr>
              <a:buFontTx/>
              <a:buChar char="-"/>
            </a:pPr>
            <a:r>
              <a:rPr lang="sk-SK" dirty="0" smtClean="0"/>
              <a:t> vysoké pódium, </a:t>
            </a:r>
            <a:r>
              <a:rPr lang="sk-SK" dirty="0" err="1" smtClean="0"/>
              <a:t>pronaos</a:t>
            </a:r>
            <a:r>
              <a:rPr lang="sk-SK" dirty="0" smtClean="0"/>
              <a:t> s </a:t>
            </a:r>
            <a:r>
              <a:rPr lang="sk-SK" dirty="0" err="1" smtClean="0"/>
              <a:t>toskánskymi</a:t>
            </a:r>
            <a:r>
              <a:rPr lang="sk-SK" dirty="0" smtClean="0"/>
              <a:t> stĺpmi</a:t>
            </a:r>
          </a:p>
          <a:p>
            <a:pPr>
              <a:buFontTx/>
              <a:buChar char="-"/>
            </a:pPr>
            <a:r>
              <a:rPr lang="sk-SK" dirty="0" smtClean="0"/>
              <a:t> dvojitá </a:t>
            </a:r>
            <a:r>
              <a:rPr lang="sk-SK" dirty="0" err="1" smtClean="0"/>
              <a:t>cella</a:t>
            </a:r>
            <a:endParaRPr lang="cs-CZ" dirty="0"/>
          </a:p>
        </p:txBody>
      </p:sp>
      <p:pic>
        <p:nvPicPr>
          <p:cNvPr id="39944" name="Picture 8" descr="https://c1.staticflickr.com/1/202/478016040_a3857639db_z.jpg?zz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0364" y="1690674"/>
            <a:ext cx="2286016" cy="3048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upload.wikimedia.org/wikipedia/commons/f/fd/Umbria_et_Picenum.JPG"/>
          <p:cNvPicPr>
            <a:picLocks noChangeAspect="1" noChangeArrowheads="1"/>
          </p:cNvPicPr>
          <p:nvPr/>
        </p:nvPicPr>
        <p:blipFill>
          <a:blip r:embed="rId2"/>
          <a:srcRect l="50918" t="22305" b="12174"/>
          <a:stretch>
            <a:fillRect/>
          </a:stretch>
        </p:blipFill>
        <p:spPr bwMode="auto">
          <a:xfrm>
            <a:off x="4714876" y="571480"/>
            <a:ext cx="4174250" cy="550072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48577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Picenum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dirty="0" smtClean="0"/>
              <a:t>- </a:t>
            </a:r>
            <a:r>
              <a:rPr lang="cs-CZ" dirty="0" err="1" smtClean="0"/>
              <a:t>dnešné</a:t>
            </a:r>
            <a:r>
              <a:rPr lang="cs-CZ" dirty="0" smtClean="0"/>
              <a:t> </a:t>
            </a:r>
            <a:r>
              <a:rPr lang="cs-CZ" dirty="0" err="1" smtClean="0"/>
              <a:t>Marche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Piceni</a:t>
            </a:r>
            <a:r>
              <a:rPr lang="cs-CZ" dirty="0" smtClean="0"/>
              <a:t> – italický </a:t>
            </a:r>
            <a:r>
              <a:rPr lang="cs-CZ" dirty="0" err="1" smtClean="0"/>
              <a:t>kmeň</a:t>
            </a:r>
            <a:r>
              <a:rPr lang="cs-CZ" dirty="0" smtClean="0"/>
              <a:t>, </a:t>
            </a:r>
            <a:r>
              <a:rPr lang="cs-CZ" dirty="0" err="1" smtClean="0"/>
              <a:t>pôvodne</a:t>
            </a:r>
            <a:r>
              <a:rPr lang="cs-CZ" dirty="0" smtClean="0"/>
              <a:t> </a:t>
            </a:r>
            <a:r>
              <a:rPr lang="cs-CZ" dirty="0" err="1" smtClean="0"/>
              <a:t>Sabini</a:t>
            </a:r>
            <a:r>
              <a:rPr lang="cs-CZ" dirty="0" smtClean="0"/>
              <a:t>, </a:t>
            </a:r>
            <a:r>
              <a:rPr lang="cs-CZ" dirty="0" err="1" smtClean="0"/>
              <a:t>ktorí</a:t>
            </a:r>
            <a:r>
              <a:rPr lang="cs-CZ" dirty="0" smtClean="0"/>
              <a:t> si </a:t>
            </a:r>
            <a:r>
              <a:rPr lang="cs-CZ" dirty="0" err="1" smtClean="0"/>
              <a:t>vytvorili</a:t>
            </a:r>
            <a:r>
              <a:rPr lang="cs-CZ" dirty="0" smtClean="0"/>
              <a:t> </a:t>
            </a:r>
            <a:r>
              <a:rPr lang="cs-CZ" dirty="0" err="1" smtClean="0"/>
              <a:t>vlastnú</a:t>
            </a:r>
            <a:r>
              <a:rPr lang="cs-CZ" dirty="0" smtClean="0"/>
              <a:t> materiálnu </a:t>
            </a:r>
            <a:r>
              <a:rPr lang="cs-CZ" dirty="0" err="1" smtClean="0"/>
              <a:t>kultúru</a:t>
            </a:r>
            <a:r>
              <a:rPr lang="cs-CZ" dirty="0" smtClean="0"/>
              <a:t> aj jazyk</a:t>
            </a:r>
          </a:p>
          <a:p>
            <a:pPr lvl="0">
              <a:buFontTx/>
              <a:buChar char="-"/>
            </a:pPr>
            <a:r>
              <a:rPr lang="sk-SK" dirty="0" smtClean="0"/>
              <a:t> zač. 4. stor. BC – založenie gréckej kolónie </a:t>
            </a:r>
            <a:r>
              <a:rPr lang="sk-SK" dirty="0" err="1" smtClean="0"/>
              <a:t>Ancona</a:t>
            </a:r>
            <a:endParaRPr lang="sk-SK" dirty="0" smtClean="0"/>
          </a:p>
          <a:p>
            <a:pPr lvl="0">
              <a:buFontTx/>
              <a:buChar char="-"/>
            </a:pPr>
            <a:r>
              <a:rPr lang="sk-SK" dirty="0" smtClean="0"/>
              <a:t> v rovnakom čase – prenikanie </a:t>
            </a:r>
            <a:r>
              <a:rPr lang="sk-SK" dirty="0" err="1" smtClean="0"/>
              <a:t>Gallov</a:t>
            </a:r>
            <a:r>
              <a:rPr lang="sk-SK" dirty="0" smtClean="0"/>
              <a:t> zo severu</a:t>
            </a:r>
          </a:p>
          <a:p>
            <a:pPr lvl="0">
              <a:buFontTx/>
              <a:buChar char="-"/>
            </a:pPr>
            <a:r>
              <a:rPr lang="sk-SK" dirty="0" smtClean="0"/>
              <a:t> 269 BC – vzbura </a:t>
            </a:r>
            <a:r>
              <a:rPr lang="sk-SK" dirty="0" err="1" smtClean="0"/>
              <a:t>Picenov</a:t>
            </a:r>
            <a:r>
              <a:rPr lang="sk-SK" dirty="0" smtClean="0"/>
              <a:t> proti Rímu – presídlenie do zálivu pri </a:t>
            </a:r>
            <a:r>
              <a:rPr lang="sk-SK" dirty="0" err="1" smtClean="0"/>
              <a:t>Salerne</a:t>
            </a:r>
            <a:r>
              <a:rPr lang="sk-SK" dirty="0" smtClean="0"/>
              <a:t> (</a:t>
            </a:r>
            <a:r>
              <a:rPr lang="sk-SK" dirty="0" err="1" smtClean="0"/>
              <a:t>Picentia</a:t>
            </a:r>
            <a:r>
              <a:rPr lang="sk-SK" dirty="0" smtClean="0"/>
              <a:t>)</a:t>
            </a:r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Flaminia</a:t>
            </a:r>
            <a:r>
              <a:rPr lang="sk-SK" dirty="0" smtClean="0"/>
              <a:t> – </a:t>
            </a:r>
            <a:r>
              <a:rPr lang="sk-SK" dirty="0" err="1" smtClean="0"/>
              <a:t>romanizácia</a:t>
            </a:r>
            <a:endParaRPr lang="sk-SK" dirty="0" smtClean="0"/>
          </a:p>
          <a:p>
            <a:pPr lvl="0">
              <a:buFontTx/>
              <a:buChar char="-"/>
            </a:pPr>
            <a:r>
              <a:rPr lang="sk-SK" dirty="0" smtClean="0"/>
              <a:t> 2. stor. BC – ďalšie kolónie: </a:t>
            </a:r>
            <a:r>
              <a:rPr lang="sk-SK" dirty="0" err="1" smtClean="0"/>
              <a:t>Potenza</a:t>
            </a:r>
            <a:r>
              <a:rPr lang="sk-SK" dirty="0" smtClean="0"/>
              <a:t>, </a:t>
            </a:r>
            <a:r>
              <a:rPr lang="sk-SK" dirty="0" err="1" smtClean="0"/>
              <a:t>Pesaro</a:t>
            </a:r>
            <a:r>
              <a:rPr lang="sk-SK" dirty="0" smtClean="0"/>
              <a:t>, </a:t>
            </a:r>
            <a:r>
              <a:rPr lang="sk-SK" dirty="0" err="1" smtClean="0"/>
              <a:t>Forum</a:t>
            </a:r>
            <a:r>
              <a:rPr lang="sk-SK" dirty="0" smtClean="0"/>
              <a:t> </a:t>
            </a:r>
            <a:r>
              <a:rPr lang="sk-SK" dirty="0" err="1" smtClean="0"/>
              <a:t>Semproinii</a:t>
            </a:r>
            <a:endParaRPr lang="sk-SK" dirty="0" smtClean="0"/>
          </a:p>
          <a:p>
            <a:pPr lvl="0">
              <a:buFontTx/>
              <a:buChar char="-"/>
            </a:pPr>
            <a:r>
              <a:rPr lang="sk-SK" dirty="0" smtClean="0"/>
              <a:t> dejisko vojen medzi </a:t>
            </a:r>
            <a:r>
              <a:rPr lang="sk-SK" dirty="0" err="1" smtClean="0"/>
              <a:t>Sullom</a:t>
            </a:r>
            <a:r>
              <a:rPr lang="sk-SK" dirty="0" smtClean="0"/>
              <a:t> a </a:t>
            </a:r>
            <a:r>
              <a:rPr lang="sk-SK" dirty="0" err="1" smtClean="0"/>
              <a:t>Mariom</a:t>
            </a:r>
            <a:endParaRPr lang="sk-SK" dirty="0" smtClean="0"/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Augustus</a:t>
            </a:r>
            <a:r>
              <a:rPr lang="sk-SK" dirty="0" smtClean="0"/>
              <a:t> daroval územie svojim veteránom</a:t>
            </a:r>
          </a:p>
          <a:p>
            <a:pPr lvl="0">
              <a:buFontTx/>
              <a:buChar char="-"/>
            </a:pPr>
            <a:r>
              <a:rPr lang="sk-SK" dirty="0" smtClean="0"/>
              <a:t> charakteristické pamiatky: vznikali po usídľovaní augustových veteránov – vidiecke sídla</a:t>
            </a:r>
          </a:p>
          <a:p>
            <a:pPr lvl="0">
              <a:buFontTx/>
              <a:buChar char="-"/>
            </a:pPr>
            <a:r>
              <a:rPr lang="sk-SK" dirty="0" smtClean="0"/>
              <a:t> príchod </a:t>
            </a:r>
            <a:r>
              <a:rPr lang="sk-SK" dirty="0" err="1" smtClean="0"/>
              <a:t>Vizigótov</a:t>
            </a:r>
            <a:r>
              <a:rPr lang="sk-SK" dirty="0" smtClean="0"/>
              <a:t> a </a:t>
            </a:r>
            <a:r>
              <a:rPr lang="sk-SK" dirty="0" err="1" smtClean="0"/>
              <a:t>Gótov</a:t>
            </a:r>
            <a:r>
              <a:rPr lang="sk-SK" dirty="0" smtClean="0"/>
              <a:t> – opúšťanie územia, 5. a 6. stor. AD</a:t>
            </a:r>
          </a:p>
        </p:txBody>
      </p:sp>
      <p:sp>
        <p:nvSpPr>
          <p:cNvPr id="4" name="Obdélník 3"/>
          <p:cNvSpPr/>
          <p:nvPr/>
        </p:nvSpPr>
        <p:spPr>
          <a:xfrm>
            <a:off x="6132799" y="3714752"/>
            <a:ext cx="939531" cy="33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6500826" y="4500570"/>
            <a:ext cx="107157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7000892" y="2714620"/>
            <a:ext cx="785818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929454" y="1643050"/>
            <a:ext cx="92869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429388" y="714356"/>
            <a:ext cx="107157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429124" cy="700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Ancona</a:t>
            </a:r>
            <a:endParaRPr lang="cs-CZ" b="1" dirty="0" smtClean="0"/>
          </a:p>
          <a:p>
            <a:pPr lvl="0"/>
            <a:r>
              <a:rPr lang="cs-CZ" dirty="0" smtClean="0"/>
              <a:t>- </a:t>
            </a:r>
            <a:r>
              <a:rPr lang="cs-CZ" dirty="0" err="1" smtClean="0"/>
              <a:t>grécke</a:t>
            </a:r>
            <a:r>
              <a:rPr lang="cs-CZ" dirty="0" smtClean="0"/>
              <a:t> </a:t>
            </a:r>
            <a:r>
              <a:rPr lang="cs-CZ" dirty="0" err="1" smtClean="0"/>
              <a:t>mesto</a:t>
            </a:r>
            <a:r>
              <a:rPr lang="cs-CZ" dirty="0" smtClean="0"/>
              <a:t> založené </a:t>
            </a:r>
            <a:r>
              <a:rPr lang="sk-SK" dirty="0" smtClean="0"/>
              <a:t>Dionýzom I. zo </a:t>
            </a:r>
            <a:r>
              <a:rPr lang="sk-SK" dirty="0" err="1" smtClean="0"/>
              <a:t>Syrakúz</a:t>
            </a:r>
            <a:r>
              <a:rPr lang="sk-SK" dirty="0" smtClean="0"/>
              <a:t>, zač. 4. stor. BC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sk-SK" dirty="0" smtClean="0"/>
              <a:t> nezachovali sa konzistentné stopy</a:t>
            </a:r>
          </a:p>
          <a:p>
            <a:pPr lvl="0">
              <a:buFontTx/>
              <a:buChar char="-"/>
            </a:pPr>
            <a:r>
              <a:rPr lang="sk-SK" dirty="0" smtClean="0"/>
              <a:t> helenizmus – prestavba</a:t>
            </a:r>
          </a:p>
          <a:p>
            <a:pPr lvl="0">
              <a:buFontTx/>
              <a:buChar char="-"/>
            </a:pPr>
            <a:endParaRPr lang="sk-SK" sz="1050" dirty="0" smtClean="0"/>
          </a:p>
          <a:p>
            <a:pPr lvl="0"/>
            <a:r>
              <a:rPr lang="sk-SK" u="sng" dirty="0" smtClean="0"/>
              <a:t>Chrám</a:t>
            </a:r>
          </a:p>
          <a:p>
            <a:pPr lvl="0">
              <a:buFontTx/>
              <a:buChar char="-"/>
            </a:pPr>
            <a:r>
              <a:rPr lang="cs-CZ" dirty="0" smtClean="0"/>
              <a:t> prvá </a:t>
            </a:r>
            <a:r>
              <a:rPr lang="cs-CZ" dirty="0" err="1" smtClean="0"/>
              <a:t>pol</a:t>
            </a:r>
            <a:r>
              <a:rPr lang="cs-CZ" dirty="0" smtClean="0"/>
              <a:t>. 3. </a:t>
            </a:r>
            <a:r>
              <a:rPr lang="cs-CZ" dirty="0" err="1" smtClean="0"/>
              <a:t>stor</a:t>
            </a:r>
            <a:r>
              <a:rPr lang="cs-CZ" dirty="0" smtClean="0"/>
              <a:t>. BC – chrám, </a:t>
            </a:r>
            <a:r>
              <a:rPr lang="cs-CZ" dirty="0" err="1" smtClean="0"/>
              <a:t>hexastylový</a:t>
            </a:r>
            <a:r>
              <a:rPr lang="cs-CZ" dirty="0" smtClean="0"/>
              <a:t> </a:t>
            </a:r>
            <a:r>
              <a:rPr lang="cs-CZ" dirty="0" err="1" smtClean="0"/>
              <a:t>peripteros</a:t>
            </a:r>
            <a:r>
              <a:rPr lang="cs-CZ" dirty="0" smtClean="0"/>
              <a:t> sine </a:t>
            </a:r>
            <a:r>
              <a:rPr lang="cs-CZ" dirty="0" err="1" smtClean="0"/>
              <a:t>postico</a:t>
            </a:r>
            <a:r>
              <a:rPr lang="cs-CZ" dirty="0" smtClean="0"/>
              <a:t>, cella </a:t>
            </a:r>
            <a:r>
              <a:rPr lang="cs-CZ" dirty="0" err="1" smtClean="0"/>
              <a:t>rozdelená</a:t>
            </a:r>
            <a:r>
              <a:rPr lang="cs-CZ" dirty="0" smtClean="0"/>
              <a:t> na tri časti, pod katedrálou S. </a:t>
            </a:r>
            <a:r>
              <a:rPr lang="cs-CZ" dirty="0" err="1" smtClean="0"/>
              <a:t>Ciriaco</a:t>
            </a:r>
            <a:r>
              <a:rPr lang="cs-CZ" dirty="0" smtClean="0"/>
              <a:t> – dedikovaný </a:t>
            </a:r>
            <a:r>
              <a:rPr lang="cs-CZ" dirty="0" err="1" smtClean="0"/>
              <a:t>Afrodite</a:t>
            </a:r>
            <a:r>
              <a:rPr lang="cs-CZ" dirty="0" smtClean="0"/>
              <a:t> </a:t>
            </a:r>
            <a:r>
              <a:rPr lang="cs-CZ" dirty="0" err="1" smtClean="0"/>
              <a:t>Euploijskej</a:t>
            </a:r>
            <a:endParaRPr lang="cs-CZ" dirty="0" smtClean="0"/>
          </a:p>
          <a:p>
            <a:pPr lvl="0">
              <a:buFontTx/>
              <a:buChar char="-"/>
            </a:pPr>
            <a:endParaRPr lang="sk-SK" sz="1050" dirty="0" smtClean="0"/>
          </a:p>
          <a:p>
            <a:pPr lvl="0"/>
            <a:r>
              <a:rPr lang="sk-SK" u="sng" dirty="0" smtClean="0"/>
              <a:t>Amfiteáter</a:t>
            </a:r>
            <a:endParaRPr lang="cs-CZ" u="sng" dirty="0" smtClean="0"/>
          </a:p>
          <a:p>
            <a:pPr lvl="0"/>
            <a:r>
              <a:rPr lang="cs-CZ" dirty="0" smtClean="0"/>
              <a:t>- </a:t>
            </a:r>
            <a:r>
              <a:rPr lang="cs-CZ" dirty="0" err="1" smtClean="0"/>
              <a:t>augustovské</a:t>
            </a:r>
            <a:r>
              <a:rPr lang="cs-CZ" dirty="0" smtClean="0"/>
              <a:t> </a:t>
            </a:r>
            <a:r>
              <a:rPr lang="cs-CZ" dirty="0" err="1" smtClean="0"/>
              <a:t>obdobie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rozmery</a:t>
            </a:r>
            <a:r>
              <a:rPr lang="cs-CZ" dirty="0" smtClean="0"/>
              <a:t> 110x97 m</a:t>
            </a:r>
          </a:p>
          <a:p>
            <a:pPr lvl="0">
              <a:buFontTx/>
              <a:buChar char="-"/>
            </a:pPr>
            <a:r>
              <a:rPr lang="cs-CZ" dirty="0" smtClean="0"/>
              <a:t> po </a:t>
            </a:r>
            <a:r>
              <a:rPr lang="cs-CZ" dirty="0" err="1" smtClean="0"/>
              <a:t>zemetrasení</a:t>
            </a:r>
            <a:r>
              <a:rPr lang="cs-CZ" dirty="0" smtClean="0"/>
              <a:t> v roku 1972 bolo </a:t>
            </a:r>
            <a:r>
              <a:rPr lang="cs-CZ" dirty="0" err="1" smtClean="0"/>
              <a:t>sčasti</a:t>
            </a:r>
            <a:r>
              <a:rPr lang="cs-CZ" dirty="0" smtClean="0"/>
              <a:t> odhalené</a:t>
            </a:r>
          </a:p>
          <a:p>
            <a:pPr lvl="0"/>
            <a:endParaRPr lang="cs-CZ" sz="1050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kúpele</a:t>
            </a:r>
            <a:r>
              <a:rPr lang="cs-CZ" dirty="0" smtClean="0"/>
              <a:t>, </a:t>
            </a:r>
            <a:r>
              <a:rPr lang="cs-CZ" dirty="0" err="1" smtClean="0"/>
              <a:t>kryptoportikus</a:t>
            </a:r>
            <a:r>
              <a:rPr lang="cs-CZ" dirty="0" smtClean="0"/>
              <a:t>, </a:t>
            </a:r>
            <a:r>
              <a:rPr lang="cs-CZ" dirty="0" err="1" smtClean="0"/>
              <a:t>domus</a:t>
            </a:r>
            <a:endParaRPr lang="cs-CZ" dirty="0" smtClean="0"/>
          </a:p>
          <a:p>
            <a:pPr lvl="0">
              <a:buFontTx/>
              <a:buChar char="-"/>
            </a:pPr>
            <a:endParaRPr lang="sk-SK" sz="1050" dirty="0" smtClean="0"/>
          </a:p>
          <a:p>
            <a:pPr lvl="0"/>
            <a:r>
              <a:rPr lang="sk-SK" u="sng" dirty="0" smtClean="0"/>
              <a:t>Oratórium </a:t>
            </a:r>
            <a:r>
              <a:rPr lang="sk-SK" u="sng" dirty="0" err="1" smtClean="0"/>
              <a:t>Flavia</a:t>
            </a:r>
            <a:r>
              <a:rPr lang="sk-SK" u="sng" dirty="0" smtClean="0"/>
              <a:t> </a:t>
            </a:r>
            <a:r>
              <a:rPr lang="sk-SK" u="sng" dirty="0" err="1" smtClean="0"/>
              <a:t>Evintia</a:t>
            </a:r>
            <a:endParaRPr lang="cs-CZ" u="sng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ranekresťanské</a:t>
            </a:r>
            <a:r>
              <a:rPr lang="cs-CZ" dirty="0" smtClean="0"/>
              <a:t> </a:t>
            </a:r>
            <a:r>
              <a:rPr lang="cs-CZ" dirty="0" err="1" smtClean="0"/>
              <a:t>obdobie</a:t>
            </a:r>
            <a:r>
              <a:rPr lang="cs-CZ" dirty="0" smtClean="0"/>
              <a:t> </a:t>
            </a:r>
          </a:p>
          <a:p>
            <a:pPr lvl="0">
              <a:buFontTx/>
              <a:buChar char="-"/>
            </a:pPr>
            <a:r>
              <a:rPr lang="cs-CZ" dirty="0" smtClean="0"/>
              <a:t> mozaiková podlaha a zbytky baziliky (</a:t>
            </a:r>
            <a:r>
              <a:rPr lang="cs-CZ" dirty="0" err="1" smtClean="0"/>
              <a:t>trojlodná</a:t>
            </a:r>
            <a:r>
              <a:rPr lang="cs-CZ" dirty="0" smtClean="0"/>
              <a:t>, s </a:t>
            </a:r>
            <a:r>
              <a:rPr lang="cs-CZ" dirty="0" err="1" smtClean="0"/>
              <a:t>centrálnou</a:t>
            </a:r>
            <a:r>
              <a:rPr lang="cs-CZ" dirty="0" smtClean="0"/>
              <a:t> apsidou) </a:t>
            </a:r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neskôr</a:t>
            </a:r>
            <a:r>
              <a:rPr lang="cs-CZ" dirty="0" smtClean="0"/>
              <a:t> </a:t>
            </a:r>
            <a:r>
              <a:rPr lang="cs-CZ" dirty="0" err="1" smtClean="0"/>
              <a:t>vstavaný</a:t>
            </a:r>
            <a:r>
              <a:rPr lang="cs-CZ" dirty="0" smtClean="0"/>
              <a:t> románsky </a:t>
            </a:r>
            <a:r>
              <a:rPr lang="cs-CZ" dirty="0" err="1" smtClean="0"/>
              <a:t>kostol</a:t>
            </a:r>
            <a:r>
              <a:rPr lang="cs-CZ" dirty="0" smtClean="0"/>
              <a:t> S. Maria </a:t>
            </a:r>
            <a:r>
              <a:rPr lang="cs-CZ" dirty="0" err="1" smtClean="0"/>
              <a:t>della</a:t>
            </a:r>
            <a:r>
              <a:rPr lang="cs-CZ" dirty="0" smtClean="0"/>
              <a:t> </a:t>
            </a:r>
            <a:r>
              <a:rPr lang="cs-CZ" dirty="0" err="1" smtClean="0"/>
              <a:t>Piazza</a:t>
            </a:r>
            <a:endParaRPr lang="cs-CZ" dirty="0"/>
          </a:p>
        </p:txBody>
      </p:sp>
      <p:pic>
        <p:nvPicPr>
          <p:cNvPr id="51202" name="Picture 2" descr="http://www.archeosystem.org/img_big/trtimg_03-anfiteatro-romano-zona-archeologica-large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500438"/>
            <a:ext cx="4857752" cy="3252051"/>
          </a:xfrm>
          <a:prstGeom prst="rect">
            <a:avLst/>
          </a:prstGeom>
          <a:noFill/>
        </p:spPr>
      </p:pic>
      <p:pic>
        <p:nvPicPr>
          <p:cNvPr id="51204" name="Picture 4" descr="http://www.amphi-theatrum.de/uploads/pics/Ancona-Amphitheater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71414"/>
            <a:ext cx="4483067" cy="3362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2148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u="sng" dirty="0" err="1" smtClean="0"/>
              <a:t>Trajánov</a:t>
            </a:r>
            <a:r>
              <a:rPr lang="cs-CZ" u="sng" dirty="0" smtClean="0"/>
              <a:t> </a:t>
            </a:r>
            <a:r>
              <a:rPr lang="cs-CZ" u="sng" dirty="0" err="1" smtClean="0"/>
              <a:t>oblúk</a:t>
            </a:r>
            <a:r>
              <a:rPr lang="cs-CZ" u="sng" dirty="0" smtClean="0"/>
              <a:t> </a:t>
            </a:r>
          </a:p>
          <a:p>
            <a:pPr lvl="0"/>
            <a:endParaRPr lang="cs-CZ" u="sng" dirty="0" smtClean="0"/>
          </a:p>
          <a:p>
            <a:pPr lvl="0">
              <a:buFontTx/>
              <a:buChar char="-"/>
            </a:pPr>
            <a:r>
              <a:rPr lang="cs-CZ" dirty="0" smtClean="0"/>
              <a:t> 115 AD – </a:t>
            </a:r>
            <a:r>
              <a:rPr lang="cs-CZ" dirty="0" err="1" smtClean="0"/>
              <a:t>komemorácia</a:t>
            </a:r>
            <a:r>
              <a:rPr lang="cs-CZ" dirty="0" smtClean="0"/>
              <a:t> </a:t>
            </a:r>
            <a:r>
              <a:rPr lang="cs-CZ" dirty="0" err="1" smtClean="0"/>
              <a:t>prác</a:t>
            </a:r>
            <a:r>
              <a:rPr lang="cs-CZ" dirty="0" smtClean="0"/>
              <a:t>, </a:t>
            </a:r>
            <a:r>
              <a:rPr lang="cs-CZ" dirty="0" err="1" smtClean="0"/>
              <a:t>ktoré</a:t>
            </a:r>
            <a:r>
              <a:rPr lang="cs-CZ" dirty="0" smtClean="0"/>
              <a:t> </a:t>
            </a:r>
            <a:r>
              <a:rPr lang="cs-CZ" dirty="0" err="1" smtClean="0"/>
              <a:t>prebehli</a:t>
            </a:r>
            <a:r>
              <a:rPr lang="cs-CZ" dirty="0" smtClean="0"/>
              <a:t> v </a:t>
            </a:r>
            <a:r>
              <a:rPr lang="cs-CZ" dirty="0" err="1" smtClean="0"/>
              <a:t>prístave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jednoprechodový</a:t>
            </a:r>
            <a:r>
              <a:rPr lang="cs-CZ" dirty="0" smtClean="0"/>
              <a:t> s korintskými </a:t>
            </a:r>
            <a:r>
              <a:rPr lang="cs-CZ" dirty="0" err="1" smtClean="0"/>
              <a:t>stĺpami</a:t>
            </a:r>
            <a:r>
              <a:rPr lang="cs-CZ" dirty="0" smtClean="0"/>
              <a:t> a </a:t>
            </a:r>
            <a:r>
              <a:rPr lang="cs-CZ" dirty="0" err="1" smtClean="0"/>
              <a:t>oblúková</a:t>
            </a:r>
            <a:r>
              <a:rPr lang="cs-CZ" dirty="0" smtClean="0"/>
              <a:t> </a:t>
            </a:r>
            <a:r>
              <a:rPr lang="cs-CZ" dirty="0" err="1" smtClean="0"/>
              <a:t>attika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mramorové bloky na </a:t>
            </a:r>
            <a:r>
              <a:rPr lang="cs-CZ" dirty="0" err="1" smtClean="0"/>
              <a:t>vysokom</a:t>
            </a:r>
            <a:r>
              <a:rPr lang="cs-CZ" dirty="0" smtClean="0"/>
              <a:t> podstavci</a:t>
            </a:r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Apollodoros</a:t>
            </a:r>
            <a:r>
              <a:rPr lang="cs-CZ" dirty="0" smtClean="0"/>
              <a:t> z </a:t>
            </a:r>
            <a:r>
              <a:rPr lang="cs-CZ" dirty="0" err="1" smtClean="0"/>
              <a:t>Damasku</a:t>
            </a:r>
            <a:r>
              <a:rPr lang="cs-CZ" dirty="0" smtClean="0"/>
              <a:t>, </a:t>
            </a:r>
          </a:p>
          <a:p>
            <a:pPr lvl="0">
              <a:buFontTx/>
              <a:buChar char="-"/>
            </a:pPr>
            <a:r>
              <a:rPr lang="sk-SK" dirty="0" smtClean="0"/>
              <a:t> druhotne vstavaný do opevnenia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7106" name="Picture 2" descr="http://ancientrome.ru/art/artwork/arch/italia/ancona/at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2173" y="142852"/>
            <a:ext cx="4721827" cy="6512213"/>
          </a:xfrm>
          <a:prstGeom prst="rect">
            <a:avLst/>
          </a:prstGeom>
          <a:noFill/>
        </p:spPr>
      </p:pic>
      <p:pic>
        <p:nvPicPr>
          <p:cNvPr id="47108" name="Picture 4" descr="http://ancientrome.ru/art/artwork/arch/italia/ancona/at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3248"/>
            <a:ext cx="4357718" cy="2986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2148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Ascoli</a:t>
            </a:r>
            <a:r>
              <a:rPr lang="cs-CZ" b="1" dirty="0" smtClean="0"/>
              <a:t> </a:t>
            </a:r>
            <a:r>
              <a:rPr lang="cs-CZ" b="1" dirty="0" err="1" smtClean="0"/>
              <a:t>Piceno</a:t>
            </a:r>
            <a:endParaRPr lang="cs-CZ" b="1" dirty="0" smtClean="0"/>
          </a:p>
          <a:p>
            <a:endParaRPr lang="cs-CZ" b="1" dirty="0" smtClean="0"/>
          </a:p>
          <a:p>
            <a:pPr lvl="0"/>
            <a:r>
              <a:rPr lang="cs-CZ" dirty="0" smtClean="0"/>
              <a:t>- antické </a:t>
            </a:r>
            <a:r>
              <a:rPr lang="cs-CZ" dirty="0" err="1" smtClean="0"/>
              <a:t>Asculum</a:t>
            </a:r>
            <a:r>
              <a:rPr lang="cs-CZ" dirty="0" smtClean="0"/>
              <a:t> (</a:t>
            </a:r>
            <a:r>
              <a:rPr lang="cs-CZ" dirty="0" err="1" smtClean="0"/>
              <a:t>prekryté</a:t>
            </a:r>
            <a:r>
              <a:rPr lang="cs-CZ" dirty="0" smtClean="0"/>
              <a:t> </a:t>
            </a:r>
            <a:r>
              <a:rPr lang="cs-CZ" dirty="0" err="1" smtClean="0"/>
              <a:t>moderným</a:t>
            </a:r>
            <a:r>
              <a:rPr lang="cs-CZ" dirty="0" smtClean="0"/>
              <a:t> </a:t>
            </a:r>
            <a:r>
              <a:rPr lang="cs-CZ" dirty="0" err="1" smtClean="0"/>
              <a:t>mestom</a:t>
            </a:r>
            <a:r>
              <a:rPr lang="cs-CZ" dirty="0" smtClean="0"/>
              <a:t>)</a:t>
            </a:r>
          </a:p>
          <a:p>
            <a:pPr lvl="0">
              <a:buFontTx/>
              <a:buChar char="-"/>
            </a:pPr>
            <a:r>
              <a:rPr lang="cs-CZ" dirty="0" smtClean="0"/>
              <a:t> antické </a:t>
            </a:r>
            <a:r>
              <a:rPr lang="cs-CZ" dirty="0" err="1" smtClean="0"/>
              <a:t>opevnenie</a:t>
            </a:r>
            <a:r>
              <a:rPr lang="cs-CZ" dirty="0" smtClean="0"/>
              <a:t> (opus </a:t>
            </a:r>
            <a:r>
              <a:rPr lang="cs-CZ" dirty="0" err="1" smtClean="0"/>
              <a:t>incertum</a:t>
            </a:r>
            <a:r>
              <a:rPr lang="cs-CZ" dirty="0" smtClean="0"/>
              <a:t>) = </a:t>
            </a:r>
            <a:r>
              <a:rPr lang="cs-CZ" dirty="0" err="1" smtClean="0"/>
              <a:t>stredoveké</a:t>
            </a:r>
            <a:r>
              <a:rPr lang="cs-CZ" dirty="0" smtClean="0"/>
              <a:t> </a:t>
            </a:r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b="1" dirty="0" smtClean="0"/>
              <a:t>porta </a:t>
            </a:r>
            <a:r>
              <a:rPr lang="cs-CZ" b="1" dirty="0" err="1" smtClean="0"/>
              <a:t>Gemina</a:t>
            </a:r>
            <a:r>
              <a:rPr lang="cs-CZ" b="1" dirty="0" smtClean="0"/>
              <a:t> </a:t>
            </a:r>
            <a:r>
              <a:rPr lang="cs-CZ" dirty="0" smtClean="0"/>
              <a:t>- </a:t>
            </a:r>
            <a:r>
              <a:rPr lang="cs-CZ" dirty="0" err="1" smtClean="0"/>
              <a:t>dvojprechodová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sk-SK" dirty="0" smtClean="0"/>
              <a:t> dva mosty: </a:t>
            </a:r>
            <a:r>
              <a:rPr lang="sk-SK" dirty="0" err="1" smtClean="0"/>
              <a:t>Ponte</a:t>
            </a:r>
            <a:r>
              <a:rPr lang="sk-SK" dirty="0" smtClean="0"/>
              <a:t> </a:t>
            </a:r>
            <a:r>
              <a:rPr lang="sk-SK" dirty="0" err="1" smtClean="0"/>
              <a:t>di</a:t>
            </a:r>
            <a:r>
              <a:rPr lang="sk-SK" dirty="0" smtClean="0"/>
              <a:t> </a:t>
            </a:r>
            <a:r>
              <a:rPr lang="sk-SK" dirty="0" err="1" smtClean="0"/>
              <a:t>Cecco</a:t>
            </a:r>
            <a:r>
              <a:rPr lang="sk-SK" dirty="0" smtClean="0"/>
              <a:t>, </a:t>
            </a:r>
            <a:r>
              <a:rPr lang="sk-SK" b="1" dirty="0" err="1" smtClean="0"/>
              <a:t>Ponte</a:t>
            </a:r>
            <a:r>
              <a:rPr lang="sk-SK" b="1" dirty="0" smtClean="0"/>
              <a:t> </a:t>
            </a:r>
            <a:r>
              <a:rPr lang="sk-SK" b="1" dirty="0" err="1" smtClean="0"/>
              <a:t>di</a:t>
            </a:r>
            <a:r>
              <a:rPr lang="sk-SK" b="1" dirty="0" smtClean="0"/>
              <a:t> </a:t>
            </a:r>
            <a:r>
              <a:rPr lang="sk-SK" b="1" dirty="0" err="1" smtClean="0"/>
              <a:t>Solesta</a:t>
            </a:r>
            <a:r>
              <a:rPr lang="sk-SK" dirty="0" smtClean="0"/>
              <a:t> (</a:t>
            </a:r>
            <a:r>
              <a:rPr lang="sk-SK" dirty="0" err="1" smtClean="0"/>
              <a:t>augustovský</a:t>
            </a:r>
            <a:r>
              <a:rPr lang="sk-SK" dirty="0" smtClean="0"/>
              <a:t>) </a:t>
            </a:r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cardo</a:t>
            </a:r>
            <a:r>
              <a:rPr lang="sk-SK" dirty="0" smtClean="0"/>
              <a:t>/</a:t>
            </a:r>
            <a:r>
              <a:rPr lang="sk-SK" dirty="0" err="1" smtClean="0"/>
              <a:t>decumanus</a:t>
            </a:r>
            <a:r>
              <a:rPr lang="sk-SK" dirty="0" smtClean="0"/>
              <a:t> – 4 časti</a:t>
            </a:r>
            <a:endParaRPr lang="cs-CZ" dirty="0" smtClean="0"/>
          </a:p>
        </p:txBody>
      </p:sp>
      <p:pic>
        <p:nvPicPr>
          <p:cNvPr id="23554" name="Picture 2" descr="http://www.romeartlover.it/Ascoli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7589" y="71414"/>
            <a:ext cx="5096411" cy="3071810"/>
          </a:xfrm>
          <a:prstGeom prst="rect">
            <a:avLst/>
          </a:prstGeom>
          <a:noFill/>
        </p:spPr>
      </p:pic>
      <p:pic>
        <p:nvPicPr>
          <p:cNvPr id="23556" name="Picture 4" descr="http://www.romeartlover.it/Ascoli12.jpg"/>
          <p:cNvPicPr>
            <a:picLocks noChangeAspect="1" noChangeArrowheads="1"/>
          </p:cNvPicPr>
          <p:nvPr/>
        </p:nvPicPr>
        <p:blipFill>
          <a:blip r:embed="rId3"/>
          <a:srcRect l="40069"/>
          <a:stretch>
            <a:fillRect/>
          </a:stretch>
        </p:blipFill>
        <p:spPr bwMode="auto">
          <a:xfrm>
            <a:off x="5000628" y="3214662"/>
            <a:ext cx="3622619" cy="3643338"/>
          </a:xfrm>
          <a:prstGeom prst="rect">
            <a:avLst/>
          </a:prstGeom>
          <a:noFill/>
        </p:spPr>
      </p:pic>
      <p:pic>
        <p:nvPicPr>
          <p:cNvPr id="23558" name="Picture 6" descr="http://www.comuneap.gov.it/flex/images/D.8e2d339bf1b62031ec33/ponte_cecc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303" y="3214687"/>
            <a:ext cx="4087621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00049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u="sng" dirty="0" smtClean="0"/>
              <a:t>Divadlo</a:t>
            </a:r>
          </a:p>
          <a:p>
            <a:endParaRPr lang="cs-CZ" sz="1050" i="1" u="sng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grécky</a:t>
            </a:r>
            <a:r>
              <a:rPr lang="cs-CZ" dirty="0" smtClean="0"/>
              <a:t> typ divadla</a:t>
            </a:r>
          </a:p>
          <a:p>
            <a:pPr>
              <a:buFontTx/>
              <a:buChar char="-"/>
            </a:pPr>
            <a:r>
              <a:rPr lang="cs-CZ" dirty="0" smtClean="0"/>
              <a:t> 91 BC – zabití </a:t>
            </a:r>
            <a:r>
              <a:rPr lang="cs-CZ" dirty="0" err="1" smtClean="0"/>
              <a:t>magistráti</a:t>
            </a:r>
            <a:r>
              <a:rPr lang="cs-CZ" dirty="0" smtClean="0"/>
              <a:t> </a:t>
            </a:r>
            <a:r>
              <a:rPr lang="cs-CZ" dirty="0" err="1" smtClean="0"/>
              <a:t>mesta</a:t>
            </a:r>
            <a:r>
              <a:rPr lang="cs-CZ" dirty="0" smtClean="0"/>
              <a:t> – výstraha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i="1" u="sng" dirty="0" smtClean="0"/>
              <a:t>Chrámy</a:t>
            </a:r>
          </a:p>
          <a:p>
            <a:pPr lvl="0"/>
            <a:endParaRPr lang="cs-CZ" sz="1050" dirty="0" smtClean="0"/>
          </a:p>
          <a:p>
            <a:pPr lvl="0"/>
            <a:r>
              <a:rPr lang="cs-CZ" dirty="0" smtClean="0"/>
              <a:t>1. </a:t>
            </a:r>
            <a:r>
              <a:rPr lang="cs-CZ" dirty="0" err="1" smtClean="0"/>
              <a:t>kostol</a:t>
            </a:r>
            <a:r>
              <a:rPr lang="cs-CZ" dirty="0" smtClean="0"/>
              <a:t> </a:t>
            </a:r>
            <a:r>
              <a:rPr lang="cs-CZ" dirty="0" err="1" smtClean="0"/>
              <a:t>S</a:t>
            </a:r>
            <a:r>
              <a:rPr lang="cs-CZ" dirty="0" smtClean="0"/>
              <a:t>.</a:t>
            </a:r>
            <a:r>
              <a:rPr lang="cs-CZ" dirty="0" err="1" smtClean="0"/>
              <a:t>Venanzo</a:t>
            </a:r>
            <a:r>
              <a:rPr lang="cs-CZ" dirty="0" smtClean="0"/>
              <a:t>: </a:t>
            </a:r>
            <a:r>
              <a:rPr lang="cs-CZ" dirty="0" err="1" smtClean="0"/>
              <a:t>južná</a:t>
            </a:r>
            <a:r>
              <a:rPr lang="cs-CZ" dirty="0" smtClean="0"/>
              <a:t> </a:t>
            </a:r>
            <a:r>
              <a:rPr lang="cs-CZ" dirty="0" err="1" smtClean="0"/>
              <a:t>časť</a:t>
            </a:r>
            <a:r>
              <a:rPr lang="cs-CZ" dirty="0" smtClean="0"/>
              <a:t> + </a:t>
            </a:r>
            <a:r>
              <a:rPr lang="cs-CZ" dirty="0" err="1" smtClean="0"/>
              <a:t>časť</a:t>
            </a:r>
            <a:r>
              <a:rPr lang="cs-CZ" dirty="0" smtClean="0"/>
              <a:t> celly</a:t>
            </a:r>
          </a:p>
          <a:p>
            <a:pPr lvl="0"/>
            <a:r>
              <a:rPr lang="cs-CZ" dirty="0" smtClean="0"/>
              <a:t>2. </a:t>
            </a:r>
            <a:r>
              <a:rPr lang="cs-CZ" dirty="0" err="1" smtClean="0"/>
              <a:t>kostol</a:t>
            </a:r>
            <a:r>
              <a:rPr lang="cs-CZ" dirty="0" smtClean="0"/>
              <a:t> </a:t>
            </a:r>
            <a:r>
              <a:rPr lang="cs-CZ" b="1" dirty="0" err="1" smtClean="0"/>
              <a:t>S</a:t>
            </a:r>
            <a:r>
              <a:rPr lang="cs-CZ" b="1" dirty="0" smtClean="0"/>
              <a:t>.</a:t>
            </a:r>
            <a:r>
              <a:rPr lang="cs-CZ" b="1" dirty="0" err="1" smtClean="0"/>
              <a:t>Gregorio</a:t>
            </a:r>
            <a:r>
              <a:rPr lang="cs-CZ" b="1" dirty="0" smtClean="0"/>
              <a:t> </a:t>
            </a:r>
            <a:r>
              <a:rPr lang="cs-CZ" b="1" dirty="0" err="1" smtClean="0"/>
              <a:t>Magno</a:t>
            </a:r>
            <a:r>
              <a:rPr lang="cs-CZ" dirty="0" smtClean="0"/>
              <a:t>: </a:t>
            </a:r>
            <a:r>
              <a:rPr lang="cs-CZ" dirty="0" err="1" smtClean="0"/>
              <a:t>augustovský</a:t>
            </a:r>
            <a:r>
              <a:rPr lang="cs-CZ" dirty="0" smtClean="0"/>
              <a:t>, cella – opus </a:t>
            </a:r>
            <a:r>
              <a:rPr lang="cs-CZ" dirty="0" err="1" smtClean="0"/>
              <a:t>reticulatum</a:t>
            </a:r>
            <a:r>
              <a:rPr lang="cs-CZ" dirty="0" smtClean="0"/>
              <a:t>, s </a:t>
            </a:r>
            <a:r>
              <a:rPr lang="cs-CZ" dirty="0" err="1" smtClean="0"/>
              <a:t>dvomi</a:t>
            </a:r>
            <a:r>
              <a:rPr lang="cs-CZ" dirty="0" smtClean="0"/>
              <a:t> </a:t>
            </a:r>
            <a:r>
              <a:rPr lang="cs-CZ" dirty="0" err="1" smtClean="0"/>
              <a:t>piliermi</a:t>
            </a:r>
            <a:r>
              <a:rPr lang="cs-CZ" dirty="0" smtClean="0"/>
              <a:t> a </a:t>
            </a:r>
            <a:r>
              <a:rPr lang="cs-CZ" dirty="0" err="1" smtClean="0"/>
              <a:t>dvomi</a:t>
            </a:r>
            <a:r>
              <a:rPr lang="cs-CZ" dirty="0" smtClean="0"/>
              <a:t> </a:t>
            </a:r>
            <a:r>
              <a:rPr lang="cs-CZ" dirty="0" err="1" smtClean="0"/>
              <a:t>stĺpmi</a:t>
            </a:r>
            <a:r>
              <a:rPr lang="cs-CZ" dirty="0" smtClean="0"/>
              <a:t> v </a:t>
            </a:r>
            <a:r>
              <a:rPr lang="cs-CZ" dirty="0" err="1" smtClean="0"/>
              <a:t>pronau</a:t>
            </a:r>
            <a:endParaRPr lang="cs-CZ" dirty="0" smtClean="0"/>
          </a:p>
        </p:txBody>
      </p:sp>
      <p:pic>
        <p:nvPicPr>
          <p:cNvPr id="1026" name="Picture 2" descr="http://www.romeartlover.it/Ascoli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42852"/>
            <a:ext cx="5000628" cy="3014078"/>
          </a:xfrm>
          <a:prstGeom prst="rect">
            <a:avLst/>
          </a:prstGeom>
          <a:noFill/>
        </p:spPr>
      </p:pic>
      <p:pic>
        <p:nvPicPr>
          <p:cNvPr id="1028" name="Picture 4" descr="http://www.romeartlover.it/Ascoli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456395"/>
            <a:ext cx="5643570" cy="3401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2.bp.blogspot.com/-TMihtKya_KM/UiX8XOD7XXI/AAAAAAAAKME/zKzZhObGRDc/s1600/P1050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2.bp.blogspot.com/-z5XKgoavVbk/UiX8hJcGnkI/AAAAAAAAKMU/CdidahEjIME/s1600/P105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76749" cy="3357562"/>
          </a:xfrm>
          <a:prstGeom prst="rect">
            <a:avLst/>
          </a:prstGeom>
          <a:noFill/>
        </p:spPr>
      </p:pic>
      <p:pic>
        <p:nvPicPr>
          <p:cNvPr id="53252" name="Picture 4" descr="http://4.bp.blogspot.com/-0TtoAtlnyO0/UiX8hxfMcsI/AAAAAAAAKMk/qVm-QrNHfFI/s1600/P1050061.jpg"/>
          <p:cNvPicPr>
            <a:picLocks noChangeAspect="1" noChangeArrowheads="1"/>
          </p:cNvPicPr>
          <p:nvPr/>
        </p:nvPicPr>
        <p:blipFill>
          <a:blip r:embed="rId3"/>
          <a:srcRect l="7813" b="16406"/>
          <a:stretch>
            <a:fillRect/>
          </a:stretch>
        </p:blipFill>
        <p:spPr bwMode="auto">
          <a:xfrm>
            <a:off x="4714876" y="785794"/>
            <a:ext cx="4136043" cy="5000660"/>
          </a:xfrm>
          <a:prstGeom prst="rect">
            <a:avLst/>
          </a:prstGeom>
          <a:noFill/>
        </p:spPr>
      </p:pic>
      <p:pic>
        <p:nvPicPr>
          <p:cNvPr id="53254" name="Picture 6" descr="http://3.bp.blogspot.com/-V1EtYTmwzW4/UiX8UP3T-nI/AAAAAAAAKL8/ZLBofRuaCmY/s1600/P10500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1470" y="3482554"/>
            <a:ext cx="4500594" cy="3375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upload.wikimedia.org/wikipedia/commons/8/82/Shepherd_Map_of_Ancient_Italy%2C_Northern_Part.jpg"/>
          <p:cNvPicPr>
            <a:picLocks noChangeAspect="1" noChangeArrowheads="1"/>
          </p:cNvPicPr>
          <p:nvPr/>
        </p:nvPicPr>
        <p:blipFill>
          <a:blip r:embed="rId2"/>
          <a:srcRect l="40940" t="51724" r="6178" b="4240"/>
          <a:stretch>
            <a:fillRect/>
          </a:stretch>
        </p:blipFill>
        <p:spPr bwMode="auto">
          <a:xfrm>
            <a:off x="0" y="428604"/>
            <a:ext cx="9144000" cy="619429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929322" y="5357826"/>
            <a:ext cx="642942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Fano</a:t>
            </a:r>
            <a:endParaRPr lang="cs-CZ" b="1" dirty="0" smtClean="0"/>
          </a:p>
          <a:p>
            <a:endParaRPr lang="cs-CZ" b="1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Fanum</a:t>
            </a:r>
            <a:r>
              <a:rPr lang="cs-CZ" dirty="0" smtClean="0"/>
              <a:t> </a:t>
            </a:r>
            <a:r>
              <a:rPr lang="cs-CZ" dirty="0" err="1" smtClean="0"/>
              <a:t>Fortunae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sk-SK" dirty="0" smtClean="0"/>
              <a:t> 49 BC - kolónia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opevnenie</a:t>
            </a:r>
            <a:r>
              <a:rPr lang="cs-CZ" dirty="0" smtClean="0"/>
              <a:t> – </a:t>
            </a:r>
            <a:r>
              <a:rPr lang="cs-CZ" dirty="0" err="1" smtClean="0"/>
              <a:t>Augustus</a:t>
            </a:r>
            <a:r>
              <a:rPr lang="cs-CZ" dirty="0" smtClean="0"/>
              <a:t> – </a:t>
            </a:r>
            <a:r>
              <a:rPr lang="cs-CZ" dirty="0" err="1" smtClean="0"/>
              <a:t>podľa</a:t>
            </a:r>
            <a:r>
              <a:rPr lang="cs-CZ" dirty="0" smtClean="0"/>
              <a:t> </a:t>
            </a:r>
            <a:r>
              <a:rPr lang="cs-CZ" dirty="0" err="1" smtClean="0"/>
              <a:t>oblúku</a:t>
            </a:r>
            <a:r>
              <a:rPr lang="cs-CZ" dirty="0" smtClean="0"/>
              <a:t> z 9 AD (vstup na via </a:t>
            </a:r>
            <a:r>
              <a:rPr lang="cs-CZ" dirty="0" err="1" smtClean="0"/>
              <a:t>Flaminia</a:t>
            </a:r>
            <a:r>
              <a:rPr lang="cs-CZ" dirty="0" smtClean="0"/>
              <a:t>), 1760 m, </a:t>
            </a:r>
            <a:r>
              <a:rPr lang="cs-CZ" dirty="0" err="1" smtClean="0"/>
              <a:t>okrúhle</a:t>
            </a:r>
            <a:r>
              <a:rPr lang="cs-CZ" dirty="0" smtClean="0"/>
              <a:t> </a:t>
            </a:r>
            <a:r>
              <a:rPr lang="cs-CZ" dirty="0" err="1" smtClean="0"/>
              <a:t>veže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cardo</a:t>
            </a:r>
            <a:r>
              <a:rPr lang="sk-SK" dirty="0" smtClean="0"/>
              <a:t> (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Flaminia</a:t>
            </a:r>
            <a:r>
              <a:rPr lang="sk-SK" dirty="0" smtClean="0"/>
              <a:t>), </a:t>
            </a:r>
            <a:r>
              <a:rPr lang="sk-SK" dirty="0" err="1" smtClean="0"/>
              <a:t>decumanus</a:t>
            </a:r>
            <a:endParaRPr lang="cs-CZ" dirty="0" smtClean="0"/>
          </a:p>
          <a:p>
            <a:pPr lvl="0">
              <a:buFontTx/>
              <a:buChar char="-"/>
            </a:pPr>
            <a:endParaRPr lang="cs-CZ" dirty="0" smtClean="0"/>
          </a:p>
          <a:p>
            <a:pPr lvl="0"/>
            <a:r>
              <a:rPr lang="cs-CZ" dirty="0" err="1" smtClean="0"/>
              <a:t>Oblúk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trojprechodový</a:t>
            </a:r>
            <a:r>
              <a:rPr lang="cs-CZ" dirty="0" smtClean="0"/>
              <a:t> (zachovaná len </a:t>
            </a:r>
            <a:r>
              <a:rPr lang="cs-CZ" dirty="0" err="1" smtClean="0"/>
              <a:t>dolná</a:t>
            </a:r>
            <a:r>
              <a:rPr lang="cs-CZ" dirty="0" smtClean="0"/>
              <a:t> čas</a:t>
            </a:r>
            <a:r>
              <a:rPr lang="sk-SK" dirty="0" smtClean="0"/>
              <a:t>ť)</a:t>
            </a:r>
          </a:p>
          <a:p>
            <a:pPr lvl="0">
              <a:buFontTx/>
              <a:buChar char="-"/>
            </a:pPr>
            <a:r>
              <a:rPr lang="sk-SK" dirty="0" smtClean="0"/>
              <a:t> horná časť: 7 oblúkov, medzi nimi 8 korintských stĺpov, nízky reliéf</a:t>
            </a:r>
          </a:p>
          <a:p>
            <a:pPr lvl="0">
              <a:buFontTx/>
              <a:buChar char="-"/>
            </a:pPr>
            <a:endParaRPr lang="sk-SK" dirty="0" smtClean="0"/>
          </a:p>
          <a:p>
            <a:pPr lvl="0">
              <a:buFontTx/>
              <a:buChar char="-"/>
            </a:pPr>
            <a:r>
              <a:rPr lang="sk-SK" dirty="0" smtClean="0"/>
              <a:t> divadlo</a:t>
            </a:r>
          </a:p>
          <a:p>
            <a:pPr lvl="0">
              <a:buFontTx/>
              <a:buChar char="-"/>
            </a:pPr>
            <a:r>
              <a:rPr lang="sk-SK" dirty="0" smtClean="0"/>
              <a:t> bazilika (?) – </a:t>
            </a:r>
            <a:r>
              <a:rPr lang="sk-SK" dirty="0" err="1" smtClean="0"/>
              <a:t>Vitruvius</a:t>
            </a:r>
            <a:r>
              <a:rPr lang="sk-SK" dirty="0" smtClean="0"/>
              <a:t> (De </a:t>
            </a:r>
            <a:r>
              <a:rPr lang="sk-SK" dirty="0" err="1"/>
              <a:t>A</a:t>
            </a:r>
            <a:r>
              <a:rPr lang="sk-SK" dirty="0" err="1" smtClean="0"/>
              <a:t>rchitectura</a:t>
            </a:r>
            <a:r>
              <a:rPr lang="sk-SK" dirty="0" smtClean="0"/>
              <a:t>)</a:t>
            </a:r>
            <a:endParaRPr lang="cs-CZ" dirty="0" smtClean="0"/>
          </a:p>
        </p:txBody>
      </p:sp>
      <p:pic>
        <p:nvPicPr>
          <p:cNvPr id="21506" name="Picture 2" descr="http://www.fanonline.it/images/fano-art-3.jpg"/>
          <p:cNvPicPr>
            <a:picLocks noChangeAspect="1" noChangeArrowheads="1"/>
          </p:cNvPicPr>
          <p:nvPr/>
        </p:nvPicPr>
        <p:blipFill>
          <a:blip r:embed="rId2"/>
          <a:srcRect l="7886" r="5942"/>
          <a:stretch>
            <a:fillRect/>
          </a:stretch>
        </p:blipFill>
        <p:spPr bwMode="auto">
          <a:xfrm>
            <a:off x="4500562" y="142852"/>
            <a:ext cx="4643438" cy="3602640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 l="30469" t="33125" r="31640" b="30625"/>
          <a:stretch>
            <a:fillRect/>
          </a:stretch>
        </p:blipFill>
        <p:spPr bwMode="auto">
          <a:xfrm>
            <a:off x="4484517" y="3929066"/>
            <a:ext cx="465948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smtClean="0"/>
              <a:t>Divadlo</a:t>
            </a:r>
          </a:p>
          <a:p>
            <a:r>
              <a:rPr lang="sk-SK" dirty="0" smtClean="0"/>
              <a:t>- 1. stor. AD</a:t>
            </a:r>
          </a:p>
          <a:p>
            <a:pPr>
              <a:buFontTx/>
              <a:buChar char="-"/>
            </a:pPr>
            <a:r>
              <a:rPr lang="sk-SK" dirty="0" smtClean="0"/>
              <a:t> jedno z najväčších v regióne (10 000 divákov)</a:t>
            </a:r>
          </a:p>
          <a:p>
            <a:endParaRPr lang="sk-SK" dirty="0" smtClean="0"/>
          </a:p>
          <a:p>
            <a:endParaRPr lang="cs-CZ" dirty="0"/>
          </a:p>
        </p:txBody>
      </p:sp>
      <p:pic>
        <p:nvPicPr>
          <p:cNvPr id="54274" name="Picture 2" descr="Roman theatre of Fano forgotten under ex-facto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71414"/>
            <a:ext cx="3810000" cy="3171826"/>
          </a:xfrm>
          <a:prstGeom prst="rect">
            <a:avLst/>
          </a:prstGeom>
          <a:noFill/>
        </p:spPr>
      </p:pic>
      <p:pic>
        <p:nvPicPr>
          <p:cNvPr id="54276" name="Picture 4" descr="Roman theatre of Fano forgotten under ex-facto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3857630"/>
            <a:ext cx="4214841" cy="2665888"/>
          </a:xfrm>
          <a:prstGeom prst="rect">
            <a:avLst/>
          </a:prstGeom>
          <a:noFill/>
        </p:spPr>
      </p:pic>
      <p:pic>
        <p:nvPicPr>
          <p:cNvPr id="54278" name="Picture 6" descr="http://www.thelocal.it/userdata/images/article/w468/05b14ec57dd5c714ef31bf8568632a578316879e48f4fff3d1320a43b62b8b7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57628"/>
            <a:ext cx="4457700" cy="2647951"/>
          </a:xfrm>
          <a:prstGeom prst="rect">
            <a:avLst/>
          </a:prstGeom>
          <a:noFill/>
        </p:spPr>
      </p:pic>
      <p:pic>
        <p:nvPicPr>
          <p:cNvPr id="54280" name="Picture 8" descr="Roman theatre of Fano forgotten under ex-factor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000108"/>
            <a:ext cx="4244604" cy="2790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292893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u="sng" dirty="0" smtClean="0"/>
              <a:t>Bazilika</a:t>
            </a:r>
          </a:p>
          <a:p>
            <a:r>
              <a:rPr lang="sk-SK" i="1" dirty="0" err="1" smtClean="0"/>
              <a:t>Vitruvius</a:t>
            </a:r>
            <a:r>
              <a:rPr lang="sk-SK" i="1" dirty="0" smtClean="0"/>
              <a:t>, </a:t>
            </a:r>
            <a:r>
              <a:rPr lang="sk-SK" i="1" dirty="0" err="1" smtClean="0"/>
              <a:t>De</a:t>
            </a:r>
            <a:r>
              <a:rPr lang="sk-SK" i="1" dirty="0" smtClean="0"/>
              <a:t> </a:t>
            </a:r>
            <a:r>
              <a:rPr lang="sk-SK" i="1" dirty="0" err="1" smtClean="0"/>
              <a:t>Architectura</a:t>
            </a:r>
            <a:r>
              <a:rPr lang="sk-SK" dirty="0" smtClean="0"/>
              <a:t>, kniha 5, kapitola 1, 6-10: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3549402"/>
            <a:ext cx="9144000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i="1" dirty="0" smtClean="0"/>
              <a:t>6.</a:t>
            </a:r>
            <a:r>
              <a:rPr lang="cs-CZ" sz="1100" i="1" dirty="0" smtClean="0"/>
              <a:t> Non minus </a:t>
            </a:r>
            <a:r>
              <a:rPr lang="cs-CZ" sz="1100" i="1" dirty="0" err="1" smtClean="0"/>
              <a:t>summam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dignitatem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venustatem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possunt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habere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conpartiones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basilicarum</a:t>
            </a:r>
            <a:r>
              <a:rPr lang="cs-CZ" sz="1100" i="1" dirty="0" smtClean="0"/>
              <a:t>, quo </a:t>
            </a:r>
            <a:r>
              <a:rPr lang="cs-CZ" sz="1100" i="1" dirty="0" err="1" smtClean="0"/>
              <a:t>genere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Coloniae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Iuliae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Fanestri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conlocavi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curavique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faciendam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cuius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proportiones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symmetriae</a:t>
            </a:r>
            <a:r>
              <a:rPr lang="cs-CZ" sz="1100" i="1" dirty="0" smtClean="0"/>
              <a:t> sic </a:t>
            </a:r>
            <a:r>
              <a:rPr lang="cs-CZ" sz="1100" i="1" dirty="0" err="1" smtClean="0"/>
              <a:t>sunt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constitutae</a:t>
            </a:r>
            <a:r>
              <a:rPr lang="cs-CZ" sz="1100" i="1" dirty="0" smtClean="0"/>
              <a:t>. </a:t>
            </a:r>
            <a:r>
              <a:rPr lang="cs-CZ" sz="1100" i="1" dirty="0" err="1" smtClean="0"/>
              <a:t>Mediana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testudo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inter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columnas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est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longa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pedes</a:t>
            </a:r>
            <a:r>
              <a:rPr lang="cs-CZ" sz="1100" i="1" dirty="0" smtClean="0"/>
              <a:t> CXX, lata </a:t>
            </a:r>
            <a:r>
              <a:rPr lang="cs-CZ" sz="1100" i="1" dirty="0" err="1" smtClean="0"/>
              <a:t>pedes</a:t>
            </a:r>
            <a:r>
              <a:rPr lang="cs-CZ" sz="1100" i="1" dirty="0" smtClean="0"/>
              <a:t> LX. </a:t>
            </a:r>
            <a:r>
              <a:rPr lang="cs-CZ" sz="1100" i="1" dirty="0" err="1" smtClean="0"/>
              <a:t>Porticus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eius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circa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testudinem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inter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parietes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columnas</a:t>
            </a:r>
            <a:r>
              <a:rPr lang="cs-CZ" sz="1100" i="1" dirty="0" smtClean="0"/>
              <a:t> lata </a:t>
            </a:r>
            <a:r>
              <a:rPr lang="cs-CZ" sz="1100" i="1" dirty="0" err="1" smtClean="0"/>
              <a:t>pedes</a:t>
            </a:r>
            <a:r>
              <a:rPr lang="cs-CZ" sz="1100" i="1" dirty="0" smtClean="0"/>
              <a:t> XX. </a:t>
            </a:r>
            <a:r>
              <a:rPr lang="cs-CZ" sz="1100" i="1" dirty="0" err="1" smtClean="0"/>
              <a:t>Columnae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altitudinibus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perpetuis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capitulis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pedes</a:t>
            </a:r>
            <a:r>
              <a:rPr lang="cs-CZ" sz="1100" i="1" dirty="0" smtClean="0"/>
              <a:t> L, </a:t>
            </a:r>
            <a:r>
              <a:rPr lang="cs-CZ" sz="1100" i="1" dirty="0" err="1" smtClean="0"/>
              <a:t>crassitudinibus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quinum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habentes</a:t>
            </a:r>
            <a:r>
              <a:rPr lang="cs-CZ" sz="1100" i="1" dirty="0" smtClean="0"/>
              <a:t> post se </a:t>
            </a:r>
            <a:r>
              <a:rPr lang="cs-CZ" sz="1100" i="1" dirty="0" err="1" smtClean="0"/>
              <a:t>parastaticas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altas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pedes</a:t>
            </a:r>
            <a:r>
              <a:rPr lang="cs-CZ" sz="1100" i="1" dirty="0" smtClean="0"/>
              <a:t> XX, </a:t>
            </a:r>
            <a:r>
              <a:rPr lang="cs-CZ" sz="1100" i="1" dirty="0" err="1" smtClean="0"/>
              <a:t>latas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pedes</a:t>
            </a:r>
            <a:r>
              <a:rPr lang="cs-CZ" sz="1100" i="1" dirty="0" smtClean="0"/>
              <a:t> II S, </a:t>
            </a:r>
            <a:r>
              <a:rPr lang="cs-CZ" sz="1100" i="1" dirty="0" err="1" smtClean="0"/>
              <a:t>crassas</a:t>
            </a:r>
            <a:r>
              <a:rPr lang="cs-CZ" sz="1100" i="1" dirty="0" smtClean="0"/>
              <a:t> I S, </a:t>
            </a:r>
            <a:r>
              <a:rPr lang="cs-CZ" sz="1100" i="1" dirty="0" err="1" smtClean="0"/>
              <a:t>quae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sustinent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trabes</a:t>
            </a:r>
            <a:r>
              <a:rPr lang="cs-CZ" sz="1100" i="1" dirty="0" smtClean="0"/>
              <a:t>, in </a:t>
            </a:r>
            <a:r>
              <a:rPr lang="cs-CZ" sz="1100" i="1" dirty="0" err="1" smtClean="0"/>
              <a:t>quibus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invehuntur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porticuum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contignationes</a:t>
            </a:r>
            <a:r>
              <a:rPr lang="cs-CZ" sz="1100" i="1" dirty="0" smtClean="0"/>
              <a:t>. </a:t>
            </a:r>
            <a:r>
              <a:rPr lang="cs-CZ" sz="1100" i="1" dirty="0" err="1" smtClean="0"/>
              <a:t>Supraque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eas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aliae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parastaticae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pedum</a:t>
            </a:r>
            <a:r>
              <a:rPr lang="cs-CZ" sz="1100" i="1" dirty="0" smtClean="0"/>
              <a:t> XVIII, </a:t>
            </a:r>
            <a:r>
              <a:rPr lang="cs-CZ" sz="1100" i="1" dirty="0" err="1" smtClean="0"/>
              <a:t>latae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binum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crassae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pedem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quae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excipiunt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item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trabes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sustinentes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cantherium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porticum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quae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summissa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infra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testudinem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tecta</a:t>
            </a:r>
            <a:r>
              <a:rPr lang="cs-CZ" sz="1100" i="1" dirty="0" smtClean="0"/>
              <a:t>.</a:t>
            </a:r>
          </a:p>
          <a:p>
            <a:r>
              <a:rPr lang="cs-CZ" sz="1100" b="1" i="1" dirty="0" smtClean="0"/>
              <a:t>7.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Reliqua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spatia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inter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parastaticarum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columnarum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trabes</a:t>
            </a:r>
            <a:r>
              <a:rPr lang="cs-CZ" sz="1100" i="1" dirty="0" smtClean="0"/>
              <a:t> per </a:t>
            </a:r>
            <a:r>
              <a:rPr lang="cs-CZ" sz="1100" i="1" dirty="0" err="1" smtClean="0"/>
              <a:t>intercolumnia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luminibus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relicta</a:t>
            </a:r>
            <a:r>
              <a:rPr lang="cs-CZ" sz="1100" i="1" dirty="0" smtClean="0"/>
              <a:t>. </a:t>
            </a:r>
            <a:r>
              <a:rPr lang="cs-CZ" sz="1100" i="1" dirty="0" err="1" smtClean="0"/>
              <a:t>Columnae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sunt</a:t>
            </a:r>
            <a:r>
              <a:rPr lang="cs-CZ" sz="1100" i="1" dirty="0" smtClean="0"/>
              <a:t> in </a:t>
            </a:r>
            <a:r>
              <a:rPr lang="cs-CZ" sz="1100" i="1" dirty="0" err="1" smtClean="0"/>
              <a:t>latitudine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testudinis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angularibus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dextra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ac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sinistra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quaternae</a:t>
            </a:r>
            <a:r>
              <a:rPr lang="cs-CZ" sz="1100" i="1" dirty="0" smtClean="0"/>
              <a:t>, in </a:t>
            </a:r>
            <a:r>
              <a:rPr lang="cs-CZ" sz="1100" i="1" dirty="0" err="1" smtClean="0"/>
              <a:t>longitudine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quae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est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foro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proxima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cum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isdem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angularibus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octo</a:t>
            </a:r>
            <a:r>
              <a:rPr lang="cs-CZ" sz="1100" i="1" dirty="0" smtClean="0"/>
              <a:t>, ex </a:t>
            </a:r>
            <a:r>
              <a:rPr lang="cs-CZ" sz="1100" i="1" dirty="0" err="1" smtClean="0"/>
              <a:t>altera</a:t>
            </a:r>
            <a:r>
              <a:rPr lang="cs-CZ" sz="1100" i="1" dirty="0" smtClean="0"/>
              <a:t> parte </a:t>
            </a:r>
            <a:r>
              <a:rPr lang="cs-CZ" sz="1100" i="1" dirty="0" err="1" smtClean="0"/>
              <a:t>cum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angularibus</a:t>
            </a:r>
            <a:r>
              <a:rPr lang="cs-CZ" sz="1100" i="1" dirty="0" smtClean="0"/>
              <a:t> VI, ideo </a:t>
            </a:r>
            <a:r>
              <a:rPr lang="cs-CZ" sz="1100" i="1" dirty="0" err="1" smtClean="0"/>
              <a:t>quod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mediae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duae</a:t>
            </a:r>
            <a:r>
              <a:rPr lang="cs-CZ" sz="1100" i="1" dirty="0" smtClean="0"/>
              <a:t> in </a:t>
            </a:r>
            <a:r>
              <a:rPr lang="cs-CZ" sz="1100" i="1" dirty="0" err="1" smtClean="0"/>
              <a:t>ea</a:t>
            </a:r>
            <a:r>
              <a:rPr lang="cs-CZ" sz="1100" i="1" dirty="0" smtClean="0"/>
              <a:t> parte non </a:t>
            </a:r>
            <a:r>
              <a:rPr lang="cs-CZ" sz="1100" i="1" dirty="0" err="1" smtClean="0"/>
              <a:t>sunt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positae</a:t>
            </a:r>
            <a:r>
              <a:rPr lang="cs-CZ" sz="1100" i="1" dirty="0" smtClean="0"/>
              <a:t>, ne </a:t>
            </a:r>
            <a:r>
              <a:rPr lang="cs-CZ" sz="1100" i="1" dirty="0" err="1" smtClean="0"/>
              <a:t>inpediant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aspectus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pronai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aedis</a:t>
            </a:r>
            <a:r>
              <a:rPr lang="cs-CZ" sz="1100" i="1" dirty="0" smtClean="0"/>
              <a:t> Augusti, </a:t>
            </a:r>
            <a:r>
              <a:rPr lang="cs-CZ" sz="1100" i="1" dirty="0" err="1" smtClean="0"/>
              <a:t>quae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est</a:t>
            </a:r>
            <a:r>
              <a:rPr lang="cs-CZ" sz="1100" i="1" dirty="0" smtClean="0"/>
              <a:t> in </a:t>
            </a:r>
            <a:r>
              <a:rPr lang="cs-CZ" sz="1100" i="1" dirty="0" err="1" smtClean="0"/>
              <a:t>medio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latere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parietis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basilicae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conlocata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spectans</a:t>
            </a:r>
            <a:r>
              <a:rPr lang="cs-CZ" sz="1100" i="1" dirty="0" smtClean="0"/>
              <a:t> medium </a:t>
            </a:r>
            <a:r>
              <a:rPr lang="cs-CZ" sz="1100" i="1" dirty="0" err="1" smtClean="0"/>
              <a:t>forum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aedem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Iovis</a:t>
            </a:r>
            <a:r>
              <a:rPr lang="cs-CZ" sz="1100" i="1" dirty="0" smtClean="0"/>
              <a:t>.</a:t>
            </a:r>
          </a:p>
          <a:p>
            <a:r>
              <a:rPr lang="cs-CZ" sz="1100" b="1" i="1" dirty="0" smtClean="0"/>
              <a:t>8.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Item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tribunal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quod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est</a:t>
            </a:r>
            <a:r>
              <a:rPr lang="cs-CZ" sz="1100" i="1" dirty="0" smtClean="0"/>
              <a:t> in </a:t>
            </a:r>
            <a:r>
              <a:rPr lang="cs-CZ" sz="1100" i="1" dirty="0" err="1" smtClean="0"/>
              <a:t>ea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aede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hemicycli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schematis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minoris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curvatura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formatum</a:t>
            </a:r>
            <a:r>
              <a:rPr lang="cs-CZ" sz="1100" i="1" dirty="0" smtClean="0"/>
              <a:t>; </a:t>
            </a:r>
            <a:r>
              <a:rPr lang="cs-CZ" sz="1100" i="1" dirty="0" err="1" smtClean="0"/>
              <a:t>eius</a:t>
            </a:r>
            <a:r>
              <a:rPr lang="cs-CZ" sz="1100" i="1" dirty="0" smtClean="0"/>
              <a:t> autem </a:t>
            </a:r>
            <a:r>
              <a:rPr lang="cs-CZ" sz="1100" i="1" dirty="0" err="1" smtClean="0"/>
              <a:t>hemicycli</a:t>
            </a:r>
            <a:r>
              <a:rPr lang="cs-CZ" sz="1100" i="1" dirty="0" smtClean="0"/>
              <a:t> in fronte </a:t>
            </a:r>
            <a:r>
              <a:rPr lang="cs-CZ" sz="1100" i="1" dirty="0" err="1" smtClean="0"/>
              <a:t>est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intervallum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pedes</a:t>
            </a:r>
            <a:r>
              <a:rPr lang="cs-CZ" sz="1100" i="1" dirty="0" smtClean="0"/>
              <a:t> XLVI, </a:t>
            </a:r>
            <a:r>
              <a:rPr lang="cs-CZ" sz="1100" i="1" dirty="0" err="1" smtClean="0"/>
              <a:t>introrsus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curvatura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pedes</a:t>
            </a:r>
            <a:r>
              <a:rPr lang="cs-CZ" sz="1100" i="1" dirty="0" smtClean="0"/>
              <a:t> XV, </a:t>
            </a:r>
            <a:r>
              <a:rPr lang="cs-CZ" sz="1100" i="1" dirty="0" err="1" smtClean="0"/>
              <a:t>uti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qui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apud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magistratus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starent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negotiantes</a:t>
            </a:r>
            <a:r>
              <a:rPr lang="cs-CZ" sz="1100" i="1" dirty="0" smtClean="0"/>
              <a:t> in </a:t>
            </a:r>
            <a:r>
              <a:rPr lang="cs-CZ" sz="1100" i="1" dirty="0" err="1" smtClean="0"/>
              <a:t>basilica</a:t>
            </a:r>
            <a:r>
              <a:rPr lang="cs-CZ" sz="1100" i="1" dirty="0" smtClean="0"/>
              <a:t> ne </a:t>
            </a:r>
            <a:r>
              <a:rPr lang="cs-CZ" sz="1100" i="1" dirty="0" err="1" smtClean="0"/>
              <a:t>inpedirent</a:t>
            </a:r>
            <a:r>
              <a:rPr lang="cs-CZ" sz="1100" i="1" dirty="0" smtClean="0"/>
              <a:t>. Supra </a:t>
            </a:r>
            <a:r>
              <a:rPr lang="cs-CZ" sz="1100" i="1" dirty="0" err="1" smtClean="0"/>
              <a:t>columnas</a:t>
            </a:r>
            <a:r>
              <a:rPr lang="cs-CZ" sz="1100" i="1" dirty="0" smtClean="0"/>
              <a:t> ex </a:t>
            </a:r>
            <a:r>
              <a:rPr lang="cs-CZ" sz="1100" i="1" dirty="0" err="1" smtClean="0"/>
              <a:t>tribus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tignis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bipedalibus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conpactis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trabes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circa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conlocatae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eaeque</a:t>
            </a:r>
            <a:r>
              <a:rPr lang="cs-CZ" sz="1100" i="1" dirty="0" smtClean="0"/>
              <a:t> ab </a:t>
            </a:r>
            <a:r>
              <a:rPr lang="cs-CZ" sz="1100" i="1" dirty="0" err="1" smtClean="0"/>
              <a:t>tertiis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columnis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quae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sunt</a:t>
            </a:r>
            <a:r>
              <a:rPr lang="cs-CZ" sz="1100" i="1" dirty="0" smtClean="0"/>
              <a:t> in </a:t>
            </a:r>
            <a:r>
              <a:rPr lang="cs-CZ" sz="1100" i="1" dirty="0" err="1" smtClean="0"/>
              <a:t>interiore</a:t>
            </a:r>
            <a:r>
              <a:rPr lang="cs-CZ" sz="1100" i="1" dirty="0" smtClean="0"/>
              <a:t> parte, </a:t>
            </a:r>
            <a:r>
              <a:rPr lang="cs-CZ" sz="1100" i="1" dirty="0" err="1" smtClean="0"/>
              <a:t>revertuntur</a:t>
            </a:r>
            <a:r>
              <a:rPr lang="cs-CZ" sz="1100" i="1" dirty="0" smtClean="0"/>
              <a:t> ad </a:t>
            </a:r>
            <a:r>
              <a:rPr lang="cs-CZ" sz="1100" i="1" dirty="0" err="1" smtClean="0"/>
              <a:t>antas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quae</a:t>
            </a:r>
            <a:r>
              <a:rPr lang="cs-CZ" sz="1100" i="1" dirty="0" smtClean="0"/>
              <a:t> a </a:t>
            </a:r>
            <a:r>
              <a:rPr lang="cs-CZ" sz="1100" i="1" dirty="0" err="1" smtClean="0"/>
              <a:t>pronao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procurrunt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dextraque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sinistra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hemicyclium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tangunt</a:t>
            </a:r>
            <a:r>
              <a:rPr lang="cs-CZ" sz="1100" i="1" dirty="0" smtClean="0"/>
              <a:t>.</a:t>
            </a:r>
          </a:p>
          <a:p>
            <a:r>
              <a:rPr lang="cs-CZ" sz="1100" b="1" i="1" dirty="0" smtClean="0"/>
              <a:t>9.</a:t>
            </a:r>
            <a:r>
              <a:rPr lang="cs-CZ" sz="1100" i="1" dirty="0" smtClean="0"/>
              <a:t> Supra </a:t>
            </a:r>
            <a:r>
              <a:rPr lang="cs-CZ" sz="1100" i="1" dirty="0" err="1" smtClean="0"/>
              <a:t>trabes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contra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capitula</a:t>
            </a:r>
            <a:r>
              <a:rPr lang="cs-CZ" sz="1100" i="1" dirty="0" smtClean="0"/>
              <a:t> ex </a:t>
            </a:r>
            <a:r>
              <a:rPr lang="cs-CZ" sz="1100" i="1" dirty="0" err="1" smtClean="0"/>
              <a:t>fulmentis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dispositae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pilae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conlocatae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altae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pedes</a:t>
            </a:r>
            <a:r>
              <a:rPr lang="cs-CZ" sz="1100" i="1" dirty="0" smtClean="0"/>
              <a:t> III, </a:t>
            </a:r>
            <a:r>
              <a:rPr lang="cs-CZ" sz="1100" i="1" dirty="0" err="1" smtClean="0"/>
              <a:t>latae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quoqueversus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quaternos</a:t>
            </a:r>
            <a:r>
              <a:rPr lang="cs-CZ" sz="1100" i="1" dirty="0" smtClean="0"/>
              <a:t>. Supra </a:t>
            </a:r>
            <a:r>
              <a:rPr lang="cs-CZ" sz="1100" i="1" dirty="0" err="1" smtClean="0"/>
              <a:t>eas</a:t>
            </a:r>
            <a:r>
              <a:rPr lang="cs-CZ" sz="1100" i="1" dirty="0" smtClean="0"/>
              <a:t> ex </a:t>
            </a:r>
            <a:r>
              <a:rPr lang="cs-CZ" sz="1100" i="1" dirty="0" err="1" smtClean="0"/>
              <a:t>duobus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tignis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bipedalibus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trabes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everganeae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circa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conlocatae</a:t>
            </a:r>
            <a:r>
              <a:rPr lang="cs-CZ" sz="1100" i="1" dirty="0" smtClean="0"/>
              <a:t>. </a:t>
            </a:r>
            <a:r>
              <a:rPr lang="cs-CZ" sz="1100" i="1" dirty="0" err="1" smtClean="0"/>
              <a:t>Quibus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insuper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transtra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capreolis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columnarum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contra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corpora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antas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parietes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pronai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conlocata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sustinent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unum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culmen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perpetuae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basilicae</a:t>
            </a:r>
            <a:r>
              <a:rPr lang="cs-CZ" sz="1100" i="1" dirty="0" smtClean="0"/>
              <a:t>, </a:t>
            </a:r>
            <a:r>
              <a:rPr lang="cs-CZ" sz="1100" i="1" dirty="0" err="1" smtClean="0"/>
              <a:t>alterum</a:t>
            </a:r>
            <a:r>
              <a:rPr lang="cs-CZ" sz="1100" i="1" dirty="0" smtClean="0"/>
              <a:t> a </a:t>
            </a:r>
            <a:r>
              <a:rPr lang="cs-CZ" sz="1100" i="1" dirty="0" err="1" smtClean="0"/>
              <a:t>medio</a:t>
            </a:r>
            <a:r>
              <a:rPr lang="cs-CZ" sz="1100" i="1" dirty="0" smtClean="0"/>
              <a:t> supra </a:t>
            </a:r>
            <a:r>
              <a:rPr lang="cs-CZ" sz="1100" i="1" dirty="0" err="1" smtClean="0"/>
              <a:t>pronaum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aedis</a:t>
            </a:r>
            <a:r>
              <a:rPr lang="cs-CZ" sz="1100" i="1" dirty="0" smtClean="0"/>
              <a:t>.</a:t>
            </a:r>
          </a:p>
          <a:p>
            <a:r>
              <a:rPr lang="cs-CZ" sz="1100" b="1" i="1" dirty="0" smtClean="0"/>
              <a:t>10.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Ita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fastigiorum</a:t>
            </a:r>
            <a:r>
              <a:rPr lang="cs-CZ" sz="1100" i="1" dirty="0" smtClean="0"/>
              <a:t> duplex </a:t>
            </a:r>
            <a:r>
              <a:rPr lang="cs-CZ" sz="1100" i="1" dirty="0" err="1" smtClean="0"/>
              <a:t>tecti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nata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dispositio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extrinsecus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tecti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interioris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altae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testudinis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praestat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speciem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venustam</a:t>
            </a:r>
            <a:r>
              <a:rPr lang="cs-CZ" sz="1100" i="1" dirty="0" smtClean="0"/>
              <a:t>. </a:t>
            </a:r>
            <a:r>
              <a:rPr lang="cs-CZ" sz="1100" i="1" dirty="0" err="1" smtClean="0"/>
              <a:t>Item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sublata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epistyliorum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ornamenta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pluteorum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columnarumque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superiorum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distributio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operosam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detrahit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molestiam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supmtusque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inminuit</a:t>
            </a:r>
            <a:r>
              <a:rPr lang="cs-CZ" sz="1100" i="1" dirty="0" smtClean="0"/>
              <a:t> ex </a:t>
            </a:r>
            <a:r>
              <a:rPr lang="cs-CZ" sz="1100" i="1" dirty="0" err="1" smtClean="0"/>
              <a:t>magna</a:t>
            </a:r>
            <a:r>
              <a:rPr lang="cs-CZ" sz="1100" i="1" dirty="0" smtClean="0"/>
              <a:t> parte </a:t>
            </a:r>
            <a:r>
              <a:rPr lang="cs-CZ" sz="1100" i="1" dirty="0" err="1" smtClean="0"/>
              <a:t>summam</a:t>
            </a:r>
            <a:r>
              <a:rPr lang="cs-CZ" sz="1100" i="1" dirty="0" smtClean="0"/>
              <a:t>. </a:t>
            </a:r>
            <a:r>
              <a:rPr lang="cs-CZ" sz="1100" i="1" dirty="0" err="1" smtClean="0"/>
              <a:t>Ipsae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vero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columnae</a:t>
            </a:r>
            <a:r>
              <a:rPr lang="cs-CZ" sz="1100" i="1" dirty="0" smtClean="0"/>
              <a:t> in </a:t>
            </a:r>
            <a:r>
              <a:rPr lang="cs-CZ" sz="1100" i="1" dirty="0" err="1" smtClean="0"/>
              <a:t>altitudine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perpetua</a:t>
            </a:r>
            <a:r>
              <a:rPr lang="cs-CZ" sz="1100" i="1" dirty="0" smtClean="0"/>
              <a:t> sub </a:t>
            </a:r>
            <a:r>
              <a:rPr lang="cs-CZ" sz="1100" i="1" dirty="0" err="1" smtClean="0"/>
              <a:t>trabe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testudinis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perductae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magnificentiam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inpensae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et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auctoritatem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operi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adaugere</a:t>
            </a:r>
            <a:r>
              <a:rPr lang="cs-CZ" sz="1100" i="1" dirty="0" smtClean="0"/>
              <a:t> </a:t>
            </a:r>
            <a:r>
              <a:rPr lang="cs-CZ" sz="1100" i="1" dirty="0" err="1" smtClean="0"/>
              <a:t>videntur</a:t>
            </a:r>
            <a:r>
              <a:rPr lang="cs-CZ" sz="1100" i="1" dirty="0" smtClean="0"/>
              <a:t>.</a:t>
            </a:r>
            <a:endParaRPr lang="cs-CZ" sz="1100" i="1" dirty="0"/>
          </a:p>
        </p:txBody>
      </p:sp>
      <p:pic>
        <p:nvPicPr>
          <p:cNvPr id="55300" name="Picture 4" descr="http://www.vitruvius.be/basoh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3429024" cy="3004640"/>
          </a:xfrm>
          <a:prstGeom prst="rect">
            <a:avLst/>
          </a:prstGeom>
          <a:noFill/>
        </p:spPr>
      </p:pic>
      <p:pic>
        <p:nvPicPr>
          <p:cNvPr id="55302" name="Picture 6" descr="http://www.vitruvius.be/basoh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018353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rubens.anu.edu.au/htdocs/laserdisk/0206/20630.JPG"/>
          <p:cNvPicPr>
            <a:picLocks noChangeAspect="1" noChangeArrowheads="1"/>
          </p:cNvPicPr>
          <p:nvPr/>
        </p:nvPicPr>
        <p:blipFill>
          <a:blip r:embed="rId2"/>
          <a:srcRect l="5593" r="7703"/>
          <a:stretch>
            <a:fillRect/>
          </a:stretch>
        </p:blipFill>
        <p:spPr bwMode="auto">
          <a:xfrm>
            <a:off x="0" y="0"/>
            <a:ext cx="4429156" cy="6858000"/>
          </a:xfrm>
          <a:prstGeom prst="rect">
            <a:avLst/>
          </a:prstGeom>
          <a:noFill/>
        </p:spPr>
      </p:pic>
      <p:pic>
        <p:nvPicPr>
          <p:cNvPr id="57348" name="Picture 4" descr="http://www.vitruvius.be/baspe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071546"/>
            <a:ext cx="4432906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noBasilic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5113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Potentia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predpokladané osídlenie už v dobe bronzovej</a:t>
            </a:r>
          </a:p>
          <a:p>
            <a:pPr>
              <a:buFontTx/>
              <a:buChar char="-"/>
            </a:pPr>
            <a:r>
              <a:rPr lang="sk-SK" dirty="0" smtClean="0"/>
              <a:t> územie v 3. a 2. stor. BC kolonizované Rimanmi – námorné kolónie</a:t>
            </a:r>
          </a:p>
          <a:p>
            <a:pPr>
              <a:buFontTx/>
              <a:buChar char="-"/>
            </a:pPr>
            <a:r>
              <a:rPr lang="sk-SK" dirty="0" smtClean="0"/>
              <a:t> 184 BC – založenie </a:t>
            </a:r>
            <a:r>
              <a:rPr lang="sk-SK" dirty="0" err="1" smtClean="0"/>
              <a:t>Potentie</a:t>
            </a:r>
            <a:r>
              <a:rPr lang="sk-SK" dirty="0" smtClean="0"/>
              <a:t> (začiatok urbanizácie v údolí)</a:t>
            </a:r>
          </a:p>
          <a:p>
            <a:pPr>
              <a:buFontTx/>
              <a:buChar char="-"/>
            </a:pPr>
            <a:r>
              <a:rPr lang="sk-SK" dirty="0" smtClean="0"/>
              <a:t> 174 BC – opevnenie, tri brány, pravidelný mestský plán – </a:t>
            </a:r>
            <a:r>
              <a:rPr lang="sk-SK" dirty="0" err="1" smtClean="0"/>
              <a:t>cardo</a:t>
            </a:r>
            <a:r>
              <a:rPr lang="sk-SK" dirty="0" smtClean="0"/>
              <a:t>, </a:t>
            </a:r>
            <a:r>
              <a:rPr lang="sk-SK" dirty="0" err="1" smtClean="0"/>
              <a:t>decumanus</a:t>
            </a:r>
            <a:r>
              <a:rPr lang="sk-SK" dirty="0" smtClean="0"/>
              <a:t>, </a:t>
            </a:r>
            <a:r>
              <a:rPr lang="sk-SK" dirty="0" err="1" smtClean="0"/>
              <a:t>aquadukt</a:t>
            </a:r>
            <a:r>
              <a:rPr lang="sk-SK" dirty="0" smtClean="0"/>
              <a:t>, chrám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insulae</a:t>
            </a:r>
            <a:r>
              <a:rPr lang="sk-SK" dirty="0" smtClean="0"/>
              <a:t> – min. 58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monumentalizácia</a:t>
            </a:r>
            <a:r>
              <a:rPr lang="sk-SK" dirty="0" smtClean="0"/>
              <a:t> mesta – obdobie vlády Augusta</a:t>
            </a:r>
          </a:p>
          <a:p>
            <a:pPr>
              <a:buFontTx/>
              <a:buChar char="-"/>
            </a:pPr>
            <a:r>
              <a:rPr lang="sk-SK" dirty="0" smtClean="0"/>
              <a:t> rozkvet mesta až do 2. stor. AD (</a:t>
            </a:r>
            <a:r>
              <a:rPr lang="sk-SK" dirty="0" err="1" smtClean="0"/>
              <a:t>epigrafický</a:t>
            </a:r>
            <a:r>
              <a:rPr lang="sk-SK" dirty="0" smtClean="0"/>
              <a:t> materiál)</a:t>
            </a:r>
          </a:p>
          <a:p>
            <a:pPr>
              <a:buFontTx/>
              <a:buChar char="-"/>
            </a:pPr>
            <a:r>
              <a:rPr lang="sk-SK" dirty="0" smtClean="0"/>
              <a:t> od 5. stor. AD – úpadok</a:t>
            </a:r>
          </a:p>
          <a:p>
            <a:pPr>
              <a:buFontTx/>
              <a:buChar char="-"/>
            </a:pPr>
            <a:r>
              <a:rPr lang="sk-SK" dirty="0" smtClean="0"/>
              <a:t> systematický výskum – 40te roky 20. storočie – 2006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Potenza</a:t>
            </a:r>
            <a:r>
              <a:rPr lang="sk-SK" dirty="0" smtClean="0"/>
              <a:t> Valley </a:t>
            </a:r>
            <a:r>
              <a:rPr lang="sk-SK" dirty="0" err="1" smtClean="0"/>
              <a:t>Survey</a:t>
            </a:r>
            <a:r>
              <a:rPr lang="sk-SK" dirty="0" smtClean="0"/>
              <a:t> Project (Univerzita v </a:t>
            </a:r>
            <a:r>
              <a:rPr lang="sk-SK" dirty="0" err="1" smtClean="0"/>
              <a:t>Ghente</a:t>
            </a:r>
            <a:r>
              <a:rPr lang="sk-SK" dirty="0" smtClean="0"/>
              <a:t>) – 2012 – 2017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dirty="0" smtClean="0"/>
              <a:t>Neskoro republikánsky chrám (2. stor. BC) + </a:t>
            </a:r>
            <a:r>
              <a:rPr lang="sk-SK" dirty="0" err="1" smtClean="0"/>
              <a:t>porticus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Fórum</a:t>
            </a:r>
          </a:p>
          <a:p>
            <a:pPr>
              <a:buFontTx/>
              <a:buChar char="-"/>
            </a:pPr>
            <a:r>
              <a:rPr lang="sk-SK" dirty="0" smtClean="0"/>
              <a:t> bazilika</a:t>
            </a:r>
          </a:p>
          <a:p>
            <a:pPr>
              <a:buFontTx/>
              <a:buChar char="-"/>
            </a:pPr>
            <a:r>
              <a:rPr lang="sk-SK" dirty="0" smtClean="0"/>
              <a:t> hlavný chrám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curia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macellum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malé divadlo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tabernae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domy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</p:txBody>
      </p:sp>
      <p:pic>
        <p:nvPicPr>
          <p:cNvPr id="59394" name="Picture 2" descr="http://mill.arts.kuleuven.be/IPA-V-09/potentiafor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647596"/>
            <a:ext cx="5000628" cy="3210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iap-cores.be/images/webreports/Potenza-Valley-2013/Figure03/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1" cy="6057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Potenza Valley Survey Project (Ghent University)</a:t>
            </a:r>
            <a:r>
              <a:rPr lang="cs-CZ" b="1" dirty="0" smtClean="0"/>
              <a:t> – 2012 - 2017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komplexná analýza dlhodobého vývoja celého regiónu</a:t>
            </a:r>
          </a:p>
          <a:p>
            <a:pPr>
              <a:buFontTx/>
              <a:buChar char="-"/>
            </a:pPr>
            <a:r>
              <a:rPr lang="sk-SK" dirty="0" smtClean="0"/>
              <a:t> interdisciplinárna spolupráca – porovnávanie rôznych typov dát</a:t>
            </a:r>
          </a:p>
          <a:p>
            <a:pPr>
              <a:buFontTx/>
              <a:buChar char="-"/>
            </a:pPr>
            <a:r>
              <a:rPr lang="sk-SK" dirty="0" smtClean="0"/>
              <a:t> nedeštruktívne metódy v archeológii</a:t>
            </a:r>
          </a:p>
          <a:p>
            <a:endParaRPr lang="sk-SK" dirty="0" smtClean="0"/>
          </a:p>
          <a:p>
            <a:r>
              <a:rPr lang="sk-SK" b="1" dirty="0" err="1" smtClean="0"/>
              <a:t>Geoarcheologické</a:t>
            </a:r>
            <a:r>
              <a:rPr lang="sk-SK" b="1" dirty="0" smtClean="0"/>
              <a:t> a </a:t>
            </a:r>
            <a:r>
              <a:rPr lang="sk-SK" b="1" dirty="0" err="1" smtClean="0"/>
              <a:t>goefyzikálne</a:t>
            </a:r>
            <a:r>
              <a:rPr lang="sk-SK" b="1" dirty="0" smtClean="0"/>
              <a:t> zbery dát</a:t>
            </a:r>
          </a:p>
          <a:p>
            <a:r>
              <a:rPr lang="sk-SK" u="sng" dirty="0" smtClean="0"/>
              <a:t>GIS</a:t>
            </a:r>
          </a:p>
          <a:p>
            <a:r>
              <a:rPr lang="sk-SK" i="1" dirty="0" smtClean="0"/>
              <a:t>Cieľ:</a:t>
            </a:r>
            <a:r>
              <a:rPr lang="sk-SK" dirty="0" smtClean="0"/>
              <a:t> zozbierať dáta, ktoré  sú relevantné pre zakladanie sídlisk (vzdialenosť od vodných tokov a poľnohospodárskej pôdy, prítomnosť stavebného materiálu, geomorfológia územia, prístup k cestám</a:t>
            </a:r>
          </a:p>
          <a:p>
            <a:r>
              <a:rPr lang="sk-SK" i="1" dirty="0" smtClean="0"/>
              <a:t>Záver:</a:t>
            </a:r>
            <a:r>
              <a:rPr lang="sk-SK" dirty="0" smtClean="0"/>
              <a:t> dôležitý faktor – tečúca pitná voda</a:t>
            </a:r>
          </a:p>
        </p:txBody>
      </p:sp>
      <p:pic>
        <p:nvPicPr>
          <p:cNvPr id="60422" name="Picture 6" descr="https://iap-cores.be/images/webreports/Potenza-Valley-2013/Figure07/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214686"/>
            <a:ext cx="8070229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smtClean="0"/>
              <a:t>Geofyzika</a:t>
            </a:r>
          </a:p>
          <a:p>
            <a:pPr>
              <a:buFontTx/>
              <a:buChar char="-"/>
            </a:pPr>
            <a:r>
              <a:rPr lang="sk-SK" dirty="0" smtClean="0"/>
              <a:t> okolie </a:t>
            </a:r>
            <a:r>
              <a:rPr lang="sk-SK" dirty="0" err="1" smtClean="0"/>
              <a:t>Potentie</a:t>
            </a:r>
            <a:r>
              <a:rPr lang="sk-SK" dirty="0" smtClean="0"/>
              <a:t>, nekropoly na západnej a južnej strane kolónie</a:t>
            </a:r>
          </a:p>
          <a:p>
            <a:r>
              <a:rPr lang="sk-SK" dirty="0" smtClean="0"/>
              <a:t>Záver: potvrdenie prítomnosti </a:t>
            </a:r>
            <a:r>
              <a:rPr lang="sk-SK" dirty="0" err="1" smtClean="0"/>
              <a:t>funerálnych</a:t>
            </a:r>
            <a:r>
              <a:rPr lang="sk-SK" dirty="0" smtClean="0"/>
              <a:t> štruktúr pri cestách vedúcich z mesta, ktoré sú súčasťou väčších pohrebísk</a:t>
            </a:r>
          </a:p>
          <a:p>
            <a:pPr>
              <a:buFontTx/>
              <a:buChar char="-"/>
            </a:pPr>
            <a:r>
              <a:rPr lang="sk-SK" dirty="0" smtClean="0"/>
              <a:t> objavené nové </a:t>
            </a:r>
            <a:r>
              <a:rPr lang="sk-SK" dirty="0" err="1" smtClean="0"/>
              <a:t>funerálne</a:t>
            </a:r>
            <a:r>
              <a:rPr lang="sk-SK" dirty="0" smtClean="0"/>
              <a:t> objekty – </a:t>
            </a:r>
            <a:r>
              <a:rPr lang="sk-SK" dirty="0" err="1" smtClean="0"/>
              <a:t>Colle</a:t>
            </a:r>
            <a:r>
              <a:rPr lang="sk-SK" dirty="0" smtClean="0"/>
              <a:t> </a:t>
            </a:r>
            <a:r>
              <a:rPr lang="sk-SK" dirty="0" err="1" smtClean="0"/>
              <a:t>Burchio</a:t>
            </a:r>
            <a:r>
              <a:rPr lang="sk-SK" dirty="0" smtClean="0"/>
              <a:t> – severozápad od </a:t>
            </a:r>
            <a:r>
              <a:rPr lang="sk-SK" dirty="0" err="1" smtClean="0"/>
              <a:t>Potentie</a:t>
            </a:r>
            <a:endParaRPr lang="sk-SK" dirty="0" smtClean="0"/>
          </a:p>
          <a:p>
            <a:endParaRPr lang="cs-CZ" dirty="0"/>
          </a:p>
        </p:txBody>
      </p:sp>
      <p:pic>
        <p:nvPicPr>
          <p:cNvPr id="3" name="Picture 4" descr="https://iap-cores.be/images/webreports/Potenza-Valley-2013/Figure05/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85926"/>
            <a:ext cx="7081693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9293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smtClean="0"/>
              <a:t>Povrchové zbery</a:t>
            </a:r>
          </a:p>
          <a:p>
            <a:endParaRPr lang="sk-SK" u="sng" dirty="0" smtClean="0"/>
          </a:p>
          <a:p>
            <a:pPr>
              <a:buFontTx/>
              <a:buChar char="-"/>
            </a:pPr>
            <a:r>
              <a:rPr lang="sk-SK" dirty="0" smtClean="0"/>
              <a:t> rozdelenie územia na pravidelnú mriežku  - identifikovanie hraníc lokality (hlavne na základe stavebného materiálu)</a:t>
            </a:r>
          </a:p>
          <a:p>
            <a:pPr>
              <a:buFontTx/>
              <a:buChar char="-"/>
            </a:pPr>
            <a:r>
              <a:rPr lang="sk-SK" dirty="0" smtClean="0"/>
              <a:t> kamenný materiál – rôzne časti Rímskeho impéria (Grécko, Tunisko, Turecko,...)</a:t>
            </a:r>
          </a:p>
          <a:p>
            <a:endParaRPr lang="cs-CZ" dirty="0"/>
          </a:p>
        </p:txBody>
      </p:sp>
      <p:pic>
        <p:nvPicPr>
          <p:cNvPr id="3" name="Picture 2" descr="https://iap-cores.be/images/webreports/Potenza-Valley-2012/Figure06/image_mi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42852"/>
            <a:ext cx="2857520" cy="2028839"/>
          </a:xfrm>
          <a:prstGeom prst="rect">
            <a:avLst/>
          </a:prstGeom>
          <a:noFill/>
        </p:spPr>
      </p:pic>
      <p:pic>
        <p:nvPicPr>
          <p:cNvPr id="62466" name="Picture 2" descr="https://iap-cores.be/images/webreports/Potenza-Valley-2013/Figure12/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929066"/>
            <a:ext cx="7215238" cy="2705714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2571744"/>
            <a:ext cx="8929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smtClean="0"/>
              <a:t>Letecké snímkovanie</a:t>
            </a:r>
          </a:p>
          <a:p>
            <a:pPr>
              <a:buFontTx/>
              <a:buChar char="-"/>
            </a:pPr>
            <a:r>
              <a:rPr lang="sk-SK" dirty="0" smtClean="0"/>
              <a:t> širší pohľad na územie</a:t>
            </a:r>
          </a:p>
          <a:p>
            <a:pPr>
              <a:buFontTx/>
              <a:buChar char="-"/>
            </a:pPr>
            <a:r>
              <a:rPr lang="sk-SK" dirty="0" smtClean="0"/>
              <a:t> podpora geofyzikálneho prieskumu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Pietrabbondante</a:t>
            </a:r>
            <a:r>
              <a:rPr lang="cs-CZ" b="1" dirty="0" smtClean="0"/>
              <a:t>, </a:t>
            </a:r>
            <a:r>
              <a:rPr lang="cs-CZ" b="1" dirty="0" err="1" smtClean="0"/>
              <a:t>Bovianum</a:t>
            </a:r>
            <a:endParaRPr lang="cs-CZ" b="1" dirty="0" smtClean="0"/>
          </a:p>
          <a:p>
            <a:pPr>
              <a:buFontTx/>
              <a:buChar char="-"/>
            </a:pPr>
            <a:r>
              <a:rPr lang="cs-CZ" dirty="0" smtClean="0"/>
              <a:t> antický </a:t>
            </a:r>
            <a:r>
              <a:rPr lang="cs-CZ" dirty="0" err="1" smtClean="0"/>
              <a:t>názov</a:t>
            </a:r>
            <a:r>
              <a:rPr lang="cs-CZ" dirty="0" smtClean="0"/>
              <a:t> – neznámy (</a:t>
            </a:r>
            <a:r>
              <a:rPr lang="cs-CZ" dirty="0" err="1" smtClean="0"/>
              <a:t>Mommsen</a:t>
            </a:r>
            <a:r>
              <a:rPr lang="cs-CZ" dirty="0" smtClean="0"/>
              <a:t> a </a:t>
            </a:r>
            <a:r>
              <a:rPr lang="cs-CZ" dirty="0" err="1" smtClean="0"/>
              <a:t>ďalší</a:t>
            </a:r>
            <a:r>
              <a:rPr lang="cs-CZ" dirty="0" smtClean="0"/>
              <a:t> – </a:t>
            </a:r>
            <a:r>
              <a:rPr lang="cs-CZ" dirty="0" err="1" smtClean="0"/>
              <a:t>Bovianum</a:t>
            </a:r>
            <a:r>
              <a:rPr lang="cs-CZ" dirty="0" smtClean="0"/>
              <a:t> </a:t>
            </a:r>
            <a:r>
              <a:rPr lang="cs-CZ" dirty="0" err="1" smtClean="0"/>
              <a:t>Vetus</a:t>
            </a:r>
            <a:r>
              <a:rPr lang="cs-CZ" dirty="0" smtClean="0"/>
              <a:t>)</a:t>
            </a:r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Bovianum</a:t>
            </a:r>
            <a:r>
              <a:rPr lang="cs-CZ" dirty="0" smtClean="0"/>
              <a:t> – na </a:t>
            </a:r>
            <a:r>
              <a:rPr lang="cs-CZ" dirty="0" err="1" smtClean="0"/>
              <a:t>ceste</a:t>
            </a:r>
            <a:r>
              <a:rPr lang="cs-CZ" dirty="0" smtClean="0"/>
              <a:t> </a:t>
            </a:r>
            <a:r>
              <a:rPr lang="cs-CZ" dirty="0" err="1" smtClean="0"/>
              <a:t>Aesernia</a:t>
            </a:r>
            <a:r>
              <a:rPr lang="cs-CZ" dirty="0" smtClean="0"/>
              <a:t>-</a:t>
            </a:r>
            <a:r>
              <a:rPr lang="cs-CZ" dirty="0" err="1" smtClean="0"/>
              <a:t>Beneventum</a:t>
            </a:r>
            <a:r>
              <a:rPr lang="cs-CZ" dirty="0" smtClean="0"/>
              <a:t>, strategická poloha, trh, 3 pevnosti </a:t>
            </a:r>
            <a:r>
              <a:rPr lang="cs-CZ" dirty="0" err="1" smtClean="0"/>
              <a:t>pozdĺž</a:t>
            </a:r>
            <a:r>
              <a:rPr lang="cs-CZ" dirty="0" smtClean="0"/>
              <a:t> </a:t>
            </a:r>
            <a:r>
              <a:rPr lang="cs-CZ" dirty="0" err="1" smtClean="0"/>
              <a:t>opevnenia</a:t>
            </a:r>
            <a:r>
              <a:rPr lang="cs-CZ" dirty="0" smtClean="0"/>
              <a:t>, </a:t>
            </a:r>
            <a:r>
              <a:rPr lang="cs-CZ" dirty="0" err="1" smtClean="0"/>
              <a:t>produkcia</a:t>
            </a:r>
            <a:r>
              <a:rPr lang="cs-CZ" dirty="0" smtClean="0"/>
              <a:t> </a:t>
            </a:r>
            <a:r>
              <a:rPr lang="cs-CZ" dirty="0" err="1" smtClean="0"/>
              <a:t>škridiel</a:t>
            </a:r>
            <a:endParaRPr lang="cs-CZ" dirty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južne</a:t>
            </a:r>
            <a:r>
              <a:rPr lang="cs-CZ" dirty="0" smtClean="0"/>
              <a:t> od </a:t>
            </a:r>
            <a:r>
              <a:rPr lang="cs-CZ" dirty="0" err="1" smtClean="0"/>
              <a:t>moderného</a:t>
            </a:r>
            <a:r>
              <a:rPr lang="cs-CZ" dirty="0" smtClean="0"/>
              <a:t> </a:t>
            </a:r>
            <a:r>
              <a:rPr lang="cs-CZ" dirty="0" err="1" smtClean="0"/>
              <a:t>osídlenia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zvyšky</a:t>
            </a:r>
            <a:r>
              <a:rPr lang="cs-CZ" dirty="0" smtClean="0"/>
              <a:t> </a:t>
            </a:r>
            <a:r>
              <a:rPr lang="cs-CZ" dirty="0" err="1" smtClean="0"/>
              <a:t>svätyně</a:t>
            </a:r>
            <a:r>
              <a:rPr lang="cs-CZ" dirty="0" smtClean="0"/>
              <a:t> - 5</a:t>
            </a:r>
            <a:r>
              <a:rPr lang="cs-CZ" dirty="0"/>
              <a:t>. </a:t>
            </a:r>
            <a:r>
              <a:rPr lang="cs-CZ" dirty="0" smtClean="0"/>
              <a:t>až </a:t>
            </a:r>
            <a:r>
              <a:rPr lang="cs-CZ" dirty="0"/>
              <a:t>zač. 1. </a:t>
            </a:r>
            <a:r>
              <a:rPr lang="cs-CZ" dirty="0" err="1" smtClean="0"/>
              <a:t>stor</a:t>
            </a:r>
            <a:r>
              <a:rPr lang="cs-CZ" dirty="0"/>
              <a:t>. </a:t>
            </a:r>
            <a:r>
              <a:rPr lang="cs-CZ" dirty="0" smtClean="0"/>
              <a:t>BC - </a:t>
            </a:r>
            <a:r>
              <a:rPr lang="cs-CZ" dirty="0"/>
              <a:t>t</a:t>
            </a:r>
            <a:r>
              <a:rPr lang="cs-CZ" dirty="0" smtClean="0"/>
              <a:t>erasovité </a:t>
            </a:r>
            <a:r>
              <a:rPr lang="cs-CZ" dirty="0" err="1" smtClean="0"/>
              <a:t>územie</a:t>
            </a:r>
            <a:r>
              <a:rPr lang="cs-CZ" dirty="0" smtClean="0"/>
              <a:t> </a:t>
            </a:r>
            <a:r>
              <a:rPr lang="cs-CZ" dirty="0" err="1" smtClean="0"/>
              <a:t>otvorené</a:t>
            </a:r>
            <a:r>
              <a:rPr lang="cs-CZ" dirty="0" smtClean="0"/>
              <a:t> do </a:t>
            </a:r>
            <a:r>
              <a:rPr lang="cs-CZ" dirty="0" err="1" smtClean="0"/>
              <a:t>údolia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hrobky – najstaršia fáza osídlenia – 500 – 250 BC, ďalšie hrobky 3. stor. AD</a:t>
            </a:r>
            <a:endParaRPr lang="cs-CZ" dirty="0" smtClean="0"/>
          </a:p>
          <a:p>
            <a:pPr lvl="0">
              <a:buFontTx/>
              <a:buChar char="-"/>
            </a:pPr>
            <a:endParaRPr lang="cs-CZ" dirty="0"/>
          </a:p>
          <a:p>
            <a:pPr lvl="0"/>
            <a:r>
              <a:rPr lang="cs-CZ" i="1" dirty="0" smtClean="0"/>
              <a:t>Prvá </a:t>
            </a:r>
            <a:r>
              <a:rPr lang="cs-CZ" i="1" dirty="0" err="1"/>
              <a:t>fáza</a:t>
            </a:r>
            <a:r>
              <a:rPr lang="cs-CZ" i="1" dirty="0"/>
              <a:t> </a:t>
            </a:r>
            <a:endParaRPr lang="cs-CZ" i="1" dirty="0" smtClean="0"/>
          </a:p>
          <a:p>
            <a:pPr lvl="0"/>
            <a:endParaRPr lang="cs-CZ" i="1" dirty="0"/>
          </a:p>
          <a:p>
            <a:pPr lvl="0">
              <a:buFontTx/>
              <a:buChar char="-"/>
            </a:pPr>
            <a:r>
              <a:rPr lang="cs-CZ" dirty="0" smtClean="0"/>
              <a:t> jónsky </a:t>
            </a:r>
            <a:r>
              <a:rPr lang="cs-CZ" dirty="0"/>
              <a:t>chrám z 3. </a:t>
            </a:r>
            <a:r>
              <a:rPr lang="cs-CZ" dirty="0" err="1" smtClean="0"/>
              <a:t>stor</a:t>
            </a:r>
            <a:r>
              <a:rPr lang="cs-CZ" dirty="0"/>
              <a:t>. BC – zničený na konci </a:t>
            </a:r>
            <a:r>
              <a:rPr lang="cs-CZ" dirty="0" err="1" smtClean="0"/>
              <a:t>rovnakého</a:t>
            </a:r>
            <a:r>
              <a:rPr lang="cs-CZ" dirty="0" smtClean="0"/>
              <a:t> </a:t>
            </a:r>
            <a:r>
              <a:rPr lang="cs-CZ" dirty="0" err="1" smtClean="0"/>
              <a:t>storočia</a:t>
            </a:r>
            <a:r>
              <a:rPr lang="cs-CZ" dirty="0" smtClean="0"/>
              <a:t>, </a:t>
            </a:r>
            <a:r>
              <a:rPr lang="cs-CZ" dirty="0"/>
              <a:t>zachovali </a:t>
            </a:r>
            <a:r>
              <a:rPr lang="cs-CZ" dirty="0" err="1"/>
              <a:t>sa</a:t>
            </a:r>
            <a:r>
              <a:rPr lang="cs-CZ" dirty="0"/>
              <a:t> len </a:t>
            </a:r>
            <a:r>
              <a:rPr lang="cs-CZ" dirty="0" err="1" smtClean="0"/>
              <a:t>roztrúsené</a:t>
            </a:r>
            <a:r>
              <a:rPr lang="cs-CZ" dirty="0" smtClean="0"/>
              <a:t> </a:t>
            </a:r>
            <a:r>
              <a:rPr lang="cs-CZ" dirty="0"/>
              <a:t>stopy </a:t>
            </a:r>
            <a:r>
              <a:rPr lang="cs-CZ" dirty="0" err="1"/>
              <a:t>viditeľné</a:t>
            </a:r>
            <a:r>
              <a:rPr lang="cs-CZ" dirty="0"/>
              <a:t> </a:t>
            </a:r>
            <a:r>
              <a:rPr lang="cs-CZ" dirty="0" err="1"/>
              <a:t>medzi</a:t>
            </a:r>
            <a:r>
              <a:rPr lang="cs-CZ" dirty="0"/>
              <a:t> </a:t>
            </a:r>
            <a:r>
              <a:rPr lang="cs-CZ" dirty="0" err="1"/>
              <a:t>caveou</a:t>
            </a:r>
            <a:r>
              <a:rPr lang="cs-CZ" dirty="0"/>
              <a:t> divadla a </a:t>
            </a:r>
            <a:r>
              <a:rPr lang="cs-CZ" dirty="0" err="1"/>
              <a:t>chrámom</a:t>
            </a:r>
            <a:r>
              <a:rPr lang="cs-CZ" dirty="0"/>
              <a:t> </a:t>
            </a:r>
            <a:r>
              <a:rPr lang="cs-CZ" dirty="0" smtClean="0"/>
              <a:t>B</a:t>
            </a:r>
          </a:p>
          <a:p>
            <a:pPr lvl="0">
              <a:buFontTx/>
              <a:buChar char="-"/>
            </a:pPr>
            <a:endParaRPr lang="sk-SK" dirty="0"/>
          </a:p>
          <a:p>
            <a:pPr lvl="0"/>
            <a:r>
              <a:rPr lang="sk-SK" i="1" dirty="0" smtClean="0"/>
              <a:t>Druhá fáza</a:t>
            </a:r>
          </a:p>
          <a:p>
            <a:pPr lvl="0"/>
            <a:endParaRPr lang="cs-CZ" i="1" dirty="0"/>
          </a:p>
          <a:p>
            <a:pPr lvl="0">
              <a:buFontTx/>
              <a:buChar char="-"/>
            </a:pPr>
            <a:r>
              <a:rPr lang="cs-CZ" dirty="0" smtClean="0"/>
              <a:t> komplex </a:t>
            </a:r>
            <a:r>
              <a:rPr lang="cs-CZ" dirty="0"/>
              <a:t>chrámu B a divadla bol postavený na </a:t>
            </a:r>
            <a:r>
              <a:rPr lang="cs-CZ" dirty="0" err="1"/>
              <a:t>mieste</a:t>
            </a:r>
            <a:r>
              <a:rPr lang="cs-CZ" dirty="0"/>
              <a:t> </a:t>
            </a:r>
            <a:r>
              <a:rPr lang="cs-CZ" dirty="0" err="1"/>
              <a:t>predchádzajúceho</a:t>
            </a:r>
            <a:r>
              <a:rPr lang="cs-CZ" dirty="0"/>
              <a:t> jónského </a:t>
            </a:r>
            <a:r>
              <a:rPr lang="cs-CZ" dirty="0" smtClean="0"/>
              <a:t>chrámu</a:t>
            </a:r>
            <a:endParaRPr lang="cs-CZ" dirty="0"/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koniec</a:t>
            </a:r>
            <a:r>
              <a:rPr lang="cs-CZ" dirty="0" smtClean="0"/>
              <a:t> </a:t>
            </a:r>
            <a:r>
              <a:rPr lang="cs-CZ" dirty="0"/>
              <a:t>2. </a:t>
            </a:r>
            <a:r>
              <a:rPr lang="cs-CZ" dirty="0" smtClean="0"/>
              <a:t>a </a:t>
            </a:r>
            <a:r>
              <a:rPr lang="cs-CZ" dirty="0"/>
              <a:t>zač. 1. </a:t>
            </a:r>
            <a:r>
              <a:rPr lang="cs-CZ" dirty="0" err="1"/>
              <a:t>Stor</a:t>
            </a:r>
            <a:r>
              <a:rPr lang="cs-CZ" dirty="0"/>
              <a:t>. </a:t>
            </a:r>
            <a:r>
              <a:rPr lang="cs-CZ" dirty="0" smtClean="0"/>
              <a:t>BC</a:t>
            </a:r>
          </a:p>
        </p:txBody>
      </p:sp>
      <p:pic>
        <p:nvPicPr>
          <p:cNvPr id="5122" name="Picture 2" descr="http://www.fhshh.com/upload/7/10/71099375edd5ad1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2852"/>
            <a:ext cx="4286280" cy="2869552"/>
          </a:xfrm>
          <a:prstGeom prst="rect">
            <a:avLst/>
          </a:prstGeom>
          <a:noFill/>
        </p:spPr>
      </p:pic>
      <p:pic>
        <p:nvPicPr>
          <p:cNvPr id="5124" name="Picture 4" descr="http://www.theatrum.de/uploads/pics/Pierabbondante-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071810"/>
            <a:ext cx="2896939" cy="3696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7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u="sng" dirty="0" smtClean="0"/>
              <a:t>Divadlo</a:t>
            </a:r>
          </a:p>
          <a:p>
            <a:pPr lvl="0"/>
            <a:endParaRPr lang="sk-SK" u="sng" dirty="0"/>
          </a:p>
          <a:p>
            <a:pPr lvl="0">
              <a:buFontTx/>
              <a:buChar char="-"/>
            </a:pPr>
            <a:r>
              <a:rPr lang="cs-CZ" dirty="0" smtClean="0"/>
              <a:t> postavené na základe helenistických </a:t>
            </a:r>
            <a:r>
              <a:rPr lang="cs-CZ" dirty="0" err="1" smtClean="0"/>
              <a:t>vzorov</a:t>
            </a:r>
            <a:r>
              <a:rPr lang="cs-CZ" dirty="0" smtClean="0"/>
              <a:t>- </a:t>
            </a:r>
            <a:r>
              <a:rPr lang="cs-CZ" dirty="0" err="1" smtClean="0"/>
              <a:t>cavea</a:t>
            </a:r>
            <a:r>
              <a:rPr lang="cs-CZ" dirty="0" smtClean="0"/>
              <a:t> v tvare </a:t>
            </a:r>
            <a:r>
              <a:rPr lang="cs-CZ" dirty="0" err="1" smtClean="0"/>
              <a:t>polkruhu</a:t>
            </a:r>
            <a:r>
              <a:rPr lang="cs-CZ" dirty="0" smtClean="0"/>
              <a:t> vytesaná do svahu</a:t>
            </a:r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summa</a:t>
            </a:r>
            <a:r>
              <a:rPr lang="cs-CZ" dirty="0" smtClean="0"/>
              <a:t> </a:t>
            </a:r>
            <a:r>
              <a:rPr lang="cs-CZ" dirty="0" err="1" smtClean="0"/>
              <a:t>cavea</a:t>
            </a:r>
            <a:r>
              <a:rPr lang="cs-CZ" dirty="0" smtClean="0"/>
              <a:t> z </a:t>
            </a:r>
            <a:r>
              <a:rPr lang="cs-CZ" dirty="0" err="1" smtClean="0"/>
              <a:t>dreva</a:t>
            </a:r>
            <a:r>
              <a:rPr lang="cs-CZ" dirty="0" smtClean="0"/>
              <a:t>, media </a:t>
            </a:r>
            <a:r>
              <a:rPr lang="cs-CZ" dirty="0" err="1" smtClean="0"/>
              <a:t>cavea</a:t>
            </a:r>
            <a:r>
              <a:rPr lang="cs-CZ" dirty="0" smtClean="0"/>
              <a:t> z </a:t>
            </a:r>
            <a:r>
              <a:rPr lang="cs-CZ" dirty="0" err="1" smtClean="0"/>
              <a:t>kameňa</a:t>
            </a:r>
            <a:r>
              <a:rPr lang="cs-CZ" dirty="0" smtClean="0"/>
              <a:t> (zachovali </a:t>
            </a:r>
            <a:r>
              <a:rPr lang="cs-CZ" dirty="0" err="1" smtClean="0"/>
              <a:t>sa</a:t>
            </a:r>
            <a:r>
              <a:rPr lang="cs-CZ" dirty="0" smtClean="0"/>
              <a:t> </a:t>
            </a:r>
            <a:r>
              <a:rPr lang="cs-CZ" dirty="0" err="1" smtClean="0"/>
              <a:t>štyri</a:t>
            </a:r>
            <a:r>
              <a:rPr lang="cs-CZ" dirty="0" smtClean="0"/>
              <a:t> rady)</a:t>
            </a:r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operadlá</a:t>
            </a:r>
            <a:r>
              <a:rPr lang="cs-CZ" dirty="0" smtClean="0"/>
              <a:t> </a:t>
            </a:r>
            <a:r>
              <a:rPr lang="cs-CZ" dirty="0" err="1" smtClean="0"/>
              <a:t>najspodnejších</a:t>
            </a:r>
            <a:r>
              <a:rPr lang="cs-CZ" dirty="0" smtClean="0"/>
              <a:t> </a:t>
            </a:r>
            <a:r>
              <a:rPr lang="cs-CZ" dirty="0" err="1" smtClean="0"/>
              <a:t>radov</a:t>
            </a:r>
            <a:r>
              <a:rPr lang="cs-CZ" dirty="0" smtClean="0"/>
              <a:t> </a:t>
            </a:r>
            <a:r>
              <a:rPr lang="cs-CZ" dirty="0" err="1" smtClean="0"/>
              <a:t>sedadiel</a:t>
            </a:r>
            <a:r>
              <a:rPr lang="cs-CZ" dirty="0" smtClean="0"/>
              <a:t> </a:t>
            </a:r>
            <a:r>
              <a:rPr lang="cs-CZ" dirty="0" err="1" smtClean="0"/>
              <a:t>sú</a:t>
            </a:r>
            <a:r>
              <a:rPr lang="cs-CZ" dirty="0" smtClean="0"/>
              <a:t> zdobené </a:t>
            </a:r>
            <a:r>
              <a:rPr lang="cs-CZ" dirty="0" err="1" smtClean="0"/>
              <a:t>gryfmi</a:t>
            </a:r>
            <a:endParaRPr lang="cs-CZ" dirty="0" smtClean="0"/>
          </a:p>
          <a:p>
            <a:pPr lvl="0"/>
            <a:r>
              <a:rPr lang="cs-CZ" dirty="0" smtClean="0"/>
              <a:t>- </a:t>
            </a:r>
            <a:r>
              <a:rPr lang="cs-CZ" dirty="0" err="1" smtClean="0"/>
              <a:t>polygonálne</a:t>
            </a:r>
            <a:r>
              <a:rPr lang="cs-CZ" dirty="0" smtClean="0"/>
              <a:t> </a:t>
            </a:r>
            <a:r>
              <a:rPr lang="cs-CZ" dirty="0" err="1" smtClean="0"/>
              <a:t>murivo</a:t>
            </a:r>
            <a:r>
              <a:rPr lang="cs-CZ" dirty="0" smtClean="0"/>
              <a:t> – dekorovaná sochami </a:t>
            </a:r>
            <a:r>
              <a:rPr lang="cs-CZ" dirty="0" err="1" smtClean="0"/>
              <a:t>Atlantov</a:t>
            </a:r>
            <a:r>
              <a:rPr lang="cs-CZ" dirty="0" smtClean="0"/>
              <a:t> na </a:t>
            </a:r>
            <a:r>
              <a:rPr lang="cs-CZ" dirty="0" err="1" smtClean="0"/>
              <a:t>kolenách</a:t>
            </a:r>
            <a:endParaRPr lang="cs-CZ" dirty="0" smtClean="0"/>
          </a:p>
          <a:p>
            <a:pPr lvl="0"/>
            <a:r>
              <a:rPr lang="cs-CZ" dirty="0" smtClean="0"/>
              <a:t>- </a:t>
            </a:r>
            <a:r>
              <a:rPr lang="cs-CZ" dirty="0" err="1"/>
              <a:t>s</a:t>
            </a:r>
            <a:r>
              <a:rPr lang="cs-CZ" dirty="0" err="1" smtClean="0"/>
              <a:t>caena</a:t>
            </a:r>
            <a:r>
              <a:rPr lang="cs-CZ" dirty="0" smtClean="0"/>
              <a:t> </a:t>
            </a:r>
            <a:r>
              <a:rPr lang="cs-CZ" dirty="0" err="1" smtClean="0"/>
              <a:t>frons</a:t>
            </a:r>
            <a:r>
              <a:rPr lang="cs-CZ" dirty="0" smtClean="0"/>
              <a:t> - tri brány</a:t>
            </a:r>
          </a:p>
        </p:txBody>
      </p:sp>
      <p:pic>
        <p:nvPicPr>
          <p:cNvPr id="4098" name="Picture 2" descr="http://media.wild-about-travel.com/wp-content/uploads/2014/04/Molise-The-Sanctuary-of-Pietrabbondante-1000x6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85727"/>
            <a:ext cx="4643438" cy="2902149"/>
          </a:xfrm>
          <a:prstGeom prst="rect">
            <a:avLst/>
          </a:prstGeom>
          <a:noFill/>
        </p:spPr>
      </p:pic>
      <p:pic>
        <p:nvPicPr>
          <p:cNvPr id="4100" name="Picture 4" descr="http://media.wild-about-travel.com/wp-content/uploads/2014/04/Molise-The-Sanctuary-of-Pietrabbondante-2-1000x6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86190"/>
            <a:ext cx="4429156" cy="2768223"/>
          </a:xfrm>
          <a:prstGeom prst="rect">
            <a:avLst/>
          </a:prstGeom>
          <a:noFill/>
        </p:spPr>
      </p:pic>
      <p:pic>
        <p:nvPicPr>
          <p:cNvPr id="4102" name="Picture 6" descr="http://archeologicamolise.beniculturali.it/getImage.php?id=185&amp;w=600&amp;h=4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643314"/>
            <a:ext cx="4584826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asealtomolise.com/wp-content/uploads/photo-gallery/Teatro%20Sannita%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44000" cy="3989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429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 smtClean="0"/>
              <a:t>Chrám B</a:t>
            </a:r>
          </a:p>
          <a:p>
            <a:pPr lvl="0"/>
            <a:endParaRPr lang="cs-CZ" dirty="0" smtClean="0"/>
          </a:p>
          <a:p>
            <a:pPr lvl="0">
              <a:buFontTx/>
              <a:buChar char="-"/>
            </a:pPr>
            <a:r>
              <a:rPr lang="cs-CZ" dirty="0" smtClean="0"/>
              <a:t> časti pódia a celly </a:t>
            </a:r>
          </a:p>
          <a:p>
            <a:pPr lvl="0"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prostylový</a:t>
            </a:r>
            <a:r>
              <a:rPr lang="cs-CZ" dirty="0" smtClean="0"/>
              <a:t> chrám, </a:t>
            </a:r>
            <a:r>
              <a:rPr lang="cs-CZ" dirty="0" err="1" smtClean="0"/>
              <a:t>tetrastilos</a:t>
            </a:r>
            <a:r>
              <a:rPr lang="cs-CZ" dirty="0" smtClean="0"/>
              <a:t>, možno in </a:t>
            </a:r>
            <a:r>
              <a:rPr lang="cs-CZ" dirty="0" err="1" smtClean="0"/>
              <a:t>antis</a:t>
            </a:r>
            <a:r>
              <a:rPr lang="cs-CZ" dirty="0" smtClean="0"/>
              <a:t> s </a:t>
            </a:r>
            <a:r>
              <a:rPr lang="cs-CZ" dirty="0" err="1" smtClean="0"/>
              <a:t>dvomi</a:t>
            </a:r>
            <a:r>
              <a:rPr lang="cs-CZ" dirty="0" smtClean="0"/>
              <a:t> </a:t>
            </a:r>
            <a:r>
              <a:rPr lang="cs-CZ" dirty="0" err="1" smtClean="0"/>
              <a:t>radmi</a:t>
            </a:r>
            <a:r>
              <a:rPr lang="cs-CZ" dirty="0" smtClean="0"/>
              <a:t> </a:t>
            </a:r>
            <a:r>
              <a:rPr lang="cs-CZ" dirty="0" err="1" smtClean="0"/>
              <a:t>stĺpov</a:t>
            </a:r>
            <a:r>
              <a:rPr lang="cs-CZ" dirty="0" smtClean="0"/>
              <a:t>, trojitá cella, dva </a:t>
            </a:r>
            <a:r>
              <a:rPr lang="cs-CZ" dirty="0" err="1" smtClean="0"/>
              <a:t>oltáre</a:t>
            </a:r>
            <a:endParaRPr lang="cs-CZ" dirty="0" smtClean="0"/>
          </a:p>
          <a:p>
            <a:pPr lvl="0">
              <a:buFontTx/>
              <a:buChar char="-"/>
            </a:pPr>
            <a:r>
              <a:rPr lang="cs-CZ" dirty="0" err="1" smtClean="0"/>
              <a:t>oveľa</a:t>
            </a:r>
            <a:r>
              <a:rPr lang="cs-CZ" dirty="0" smtClean="0"/>
              <a:t> </a:t>
            </a:r>
            <a:r>
              <a:rPr lang="cs-CZ" dirty="0" err="1" smtClean="0"/>
              <a:t>väčší</a:t>
            </a:r>
            <a:r>
              <a:rPr lang="cs-CZ" dirty="0" smtClean="0"/>
              <a:t> </a:t>
            </a:r>
            <a:r>
              <a:rPr lang="cs-CZ" dirty="0" err="1" smtClean="0"/>
              <a:t>ako</a:t>
            </a:r>
            <a:r>
              <a:rPr lang="cs-CZ" dirty="0" smtClean="0"/>
              <a:t> </a:t>
            </a:r>
            <a:r>
              <a:rPr lang="cs-CZ" dirty="0" err="1" smtClean="0"/>
              <a:t>predchodca</a:t>
            </a:r>
            <a:r>
              <a:rPr lang="cs-CZ" dirty="0" smtClean="0"/>
              <a:t>, na </a:t>
            </a:r>
            <a:r>
              <a:rPr lang="cs-CZ" dirty="0" err="1" smtClean="0"/>
              <a:t>vysokom</a:t>
            </a:r>
            <a:r>
              <a:rPr lang="cs-CZ" dirty="0" smtClean="0"/>
              <a:t> pódiu </a:t>
            </a:r>
          </a:p>
          <a:p>
            <a:pPr lvl="0">
              <a:buFontTx/>
              <a:buChar char="-"/>
            </a:pPr>
            <a:r>
              <a:rPr lang="cs-CZ" dirty="0" smtClean="0"/>
              <a:t> po stranách stopy po </a:t>
            </a:r>
            <a:r>
              <a:rPr lang="cs-CZ" dirty="0" err="1" smtClean="0"/>
              <a:t>dvoch</a:t>
            </a:r>
            <a:r>
              <a:rPr lang="cs-CZ" dirty="0" smtClean="0"/>
              <a:t> portikách</a:t>
            </a:r>
          </a:p>
        </p:txBody>
      </p:sp>
      <p:pic>
        <p:nvPicPr>
          <p:cNvPr id="3076" name="Picture 4" descr="https://upload.wikimedia.org/wikipedia/commons/8/85/Pietrabbondante-Temp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1678"/>
            <a:ext cx="4500562" cy="3374493"/>
          </a:xfrm>
          <a:prstGeom prst="rect">
            <a:avLst/>
          </a:prstGeom>
          <a:noFill/>
        </p:spPr>
      </p:pic>
      <p:pic>
        <p:nvPicPr>
          <p:cNvPr id="3078" name="Picture 6" descr="https://katherinemcdonaldclassics.files.wordpress.com/2016/01/2439230715_bfdcd83f72_o.jpg?w=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68" y="3214687"/>
            <a:ext cx="4572031" cy="3429024"/>
          </a:xfrm>
          <a:prstGeom prst="rect">
            <a:avLst/>
          </a:prstGeom>
          <a:noFill/>
        </p:spPr>
      </p:pic>
      <p:pic>
        <p:nvPicPr>
          <p:cNvPr id="3080" name="Picture 8" descr="http://1.bp.blogspot.com/_ODj9xh3mmy0/TRr4Nt8RdQI/AAAAAAAAAqc/mo7LOlCqjZs/s400/Santuario_di_Bovianum_Vetus_resti_e_ricostruzioe_Santuario_Pietrabbondante_Abruzzo_Italia_A_Ch_ABR_Pietrabb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42852"/>
            <a:ext cx="3810000" cy="2571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atherinemcdonaldclassics.files.wordpress.com/2016/01/2440054994_8c35649095_o.jpg?w=7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3822" y="2875366"/>
            <a:ext cx="5310178" cy="3982634"/>
          </a:xfrm>
          <a:prstGeom prst="rect">
            <a:avLst/>
          </a:prstGeom>
          <a:noFill/>
        </p:spPr>
      </p:pic>
      <p:pic>
        <p:nvPicPr>
          <p:cNvPr id="2054" name="Picture 6" descr="http://www.risorse.immobiliarecaserio.com/wp-content/uploads/2014/01/complesso-ellenistico-italico-localit%C3%A0-Calcatello-Pietrabbondan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54086" cy="37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2233</Words>
  <Application>Microsoft Office PowerPoint</Application>
  <PresentationFormat>Předvádění na obrazovce (4:3)</PresentationFormat>
  <Paragraphs>302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2" baseType="lpstr">
      <vt:lpstr>Arial</vt:lpstr>
      <vt:lpstr>Calibri</vt:lpstr>
      <vt:lpstr>Motiv sady Office</vt:lpstr>
      <vt:lpstr>Topografie starověké Itálie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Monika</dc:creator>
  <cp:lastModifiedBy>Koronqa</cp:lastModifiedBy>
  <cp:revision>43</cp:revision>
  <dcterms:created xsi:type="dcterms:W3CDTF">2016-04-29T12:32:57Z</dcterms:created>
  <dcterms:modified xsi:type="dcterms:W3CDTF">2021-05-05T15:37:17Z</dcterms:modified>
</cp:coreProperties>
</file>