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0" r:id="rId1"/>
    <p:sldMasterId id="2147483671" r:id="rId2"/>
  </p:sldMasterIdLst>
  <p:notesMasterIdLst>
    <p:notesMasterId r:id="rId45"/>
  </p:notes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9" r:id="rId38"/>
    <p:sldId id="293" r:id="rId39"/>
    <p:sldId id="294" r:id="rId40"/>
    <p:sldId id="295" r:id="rId41"/>
    <p:sldId id="296" r:id="rId42"/>
    <p:sldId id="297" r:id="rId43"/>
    <p:sldId id="298" r:id="rId44"/>
  </p:sldIdLst>
  <p:sldSz cx="9144000" cy="5143500" type="screen16x9"/>
  <p:notesSz cx="6858000" cy="9144000"/>
  <p:embeddedFontLst>
    <p:embeddedFont>
      <p:font typeface="Lato" panose="02020500000000000000" charset="0"/>
      <p:regular r:id="rId46"/>
      <p:bold r:id="rId47"/>
      <p:italic r:id="rId48"/>
      <p:boldItalic r:id="rId49"/>
    </p:embeddedFont>
    <p:embeddedFont>
      <p:font typeface="Raleway" panose="02020500000000000000" charset="0"/>
      <p:regular r:id="rId50"/>
      <p:bold r:id="rId51"/>
      <p:italic r:id="rId52"/>
      <p:boldItalic r:id="rId5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E27BB4E-4DD9-4D2F-9C26-ACB2B053BE82}">
  <a:tblStyle styleId="{BE27BB4E-4DD9-4D2F-9C26-ACB2B053BE8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6" d="100"/>
          <a:sy n="116" d="100"/>
        </p:scale>
        <p:origin x="75" y="31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font" Target="fonts/font2.fntdata"/><Relationship Id="rId50" Type="http://schemas.openxmlformats.org/officeDocument/2006/relationships/font" Target="fonts/font5.fntdata"/><Relationship Id="rId55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font" Target="fonts/font1.fnt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3" Type="http://schemas.openxmlformats.org/officeDocument/2006/relationships/font" Target="fonts/font8.fntdata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font" Target="fonts/font4.fntdata"/><Relationship Id="rId57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font" Target="fonts/font7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font" Target="fonts/font3.fntdata"/><Relationship Id="rId56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font" Target="fonts/font6.fntdata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14fa18eefe_1_1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114fa18eefe_1_1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11ee6788e4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11ee6788e4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dirty="0"/>
              <a:t>1.花 2.花 3.</a:t>
            </a:r>
            <a:r>
              <a:rPr lang="zh-TW" dirty="0" smtClean="0"/>
              <a:t>费</a:t>
            </a:r>
            <a:r>
              <a:rPr lang="en-US" altLang="zh-TW" dirty="0" smtClean="0"/>
              <a:t>or</a:t>
            </a:r>
            <a:r>
              <a:rPr lang="zh-TW" dirty="0" smtClean="0"/>
              <a:t>花 </a:t>
            </a:r>
            <a:r>
              <a:rPr lang="zh-TW" dirty="0"/>
              <a:t>4.花 5.费 6.</a:t>
            </a:r>
            <a:r>
              <a:rPr lang="zh-TW" dirty="0" smtClean="0"/>
              <a:t>花</a:t>
            </a:r>
            <a:r>
              <a:rPr lang="en-US" altLang="zh-TW" dirty="0" smtClean="0"/>
              <a:t>or</a:t>
            </a:r>
            <a:r>
              <a:rPr lang="zh-TW" dirty="0" smtClean="0"/>
              <a:t>费</a:t>
            </a:r>
            <a:r>
              <a:rPr lang="zh-TW" dirty="0"/>
              <a:t>(不</a:t>
            </a:r>
            <a:r>
              <a:rPr lang="zh-TW" dirty="0" smtClean="0"/>
              <a:t>过</a:t>
            </a:r>
            <a:r>
              <a:rPr lang="en-US" altLang="zh-TW" dirty="0" smtClean="0"/>
              <a:t>”</a:t>
            </a:r>
            <a:r>
              <a:rPr lang="zh-TW" dirty="0" smtClean="0"/>
              <a:t>花</a:t>
            </a:r>
            <a:r>
              <a:rPr lang="en-US" altLang="zh-TW" dirty="0" smtClean="0"/>
              <a:t>”</a:t>
            </a:r>
            <a:r>
              <a:rPr lang="zh-TW" dirty="0" smtClean="0"/>
              <a:t>更</a:t>
            </a:r>
            <a:r>
              <a:rPr lang="zh-TW" dirty="0"/>
              <a:t>好，因</a:t>
            </a:r>
            <a:r>
              <a:rPr lang="zh-TW" dirty="0" smtClean="0"/>
              <a:t>为</a:t>
            </a:r>
            <a:r>
              <a:rPr lang="en-US" altLang="zh-TW" dirty="0" smtClean="0"/>
              <a:t>”</a:t>
            </a:r>
            <a:r>
              <a:rPr lang="zh-TW" dirty="0" smtClean="0"/>
              <a:t>费</a:t>
            </a:r>
            <a:r>
              <a:rPr lang="en-US" altLang="zh-TW" dirty="0" smtClean="0"/>
              <a:t>”</a:t>
            </a:r>
            <a:r>
              <a:rPr lang="zh-TW" dirty="0" smtClean="0"/>
              <a:t>更</a:t>
            </a:r>
            <a:r>
              <a:rPr lang="zh-TW" dirty="0"/>
              <a:t>适</a:t>
            </a:r>
            <a:r>
              <a:rPr lang="zh-TW" dirty="0" smtClean="0"/>
              <a:t>合</a:t>
            </a:r>
            <a:r>
              <a:rPr lang="zh-TW" altLang="en-US" dirty="0" smtClean="0"/>
              <a:t>说</a:t>
            </a:r>
            <a:r>
              <a:rPr lang="en-US" altLang="zh-TW" dirty="0" smtClean="0"/>
              <a:t>”</a:t>
            </a:r>
            <a:r>
              <a:rPr lang="zh-TW" dirty="0" smtClean="0"/>
              <a:t>费时</a:t>
            </a:r>
            <a:r>
              <a:rPr lang="en-US" altLang="zh-TW" dirty="0" smtClean="0"/>
              <a:t>”</a:t>
            </a:r>
            <a:r>
              <a:rPr lang="zh-TW" dirty="0" smtClean="0"/>
              <a:t>)</a:t>
            </a:r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11d5cde725d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11d5cde725d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dirty="0"/>
              <a:t>人称代名词：你 我 他 我们 你们 他们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 smtClean="0"/>
              <a:t>中国还会说</a:t>
            </a:r>
            <a:r>
              <a:rPr lang="en-US" altLang="zh-TW" dirty="0" smtClean="0"/>
              <a:t>“</a:t>
            </a:r>
            <a:r>
              <a:rPr lang="zh-TW" dirty="0" smtClean="0"/>
              <a:t>咱</a:t>
            </a:r>
            <a:r>
              <a:rPr lang="zh-TW" dirty="0"/>
              <a:t>们</a:t>
            </a:r>
            <a:r>
              <a:rPr lang="zh-TW" dirty="0" smtClean="0"/>
              <a:t>俩</a:t>
            </a:r>
            <a:r>
              <a:rPr lang="en-US" altLang="zh-TW" dirty="0" smtClean="0"/>
              <a:t>”</a:t>
            </a:r>
            <a:r>
              <a:rPr lang="zh-TW" altLang="en-US" dirty="0" smtClean="0"/>
              <a:t>，就是</a:t>
            </a:r>
            <a:r>
              <a:rPr lang="en-US" altLang="zh-TW" dirty="0" smtClean="0"/>
              <a:t>”</a:t>
            </a:r>
            <a:r>
              <a:rPr lang="zh-TW" altLang="en-US" dirty="0" smtClean="0"/>
              <a:t>我们俩</a:t>
            </a:r>
            <a:r>
              <a:rPr lang="en-US" altLang="zh-TW" dirty="0" smtClean="0"/>
              <a:t>”</a:t>
            </a:r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11ee6788e43_1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11ee6788e43_1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114f9690dff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114f9690dff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11f382a9cdc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11f382a9cdc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11d5cde725d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11d5cde725d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11ee6788e43_1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11ee6788e43_1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11f382a9cdc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Google Shape;235;g11f382a9cdc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11f382a9cdc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11f382a9cdc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113cc8a0bdd_3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Google Shape;253;g113cc8a0bdd_3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114f9690df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114f9690df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11ee6788e43_1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" name="Google Shape;258;g11ee6788e43_1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g11ee6788e43_1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4" name="Google Shape;264;g11ee6788e43_1_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11ee6788e43_1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0" name="Google Shape;270;g11ee6788e43_1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11ddc8f124e_0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6" name="Google Shape;276;g11ddc8f124e_0_1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dirty="0" smtClean="0"/>
              <a:t>“</a:t>
            </a:r>
            <a:r>
              <a:rPr lang="zh-TW" dirty="0" smtClean="0"/>
              <a:t>干净</a:t>
            </a:r>
            <a:r>
              <a:rPr lang="en-US" altLang="zh-TW" dirty="0" smtClean="0"/>
              <a:t>”</a:t>
            </a:r>
            <a:r>
              <a:rPr lang="zh-TW" dirty="0" smtClean="0"/>
              <a:t>是</a:t>
            </a:r>
            <a:r>
              <a:rPr lang="zh-TW" dirty="0"/>
              <a:t>第17</a:t>
            </a:r>
            <a:r>
              <a:rPr lang="zh-TW" dirty="0" smtClean="0"/>
              <a:t>课</a:t>
            </a:r>
            <a:r>
              <a:rPr lang="zh-TW" altLang="en-US" dirty="0" smtClean="0"/>
              <a:t>的</a:t>
            </a:r>
            <a:r>
              <a:rPr lang="zh-TW" dirty="0" smtClean="0"/>
              <a:t>生</a:t>
            </a:r>
            <a:r>
              <a:rPr lang="zh-TW" altLang="en-US" dirty="0"/>
              <a:t>词</a:t>
            </a:r>
            <a:endParaRPr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11f382a9cd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Google Shape;282;g11f382a9cd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11ddc8f124e_0_1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8" name="Google Shape;288;g11ddc8f124e_0_1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118fbcfcd4f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Google Shape;294;g118fbcfcd4f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 smtClean="0"/>
              <a:t>电子产品</a:t>
            </a:r>
            <a:r>
              <a:rPr lang="zh-TW" dirty="0" smtClean="0"/>
              <a:t>的</a:t>
            </a:r>
            <a:r>
              <a:rPr lang="zh-TW" dirty="0"/>
              <a:t>动词常常是 </a:t>
            </a:r>
            <a:r>
              <a:rPr lang="en-US" altLang="zh-TW" dirty="0" smtClean="0"/>
              <a:t>“</a:t>
            </a:r>
            <a:r>
              <a:rPr lang="zh-TW" dirty="0" smtClean="0"/>
              <a:t>开</a:t>
            </a:r>
            <a:r>
              <a:rPr lang="zh-TW" dirty="0"/>
              <a:t>/</a:t>
            </a:r>
            <a:r>
              <a:rPr lang="zh-TW" dirty="0" smtClean="0"/>
              <a:t>关</a:t>
            </a:r>
            <a:r>
              <a:rPr lang="en-US" altLang="zh-TW" dirty="0" smtClean="0"/>
              <a:t>”</a:t>
            </a:r>
            <a:endParaRPr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114f9690dff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0" name="Google Shape;300;g114f9690dff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11ee6788e43_1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5" name="Google Shape;305;g11ee6788e43_1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dirty="0" smtClean="0"/>
              <a:t>“开”补</a:t>
            </a:r>
            <a:r>
              <a:rPr lang="zh-TW" dirty="0"/>
              <a:t>语的例子</a:t>
            </a:r>
            <a:r>
              <a:rPr lang="zh-TW" dirty="0" smtClean="0"/>
              <a:t>：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dirty="0" smtClean="0"/>
              <a:t>拿</a:t>
            </a:r>
            <a:r>
              <a:rPr lang="zh-TW" dirty="0"/>
              <a:t>开。你可以把手拿开吗</a:t>
            </a:r>
            <a:r>
              <a:rPr lang="zh-TW" dirty="0" smtClean="0"/>
              <a:t>？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走开。请你走开！</a:t>
            </a:r>
            <a:endParaRPr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11f382a9cdc_1_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1" name="Google Shape;311;g11f382a9cdc_1_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14f9690df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114f9690dff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11f382a9cdc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Google Shape;318;g11f382a9cdc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11f382a9cdc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4" name="Google Shape;324;g11f382a9cdc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 smtClean="0"/>
              <a:t>也可以说：一只鸟飞进了教室</a:t>
            </a:r>
            <a:endParaRPr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g11f382a9cdc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0" name="Google Shape;330;g11f382a9cdc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g11f382a9cdc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6" name="Google Shape;336;g11f382a9cdc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g11f382a9cdc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2" name="Google Shape;342;g11f382a9cdc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g11f382a9cdc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8" name="Google Shape;348;g11f382a9cdc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他把车开上山去。</a:t>
            </a:r>
            <a:r>
              <a:rPr lang="en-US" altLang="zh-TW" dirty="0" smtClean="0"/>
              <a:t>2.</a:t>
            </a:r>
            <a:r>
              <a:rPr lang="zh-TW" altLang="en-US" dirty="0" smtClean="0"/>
              <a:t>他把车开下山去。</a:t>
            </a:r>
            <a:r>
              <a:rPr lang="en-US" altLang="zh-TW" dirty="0" smtClean="0"/>
              <a:t>3.</a:t>
            </a:r>
            <a:r>
              <a:rPr lang="zh-TW" altLang="en-US" dirty="0" smtClean="0"/>
              <a:t>他把车开上山来。</a:t>
            </a:r>
            <a:r>
              <a:rPr lang="en-US" altLang="zh-TW" dirty="0" smtClean="0"/>
              <a:t>4.</a:t>
            </a:r>
            <a:r>
              <a:rPr lang="zh-TW" altLang="en-US" dirty="0" smtClean="0"/>
              <a:t>他把车开下山来。同学们你能画出来吗？</a:t>
            </a:r>
            <a:endParaRPr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6439651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113cc8a0bdd_3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6" name="Google Shape;356;g113cc8a0bdd_3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g118fbcfcd4f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1" name="Google Shape;361;g118fbcfcd4f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g11f382a9cdc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7" name="Google Shape;367;g11f382a9cdc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11d5cde725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11d5cde725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11f382a9cdc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3" name="Google Shape;373;g11f382a9cdc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g1159c7932e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9" name="Google Shape;379;g1159c7932e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gd1ff7d0378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4" name="Google Shape;384;gd1ff7d0378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11ee6788e4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11ee6788e4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11ee6788e43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11ee6788e43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dirty="0"/>
              <a:t>因</a:t>
            </a:r>
            <a:r>
              <a:rPr lang="zh-TW" dirty="0" smtClean="0"/>
              <a:t>为</a:t>
            </a:r>
            <a:r>
              <a:rPr lang="en-US" altLang="zh-TW" dirty="0" smtClean="0"/>
              <a:t>”</a:t>
            </a:r>
            <a:r>
              <a:rPr lang="zh-TW" dirty="0" smtClean="0"/>
              <a:t>暖和</a:t>
            </a:r>
            <a:r>
              <a:rPr lang="en-US" altLang="zh-TW" dirty="0" smtClean="0"/>
              <a:t>”</a:t>
            </a:r>
            <a:r>
              <a:rPr lang="zh-TW" dirty="0" smtClean="0"/>
              <a:t>是</a:t>
            </a:r>
            <a:r>
              <a:rPr lang="zh-TW" dirty="0"/>
              <a:t>AD</a:t>
            </a:r>
            <a:r>
              <a:rPr lang="zh-TW" dirty="0" smtClean="0"/>
              <a:t>J</a:t>
            </a:r>
            <a:r>
              <a:rPr lang="zh-TW" altLang="en-US" dirty="0" smtClean="0"/>
              <a:t>，所以是错的</a:t>
            </a: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11d5cde725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11d5cde725d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dirty="0" smtClean="0"/>
              <a:t>“</a:t>
            </a:r>
            <a:r>
              <a:rPr lang="zh-TW" dirty="0" smtClean="0"/>
              <a:t>有名</a:t>
            </a:r>
            <a:r>
              <a:rPr lang="en-US" altLang="zh-TW" dirty="0" smtClean="0"/>
              <a:t>”</a:t>
            </a:r>
            <a:r>
              <a:rPr lang="zh-TW" dirty="0" smtClean="0"/>
              <a:t>是</a:t>
            </a:r>
            <a:r>
              <a:rPr lang="zh-TW" dirty="0"/>
              <a:t>第19</a:t>
            </a:r>
            <a:r>
              <a:rPr lang="zh-TW" dirty="0" smtClean="0"/>
              <a:t>课</a:t>
            </a:r>
            <a:r>
              <a:rPr lang="zh-TW" altLang="en-US" dirty="0" smtClean="0"/>
              <a:t>的</a:t>
            </a:r>
            <a:r>
              <a:rPr lang="zh-TW" dirty="0" smtClean="0"/>
              <a:t>生</a:t>
            </a:r>
            <a:r>
              <a:rPr lang="zh-TW" dirty="0"/>
              <a:t>祠</a:t>
            </a: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11ee6788e43_1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11ee6788e43_1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11f382a9cdc_1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11f382a9cdc_1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6" name="Google Shape;56;p1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7" name="Google Shape;57;p1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1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14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1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1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1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0" name="Google Shape;70;p1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71" name="Google Shape;71;p1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1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8" name="Google Shape;78;p1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79" name="Google Shape;79;p1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1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7" name="Google Shape;87;p18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88" name="Google Shape;88;p1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1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0" name="Google Shape;90;p18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4" name="Google Shape;94;p1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95" name="Google Shape;95;p1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1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7" name="Google Shape;97;p1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98" name="Google Shape;98;p19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oogle Shape;101;p20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102" name="Google Shape;102;p20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0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" name="Google Shape;104;p20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5" name="Google Shape;105;p2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8" name="Google Shape;108;p21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09" name="Google Shape;109;p2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1" name="Google Shape;111;p21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112" name="Google Shape;112;p21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13" name="Google Shape;113;p21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14" name="Google Shape;114;p2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2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17" name="Google Shape;117;p2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" name="Google Shape;119;p23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120" name="Google Shape;120;p2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2" name="Google Shape;122;p23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3" name="Google Shape;123;p23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4" name="Google Shape;124;p2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5"/>
          <p:cNvSpPr txBox="1">
            <a:spLocks noGrp="1"/>
          </p:cNvSpPr>
          <p:nvPr>
            <p:ph type="ctrTitle"/>
          </p:nvPr>
        </p:nvSpPr>
        <p:spPr>
          <a:xfrm>
            <a:off x="311708" y="1545450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3830"/>
              <a:t>MU </a:t>
            </a:r>
            <a:endParaRPr sz="383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3830"/>
              <a:t>2022 Spring </a:t>
            </a:r>
            <a:endParaRPr sz="383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3830"/>
              <a:t>KSCA007</a:t>
            </a:r>
            <a:endParaRPr sz="383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3830"/>
              <a:t>Chinese II Class </a:t>
            </a:r>
            <a:endParaRPr sz="3380"/>
          </a:p>
        </p:txBody>
      </p:sp>
      <p:sp>
        <p:nvSpPr>
          <p:cNvPr id="132" name="Google Shape;132;p25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25"/>
          <p:cNvSpPr txBox="1"/>
          <p:nvPr/>
        </p:nvSpPr>
        <p:spPr>
          <a:xfrm>
            <a:off x="3094325" y="4448375"/>
            <a:ext cx="35052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/>
              <a:t>2022年3月28日~3月30日</a:t>
            </a:r>
            <a:endParaRPr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力气 n. / strength, effort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4" name="Google Shape;194;p35"/>
          <p:cNvSpPr txBox="1">
            <a:spLocks noGrp="1"/>
          </p:cNvSpPr>
          <p:nvPr>
            <p:ph type="body" idx="1"/>
          </p:nvPr>
        </p:nvSpPr>
        <p:spPr>
          <a:xfrm>
            <a:off x="729450" y="2049575"/>
            <a:ext cx="80154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600" dirty="0"/>
              <a:t>我费了很大的力气才通过笔试。</a:t>
            </a:r>
            <a:endParaRPr sz="26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600" dirty="0"/>
              <a:t>他的力气很大，可以自己把</a:t>
            </a:r>
            <a:r>
              <a:rPr lang="zh-TW" sz="2600" dirty="0" smtClean="0"/>
              <a:t>冰箱</a:t>
            </a:r>
            <a:r>
              <a:rPr lang="zh-TW" altLang="en-US" sz="2600" dirty="0" smtClean="0"/>
              <a:t>搬</a:t>
            </a:r>
            <a:r>
              <a:rPr lang="zh-TW" sz="2600" dirty="0" smtClean="0"/>
              <a:t>起</a:t>
            </a:r>
            <a:r>
              <a:rPr lang="zh-TW" sz="2600" dirty="0"/>
              <a:t>来。</a:t>
            </a:r>
            <a:endParaRPr sz="26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600" dirty="0"/>
              <a:t>他今天生病了，他懒懒的，一点儿力气也没有。</a:t>
            </a:r>
            <a:endParaRPr sz="26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600" dirty="0"/>
              <a:t>他虽然比我高，但是力气没我大。</a:t>
            </a:r>
            <a:endParaRPr sz="26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600" dirty="0"/>
              <a:t>他高是高，但是力气没我大</a:t>
            </a:r>
            <a:r>
              <a:rPr lang="zh-TW" sz="2600" dirty="0" smtClean="0"/>
              <a:t>。</a:t>
            </a:r>
            <a:endParaRPr lang="en-US" altLang="zh-TW" sz="2600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2600" dirty="0" smtClean="0"/>
              <a:t>Q</a:t>
            </a:r>
            <a:r>
              <a:rPr lang="zh-TW" altLang="en-US" sz="2600" dirty="0" smtClean="0"/>
              <a:t>：你觉得谁的力气比较大？谁的力气最大？</a:t>
            </a:r>
            <a:endParaRPr sz="2600" dirty="0"/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sz="2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俩(Liǎ)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00" name="Google Shape;200;p36"/>
          <p:cNvSpPr txBox="1">
            <a:spLocks noGrp="1"/>
          </p:cNvSpPr>
          <p:nvPr>
            <p:ph type="body" idx="1"/>
          </p:nvPr>
        </p:nvSpPr>
        <p:spPr>
          <a:xfrm>
            <a:off x="729450" y="20495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/>
              <a:t>俩=两人。但是一定是"人称代名词+俩"</a:t>
            </a:r>
            <a:endParaRPr sz="30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 dirty="0"/>
              <a:t>我们两人去吃饭吧 = 我们俩去吃饭</a:t>
            </a:r>
            <a:br>
              <a:rPr lang="zh-TW" sz="3000" dirty="0"/>
            </a:br>
            <a:r>
              <a:rPr lang="zh-TW" sz="3000" dirty="0"/>
              <a:t>教室里有两人 ≠ 教室里有俩</a:t>
            </a:r>
            <a:endParaRPr sz="30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 dirty="0"/>
              <a:t>仨(Sā)=三人</a:t>
            </a:r>
            <a:endParaRPr sz="30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3000" dirty="0"/>
              <a:t>他们仨每次上课都坐在一起</a:t>
            </a:r>
            <a:endParaRPr sz="3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7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一言为定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06" name="Google Shape;206;p37"/>
          <p:cNvSpPr txBox="1">
            <a:spLocks noGrp="1"/>
          </p:cNvSpPr>
          <p:nvPr>
            <p:ph type="body" idx="1"/>
          </p:nvPr>
        </p:nvSpPr>
        <p:spPr>
          <a:xfrm>
            <a:off x="439200" y="2053694"/>
            <a:ext cx="87051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一言为定，十年后我们在这里再见面。</a:t>
            </a:r>
            <a:endParaRPr sz="3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明天十点在运动中心前面等我，一言为定。</a:t>
            </a:r>
            <a:endParaRPr sz="3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这次是你付钱的，下次吃饭让我付钱，一言为定。</a:t>
            </a:r>
            <a:endParaRPr sz="3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8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语法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9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12课跟14课，动词的四种补语bǔyǔ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17" name="Google Shape;217;p39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82008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3000"/>
              </a:spcBef>
              <a:buNone/>
            </a:pPr>
            <a:r>
              <a:rPr lang="zh-TW" sz="2400" dirty="0"/>
              <a:t>・结果jiéguǒ补语(resultative complements) L12,or see P86</a:t>
            </a:r>
            <a:br>
              <a:rPr lang="zh-TW" sz="2400" dirty="0"/>
            </a:br>
            <a:r>
              <a:rPr lang="zh-TW" sz="2400" dirty="0" smtClean="0"/>
              <a:t>・</a:t>
            </a:r>
            <a:r>
              <a:rPr lang="zh-TW" altLang="en-US" sz="2400" dirty="0"/>
              <a:t>状</a:t>
            </a:r>
            <a:r>
              <a:rPr lang="zh-TW" altLang="en-US" sz="2400" dirty="0" smtClean="0"/>
              <a:t>态</a:t>
            </a:r>
            <a:r>
              <a:rPr lang="en-US" altLang="zh-TW" sz="2400" dirty="0" err="1" smtClean="0"/>
              <a:t>zhuàngtài</a:t>
            </a:r>
            <a:r>
              <a:rPr lang="zh-TW" sz="2400" dirty="0" smtClean="0"/>
              <a:t>补</a:t>
            </a:r>
            <a:r>
              <a:rPr lang="zh-TW" sz="2400" dirty="0"/>
              <a:t>语(descriptive complements)L16_1</a:t>
            </a:r>
            <a:br>
              <a:rPr lang="zh-TW" sz="2400" dirty="0"/>
            </a:br>
            <a:r>
              <a:rPr lang="zh-TW" sz="2400" dirty="0"/>
              <a:t>・可能kěnéng补语(potential complements)L16_1</a:t>
            </a:r>
            <a:br>
              <a:rPr lang="zh-TW" sz="2400" dirty="0"/>
            </a:br>
            <a:r>
              <a:rPr lang="zh-TW" sz="2400" dirty="0" smtClean="0"/>
              <a:t>・</a:t>
            </a:r>
            <a:r>
              <a:rPr lang="zh-TW" altLang="en-US" sz="2400" dirty="0"/>
              <a:t>趋</a:t>
            </a:r>
            <a:r>
              <a:rPr lang="zh-TW" altLang="en-US" sz="2400" dirty="0" smtClean="0"/>
              <a:t>向</a:t>
            </a:r>
            <a:r>
              <a:rPr lang="en-US" altLang="zh-TW" sz="2400" dirty="0" err="1"/>
              <a:t>qūxiàng</a:t>
            </a:r>
            <a:r>
              <a:rPr lang="zh-TW" sz="2400" dirty="0" smtClean="0"/>
              <a:t>补</a:t>
            </a:r>
            <a:r>
              <a:rPr lang="zh-TW" sz="2400" dirty="0"/>
              <a:t>语(Directional Complements)L16_2</a:t>
            </a:r>
            <a:endParaRPr sz="2400" dirty="0"/>
          </a:p>
          <a:p>
            <a:pPr marL="0" lvl="0" indent="0" algn="l" rtl="0">
              <a:spcBef>
                <a:spcPts val="3000"/>
              </a:spcBef>
              <a:spcAft>
                <a:spcPts val="3000"/>
              </a:spcAft>
              <a:buNone/>
            </a:pPr>
            <a:r>
              <a:rPr lang="zh-TW" sz="2400" dirty="0"/>
              <a:t/>
            </a:r>
            <a:br>
              <a:rPr lang="zh-TW" sz="2400" dirty="0"/>
            </a:br>
            <a:r>
              <a:rPr lang="zh-TW" sz="2400" dirty="0"/>
              <a:t/>
            </a:r>
            <a:br>
              <a:rPr lang="zh-TW" sz="2400" dirty="0"/>
            </a:br>
            <a:endParaRPr sz="900" dirty="0">
              <a:solidFill>
                <a:srgbClr val="E33F0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40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82596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lvl="0"/>
            <a:r>
              <a:rPr lang="zh-TW" altLang="en-US" sz="3000" b="0" dirty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状态</a:t>
            </a:r>
            <a:r>
              <a:rPr lang="en-US" altLang="zh-TW" sz="3000" b="0" dirty="0" err="1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zhuàngtài</a:t>
            </a:r>
            <a:r>
              <a:rPr lang="zh-TW" altLang="en-US" sz="3000" b="0" dirty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补</a:t>
            </a:r>
            <a:r>
              <a:rPr lang="zh-TW" altLang="en-US" sz="3000" b="0" dirty="0" smtClean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语</a:t>
            </a:r>
            <a:r>
              <a:rPr lang="zh-TW" sz="3000" b="0" dirty="0" smtClean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b</a:t>
            </a:r>
            <a:r>
              <a:rPr lang="zh-TW" sz="3000" b="0" dirty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ǔyǔ</a:t>
            </a:r>
            <a:br>
              <a:rPr lang="zh-TW" sz="3000" b="0" dirty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lang="zh-TW" sz="3000" b="0" dirty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(descriptive complement)</a:t>
            </a:r>
            <a:endParaRPr sz="3000" b="0" dirty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23" name="Google Shape;223;p40"/>
          <p:cNvSpPr txBox="1">
            <a:spLocks noGrp="1"/>
          </p:cNvSpPr>
          <p:nvPr>
            <p:ph type="body" idx="1"/>
          </p:nvPr>
        </p:nvSpPr>
        <p:spPr>
          <a:xfrm>
            <a:off x="729450" y="243022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000"/>
              </a:spcBef>
              <a:spcAft>
                <a:spcPts val="3000"/>
              </a:spcAft>
              <a:buNone/>
            </a:pPr>
            <a:r>
              <a:rPr lang="zh-TW" sz="2400"/>
              <a:t>v. + 得 + (很) adj</a:t>
            </a:r>
            <a:br>
              <a:rPr lang="zh-TW" sz="2400"/>
            </a:br>
            <a:r>
              <a:rPr lang="zh-TW" sz="2400"/>
              <a:t>他说中文说得很好。</a:t>
            </a:r>
            <a:br>
              <a:rPr lang="zh-TW" sz="2400"/>
            </a:br>
            <a:r>
              <a:rPr lang="zh-TW" sz="2400"/>
              <a:t>他睡觉睡得很久。</a:t>
            </a:r>
            <a:br>
              <a:rPr lang="zh-TW" sz="2400"/>
            </a:br>
            <a:r>
              <a:rPr lang="zh-TW" sz="2400"/>
              <a:t>说得好！</a:t>
            </a:r>
            <a:br>
              <a:rPr lang="zh-TW" sz="2400"/>
            </a:br>
            <a:r>
              <a:rPr lang="zh-TW" sz="2400"/>
              <a:t/>
            </a:r>
            <a:br>
              <a:rPr lang="zh-TW" sz="2400"/>
            </a:br>
            <a:endParaRPr sz="900">
              <a:solidFill>
                <a:srgbClr val="E33F0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p40"/>
          <p:cNvSpPr txBox="1">
            <a:spLocks noGrp="1"/>
          </p:cNvSpPr>
          <p:nvPr>
            <p:ph type="body" idx="2"/>
          </p:nvPr>
        </p:nvSpPr>
        <p:spPr>
          <a:xfrm>
            <a:off x="4089550" y="2430225"/>
            <a:ext cx="5114100" cy="233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000"/>
              </a:spcBef>
              <a:spcAft>
                <a:spcPts val="3000"/>
              </a:spcAft>
              <a:buSzPts val="1018"/>
              <a:buNone/>
            </a:pPr>
            <a:r>
              <a:rPr lang="zh-TW" sz="2420"/>
              <a:t>v./adj. + 得 + 短语(Short sentence)</a:t>
            </a:r>
            <a:br>
              <a:rPr lang="zh-TW" sz="2420"/>
            </a:br>
            <a:r>
              <a:rPr lang="zh-TW" sz="2420"/>
              <a:t>你说得比老师还清楚。</a:t>
            </a:r>
            <a:br>
              <a:rPr lang="zh-TW" sz="2420"/>
            </a:br>
            <a:r>
              <a:rPr lang="zh-TW" sz="2420"/>
              <a:t>我写功课写得手很疼。</a:t>
            </a:r>
            <a:br>
              <a:rPr lang="zh-TW" sz="2420"/>
            </a:br>
            <a:r>
              <a:rPr lang="zh-TW" sz="2420"/>
              <a:t>他高兴得又唱又跳。</a:t>
            </a:r>
            <a:br>
              <a:rPr lang="zh-TW" sz="2420"/>
            </a:br>
            <a:r>
              <a:rPr lang="zh-TW" sz="2420"/>
              <a:t>他累得只能躺在床上。</a:t>
            </a:r>
            <a:endParaRPr sz="1402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41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可能kěnéng补语(potential complements)</a:t>
            </a:r>
            <a:br>
              <a:rPr lang="zh-TW" sz="3000" b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</a:br>
            <a:endParaRPr>
              <a:solidFill>
                <a:srgbClr val="000000"/>
              </a:solidFill>
            </a:endParaRPr>
          </a:p>
        </p:txBody>
      </p:sp>
      <p:sp>
        <p:nvSpPr>
          <p:cNvPr id="230" name="Google Shape;230;p41"/>
          <p:cNvSpPr txBox="1">
            <a:spLocks noGrp="1"/>
          </p:cNvSpPr>
          <p:nvPr>
            <p:ph type="body" idx="1"/>
          </p:nvPr>
        </p:nvSpPr>
        <p:spPr>
          <a:xfrm>
            <a:off x="495200" y="19101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2700" dirty="0" smtClean="0">
                <a:solidFill>
                  <a:srgbClr val="000000"/>
                </a:solidFill>
              </a:rPr>
              <a:t>把</a:t>
            </a:r>
            <a:r>
              <a:rPr lang="zh-TW" sz="2700" dirty="0" smtClean="0">
                <a:solidFill>
                  <a:srgbClr val="000000"/>
                </a:solidFill>
              </a:rPr>
              <a:t>“得”放在“V”和“结</a:t>
            </a:r>
            <a:r>
              <a:rPr lang="zh-TW" sz="2700" dirty="0">
                <a:solidFill>
                  <a:srgbClr val="000000"/>
                </a:solidFill>
              </a:rPr>
              <a:t>果补语</a:t>
            </a:r>
            <a:r>
              <a:rPr lang="zh-TW" sz="2700" dirty="0" smtClean="0">
                <a:solidFill>
                  <a:srgbClr val="000000"/>
                </a:solidFill>
              </a:rPr>
              <a:t>或是</a:t>
            </a:r>
            <a:r>
              <a:rPr lang="zh-TW" altLang="en-US" sz="2700" dirty="0" smtClean="0">
                <a:solidFill>
                  <a:srgbClr val="000000"/>
                </a:solidFill>
              </a:rPr>
              <a:t>趋向</a:t>
            </a:r>
            <a:r>
              <a:rPr lang="zh-TW" sz="2700" dirty="0" smtClean="0">
                <a:solidFill>
                  <a:srgbClr val="000000"/>
                </a:solidFill>
              </a:rPr>
              <a:t>补</a:t>
            </a:r>
            <a:r>
              <a:rPr lang="zh-TW" sz="2700" dirty="0">
                <a:solidFill>
                  <a:srgbClr val="000000"/>
                </a:solidFill>
              </a:rPr>
              <a:t>语"的中间。</a:t>
            </a:r>
            <a:endParaRPr sz="2700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 dirty="0">
                <a:solidFill>
                  <a:srgbClr val="000000"/>
                </a:solidFill>
              </a:rPr>
              <a:t>⇒V得C</a:t>
            </a:r>
            <a:br>
              <a:rPr lang="zh-TW" sz="2700" dirty="0">
                <a:solidFill>
                  <a:srgbClr val="000000"/>
                </a:solidFill>
              </a:rPr>
            </a:br>
            <a:r>
              <a:rPr lang="zh-TW" sz="2700" dirty="0">
                <a:solidFill>
                  <a:srgbClr val="000000"/>
                </a:solidFill>
              </a:rPr>
              <a:t/>
            </a:r>
            <a:br>
              <a:rPr lang="zh-TW" sz="2700" dirty="0">
                <a:solidFill>
                  <a:srgbClr val="000000"/>
                </a:solidFill>
              </a:rPr>
            </a:br>
            <a:r>
              <a:rPr lang="zh-TW" sz="2700" dirty="0">
                <a:solidFill>
                  <a:srgbClr val="000000"/>
                </a:solidFill>
              </a:rPr>
              <a:t>否定</a:t>
            </a:r>
            <a:br>
              <a:rPr lang="zh-TW" sz="2700" dirty="0">
                <a:solidFill>
                  <a:srgbClr val="000000"/>
                </a:solidFill>
              </a:rPr>
            </a:br>
            <a:r>
              <a:rPr lang="zh-TW" sz="2700" dirty="0">
                <a:solidFill>
                  <a:srgbClr val="000000"/>
                </a:solidFill>
              </a:rPr>
              <a:t>⇒V不C</a:t>
            </a:r>
            <a:endParaRPr sz="2700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700" dirty="0">
              <a:solidFill>
                <a:srgbClr val="000000"/>
              </a:solidFill>
            </a:endParaRPr>
          </a:p>
        </p:txBody>
      </p:sp>
      <p:graphicFrame>
        <p:nvGraphicFramePr>
          <p:cNvPr id="231" name="Google Shape;231;p41"/>
          <p:cNvGraphicFramePr/>
          <p:nvPr/>
        </p:nvGraphicFramePr>
        <p:xfrm>
          <a:off x="2599250" y="2874000"/>
          <a:ext cx="2910950" cy="2175460"/>
        </p:xfrm>
        <a:graphic>
          <a:graphicData uri="http://schemas.openxmlformats.org/drawingml/2006/table">
            <a:tbl>
              <a:tblPr>
                <a:noFill/>
                <a:tableStyleId>{BE27BB4E-4DD9-4D2F-9C26-ACB2B053BE82}</a:tableStyleId>
              </a:tblPr>
              <a:tblGrid>
                <a:gridCol w="1455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5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15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700" b="1">
                          <a:solidFill>
                            <a:srgbClr val="CC0000"/>
                          </a:solidFill>
                        </a:rPr>
                        <a:t>得</a:t>
                      </a:r>
                      <a:endParaRPr sz="1700" b="1">
                        <a:solidFill>
                          <a:srgbClr val="CC0000"/>
                        </a:solidFill>
                      </a:endParaRPr>
                    </a:p>
                  </a:txBody>
                  <a:tcPr marL="68575" marR="68575" marT="68575" marB="68575">
                    <a:lnL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700" b="1">
                          <a:solidFill>
                            <a:srgbClr val="CC0000"/>
                          </a:solidFill>
                        </a:rPr>
                        <a:t>不</a:t>
                      </a:r>
                      <a:endParaRPr sz="1700" b="1">
                        <a:solidFill>
                          <a:srgbClr val="CC0000"/>
                        </a:solidFill>
                      </a:endParaRPr>
                    </a:p>
                  </a:txBody>
                  <a:tcPr marL="68575" marR="68575" marT="68575" marB="68575">
                    <a:lnL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700" b="1"/>
                        <a:t>学得会</a:t>
                      </a:r>
                      <a:endParaRPr sz="1700" b="1"/>
                    </a:p>
                  </a:txBody>
                  <a:tcPr marL="68575" marR="68575" marT="68575" marB="68575">
                    <a:lnL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700" b="1"/>
                        <a:t>学不会</a:t>
                      </a:r>
                      <a:endParaRPr sz="1700" b="1"/>
                    </a:p>
                  </a:txBody>
                  <a:tcPr marL="68575" marR="68575" marT="68575" marB="68575">
                    <a:lnL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5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700" b="1"/>
                        <a:t>回得来</a:t>
                      </a:r>
                      <a:endParaRPr sz="1700" b="1"/>
                    </a:p>
                  </a:txBody>
                  <a:tcPr marL="68575" marR="68575" marT="68575" marB="68575">
                    <a:lnL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700" b="1"/>
                        <a:t>回不来</a:t>
                      </a:r>
                      <a:endParaRPr sz="1700" b="1"/>
                    </a:p>
                  </a:txBody>
                  <a:tcPr marL="68575" marR="68575" marT="68575" marB="68575">
                    <a:lnL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700" b="1"/>
                        <a:t>看得完 / 见</a:t>
                      </a:r>
                      <a:endParaRPr sz="1700" b="1"/>
                    </a:p>
                  </a:txBody>
                  <a:tcPr marL="68575" marR="68575" marT="68575" marB="68575">
                    <a:lnL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700" b="1"/>
                        <a:t>看不完 / 见</a:t>
                      </a:r>
                      <a:endParaRPr sz="1700" b="1"/>
                    </a:p>
                  </a:txBody>
                  <a:tcPr marL="68575" marR="68575" marT="68575" marB="68575">
                    <a:lnL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15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700" b="1"/>
                        <a:t>想得起來</a:t>
                      </a:r>
                      <a:endParaRPr sz="1700" b="1"/>
                    </a:p>
                  </a:txBody>
                  <a:tcPr marL="68575" marR="68575" marT="68575" marB="68575">
                    <a:lnL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700" b="1"/>
                        <a:t>想不起來</a:t>
                      </a:r>
                      <a:endParaRPr sz="1700" b="1"/>
                    </a:p>
                  </a:txBody>
                  <a:tcPr marL="68575" marR="68575" marT="68575" marB="68575">
                    <a:lnL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32" name="Google Shape;232;p41"/>
          <p:cNvGraphicFramePr/>
          <p:nvPr/>
        </p:nvGraphicFramePr>
        <p:xfrm>
          <a:off x="5868825" y="2874000"/>
          <a:ext cx="2910950" cy="2175460"/>
        </p:xfrm>
        <a:graphic>
          <a:graphicData uri="http://schemas.openxmlformats.org/drawingml/2006/table">
            <a:tbl>
              <a:tblPr>
                <a:noFill/>
                <a:tableStyleId>{BE27BB4E-4DD9-4D2F-9C26-ACB2B053BE82}</a:tableStyleId>
              </a:tblPr>
              <a:tblGrid>
                <a:gridCol w="1455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5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15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700" b="1"/>
                        <a:t>买得起</a:t>
                      </a:r>
                      <a:endParaRPr sz="1700" b="1"/>
                    </a:p>
                  </a:txBody>
                  <a:tcPr marL="68575" marR="68575" marT="68575" marB="68575">
                    <a:lnL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700" b="1"/>
                        <a:t>买不起</a:t>
                      </a:r>
                      <a:endParaRPr sz="1700" b="1"/>
                    </a:p>
                  </a:txBody>
                  <a:tcPr marL="68575" marR="68575" marT="68575" marB="68575">
                    <a:lnL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700" b="1"/>
                        <a:t>看得懂</a:t>
                      </a:r>
                      <a:endParaRPr sz="1700" b="1"/>
                    </a:p>
                  </a:txBody>
                  <a:tcPr marL="68575" marR="68575" marT="68575" marB="68575">
                    <a:lnL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700" b="1"/>
                        <a:t>看不懂</a:t>
                      </a:r>
                      <a:endParaRPr sz="1700" b="1"/>
                    </a:p>
                  </a:txBody>
                  <a:tcPr marL="68575" marR="68575" marT="68575" marB="68575">
                    <a:lnL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5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700" b="1"/>
                        <a:t>吃得完</a:t>
                      </a:r>
                      <a:endParaRPr sz="1700" b="1"/>
                    </a:p>
                  </a:txBody>
                  <a:tcPr marL="68575" marR="68575" marT="68575" marB="68575">
                    <a:lnL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700" b="1"/>
                        <a:t>吃不完</a:t>
                      </a:r>
                      <a:endParaRPr sz="1700" b="1"/>
                    </a:p>
                  </a:txBody>
                  <a:tcPr marL="68575" marR="68575" marT="68575" marB="68575">
                    <a:lnL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5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700" b="1"/>
                        <a:t>听得清楚</a:t>
                      </a:r>
                      <a:endParaRPr sz="1700" b="1"/>
                    </a:p>
                  </a:txBody>
                  <a:tcPr marL="68575" marR="68575" marT="68575" marB="68575">
                    <a:lnL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700" b="1"/>
                        <a:t>听不清楚</a:t>
                      </a:r>
                      <a:endParaRPr sz="1700" b="1"/>
                    </a:p>
                  </a:txBody>
                  <a:tcPr marL="68575" marR="68575" marT="68575" marB="68575">
                    <a:lnL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15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700" b="1"/>
                        <a:t>做得完</a:t>
                      </a:r>
                      <a:endParaRPr sz="1700" b="1"/>
                    </a:p>
                  </a:txBody>
                  <a:tcPr marL="68575" marR="68575" marT="68575" marB="68575">
                    <a:lnL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700" b="1"/>
                        <a:t>做不完</a:t>
                      </a:r>
                      <a:endParaRPr sz="1700" b="1"/>
                    </a:p>
                  </a:txBody>
                  <a:tcPr marL="68575" marR="68575" marT="68575" marB="68575">
                    <a:lnL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8C8C8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42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可能kěnéng补语(potential complements)</a:t>
            </a:r>
            <a:br>
              <a:rPr lang="zh-TW" sz="3000" b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</a:br>
            <a:endParaRPr>
              <a:solidFill>
                <a:srgbClr val="000000"/>
              </a:solidFill>
            </a:endParaRPr>
          </a:p>
        </p:txBody>
      </p:sp>
      <p:sp>
        <p:nvSpPr>
          <p:cNvPr id="238" name="Google Shape;238;p42"/>
          <p:cNvSpPr txBox="1">
            <a:spLocks noGrp="1"/>
          </p:cNvSpPr>
          <p:nvPr>
            <p:ph type="body" idx="1"/>
          </p:nvPr>
        </p:nvSpPr>
        <p:spPr>
          <a:xfrm>
            <a:off x="556325" y="1853850"/>
            <a:ext cx="78600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>
                <a:solidFill>
                  <a:srgbClr val="000000"/>
                </a:solidFill>
              </a:rPr>
              <a:t>・看看P86~87，试试看造句问你的朋友。</a:t>
            </a:r>
            <a:endParaRPr sz="270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>
                <a:solidFill>
                  <a:srgbClr val="000000"/>
                </a:solidFill>
              </a:rPr>
              <a:t>・不过"V+错"不能说"V得错"</a:t>
            </a:r>
            <a:endParaRPr sz="270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>
                <a:solidFill>
                  <a:srgbClr val="000000"/>
                </a:solidFill>
              </a:rPr>
              <a:t>	(X)你写得错吗？    (O)你写得对吗？</a:t>
            </a:r>
            <a:endParaRPr sz="270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>
                <a:solidFill>
                  <a:srgbClr val="000000"/>
                </a:solidFill>
              </a:rPr>
              <a:t/>
            </a:r>
            <a:br>
              <a:rPr lang="zh-TW" sz="2700">
                <a:solidFill>
                  <a:srgbClr val="000000"/>
                </a:solidFill>
              </a:rPr>
            </a:br>
            <a:r>
              <a:rPr lang="zh-TW" sz="2700">
                <a:solidFill>
                  <a:srgbClr val="000000"/>
                </a:solidFill>
              </a:rPr>
              <a:t>写⇒写完⇒写得完</a:t>
            </a:r>
            <a:endParaRPr sz="270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>
                <a:solidFill>
                  <a:srgbClr val="000000"/>
                </a:solidFill>
              </a:rPr>
              <a:t>A：你今天写得完作业吗？</a:t>
            </a:r>
            <a:endParaRPr sz="270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>
                <a:solidFill>
                  <a:srgbClr val="000000"/>
                </a:solidFill>
              </a:rPr>
              <a:t>B：我写不完...</a:t>
            </a:r>
            <a:endParaRPr sz="270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700">
              <a:solidFill>
                <a:srgbClr val="000000"/>
              </a:solidFill>
            </a:endParaRPr>
          </a:p>
        </p:txBody>
      </p:sp>
      <p:sp>
        <p:nvSpPr>
          <p:cNvPr id="239" name="Google Shape;239;p42"/>
          <p:cNvSpPr txBox="1"/>
          <p:nvPr/>
        </p:nvSpPr>
        <p:spPr>
          <a:xfrm>
            <a:off x="4948325" y="3455025"/>
            <a:ext cx="5621700" cy="164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>
                <a:latin typeface="Lato"/>
                <a:ea typeface="Lato"/>
                <a:cs typeface="Lato"/>
                <a:sym typeface="Lato"/>
              </a:rPr>
              <a:t>听⇒听懂⇒听得懂</a:t>
            </a:r>
            <a:endParaRPr sz="2700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>
                <a:latin typeface="Lato"/>
                <a:ea typeface="Lato"/>
                <a:cs typeface="Lato"/>
                <a:sym typeface="Lato"/>
              </a:rPr>
              <a:t>A：你听得懂这个语法吗？</a:t>
            </a:r>
            <a:endParaRPr sz="2700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>
                <a:latin typeface="Lato"/>
                <a:ea typeface="Lato"/>
                <a:cs typeface="Lato"/>
                <a:sym typeface="Lato"/>
              </a:rPr>
              <a:t>B：我听得懂！</a:t>
            </a:r>
            <a:endParaRPr sz="2700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43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 dirty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就 (数字 + 量词) + n.：only</a:t>
            </a:r>
            <a:endParaRPr dirty="0">
              <a:solidFill>
                <a:srgbClr val="000000"/>
              </a:solidFill>
            </a:endParaRPr>
          </a:p>
        </p:txBody>
      </p:sp>
      <p:sp>
        <p:nvSpPr>
          <p:cNvPr id="245" name="Google Shape;245;p43"/>
          <p:cNvSpPr txBox="1">
            <a:spLocks noGrp="1"/>
          </p:cNvSpPr>
          <p:nvPr>
            <p:ph type="body" idx="1"/>
          </p:nvPr>
        </p:nvSpPr>
        <p:spPr>
          <a:xfrm>
            <a:off x="729450" y="20495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去台湾的飞机很少，一天就一班。</a:t>
            </a:r>
            <a:endParaRPr sz="2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我很少回家，一个月就一次。</a:t>
            </a:r>
            <a:endParaRPr sz="2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全班那么多同学，就你问题最多。</a:t>
            </a:r>
            <a:endParaRPr sz="2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大家看了他演的新电影，就我没看过。</a:t>
            </a:r>
            <a:endParaRPr sz="2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大家的作业都写完了，就你没写完。</a:t>
            </a:r>
            <a:br>
              <a:rPr lang="zh-TW" sz="2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zh-TW" sz="2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・就=</a:t>
            </a:r>
            <a:r>
              <a:rPr lang="zh-TW" sz="26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只有</a:t>
            </a:r>
            <a:r>
              <a:rPr lang="en-US" altLang="zh-TW" sz="26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/</a:t>
            </a:r>
            <a:r>
              <a:rPr lang="zh-TW" altLang="en-US" sz="26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只是</a:t>
            </a:r>
            <a:r>
              <a:rPr lang="en-US" altLang="zh-TW" sz="26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…</a:t>
            </a:r>
            <a:endParaRPr sz="41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45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生词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7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生词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4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 dirty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记得 v. / to </a:t>
            </a:r>
            <a:r>
              <a:rPr lang="zh-TW" sz="3000" b="0" dirty="0" smtClean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remember</a:t>
            </a:r>
            <a:r>
              <a:rPr lang="en-US" altLang="zh-TW" sz="3000" b="0" dirty="0" smtClean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en-US" altLang="zh-TW" sz="3000" b="0" dirty="0" smtClean="0">
                <a:solidFill>
                  <a:srgbClr val="000000"/>
                </a:solidFill>
                <a:latin typeface="Lato"/>
                <a:ea typeface="Lato"/>
                <a:cs typeface="Lato"/>
                <a:sym typeface="Wingdings" panose="05000000000000000000" pitchFamily="2" charset="2"/>
              </a:rPr>
              <a:t> </a:t>
            </a:r>
            <a:r>
              <a:rPr lang="zh-TW" altLang="en-US" sz="3000" b="0" dirty="0" smtClean="0">
                <a:solidFill>
                  <a:srgbClr val="000000"/>
                </a:solidFill>
                <a:latin typeface="Lato"/>
                <a:ea typeface="Lato"/>
                <a:cs typeface="Lato"/>
                <a:sym typeface="Wingdings" panose="05000000000000000000" pitchFamily="2" charset="2"/>
              </a:rPr>
              <a:t>忘记、忘了</a:t>
            </a:r>
            <a:endParaRPr sz="3000" b="0" dirty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61" name="Google Shape;261;p46"/>
          <p:cNvSpPr txBox="1">
            <a:spLocks noGrp="1"/>
          </p:cNvSpPr>
          <p:nvPr>
            <p:ph type="body" idx="1"/>
          </p:nvPr>
        </p:nvSpPr>
        <p:spPr>
          <a:xfrm>
            <a:off x="729450" y="2049575"/>
            <a:ext cx="83181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A：这些生词我们上次教过，还记得吗？</a:t>
            </a:r>
            <a:endParaRPr sz="21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B：我忘记了。/ 我不记得。</a:t>
            </a:r>
            <a:endParaRPr sz="21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A：你记得他家怎么去吗？</a:t>
            </a:r>
            <a:endParaRPr sz="21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B：先直走十分钟后往左拐，看到两层楼的白色房子就是他家了。</a:t>
            </a:r>
            <a:endParaRPr sz="21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昨天天气预报说今天会下雨，记得带把伞再出门。</a:t>
            </a:r>
            <a:endParaRPr sz="21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sz="3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47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想起來 v. / to remember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67" name="Google Shape;267;p47"/>
          <p:cNvSpPr txBox="1">
            <a:spLocks noGrp="1"/>
          </p:cNvSpPr>
          <p:nvPr>
            <p:ph type="body" idx="1"/>
          </p:nvPr>
        </p:nvSpPr>
        <p:spPr>
          <a:xfrm>
            <a:off x="729450" y="20495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A：这些生词我们上次教过，还记得吗？</a:t>
            </a:r>
            <a:endParaRPr sz="2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B：我想起來了。/ 我想不起來。</a:t>
            </a:r>
            <a:endParaRPr sz="2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我想起来那位圆脸、长头发的女人是谁了。</a:t>
            </a:r>
            <a:endParaRPr sz="2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我想不起来我把药放到哪儿了。</a:t>
            </a:r>
            <a:endParaRPr sz="2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sz="30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48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搬 v. / to move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73" name="Google Shape;273;p48"/>
          <p:cNvSpPr txBox="1">
            <a:spLocks noGrp="1"/>
          </p:cNvSpPr>
          <p:nvPr>
            <p:ph type="body" idx="1"/>
          </p:nvPr>
        </p:nvSpPr>
        <p:spPr>
          <a:xfrm>
            <a:off x="729450" y="2049575"/>
            <a:ext cx="8414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v.+o.：搬家、搬桌子、搬椅子</a:t>
            </a:r>
            <a:endParaRPr sz="2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请你把桌子搬到那儿。</a:t>
            </a:r>
            <a:endParaRPr sz="2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我不想住家里，我想搬去外面住。</a:t>
            </a:r>
            <a:endParaRPr sz="2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A：你想搬到哪里？</a:t>
            </a:r>
            <a:endParaRPr sz="2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B：我想搬到布拉格去(住)。因为城市很大，而且交通方便。</a:t>
            </a:r>
            <a:endParaRPr sz="2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C：我想搬到山里。因为......。你呢？</a:t>
            </a:r>
            <a:endParaRPr sz="23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sz="30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49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打扫 v. to clean up (room, apartment, house)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79" name="Google Shape;279;p49"/>
          <p:cNvSpPr txBox="1">
            <a:spLocks noGrp="1"/>
          </p:cNvSpPr>
          <p:nvPr>
            <p:ph type="body" idx="1"/>
          </p:nvPr>
        </p:nvSpPr>
        <p:spPr>
          <a:xfrm>
            <a:off x="729450" y="20495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1270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请你把教室 / 房间 / 家里打扫干净 gānjìng。</a:t>
            </a:r>
            <a:endParaRPr sz="24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1270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厕所现在不能用，服务员正在打扫呢。</a:t>
            </a:r>
            <a:endParaRPr sz="24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1270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妈妈每天都打扫家里，把家里打扫得很干净。</a:t>
            </a:r>
            <a:endParaRPr sz="24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127000" algn="l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zh-TW" sz="3000" dirty="0">
                <a:solidFill>
                  <a:srgbClr val="000000"/>
                </a:solidFill>
              </a:rPr>
              <a:t>扫 v. to </a:t>
            </a:r>
            <a:r>
              <a:rPr lang="zh-TW" sz="3000" dirty="0" smtClean="0">
                <a:solidFill>
                  <a:srgbClr val="000000"/>
                </a:solidFill>
              </a:rPr>
              <a:t>sweep</a:t>
            </a:r>
            <a:r>
              <a:rPr lang="zh-TW" altLang="en-US" sz="3000" dirty="0" smtClean="0">
                <a:solidFill>
                  <a:srgbClr val="000000"/>
                </a:solidFill>
              </a:rPr>
              <a:t> </a:t>
            </a:r>
            <a:r>
              <a:rPr lang="en-US" altLang="zh-TW" sz="2000" dirty="0" smtClean="0">
                <a:solidFill>
                  <a:srgbClr val="000000"/>
                </a:solidFill>
              </a:rPr>
              <a:t>(</a:t>
            </a:r>
            <a:r>
              <a:rPr lang="zh-CN" altLang="en-US" sz="2000" dirty="0" smtClean="0">
                <a:solidFill>
                  <a:srgbClr val="000000"/>
                </a:solidFill>
              </a:rPr>
              <a:t>用扫把</a:t>
            </a:r>
            <a:r>
              <a:rPr lang="en-US" altLang="zh-CN" sz="2000" dirty="0" err="1">
                <a:solidFill>
                  <a:srgbClr val="000000"/>
                </a:solidFill>
              </a:rPr>
              <a:t>sào</a:t>
            </a:r>
            <a:r>
              <a:rPr lang="en-US" altLang="zh-CN" sz="2000" dirty="0" err="1" smtClean="0">
                <a:solidFill>
                  <a:srgbClr val="000000"/>
                </a:solidFill>
              </a:rPr>
              <a:t>bǎ</a:t>
            </a:r>
            <a:r>
              <a:rPr lang="zh-CN" altLang="en-US" sz="2000" dirty="0">
                <a:solidFill>
                  <a:srgbClr val="000000"/>
                </a:solidFill>
              </a:rPr>
              <a:t>扫</a:t>
            </a:r>
            <a:r>
              <a:rPr lang="en-US" altLang="zh-CN" sz="2000" dirty="0" err="1">
                <a:solidFill>
                  <a:srgbClr val="000000"/>
                </a:solidFill>
              </a:rPr>
              <a:t>sǎo</a:t>
            </a:r>
            <a:r>
              <a:rPr lang="zh-CN" altLang="en-US" sz="2000" dirty="0">
                <a:solidFill>
                  <a:srgbClr val="000000"/>
                </a:solidFill>
              </a:rPr>
              <a:t>地</a:t>
            </a:r>
            <a:r>
              <a:rPr lang="en-US" altLang="zh-TW" sz="2000" dirty="0" smtClean="0">
                <a:solidFill>
                  <a:srgbClr val="000000"/>
                </a:solidFill>
              </a:rPr>
              <a:t>)</a:t>
            </a:r>
            <a:endParaRPr sz="2000" b="1" dirty="0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lvl="0" indent="1270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妈妈扫地扫得很干净，但是弟弟扫得不干净。</a:t>
            </a:r>
            <a:endParaRPr sz="24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1270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自扫门前雪。 </a:t>
            </a:r>
            <a:r>
              <a:rPr lang="zh-TW" sz="21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(Mind your own business, or Selfishness)</a:t>
            </a:r>
            <a:endParaRPr sz="21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endParaRPr sz="30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1018"/>
              <a:buNone/>
            </a:pPr>
            <a:endParaRPr sz="3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50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整理 v.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85" name="Google Shape;285;p50"/>
          <p:cNvSpPr txBox="1">
            <a:spLocks noGrp="1"/>
          </p:cNvSpPr>
          <p:nvPr>
            <p:ph type="body" idx="1"/>
          </p:nvPr>
        </p:nvSpPr>
        <p:spPr>
          <a:xfrm>
            <a:off x="729450" y="2049575"/>
            <a:ext cx="8181300" cy="262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我整理房间。</a:t>
            </a:r>
            <a:endParaRPr sz="2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我的房间很乱，如果你要来，那给我一点时间整理房间。</a:t>
            </a:r>
            <a:endParaRPr sz="2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宿舍的冰箱有很多没吃完的食物，我们最好去整理一下。</a:t>
            </a:r>
            <a:endParaRPr sz="2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好好好，我整理是整理，不过我明天再整理。</a:t>
            </a:r>
            <a:endParaRPr sz="2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房间越整理越乱@@</a:t>
            </a:r>
            <a:endParaRPr sz="25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1018"/>
              <a:buNone/>
            </a:pPr>
            <a:endParaRPr sz="30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51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旅行 v. to travel</a:t>
            </a:r>
            <a:endParaRPr dirty="0">
              <a:solidFill>
                <a:srgbClr val="000000"/>
              </a:solidFill>
            </a:endParaRPr>
          </a:p>
        </p:txBody>
      </p:sp>
      <p:sp>
        <p:nvSpPr>
          <p:cNvPr id="291" name="Google Shape;291;p51"/>
          <p:cNvSpPr txBox="1">
            <a:spLocks noGrp="1"/>
          </p:cNvSpPr>
          <p:nvPr>
            <p:ph type="body" idx="1"/>
          </p:nvPr>
        </p:nvSpPr>
        <p:spPr>
          <a:xfrm>
            <a:off x="729450" y="1942775"/>
            <a:ext cx="79824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明年暑假我要去中国旅行</a:t>
            </a:r>
            <a:r>
              <a:rPr lang="zh-TW" sz="26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。</a:t>
            </a:r>
            <a:endParaRPr lang="en-US" altLang="zh-TW" sz="2600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buNone/>
            </a:pPr>
            <a:r>
              <a:rPr lang="zh-TW" altLang="zh-TW" sz="2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明年暑假我</a:t>
            </a:r>
            <a:r>
              <a:rPr lang="zh-TW" altLang="zh-TW" sz="26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要</a:t>
            </a:r>
            <a:r>
              <a:rPr lang="zh-TW" altLang="en-US" sz="2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旅</a:t>
            </a:r>
            <a:r>
              <a:rPr lang="zh-TW" altLang="en-US" sz="26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行</a:t>
            </a:r>
            <a:r>
              <a:rPr lang="zh-TW" altLang="zh-TW" sz="26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中国</a:t>
            </a:r>
            <a:r>
              <a:rPr lang="en-US" altLang="zh-TW" sz="26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(X)</a:t>
            </a:r>
            <a:endParaRPr sz="2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去年寒假我和妈妈去台湾旅行，明年我想再去一次。</a:t>
            </a:r>
            <a:endParaRPr sz="2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我去中国旅行过三次。 </a:t>
            </a:r>
            <a:endParaRPr sz="2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你喜欢坐飞机旅行，还是坐火车旅行</a:t>
            </a:r>
            <a:r>
              <a:rPr lang="zh-TW" sz="26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？</a:t>
            </a:r>
            <a:endParaRPr lang="en-US" altLang="zh-TW" sz="2600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26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暑假你</a:t>
            </a:r>
            <a:r>
              <a:rPr lang="zh-TW" altLang="en-US" sz="2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想去</a:t>
            </a:r>
            <a:r>
              <a:rPr lang="zh-TW" altLang="en-US" sz="26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哪里旅行</a:t>
            </a:r>
            <a:r>
              <a:rPr lang="zh-TW" altLang="en-US" sz="2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？</a:t>
            </a:r>
            <a:endParaRPr sz="2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endParaRPr sz="30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1018"/>
              <a:buNone/>
            </a:pPr>
            <a:endParaRPr sz="3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52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电 n. / electricity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97" name="Google Shape;297;p52"/>
          <p:cNvSpPr txBox="1">
            <a:spLocks noGrp="1"/>
          </p:cNvSpPr>
          <p:nvPr>
            <p:ph type="body" idx="1"/>
          </p:nvPr>
        </p:nvSpPr>
        <p:spPr>
          <a:xfrm>
            <a:off x="575825" y="1805050"/>
            <a:ext cx="84231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电子产品chǎnpǐn：</a:t>
            </a:r>
            <a:br>
              <a:rPr lang="zh-TW" sz="2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zh-TW" sz="2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电灯、电暖器、电视、电脑、电风扇shàn...</a:t>
            </a:r>
            <a:endParaRPr sz="2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天气：闪电shǎndiàn</a:t>
            </a:r>
            <a:br>
              <a:rPr lang="zh-TW" sz="2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2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我的手机没电了，我得(给我的手机)充电chōngdiàn。</a:t>
            </a:r>
            <a:endParaRPr sz="2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请把电灯 / 电暖器 / 电视 / 电脑 关起来。</a:t>
            </a:r>
            <a:endParaRPr sz="2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今天天气</a:t>
            </a:r>
            <a:r>
              <a:rPr lang="zh-TW" sz="26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很</a:t>
            </a:r>
            <a:r>
              <a:rPr lang="zh-TW" altLang="en-US" sz="26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糟</a:t>
            </a:r>
            <a:r>
              <a:rPr lang="zh-TW" sz="26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zh-TW" sz="2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糕)</a:t>
            </a:r>
            <a:r>
              <a:rPr lang="zh-TW" sz="26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，</a:t>
            </a:r>
            <a:r>
              <a:rPr lang="zh-TW" altLang="en-US" sz="26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又</a:t>
            </a:r>
            <a:r>
              <a:rPr lang="zh-TW" sz="26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下雨</a:t>
            </a:r>
            <a:r>
              <a:rPr lang="zh-TW" sz="26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又闪电，我们还是别出门吧。</a:t>
            </a:r>
            <a:endParaRPr sz="26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endParaRPr sz="30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1018"/>
              <a:buNone/>
            </a:pPr>
            <a:endParaRPr sz="30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5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语法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5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lvl="0"/>
            <a:r>
              <a:rPr lang="zh-TW" dirty="0">
                <a:solidFill>
                  <a:srgbClr val="000000"/>
                </a:solidFill>
              </a:rPr>
              <a:t>Directional Complement </a:t>
            </a:r>
            <a:r>
              <a:rPr lang="zh-TW" altLang="en-US" dirty="0" smtClean="0">
                <a:solidFill>
                  <a:srgbClr val="000000"/>
                </a:solidFill>
              </a:rPr>
              <a:t>趋向</a:t>
            </a:r>
            <a:r>
              <a:rPr lang="en-US" altLang="zh-TW" dirty="0" err="1">
                <a:solidFill>
                  <a:srgbClr val="000000"/>
                </a:solidFill>
              </a:rPr>
              <a:t>qūxiàng</a:t>
            </a:r>
            <a:r>
              <a:rPr lang="zh-TW" dirty="0" smtClean="0">
                <a:solidFill>
                  <a:srgbClr val="000000"/>
                </a:solidFill>
              </a:rPr>
              <a:t>补</a:t>
            </a:r>
            <a:r>
              <a:rPr lang="zh-TW" dirty="0">
                <a:solidFill>
                  <a:srgbClr val="000000"/>
                </a:solidFill>
              </a:rPr>
              <a:t>语</a:t>
            </a:r>
            <a:endParaRPr dirty="0">
              <a:solidFill>
                <a:srgbClr val="000000"/>
              </a:solidFill>
            </a:endParaRPr>
          </a:p>
        </p:txBody>
      </p:sp>
      <p:sp>
        <p:nvSpPr>
          <p:cNvPr id="308" name="Google Shape;308;p54"/>
          <p:cNvSpPr txBox="1">
            <a:spLocks noGrp="1"/>
          </p:cNvSpPr>
          <p:nvPr>
            <p:ph type="body" idx="1"/>
          </p:nvPr>
        </p:nvSpPr>
        <p:spPr>
          <a:xfrm>
            <a:off x="729450" y="1853850"/>
            <a:ext cx="83145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dirty="0"/>
              <a:t>P185</a:t>
            </a:r>
            <a:br>
              <a:rPr lang="zh-TW" sz="2400" dirty="0"/>
            </a:br>
            <a:r>
              <a:rPr lang="zh-TW" sz="2400" dirty="0"/>
              <a:t>・简单</a:t>
            </a:r>
            <a:r>
              <a:rPr lang="zh-TW" sz="2400" dirty="0" smtClean="0"/>
              <a:t>的</a:t>
            </a:r>
            <a:r>
              <a:rPr lang="zh-TW" altLang="en-US" sz="2400" dirty="0" smtClean="0"/>
              <a:t>趋向</a:t>
            </a:r>
            <a:r>
              <a:rPr lang="zh-TW" sz="2400" dirty="0" smtClean="0"/>
              <a:t>补</a:t>
            </a:r>
            <a:r>
              <a:rPr lang="zh-TW" sz="2400" dirty="0"/>
              <a:t>语：</a:t>
            </a:r>
            <a:r>
              <a:rPr lang="zh-TW" sz="240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来、去</a:t>
            </a:r>
            <a:r>
              <a:rPr lang="zh-TW" sz="2400" dirty="0"/>
              <a:t/>
            </a:r>
            <a:br>
              <a:rPr lang="zh-TW" sz="2400" dirty="0"/>
            </a:br>
            <a:r>
              <a:rPr lang="zh-TW" sz="2400" dirty="0"/>
              <a:t>走+</a:t>
            </a:r>
            <a:r>
              <a:rPr lang="zh-TW" sz="2400" dirty="0">
                <a:solidFill>
                  <a:srgbClr val="0000FF"/>
                </a:solidFill>
              </a:rPr>
              <a:t>来/去</a:t>
            </a:r>
            <a:r>
              <a:rPr lang="zh-TW" sz="2400" dirty="0"/>
              <a:t>=？</a:t>
            </a:r>
            <a:br>
              <a:rPr lang="zh-TW" sz="2400" dirty="0"/>
            </a:br>
            <a:r>
              <a:rPr lang="zh-TW" sz="2400" dirty="0"/>
              <a:t/>
            </a:r>
            <a:br>
              <a:rPr lang="zh-TW" sz="2400" dirty="0"/>
            </a:br>
            <a:r>
              <a:rPr lang="zh-TW" sz="2400" dirty="0"/>
              <a:t>・</a:t>
            </a:r>
            <a:r>
              <a:rPr lang="zh-TW" sz="24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上、下、进、出、回、过、起、开、到</a:t>
            </a:r>
            <a:br>
              <a:rPr lang="zh-TW" sz="24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zh-TW" sz="2400" dirty="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走+</a:t>
            </a:r>
            <a:r>
              <a:rPr lang="zh-TW" sz="24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补语</a:t>
            </a:r>
            <a:r>
              <a:rPr lang="zh-TW" sz="2400" dirty="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=？</a:t>
            </a:r>
            <a:endParaRPr sz="2400" dirty="0">
              <a:solidFill>
                <a:srgbClr val="66666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400" dirty="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如果「V</a:t>
            </a:r>
            <a:r>
              <a:rPr lang="zh-TW" sz="24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r>
              <a:rPr lang="zh-TW" sz="2400" dirty="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+地方」那只能用</a:t>
            </a:r>
            <a:r>
              <a:rPr lang="zh-TW" sz="24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上、下、进、出、回、过、到</a:t>
            </a:r>
            <a:r>
              <a:rPr lang="zh-TW" sz="2400" dirty="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zh-TW" sz="2400" dirty="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zh-TW" sz="2400" dirty="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走+</a:t>
            </a:r>
            <a:r>
              <a:rPr lang="zh-TW" sz="24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补语</a:t>
            </a:r>
            <a:r>
              <a:rPr lang="zh-TW" sz="2400" dirty="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+房间=？</a:t>
            </a:r>
            <a:endParaRPr sz="2400" dirty="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endParaRPr sz="30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1018"/>
              <a:buNone/>
            </a:pPr>
            <a:endParaRPr sz="30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5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lvl="0"/>
            <a:r>
              <a:rPr lang="zh-TW" dirty="0">
                <a:solidFill>
                  <a:srgbClr val="000000"/>
                </a:solidFill>
              </a:rPr>
              <a:t>Directional Complement </a:t>
            </a:r>
            <a:r>
              <a:rPr lang="zh-TW" altLang="en-US" dirty="0" smtClean="0">
                <a:solidFill>
                  <a:srgbClr val="000000"/>
                </a:solidFill>
              </a:rPr>
              <a:t>趋向</a:t>
            </a:r>
            <a:r>
              <a:rPr lang="zh-TW" dirty="0" smtClean="0">
                <a:solidFill>
                  <a:srgbClr val="000000"/>
                </a:solidFill>
              </a:rPr>
              <a:t>补</a:t>
            </a:r>
            <a:r>
              <a:rPr lang="zh-TW" dirty="0" smtClean="0">
                <a:solidFill>
                  <a:srgbClr val="000000"/>
                </a:solidFill>
              </a:rPr>
              <a:t>语</a:t>
            </a:r>
            <a:r>
              <a:rPr lang="zh-TW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TW" dirty="0">
                <a:solidFill>
                  <a:srgbClr val="000000"/>
                </a:solidFill>
              </a:rPr>
              <a:t>P185 </a:t>
            </a:r>
            <a:endParaRPr dirty="0">
              <a:solidFill>
                <a:srgbClr val="000000"/>
              </a:solidFill>
            </a:endParaRPr>
          </a:p>
        </p:txBody>
      </p:sp>
      <p:sp>
        <p:nvSpPr>
          <p:cNvPr id="314" name="Google Shape;314;p55"/>
          <p:cNvSpPr txBox="1">
            <a:spLocks noGrp="1"/>
          </p:cNvSpPr>
          <p:nvPr>
            <p:ph type="body" idx="1"/>
          </p:nvPr>
        </p:nvSpPr>
        <p:spPr>
          <a:xfrm>
            <a:off x="729450" y="1853850"/>
            <a:ext cx="83145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2200" dirty="0" smtClean="0"/>
              <a:t>Essential Form</a:t>
            </a:r>
            <a:r>
              <a:rPr lang="zh-TW" sz="2200" dirty="0"/>
              <a:t/>
            </a:r>
            <a:br>
              <a:rPr lang="zh-TW" sz="2200" dirty="0"/>
            </a:br>
            <a:r>
              <a:rPr lang="zh-TW" sz="3000" dirty="0"/>
              <a:t>S.+ V.+ Place / Noun (Phrase)+ </a:t>
            </a:r>
            <a:r>
              <a:rPr lang="zh-TW" sz="3000" dirty="0">
                <a:solidFill>
                  <a:srgbClr val="0000FF"/>
                </a:solidFill>
              </a:rPr>
              <a:t>來/去</a:t>
            </a:r>
            <a:endParaRPr sz="3000" dirty="0"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ja-JP" altLang="en-US" sz="2200" dirty="0" smtClean="0">
                <a:latin typeface="Arial"/>
                <a:ea typeface="Arial"/>
                <a:cs typeface="Arial"/>
                <a:sym typeface="Arial"/>
              </a:rPr>
              <a:t>・</a:t>
            </a:r>
            <a:r>
              <a:rPr lang="en-US" sz="2200" dirty="0" smtClean="0">
                <a:latin typeface="Arial"/>
                <a:ea typeface="Arial"/>
                <a:cs typeface="Arial"/>
                <a:sym typeface="Arial"/>
              </a:rPr>
              <a:t>Object=noun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dirty="0">
                <a:latin typeface="Arial"/>
                <a:ea typeface="Arial"/>
                <a:cs typeface="Arial"/>
                <a:sym typeface="Arial"/>
              </a:rPr>
              <a:t>你明天得记得带课本</a:t>
            </a:r>
            <a:r>
              <a:rPr lang="zh-TW" sz="240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来</a:t>
            </a:r>
            <a:r>
              <a:rPr lang="zh-TW" sz="2400" dirty="0">
                <a:latin typeface="Arial"/>
                <a:ea typeface="Arial"/>
                <a:cs typeface="Arial"/>
                <a:sym typeface="Arial"/>
              </a:rPr>
              <a:t>。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dirty="0">
                <a:latin typeface="Arial"/>
                <a:ea typeface="Arial"/>
                <a:cs typeface="Arial"/>
                <a:sym typeface="Arial"/>
              </a:rPr>
              <a:t>请同学拿200克朗</a:t>
            </a:r>
            <a:r>
              <a:rPr lang="zh-TW" sz="240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来</a:t>
            </a:r>
            <a:r>
              <a:rPr lang="zh-TW" sz="2400" dirty="0">
                <a:latin typeface="Arial"/>
                <a:ea typeface="Arial"/>
                <a:cs typeface="Arial"/>
                <a:sym typeface="Arial"/>
              </a:rPr>
              <a:t>。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dirty="0">
                <a:latin typeface="Arial"/>
                <a:ea typeface="Arial"/>
                <a:cs typeface="Arial"/>
                <a:sym typeface="Arial"/>
              </a:rPr>
              <a:t>请你周一带作业</a:t>
            </a:r>
            <a:r>
              <a:rPr lang="zh-TW" sz="240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来</a:t>
            </a:r>
            <a:r>
              <a:rPr lang="zh-TW" sz="2400" dirty="0">
                <a:latin typeface="Arial"/>
                <a:ea typeface="Arial"/>
                <a:cs typeface="Arial"/>
                <a:sym typeface="Arial"/>
              </a:rPr>
              <a:t> (给我 )。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dirty="0">
                <a:latin typeface="Arial"/>
                <a:ea typeface="Arial"/>
                <a:cs typeface="Arial"/>
                <a:sym typeface="Arial"/>
              </a:rPr>
              <a:t>她</a:t>
            </a:r>
            <a:r>
              <a:rPr lang="zh-TW" sz="2400" dirty="0" smtClean="0">
                <a:latin typeface="Arial"/>
                <a:ea typeface="Arial"/>
                <a:cs typeface="Arial"/>
                <a:sym typeface="Arial"/>
              </a:rPr>
              <a:t>是</a:t>
            </a:r>
            <a:r>
              <a:rPr lang="zh-TW" altLang="en-US" sz="2400" dirty="0" smtClean="0">
                <a:latin typeface="Arial"/>
                <a:ea typeface="Arial"/>
                <a:cs typeface="Arial"/>
                <a:sym typeface="Arial"/>
              </a:rPr>
              <a:t>坐</a:t>
            </a:r>
            <a:r>
              <a:rPr lang="zh-TW" sz="2400" dirty="0" smtClean="0">
                <a:latin typeface="Arial"/>
                <a:ea typeface="Arial"/>
                <a:cs typeface="Arial"/>
                <a:sym typeface="Arial"/>
              </a:rPr>
              <a:t>出</a:t>
            </a:r>
            <a:r>
              <a:rPr lang="zh-TW" sz="2400" dirty="0">
                <a:latin typeface="Arial"/>
                <a:ea typeface="Arial"/>
                <a:cs typeface="Arial"/>
                <a:sym typeface="Arial"/>
              </a:rPr>
              <a:t>租車</a:t>
            </a:r>
            <a:r>
              <a:rPr lang="zh-TW" sz="240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去</a:t>
            </a:r>
            <a:r>
              <a:rPr lang="zh-TW" sz="2400" dirty="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的</a:t>
            </a:r>
            <a:r>
              <a:rPr lang="zh-TW" sz="2400" dirty="0">
                <a:latin typeface="Arial"/>
                <a:ea typeface="Arial"/>
                <a:cs typeface="Arial"/>
                <a:sym typeface="Arial"/>
              </a:rPr>
              <a:t>。</a:t>
            </a:r>
            <a:endParaRPr sz="2400" dirty="0"/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endParaRPr sz="30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1018"/>
              <a:buNone/>
            </a:pPr>
            <a:endParaRPr sz="3000" dirty="0"/>
          </a:p>
        </p:txBody>
      </p:sp>
      <p:sp>
        <p:nvSpPr>
          <p:cNvPr id="315" name="Google Shape;315;p55"/>
          <p:cNvSpPr txBox="1"/>
          <p:nvPr/>
        </p:nvSpPr>
        <p:spPr>
          <a:xfrm>
            <a:off x="4886700" y="2683531"/>
            <a:ext cx="5621700" cy="230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400" dirty="0" smtClean="0">
                <a:solidFill>
                  <a:schemeClr val="accent1"/>
                </a:solidFill>
              </a:rPr>
              <a:t>・</a:t>
            </a:r>
            <a:r>
              <a:rPr lang="en-US" altLang="zh-TW" sz="2400" dirty="0" smtClean="0">
                <a:solidFill>
                  <a:schemeClr val="accent1"/>
                </a:solidFill>
              </a:rPr>
              <a:t>Object=place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dirty="0" smtClean="0">
                <a:solidFill>
                  <a:schemeClr val="accent1"/>
                </a:solidFill>
              </a:rPr>
              <a:t>爸爸</a:t>
            </a:r>
            <a:r>
              <a:rPr lang="zh-TW" sz="2400" dirty="0">
                <a:solidFill>
                  <a:schemeClr val="accent1"/>
                </a:solidFill>
              </a:rPr>
              <a:t>回到家里</a:t>
            </a:r>
            <a:r>
              <a:rPr lang="zh-TW" sz="2400" dirty="0">
                <a:solidFill>
                  <a:srgbClr val="0000FF"/>
                </a:solidFill>
              </a:rPr>
              <a:t>来</a:t>
            </a:r>
            <a:r>
              <a:rPr lang="zh-TW" sz="2400" dirty="0">
                <a:solidFill>
                  <a:schemeClr val="accent1"/>
                </a:solidFill>
              </a:rPr>
              <a:t>！</a:t>
            </a:r>
            <a:endParaRPr sz="2400" dirty="0">
              <a:solidFill>
                <a:schemeClr val="accent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dirty="0">
                <a:solidFill>
                  <a:schemeClr val="accent1"/>
                </a:solidFill>
              </a:rPr>
              <a:t>学生已经到学校</a:t>
            </a:r>
            <a:r>
              <a:rPr lang="zh-TW" sz="2400" dirty="0">
                <a:solidFill>
                  <a:srgbClr val="0000FF"/>
                </a:solidFill>
              </a:rPr>
              <a:t>来</a:t>
            </a:r>
            <a:r>
              <a:rPr lang="zh-TW" sz="2400" dirty="0">
                <a:solidFill>
                  <a:schemeClr val="accent1"/>
                </a:solidFill>
              </a:rPr>
              <a:t>了。</a:t>
            </a:r>
            <a:endParaRPr sz="2400" dirty="0">
              <a:solidFill>
                <a:schemeClr val="accent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dirty="0">
                <a:solidFill>
                  <a:schemeClr val="accent1"/>
                </a:solidFill>
              </a:rPr>
              <a:t>弟弟想上大学</a:t>
            </a:r>
            <a:r>
              <a:rPr lang="zh-TW" sz="2400" dirty="0">
                <a:solidFill>
                  <a:srgbClr val="0000FF"/>
                </a:solidFill>
              </a:rPr>
              <a:t>去</a:t>
            </a:r>
            <a:r>
              <a:rPr lang="zh-TW" sz="2400" dirty="0">
                <a:solidFill>
                  <a:schemeClr val="accent1"/>
                </a:solidFill>
              </a:rPr>
              <a:t>！</a:t>
            </a:r>
            <a:endParaRPr sz="2400" dirty="0">
              <a:solidFill>
                <a:schemeClr val="accent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dirty="0">
                <a:solidFill>
                  <a:schemeClr val="accent1"/>
                </a:solidFill>
              </a:rPr>
              <a:t>你下地狱(Dìyù)Hell </a:t>
            </a:r>
            <a:r>
              <a:rPr lang="zh-TW" sz="2400" dirty="0">
                <a:solidFill>
                  <a:srgbClr val="0000FF"/>
                </a:solidFill>
              </a:rPr>
              <a:t>去</a:t>
            </a:r>
            <a:r>
              <a:rPr lang="zh-TW" sz="2400" dirty="0">
                <a:solidFill>
                  <a:srgbClr val="666666"/>
                </a:solidFill>
              </a:rPr>
              <a:t>吧！</a:t>
            </a:r>
            <a:endParaRPr sz="2400" dirty="0">
              <a:solidFill>
                <a:srgbClr val="666666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8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同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49" name="Google Shape;149;p28"/>
          <p:cNvSpPr txBox="1">
            <a:spLocks noGrp="1"/>
          </p:cNvSpPr>
          <p:nvPr>
            <p:ph type="body" idx="1"/>
          </p:nvPr>
        </p:nvSpPr>
        <p:spPr>
          <a:xfrm>
            <a:off x="729450" y="1909532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/>
              <a:t>同一 + m +n.</a:t>
            </a:r>
            <a:br>
              <a:rPr lang="zh-TW" sz="3000" dirty="0"/>
            </a:br>
            <a:r>
              <a:rPr lang="zh-TW" sz="3000" dirty="0"/>
              <a:t>我跟我弟弟读同一所中学。</a:t>
            </a:r>
            <a:br>
              <a:rPr lang="zh-TW" sz="3000" dirty="0"/>
            </a:br>
            <a:r>
              <a:rPr lang="zh-TW" sz="3000" dirty="0"/>
              <a:t>张老师跟赵老师是同一间大学的老师。</a:t>
            </a:r>
            <a:endParaRPr sz="30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3000" dirty="0"/>
              <a:t>同样+的+n.</a:t>
            </a:r>
            <a:br>
              <a:rPr lang="zh-TW" sz="3000" dirty="0"/>
            </a:br>
            <a:r>
              <a:rPr lang="zh-TW" sz="3000" dirty="0"/>
              <a:t>我们穿同样的</a:t>
            </a:r>
            <a:r>
              <a:rPr lang="zh-TW" sz="3000" dirty="0" smtClean="0"/>
              <a:t>衣服</a:t>
            </a:r>
            <a:endParaRPr lang="en-US" altLang="zh-TW" sz="30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altLang="zh-TW" sz="3000" dirty="0" smtClean="0"/>
              <a:t>v.</a:t>
            </a:r>
            <a:r>
              <a:rPr lang="zh-TW" altLang="en-US" sz="3000" dirty="0" smtClean="0"/>
              <a:t>不同</a:t>
            </a:r>
            <a:r>
              <a:rPr lang="en-US" altLang="zh-TW" sz="3000" dirty="0"/>
              <a:t>n</a:t>
            </a:r>
            <a:r>
              <a:rPr lang="en-US" altLang="zh-TW" sz="3000" dirty="0" smtClean="0"/>
              <a:t>.</a:t>
            </a:r>
            <a:endParaRPr sz="30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5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dirty="0">
                <a:solidFill>
                  <a:srgbClr val="000000"/>
                </a:solidFill>
              </a:rPr>
              <a:t>Directional Complement </a:t>
            </a:r>
            <a:r>
              <a:rPr lang="zh-TW" altLang="en-US" dirty="0" smtClean="0">
                <a:solidFill>
                  <a:srgbClr val="000000"/>
                </a:solidFill>
              </a:rPr>
              <a:t>趋向</a:t>
            </a:r>
            <a:r>
              <a:rPr lang="zh-TW" dirty="0" smtClean="0">
                <a:solidFill>
                  <a:srgbClr val="000000"/>
                </a:solidFill>
              </a:rPr>
              <a:t>补</a:t>
            </a:r>
            <a:r>
              <a:rPr lang="zh-TW" dirty="0" smtClean="0">
                <a:solidFill>
                  <a:srgbClr val="000000"/>
                </a:solidFill>
              </a:rPr>
              <a:t>语</a:t>
            </a:r>
            <a:r>
              <a:rPr lang="zh-TW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</a:rPr>
              <a:t>P186</a:t>
            </a:r>
            <a:endParaRPr dirty="0">
              <a:solidFill>
                <a:srgbClr val="000000"/>
              </a:solidFill>
            </a:endParaRPr>
          </a:p>
        </p:txBody>
      </p:sp>
      <p:sp>
        <p:nvSpPr>
          <p:cNvPr id="321" name="Google Shape;321;p56"/>
          <p:cNvSpPr txBox="1">
            <a:spLocks noGrp="1"/>
          </p:cNvSpPr>
          <p:nvPr>
            <p:ph type="body" idx="1"/>
          </p:nvPr>
        </p:nvSpPr>
        <p:spPr>
          <a:xfrm>
            <a:off x="609535" y="1912925"/>
            <a:ext cx="83244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2400" dirty="0" smtClean="0"/>
              <a:t>如果 </a:t>
            </a:r>
            <a:r>
              <a:rPr lang="ja-JP" altLang="en-US" sz="2400" dirty="0" smtClean="0"/>
              <a:t>① </a:t>
            </a:r>
            <a:r>
              <a:rPr lang="en-US" altLang="zh-TW" sz="2400" dirty="0" smtClean="0"/>
              <a:t>Object=Noun</a:t>
            </a:r>
            <a:r>
              <a:rPr lang="ja-JP" altLang="en-US" sz="2400" dirty="0"/>
              <a:t>　</a:t>
            </a:r>
            <a:r>
              <a:rPr lang="ja-JP" altLang="en-US" sz="2400" dirty="0" smtClean="0"/>
              <a:t>②</a:t>
            </a:r>
            <a:r>
              <a:rPr lang="en-US" altLang="zh-TW" sz="2400" dirty="0" smtClean="0"/>
              <a:t>”V.</a:t>
            </a:r>
            <a:r>
              <a:rPr lang="zh-TW" altLang="en-US" sz="2400" dirty="0" smtClean="0"/>
              <a:t>了</a:t>
            </a:r>
            <a:r>
              <a:rPr lang="en-US" altLang="zh-TW" sz="2400" dirty="0" smtClean="0"/>
              <a:t>”</a:t>
            </a:r>
            <a:r>
              <a:rPr lang="zh-TW" altLang="en-US" sz="2400" dirty="0" smtClean="0"/>
              <a:t>句子，那</a:t>
            </a:r>
            <a:r>
              <a:rPr lang="en-US" altLang="zh-TW" sz="2400" dirty="0" smtClean="0"/>
              <a:t>”</a:t>
            </a:r>
            <a:r>
              <a:rPr lang="zh-TW" altLang="en-US" sz="2400" dirty="0" smtClean="0"/>
              <a:t>也</a:t>
            </a:r>
            <a:r>
              <a:rPr lang="en-US" altLang="zh-TW" sz="2400" dirty="0" smtClean="0"/>
              <a:t>”</a:t>
            </a:r>
            <a:r>
              <a:rPr lang="zh-TW" altLang="en-US" sz="2400" dirty="0" smtClean="0"/>
              <a:t>可以说：</a:t>
            </a:r>
            <a:r>
              <a:rPr lang="zh-TW" sz="2400" dirty="0"/>
              <a:t/>
            </a:r>
            <a:br>
              <a:rPr lang="zh-TW" sz="2400" dirty="0"/>
            </a:br>
            <a:r>
              <a:rPr lang="zh-TW" sz="2800" dirty="0"/>
              <a:t>S.+ V.+ </a:t>
            </a:r>
            <a:r>
              <a:rPr lang="zh-TW" sz="2800" dirty="0">
                <a:solidFill>
                  <a:srgbClr val="0000FF"/>
                </a:solidFill>
              </a:rPr>
              <a:t>來/去</a:t>
            </a:r>
            <a:r>
              <a:rPr lang="zh-TW" sz="2800" dirty="0"/>
              <a:t>+ Noun</a:t>
            </a:r>
            <a:endParaRPr sz="2800" dirty="0"/>
          </a:p>
          <a:p>
            <a:pPr marL="0" lvl="0" indent="0">
              <a:buNone/>
            </a:pPr>
            <a:endParaRPr lang="en-US" altLang="zh-TW" sz="2400" dirty="0" smtClean="0">
              <a:latin typeface="Arial"/>
              <a:ea typeface="Arial"/>
              <a:cs typeface="Arial"/>
              <a:sym typeface="Arial"/>
            </a:endParaRPr>
          </a:p>
          <a:p>
            <a:pPr marL="0" indent="0">
              <a:buNone/>
            </a:pPr>
            <a:r>
              <a:rPr lang="zh-TW" altLang="en-US" sz="2400" dirty="0">
                <a:latin typeface="Arial"/>
                <a:ea typeface="Arial"/>
                <a:cs typeface="Arial"/>
                <a:sym typeface="Arial"/>
              </a:rPr>
              <a:t>我带</a:t>
            </a:r>
            <a:r>
              <a:rPr lang="zh-TW" altLang="en-US" sz="240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来</a:t>
            </a:r>
            <a:r>
              <a:rPr lang="zh-TW" altLang="en-US" sz="2400" dirty="0">
                <a:latin typeface="Arial"/>
                <a:ea typeface="Arial"/>
                <a:cs typeface="Arial"/>
                <a:sym typeface="Arial"/>
              </a:rPr>
              <a:t>了想给你看的照片</a:t>
            </a:r>
            <a:r>
              <a:rPr lang="zh-TW" altLang="en-US" sz="2400" dirty="0" smtClean="0">
                <a:latin typeface="Arial"/>
                <a:ea typeface="Arial"/>
                <a:cs typeface="Arial"/>
                <a:sym typeface="Arial"/>
              </a:rPr>
              <a:t>。</a:t>
            </a:r>
            <a:endParaRPr lang="en-US" altLang="zh-TW" sz="24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buNone/>
            </a:pPr>
            <a:r>
              <a:rPr lang="zh-TW" altLang="en-US" sz="2400" dirty="0" smtClean="0">
                <a:latin typeface="Arial"/>
                <a:ea typeface="Arial"/>
                <a:cs typeface="Arial"/>
                <a:sym typeface="Arial"/>
              </a:rPr>
              <a:t>星期一我带</a:t>
            </a:r>
            <a:r>
              <a:rPr lang="zh-TW" altLang="en-US" sz="240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来</a:t>
            </a:r>
            <a:r>
              <a:rPr lang="zh-TW" altLang="en-US" sz="2400" dirty="0" smtClean="0">
                <a:latin typeface="Arial"/>
                <a:ea typeface="Arial"/>
                <a:cs typeface="Arial"/>
                <a:sym typeface="Arial"/>
              </a:rPr>
              <a:t>了要给老师的作业。</a:t>
            </a:r>
            <a:endParaRPr lang="en-US" altLang="zh-TW" sz="2400" dirty="0" smtClean="0"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buNone/>
            </a:pPr>
            <a:r>
              <a:rPr lang="zh-TW" altLang="en-US" sz="2400" dirty="0" smtClean="0">
                <a:latin typeface="Arial"/>
                <a:ea typeface="Arial"/>
                <a:cs typeface="Arial"/>
                <a:sym typeface="Arial"/>
              </a:rPr>
              <a:t>爸爸从</a:t>
            </a:r>
            <a:r>
              <a:rPr lang="en-US" altLang="zh-TW" sz="2400" dirty="0" err="1" smtClean="0">
                <a:latin typeface="Arial"/>
                <a:ea typeface="Arial"/>
                <a:cs typeface="Arial"/>
                <a:sym typeface="Arial"/>
              </a:rPr>
              <a:t>Billa</a:t>
            </a:r>
            <a:r>
              <a:rPr lang="zh-TW" altLang="en-US" sz="2400" dirty="0" smtClean="0">
                <a:latin typeface="Arial"/>
                <a:ea typeface="Arial"/>
                <a:cs typeface="Arial"/>
                <a:sym typeface="Arial"/>
              </a:rPr>
              <a:t>买</a:t>
            </a:r>
            <a:r>
              <a:rPr lang="zh-TW" altLang="en-US" sz="240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来</a:t>
            </a:r>
            <a:r>
              <a:rPr lang="zh-TW" altLang="en-US" sz="2400" dirty="0" smtClean="0">
                <a:latin typeface="Arial"/>
                <a:ea typeface="Arial"/>
                <a:cs typeface="Arial"/>
                <a:sym typeface="Arial"/>
              </a:rPr>
              <a:t>了一些复活节</a:t>
            </a:r>
            <a:r>
              <a:rPr lang="en-US" altLang="zh-TW" sz="2400" dirty="0" smtClean="0"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altLang="zh-TW" sz="2400" dirty="0" err="1" smtClean="0">
                <a:latin typeface="Arial"/>
                <a:ea typeface="Arial"/>
                <a:cs typeface="Arial"/>
                <a:sym typeface="Arial"/>
              </a:rPr>
              <a:t>fùhuó</a:t>
            </a:r>
            <a:r>
              <a:rPr lang="en-US" altLang="zh-TW" sz="2400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altLang="zh-TW" sz="2400" dirty="0" err="1">
                <a:latin typeface="Arial"/>
                <a:ea typeface="Arial"/>
                <a:cs typeface="Arial"/>
                <a:sym typeface="Arial"/>
              </a:rPr>
              <a:t>jié</a:t>
            </a:r>
            <a:r>
              <a:rPr lang="en-US" altLang="zh-TW" sz="2400" dirty="0">
                <a:latin typeface="Arial"/>
                <a:ea typeface="Arial"/>
                <a:cs typeface="Arial"/>
                <a:sym typeface="Arial"/>
              </a:rPr>
              <a:t>)</a:t>
            </a:r>
            <a:r>
              <a:rPr lang="zh-TW" altLang="en-US" sz="2400" dirty="0" smtClean="0">
                <a:latin typeface="Arial"/>
                <a:ea typeface="Arial"/>
                <a:cs typeface="Arial"/>
                <a:sym typeface="Arial"/>
              </a:rPr>
              <a:t>的巧克力。</a:t>
            </a:r>
            <a:endParaRPr lang="en-US" altLang="zh-TW" sz="2400" dirty="0" smtClean="0"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buNone/>
            </a:pPr>
            <a:r>
              <a:rPr lang="zh-TW" altLang="en-US" sz="2400" dirty="0" smtClean="0">
                <a:latin typeface="Arial"/>
                <a:ea typeface="Arial"/>
                <a:cs typeface="Arial"/>
                <a:sym typeface="Arial"/>
              </a:rPr>
              <a:t>他昨天来</a:t>
            </a:r>
            <a:r>
              <a:rPr lang="zh-TW" altLang="en-US" sz="2400" dirty="0">
                <a:latin typeface="Arial"/>
                <a:ea typeface="Arial"/>
                <a:cs typeface="Arial"/>
                <a:sym typeface="Arial"/>
              </a:rPr>
              <a:t>医</a:t>
            </a:r>
            <a:r>
              <a:rPr lang="zh-TW" altLang="en-US" sz="2400" dirty="0" smtClean="0">
                <a:latin typeface="Arial"/>
                <a:ea typeface="Arial"/>
                <a:cs typeface="Arial"/>
                <a:sym typeface="Arial"/>
              </a:rPr>
              <a:t>院看我的时候，带</a:t>
            </a:r>
            <a:r>
              <a:rPr lang="zh-TW" altLang="en-US" sz="2400" dirty="0" smtClean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来</a:t>
            </a:r>
            <a:r>
              <a:rPr lang="zh-TW" altLang="en-US" sz="2400" dirty="0" smtClean="0">
                <a:latin typeface="Arial"/>
                <a:ea typeface="Arial"/>
                <a:cs typeface="Arial"/>
                <a:sym typeface="Arial"/>
              </a:rPr>
              <a:t>了好几个苹果。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endParaRPr sz="30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1018"/>
              <a:buNone/>
            </a:pPr>
            <a:endParaRPr sz="30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57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dirty="0">
                <a:solidFill>
                  <a:srgbClr val="000000"/>
                </a:solidFill>
              </a:rPr>
              <a:t>Directional Complement </a:t>
            </a:r>
            <a:r>
              <a:rPr lang="zh-TW" altLang="en-US" dirty="0" smtClean="0">
                <a:solidFill>
                  <a:srgbClr val="000000"/>
                </a:solidFill>
              </a:rPr>
              <a:t>趋向</a:t>
            </a:r>
            <a:r>
              <a:rPr lang="zh-TW" dirty="0" smtClean="0">
                <a:solidFill>
                  <a:srgbClr val="000000"/>
                </a:solidFill>
              </a:rPr>
              <a:t>补</a:t>
            </a:r>
            <a:r>
              <a:rPr lang="zh-TW" dirty="0" smtClean="0">
                <a:solidFill>
                  <a:srgbClr val="000000"/>
                </a:solidFill>
              </a:rPr>
              <a:t>语</a:t>
            </a:r>
            <a:r>
              <a:rPr lang="zh-TW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</a:rPr>
              <a:t>P186</a:t>
            </a:r>
            <a:endParaRPr dirty="0">
              <a:solidFill>
                <a:srgbClr val="000000"/>
              </a:solidFill>
            </a:endParaRPr>
          </a:p>
        </p:txBody>
      </p:sp>
      <p:sp>
        <p:nvSpPr>
          <p:cNvPr id="327" name="Google Shape;327;p57"/>
          <p:cNvSpPr txBox="1">
            <a:spLocks noGrp="1"/>
          </p:cNvSpPr>
          <p:nvPr>
            <p:ph type="body" idx="1"/>
          </p:nvPr>
        </p:nvSpPr>
        <p:spPr>
          <a:xfrm>
            <a:off x="653700" y="1903200"/>
            <a:ext cx="8490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zh-TW" sz="2800" dirty="0" smtClean="0"/>
              <a:t>S</a:t>
            </a:r>
            <a:r>
              <a:rPr lang="zh-TW" sz="2800" dirty="0"/>
              <a:t>.+ V.+ </a:t>
            </a:r>
            <a:r>
              <a:rPr lang="zh-TW" sz="2800" dirty="0">
                <a:solidFill>
                  <a:srgbClr val="FF0000"/>
                </a:solidFill>
              </a:rPr>
              <a:t>上/下...</a:t>
            </a:r>
            <a:r>
              <a:rPr lang="zh-TW" sz="2800" dirty="0"/>
              <a:t>+ Place/ Noun</a:t>
            </a:r>
            <a:endParaRPr sz="28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400" dirty="0">
                <a:latin typeface="Arial"/>
                <a:ea typeface="Arial"/>
                <a:cs typeface="Arial"/>
                <a:sym typeface="Arial"/>
              </a:rPr>
              <a:t>妈妈走</a:t>
            </a:r>
            <a:r>
              <a:rPr lang="zh-TW" sz="24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上</a:t>
            </a:r>
            <a:r>
              <a:rPr lang="zh-TW" sz="2400" dirty="0">
                <a:latin typeface="Arial"/>
                <a:ea typeface="Arial"/>
                <a:cs typeface="Arial"/>
                <a:sym typeface="Arial"/>
              </a:rPr>
              <a:t>二楼。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dirty="0">
                <a:latin typeface="Arial"/>
                <a:ea typeface="Arial"/>
                <a:cs typeface="Arial"/>
                <a:sym typeface="Arial"/>
              </a:rPr>
              <a:t>他家住在山上，他每天一定会开车开</a:t>
            </a:r>
            <a:r>
              <a:rPr lang="zh-TW" sz="24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上</a:t>
            </a:r>
            <a:r>
              <a:rPr lang="zh-TW" sz="2400" dirty="0">
                <a:latin typeface="Arial"/>
                <a:ea typeface="Arial"/>
                <a:cs typeface="Arial"/>
                <a:sym typeface="Arial"/>
              </a:rPr>
              <a:t>山，又开</a:t>
            </a:r>
            <a:r>
              <a:rPr lang="zh-TW" sz="24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下</a:t>
            </a:r>
            <a:r>
              <a:rPr lang="zh-TW" sz="2400" dirty="0">
                <a:latin typeface="Arial"/>
                <a:ea typeface="Arial"/>
                <a:cs typeface="Arial"/>
                <a:sym typeface="Arial"/>
              </a:rPr>
              <a:t>山。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dirty="0">
                <a:latin typeface="Arial"/>
                <a:ea typeface="Arial"/>
                <a:cs typeface="Arial"/>
                <a:sym typeface="Arial"/>
              </a:rPr>
              <a:t>他坐错车了，所以他跳</a:t>
            </a:r>
            <a:r>
              <a:rPr lang="zh-TW" sz="24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下</a:t>
            </a:r>
            <a:r>
              <a:rPr lang="zh-TW" sz="2400" dirty="0">
                <a:latin typeface="Arial"/>
                <a:ea typeface="Arial"/>
                <a:cs typeface="Arial"/>
                <a:sym typeface="Arial"/>
              </a:rPr>
              <a:t>火车。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dirty="0">
                <a:latin typeface="Arial"/>
                <a:ea typeface="Arial"/>
                <a:cs typeface="Arial"/>
                <a:sym typeface="Arial"/>
              </a:rPr>
              <a:t>她太晚起床了，一到学校后她就跑</a:t>
            </a:r>
            <a:r>
              <a:rPr lang="zh-TW" sz="24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进</a:t>
            </a:r>
            <a:r>
              <a:rPr lang="zh-TW" sz="2400" dirty="0">
                <a:latin typeface="Arial"/>
                <a:ea typeface="Arial"/>
                <a:cs typeface="Arial"/>
                <a:sym typeface="Arial"/>
              </a:rPr>
              <a:t>五楼的教室。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dirty="0">
                <a:latin typeface="Arial"/>
                <a:ea typeface="Arial"/>
                <a:cs typeface="Arial"/>
                <a:sym typeface="Arial"/>
              </a:rPr>
              <a:t>教室里飞</a:t>
            </a:r>
            <a:r>
              <a:rPr lang="zh-TW" sz="24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进</a:t>
            </a:r>
            <a:r>
              <a:rPr lang="zh-TW" sz="2400" dirty="0">
                <a:latin typeface="Arial"/>
                <a:ea typeface="Arial"/>
                <a:cs typeface="Arial"/>
                <a:sym typeface="Arial"/>
              </a:rPr>
              <a:t>了一只鸟。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SzPts val="1018"/>
              <a:buNone/>
            </a:pPr>
            <a:endParaRPr sz="18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58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dirty="0">
                <a:solidFill>
                  <a:srgbClr val="000000"/>
                </a:solidFill>
              </a:rPr>
              <a:t>Directional Complement </a:t>
            </a:r>
            <a:r>
              <a:rPr lang="zh-TW" altLang="en-US" dirty="0" smtClean="0">
                <a:solidFill>
                  <a:srgbClr val="000000"/>
                </a:solidFill>
              </a:rPr>
              <a:t>趋向</a:t>
            </a:r>
            <a:r>
              <a:rPr lang="zh-TW" dirty="0" smtClean="0">
                <a:solidFill>
                  <a:srgbClr val="000000"/>
                </a:solidFill>
              </a:rPr>
              <a:t>补</a:t>
            </a:r>
            <a:r>
              <a:rPr lang="zh-TW" dirty="0" smtClean="0">
                <a:solidFill>
                  <a:srgbClr val="000000"/>
                </a:solidFill>
              </a:rPr>
              <a:t>语</a:t>
            </a:r>
            <a:r>
              <a:rPr lang="zh-TW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</a:rPr>
              <a:t>P187</a:t>
            </a:r>
            <a:endParaRPr dirty="0">
              <a:solidFill>
                <a:srgbClr val="000000"/>
              </a:solidFill>
            </a:endParaRPr>
          </a:p>
        </p:txBody>
      </p:sp>
      <p:sp>
        <p:nvSpPr>
          <p:cNvPr id="333" name="Google Shape;333;p58"/>
          <p:cNvSpPr txBox="1">
            <a:spLocks noGrp="1"/>
          </p:cNvSpPr>
          <p:nvPr>
            <p:ph type="body" idx="1"/>
          </p:nvPr>
        </p:nvSpPr>
        <p:spPr>
          <a:xfrm>
            <a:off x="849125" y="2049575"/>
            <a:ext cx="82950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lnSpc>
                <a:spcPct val="95000"/>
              </a:lnSpc>
              <a:buSzPts val="1018"/>
              <a:buNone/>
            </a:pPr>
            <a:r>
              <a:rPr lang="en-US" altLang="zh-TW" sz="2400" dirty="0"/>
              <a:t>Essential </a:t>
            </a:r>
            <a:r>
              <a:rPr lang="en-US" altLang="zh-TW" sz="2400" dirty="0" smtClean="0"/>
              <a:t>Form</a:t>
            </a:r>
            <a:endParaRPr lang="en-US" altLang="zh-TW" sz="2400" dirty="0"/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zh-TW" sz="2800" dirty="0" smtClean="0"/>
              <a:t>S</a:t>
            </a:r>
            <a:r>
              <a:rPr lang="zh-TW" sz="2800" dirty="0"/>
              <a:t>.+ V.+ </a:t>
            </a:r>
            <a:r>
              <a:rPr lang="zh-TW" sz="2800" dirty="0">
                <a:solidFill>
                  <a:srgbClr val="FF0000"/>
                </a:solidFill>
              </a:rPr>
              <a:t>上/下</a:t>
            </a:r>
            <a:r>
              <a:rPr lang="zh-TW" sz="2800" dirty="0"/>
              <a:t>...+ Place/ Noun +</a:t>
            </a:r>
            <a:r>
              <a:rPr lang="zh-TW" sz="2800" dirty="0">
                <a:solidFill>
                  <a:srgbClr val="0000FF"/>
                </a:solidFill>
              </a:rPr>
              <a:t>來/去</a:t>
            </a:r>
            <a:r>
              <a:rPr lang="zh-TW" sz="3000" dirty="0"/>
              <a:t/>
            </a:r>
            <a:br>
              <a:rPr lang="zh-TW" sz="3000" dirty="0"/>
            </a:br>
            <a:r>
              <a:rPr lang="zh-TW" sz="2600" dirty="0">
                <a:latin typeface="Arial"/>
                <a:ea typeface="Arial"/>
                <a:cs typeface="Arial"/>
                <a:sym typeface="Arial"/>
              </a:rPr>
              <a:t>她坐火</a:t>
            </a:r>
            <a:r>
              <a:rPr lang="zh-TW" sz="2600" dirty="0" smtClean="0">
                <a:latin typeface="Arial"/>
                <a:ea typeface="Arial"/>
                <a:cs typeface="Arial"/>
                <a:sym typeface="Arial"/>
              </a:rPr>
              <a:t>车</a:t>
            </a:r>
            <a:r>
              <a:rPr lang="zh-TW" altLang="en-US" sz="2600" dirty="0" smtClean="0">
                <a:latin typeface="Arial"/>
                <a:ea typeface="Arial"/>
                <a:cs typeface="Arial"/>
                <a:sym typeface="Arial"/>
              </a:rPr>
              <a:t>坐</a:t>
            </a:r>
            <a:r>
              <a:rPr lang="zh-TW" sz="2600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到</a:t>
            </a:r>
            <a:r>
              <a:rPr lang="zh-TW" sz="2600" dirty="0">
                <a:latin typeface="Arial"/>
                <a:ea typeface="Arial"/>
                <a:cs typeface="Arial"/>
                <a:sym typeface="Arial"/>
              </a:rPr>
              <a:t>南边</a:t>
            </a:r>
            <a:r>
              <a:rPr lang="zh-TW" sz="260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去</a:t>
            </a:r>
            <a:r>
              <a:rPr lang="zh-TW" sz="2600" dirty="0">
                <a:latin typeface="Arial"/>
                <a:ea typeface="Arial"/>
                <a:cs typeface="Arial"/>
                <a:sym typeface="Arial"/>
              </a:rPr>
              <a:t>。</a:t>
            </a:r>
            <a:br>
              <a:rPr lang="zh-TW" sz="2600" dirty="0">
                <a:latin typeface="Arial"/>
                <a:ea typeface="Arial"/>
                <a:cs typeface="Arial"/>
                <a:sym typeface="Arial"/>
              </a:rPr>
            </a:br>
            <a:r>
              <a:rPr lang="zh-TW" sz="2600" dirty="0">
                <a:latin typeface="Arial"/>
                <a:ea typeface="Arial"/>
                <a:cs typeface="Arial"/>
                <a:sym typeface="Arial"/>
              </a:rPr>
              <a:t>她一下课就走</a:t>
            </a:r>
            <a:r>
              <a:rPr lang="zh-TW" sz="26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到</a:t>
            </a:r>
            <a:r>
              <a:rPr lang="zh-TW" sz="2600" dirty="0">
                <a:latin typeface="Arial"/>
                <a:ea typeface="Arial"/>
                <a:cs typeface="Arial"/>
                <a:sym typeface="Arial"/>
              </a:rPr>
              <a:t>厕所</a:t>
            </a:r>
            <a:r>
              <a:rPr lang="zh-TW" sz="260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去</a:t>
            </a:r>
            <a:r>
              <a:rPr lang="zh-TW" sz="2600" dirty="0">
                <a:latin typeface="Arial"/>
                <a:ea typeface="Arial"/>
                <a:cs typeface="Arial"/>
                <a:sym typeface="Arial"/>
              </a:rPr>
              <a:t>。</a:t>
            </a:r>
            <a:br>
              <a:rPr lang="zh-TW" sz="2600" dirty="0">
                <a:latin typeface="Arial"/>
                <a:ea typeface="Arial"/>
                <a:cs typeface="Arial"/>
                <a:sym typeface="Arial"/>
              </a:rPr>
            </a:br>
            <a:r>
              <a:rPr lang="zh-TW" sz="2600" dirty="0">
                <a:latin typeface="Arial"/>
                <a:ea typeface="Arial"/>
                <a:cs typeface="Arial"/>
                <a:sym typeface="Arial"/>
              </a:rPr>
              <a:t>他从厨房拿</a:t>
            </a:r>
            <a:r>
              <a:rPr lang="zh-TW" sz="26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出</a:t>
            </a:r>
            <a:r>
              <a:rPr lang="zh-TW" sz="2600" dirty="0">
                <a:latin typeface="Arial"/>
                <a:ea typeface="Arial"/>
                <a:cs typeface="Arial"/>
                <a:sym typeface="Arial"/>
              </a:rPr>
              <a:t>刀子</a:t>
            </a:r>
            <a:r>
              <a:rPr lang="zh-TW" sz="260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来</a:t>
            </a:r>
            <a:r>
              <a:rPr lang="zh-TW" sz="2600" dirty="0">
                <a:latin typeface="Arial"/>
                <a:ea typeface="Arial"/>
                <a:cs typeface="Arial"/>
                <a:sym typeface="Arial"/>
              </a:rPr>
              <a:t>。</a:t>
            </a:r>
            <a:br>
              <a:rPr lang="zh-TW" sz="2600" dirty="0">
                <a:latin typeface="Arial"/>
                <a:ea typeface="Arial"/>
                <a:cs typeface="Arial"/>
                <a:sym typeface="Arial"/>
              </a:rPr>
            </a:br>
            <a:r>
              <a:rPr lang="zh-TW" sz="2600" dirty="0">
                <a:latin typeface="Arial"/>
                <a:ea typeface="Arial"/>
                <a:cs typeface="Arial"/>
                <a:sym typeface="Arial"/>
              </a:rPr>
              <a:t>弟弟走</a:t>
            </a:r>
            <a:r>
              <a:rPr lang="zh-TW" sz="2600" dirty="0">
                <a:solidFill>
                  <a:srgbClr val="E33F06"/>
                </a:solidFill>
                <a:latin typeface="Arial"/>
                <a:ea typeface="Arial"/>
                <a:cs typeface="Arial"/>
                <a:sym typeface="Arial"/>
              </a:rPr>
              <a:t>进</a:t>
            </a:r>
            <a:r>
              <a:rPr lang="zh-TW" sz="2600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我房间</a:t>
            </a:r>
            <a:r>
              <a:rPr lang="zh-TW" sz="260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来</a:t>
            </a:r>
            <a:r>
              <a:rPr lang="zh-TW" sz="2600" dirty="0">
                <a:latin typeface="Arial"/>
                <a:ea typeface="Arial"/>
                <a:cs typeface="Arial"/>
                <a:sym typeface="Arial"/>
              </a:rPr>
              <a:t>。</a:t>
            </a:r>
            <a:br>
              <a:rPr lang="zh-TW" sz="2600" dirty="0">
                <a:latin typeface="Arial"/>
                <a:ea typeface="Arial"/>
                <a:cs typeface="Arial"/>
                <a:sym typeface="Arial"/>
              </a:rPr>
            </a:br>
            <a:r>
              <a:rPr lang="zh-TW" sz="2600" dirty="0">
                <a:latin typeface="Arial"/>
                <a:ea typeface="Arial"/>
                <a:cs typeface="Arial"/>
                <a:sym typeface="Arial"/>
              </a:rPr>
              <a:t>我的汽车坏了，今天只能走</a:t>
            </a:r>
            <a:r>
              <a:rPr lang="zh-TW" sz="26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回</a:t>
            </a:r>
            <a:r>
              <a:rPr lang="zh-TW" sz="2600" dirty="0">
                <a:latin typeface="Arial"/>
                <a:ea typeface="Arial"/>
                <a:cs typeface="Arial"/>
                <a:sym typeface="Arial"/>
              </a:rPr>
              <a:t>家</a:t>
            </a:r>
            <a:r>
              <a:rPr lang="zh-TW" sz="260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去</a:t>
            </a:r>
            <a:r>
              <a:rPr lang="zh-TW" sz="2600" dirty="0">
                <a:latin typeface="Arial"/>
                <a:ea typeface="Arial"/>
                <a:cs typeface="Arial"/>
                <a:sym typeface="Arial"/>
              </a:rPr>
              <a:t>了。</a:t>
            </a:r>
            <a:endParaRPr sz="26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1018"/>
              <a:buNone/>
            </a:pPr>
            <a:endParaRPr sz="30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59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dirty="0">
                <a:solidFill>
                  <a:srgbClr val="000000"/>
                </a:solidFill>
              </a:rPr>
              <a:t>Directional Complement </a:t>
            </a:r>
            <a:r>
              <a:rPr lang="zh-TW" altLang="en-US" dirty="0" smtClean="0">
                <a:solidFill>
                  <a:srgbClr val="000000"/>
                </a:solidFill>
              </a:rPr>
              <a:t>趋向</a:t>
            </a:r>
            <a:r>
              <a:rPr lang="zh-TW" dirty="0" smtClean="0">
                <a:solidFill>
                  <a:srgbClr val="000000"/>
                </a:solidFill>
              </a:rPr>
              <a:t>补</a:t>
            </a:r>
            <a:r>
              <a:rPr lang="zh-TW" dirty="0" smtClean="0">
                <a:solidFill>
                  <a:srgbClr val="000000"/>
                </a:solidFill>
              </a:rPr>
              <a:t>语</a:t>
            </a:r>
            <a:r>
              <a:rPr lang="en-US" altLang="zh-TW" dirty="0" smtClean="0">
                <a:solidFill>
                  <a:srgbClr val="000000"/>
                </a:solidFill>
              </a:rPr>
              <a:t> P188</a:t>
            </a:r>
            <a:endParaRPr dirty="0">
              <a:solidFill>
                <a:srgbClr val="000000"/>
              </a:solidFill>
            </a:endParaRPr>
          </a:p>
        </p:txBody>
      </p:sp>
      <p:sp>
        <p:nvSpPr>
          <p:cNvPr id="339" name="Google Shape;339;p59"/>
          <p:cNvSpPr txBox="1">
            <a:spLocks noGrp="1"/>
          </p:cNvSpPr>
          <p:nvPr>
            <p:ph type="body" idx="1"/>
          </p:nvPr>
        </p:nvSpPr>
        <p:spPr>
          <a:xfrm>
            <a:off x="692380" y="2074289"/>
            <a:ext cx="8414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zh-TW" altLang="en-US" sz="2400" dirty="0" smtClean="0"/>
              <a:t>如果是 </a:t>
            </a:r>
            <a:r>
              <a:rPr lang="ja-JP" altLang="en-US" sz="2400" dirty="0" smtClean="0"/>
              <a:t>“</a:t>
            </a:r>
            <a:r>
              <a:rPr lang="en-US" altLang="ja-JP" sz="2400" dirty="0" smtClean="0"/>
              <a:t>V.</a:t>
            </a:r>
            <a:r>
              <a:rPr lang="zh-TW" altLang="en-US" sz="2400" dirty="0" smtClean="0"/>
              <a:t>了</a:t>
            </a:r>
            <a:r>
              <a:rPr lang="ja-JP" altLang="en-US" sz="2400" dirty="0" smtClean="0"/>
              <a:t>”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&amp;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Noun</a:t>
            </a:r>
            <a:r>
              <a:rPr lang="zh-TW" altLang="en-US" sz="2400" dirty="0" smtClean="0"/>
              <a:t>，那也可以说：</a:t>
            </a:r>
            <a:endParaRPr lang="en-US" altLang="zh-TW" sz="2400" dirty="0" smtClean="0"/>
          </a:p>
          <a:p>
            <a:pPr marL="0" lvl="0" indent="0">
              <a:buNone/>
            </a:pPr>
            <a:r>
              <a:rPr lang="zh-TW" sz="2900" dirty="0" smtClean="0"/>
              <a:t>S</a:t>
            </a:r>
            <a:r>
              <a:rPr lang="zh-TW" sz="2900" dirty="0"/>
              <a:t>.+ V.+ </a:t>
            </a:r>
            <a:r>
              <a:rPr lang="zh-TW" sz="2900" dirty="0">
                <a:solidFill>
                  <a:srgbClr val="FF0000"/>
                </a:solidFill>
              </a:rPr>
              <a:t>上/下</a:t>
            </a:r>
            <a:r>
              <a:rPr lang="zh-TW" sz="2900" dirty="0"/>
              <a:t>... +</a:t>
            </a:r>
            <a:r>
              <a:rPr lang="zh-TW" sz="2900" dirty="0">
                <a:solidFill>
                  <a:srgbClr val="0000FF"/>
                </a:solidFill>
              </a:rPr>
              <a:t>來/去</a:t>
            </a:r>
            <a:r>
              <a:rPr lang="zh-TW" sz="2900" dirty="0"/>
              <a:t>+ </a:t>
            </a:r>
            <a:r>
              <a:rPr lang="zh-TW" sz="2900" dirty="0" smtClean="0"/>
              <a:t>Noun</a:t>
            </a:r>
            <a:endParaRPr lang="en-US" altLang="zh-TW" sz="2900" dirty="0" smtClean="0"/>
          </a:p>
          <a:p>
            <a:pPr marL="0" lvl="0" indent="0">
              <a:buNone/>
            </a:pPr>
            <a:r>
              <a:rPr lang="zh-TW" altLang="en-US" sz="2400" dirty="0" smtClean="0"/>
              <a:t>师傅今天卖</a:t>
            </a:r>
            <a:r>
              <a:rPr lang="zh-TW" altLang="en-US" sz="2400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出</a:t>
            </a:r>
            <a:r>
              <a:rPr lang="zh-TW" altLang="en-US" sz="2400" dirty="0" smtClean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去</a:t>
            </a:r>
            <a:r>
              <a:rPr lang="zh-TW" altLang="en-US" sz="2400" dirty="0" smtClean="0"/>
              <a:t>了很多料理。</a:t>
            </a:r>
            <a:endParaRPr lang="en-US" altLang="zh-TW" sz="2400" dirty="0" smtClean="0"/>
          </a:p>
          <a:p>
            <a:pPr marL="0" lvl="0" indent="0">
              <a:buNone/>
            </a:pPr>
            <a:r>
              <a:rPr lang="zh-CN" altLang="en-US" sz="2400" dirty="0" smtClean="0">
                <a:latin typeface="Arial"/>
                <a:ea typeface="Arial"/>
                <a:cs typeface="Arial"/>
                <a:sym typeface="Arial"/>
              </a:rPr>
              <a:t>爸爸</a:t>
            </a:r>
            <a:r>
              <a:rPr lang="zh-CN" altLang="en-US" sz="2400" dirty="0">
                <a:latin typeface="Arial"/>
                <a:ea typeface="Arial"/>
                <a:cs typeface="Arial"/>
                <a:sym typeface="Arial"/>
              </a:rPr>
              <a:t>从</a:t>
            </a:r>
            <a:r>
              <a:rPr lang="en-US" altLang="zh-CN" sz="2400" dirty="0" err="1">
                <a:latin typeface="Arial"/>
                <a:ea typeface="Arial"/>
                <a:cs typeface="Arial"/>
                <a:sym typeface="Arial"/>
              </a:rPr>
              <a:t>Billa</a:t>
            </a:r>
            <a:r>
              <a:rPr lang="zh-CN" altLang="en-US" sz="2400" dirty="0" smtClean="0">
                <a:latin typeface="Arial"/>
                <a:ea typeface="Arial"/>
                <a:cs typeface="Arial"/>
                <a:sym typeface="Arial"/>
              </a:rPr>
              <a:t>买</a:t>
            </a:r>
            <a:r>
              <a:rPr lang="zh-TW" altLang="en-US" sz="24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回</a:t>
            </a:r>
            <a:r>
              <a:rPr lang="zh-CN" altLang="en-US" sz="2400" dirty="0" smtClean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来</a:t>
            </a:r>
            <a:r>
              <a:rPr lang="zh-CN" altLang="en-US" sz="2400" dirty="0">
                <a:latin typeface="Arial"/>
                <a:ea typeface="Arial"/>
                <a:cs typeface="Arial"/>
                <a:sym typeface="Arial"/>
              </a:rPr>
              <a:t>了一些复活节</a:t>
            </a:r>
            <a:r>
              <a:rPr lang="en-US" altLang="zh-CN" sz="2400" dirty="0"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altLang="zh-CN" sz="2400" dirty="0" err="1">
                <a:latin typeface="Arial"/>
                <a:ea typeface="Arial"/>
                <a:cs typeface="Arial"/>
                <a:sym typeface="Arial"/>
              </a:rPr>
              <a:t>fùhuó</a:t>
            </a:r>
            <a:r>
              <a:rPr lang="zh-CN" altLang="en-US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altLang="zh-CN" sz="2400" dirty="0" err="1">
                <a:latin typeface="Arial"/>
                <a:ea typeface="Arial"/>
                <a:cs typeface="Arial"/>
                <a:sym typeface="Arial"/>
              </a:rPr>
              <a:t>jié</a:t>
            </a:r>
            <a:r>
              <a:rPr lang="en-US" altLang="zh-CN" sz="2400" dirty="0">
                <a:latin typeface="Arial"/>
                <a:ea typeface="Arial"/>
                <a:cs typeface="Arial"/>
                <a:sym typeface="Arial"/>
              </a:rPr>
              <a:t>)</a:t>
            </a:r>
            <a:r>
              <a:rPr lang="zh-CN" altLang="en-US" sz="2400" dirty="0">
                <a:latin typeface="Arial"/>
                <a:ea typeface="Arial"/>
                <a:cs typeface="Arial"/>
                <a:sym typeface="Arial"/>
              </a:rPr>
              <a:t>的巧克力。</a:t>
            </a:r>
          </a:p>
          <a:p>
            <a:pPr marL="0" lvl="0" indent="0">
              <a:buNone/>
            </a:pPr>
            <a:r>
              <a:rPr lang="zh-CN" altLang="en-US" sz="2400" dirty="0">
                <a:latin typeface="Arial"/>
                <a:ea typeface="Arial"/>
                <a:cs typeface="Arial"/>
                <a:sym typeface="Arial"/>
              </a:rPr>
              <a:t>他昨天来医院看我的时候，</a:t>
            </a:r>
            <a:r>
              <a:rPr lang="zh-CN" altLang="en-US" sz="2400" dirty="0" smtClean="0">
                <a:latin typeface="Arial"/>
                <a:ea typeface="Arial"/>
                <a:cs typeface="Arial"/>
                <a:sym typeface="Arial"/>
              </a:rPr>
              <a:t>带</a:t>
            </a:r>
            <a:r>
              <a:rPr lang="zh-TW" altLang="en-US" sz="2400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进</a:t>
            </a:r>
            <a:r>
              <a:rPr lang="zh-CN" altLang="en-US" sz="2400" dirty="0" smtClean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来</a:t>
            </a:r>
            <a:r>
              <a:rPr lang="zh-CN" altLang="en-US" sz="2400" dirty="0">
                <a:latin typeface="Arial"/>
                <a:ea typeface="Arial"/>
                <a:cs typeface="Arial"/>
                <a:sym typeface="Arial"/>
              </a:rPr>
              <a:t>了好几个苹果</a:t>
            </a:r>
            <a:r>
              <a:rPr lang="zh-CN" altLang="en-US" sz="2400" dirty="0" smtClean="0">
                <a:latin typeface="Arial"/>
                <a:ea typeface="Arial"/>
                <a:cs typeface="Arial"/>
                <a:sym typeface="Arial"/>
              </a:rPr>
              <a:t>。</a:t>
            </a:r>
            <a:endParaRPr lang="en-US" altLang="zh-CN" sz="2400" dirty="0" smtClean="0">
              <a:latin typeface="Arial"/>
              <a:ea typeface="Arial"/>
              <a:cs typeface="Arial"/>
              <a:sym typeface="Arial"/>
            </a:endParaRPr>
          </a:p>
          <a:p>
            <a:pPr marL="0" lvl="0" indent="0">
              <a:buNone/>
            </a:pPr>
            <a:r>
              <a:rPr lang="zh-TW" altLang="en-US" sz="2400" dirty="0" smtClean="0">
                <a:latin typeface="Arial"/>
                <a:ea typeface="Arial"/>
                <a:cs typeface="Arial"/>
                <a:sym typeface="Arial"/>
              </a:rPr>
              <a:t>我今天从生日</a:t>
            </a:r>
            <a:r>
              <a:rPr lang="zh-TW" altLang="en-US" sz="2400" dirty="0">
                <a:latin typeface="Arial"/>
                <a:ea typeface="Arial"/>
                <a:cs typeface="Arial"/>
                <a:sym typeface="Arial"/>
              </a:rPr>
              <a:t>派</a:t>
            </a:r>
            <a:r>
              <a:rPr lang="zh-TW" altLang="en-US" sz="2400" dirty="0" smtClean="0">
                <a:latin typeface="Arial"/>
                <a:ea typeface="Arial"/>
                <a:cs typeface="Arial"/>
                <a:sym typeface="Arial"/>
              </a:rPr>
              <a:t>对带</a:t>
            </a:r>
            <a:r>
              <a:rPr lang="zh-TW" altLang="en-US" sz="2400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回</a:t>
            </a:r>
            <a:r>
              <a:rPr lang="zh-CN" altLang="en-US" sz="240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来</a:t>
            </a:r>
            <a:r>
              <a:rPr lang="zh-TW" altLang="en-US" sz="2400" dirty="0" smtClean="0">
                <a:latin typeface="Arial"/>
                <a:ea typeface="Arial"/>
                <a:cs typeface="Arial"/>
                <a:sym typeface="Arial"/>
              </a:rPr>
              <a:t>了好多</a:t>
            </a:r>
            <a:r>
              <a:rPr lang="zh-TW" altLang="en-US" sz="2400" dirty="0">
                <a:latin typeface="Arial"/>
                <a:ea typeface="Arial"/>
                <a:cs typeface="Arial"/>
                <a:sym typeface="Arial"/>
              </a:rPr>
              <a:t>礼</a:t>
            </a:r>
            <a:r>
              <a:rPr lang="zh-TW" altLang="en-US" sz="2400" dirty="0" smtClean="0">
                <a:latin typeface="Arial"/>
                <a:ea typeface="Arial"/>
                <a:cs typeface="Arial"/>
                <a:sym typeface="Arial"/>
              </a:rPr>
              <a:t>物，爽</a:t>
            </a:r>
            <a:r>
              <a:rPr lang="en-US" altLang="zh-TW" sz="2400" dirty="0"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altLang="zh-TW" sz="2400" dirty="0" err="1">
                <a:latin typeface="Arial"/>
                <a:ea typeface="Arial"/>
                <a:cs typeface="Arial"/>
                <a:sym typeface="Arial"/>
              </a:rPr>
              <a:t>Shuǎng</a:t>
            </a:r>
            <a:r>
              <a:rPr lang="en-US" altLang="zh-TW" sz="2400" dirty="0">
                <a:latin typeface="Arial"/>
                <a:ea typeface="Arial"/>
                <a:cs typeface="Arial"/>
                <a:sym typeface="Arial"/>
              </a:rPr>
              <a:t>)</a:t>
            </a:r>
            <a:r>
              <a:rPr lang="zh-TW" altLang="en-US" sz="2400" dirty="0" smtClean="0">
                <a:latin typeface="Arial"/>
                <a:ea typeface="Arial"/>
                <a:cs typeface="Arial"/>
                <a:sym typeface="Arial"/>
              </a:rPr>
              <a:t>死</a:t>
            </a:r>
            <a:r>
              <a:rPr lang="zh-TW" altLang="en-US" sz="2400" dirty="0">
                <a:latin typeface="Arial"/>
                <a:ea typeface="Arial"/>
                <a:cs typeface="Arial"/>
                <a:sym typeface="Arial"/>
              </a:rPr>
              <a:t>了</a:t>
            </a:r>
            <a:endParaRPr lang="zh-CN" altLang="en-US" sz="24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endParaRPr sz="30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endParaRPr sz="30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1018"/>
              <a:buNone/>
            </a:pPr>
            <a:endParaRPr sz="30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60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dirty="0">
                <a:solidFill>
                  <a:srgbClr val="000000"/>
                </a:solidFill>
              </a:rPr>
              <a:t>Directional Complement </a:t>
            </a:r>
            <a:r>
              <a:rPr lang="zh-TW" altLang="en-US" dirty="0" smtClean="0">
                <a:solidFill>
                  <a:srgbClr val="000000"/>
                </a:solidFill>
              </a:rPr>
              <a:t>趋向</a:t>
            </a:r>
            <a:r>
              <a:rPr lang="zh-TW" dirty="0" smtClean="0">
                <a:solidFill>
                  <a:srgbClr val="000000"/>
                </a:solidFill>
              </a:rPr>
              <a:t>补</a:t>
            </a:r>
            <a:r>
              <a:rPr lang="zh-TW" dirty="0" smtClean="0">
                <a:solidFill>
                  <a:srgbClr val="000000"/>
                </a:solidFill>
              </a:rPr>
              <a:t>语</a:t>
            </a:r>
            <a:r>
              <a:rPr lang="zh-TW" altLang="en-US" dirty="0" smtClean="0">
                <a:solidFill>
                  <a:srgbClr val="000000"/>
                </a:solidFill>
              </a:rPr>
              <a:t> </a:t>
            </a:r>
            <a:r>
              <a:rPr lang="en-US" altLang="zh-TW" dirty="0" smtClean="0">
                <a:solidFill>
                  <a:srgbClr val="000000"/>
                </a:solidFill>
              </a:rPr>
              <a:t>P188</a:t>
            </a:r>
            <a:endParaRPr dirty="0">
              <a:solidFill>
                <a:srgbClr val="000000"/>
              </a:solidFill>
            </a:endParaRPr>
          </a:p>
        </p:txBody>
      </p:sp>
      <p:sp>
        <p:nvSpPr>
          <p:cNvPr id="345" name="Google Shape;345;p60"/>
          <p:cNvSpPr txBox="1">
            <a:spLocks noGrp="1"/>
          </p:cNvSpPr>
          <p:nvPr>
            <p:ph type="body" idx="1"/>
          </p:nvPr>
        </p:nvSpPr>
        <p:spPr>
          <a:xfrm>
            <a:off x="868625" y="2049575"/>
            <a:ext cx="82755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zh-TW" sz="3000" dirty="0" smtClean="0"/>
              <a:t>S</a:t>
            </a:r>
            <a:r>
              <a:rPr lang="zh-TW" sz="3000" dirty="0"/>
              <a:t>.+ 把+ Object+ V.+ </a:t>
            </a:r>
            <a:r>
              <a:rPr lang="zh-TW" sz="3000" dirty="0">
                <a:solidFill>
                  <a:srgbClr val="0000FF"/>
                </a:solidFill>
              </a:rPr>
              <a:t>來/去</a:t>
            </a:r>
            <a:r>
              <a:rPr lang="zh-TW" sz="3000" dirty="0"/>
              <a:t/>
            </a:r>
            <a:br>
              <a:rPr lang="zh-TW" sz="3000" dirty="0"/>
            </a:br>
            <a:r>
              <a:rPr lang="zh-TW" sz="2600" dirty="0"/>
              <a:t>把钱拿</a:t>
            </a:r>
            <a:r>
              <a:rPr lang="zh-TW" sz="2600" dirty="0">
                <a:solidFill>
                  <a:srgbClr val="0000FF"/>
                </a:solidFill>
              </a:rPr>
              <a:t>来</a:t>
            </a:r>
            <a:r>
              <a:rPr lang="zh-TW" sz="2600" dirty="0"/>
              <a:t>！！</a:t>
            </a:r>
            <a:r>
              <a:rPr lang="zh-TW" sz="3000" dirty="0"/>
              <a:t/>
            </a:r>
            <a:br>
              <a:rPr lang="zh-TW" sz="3000" dirty="0"/>
            </a:br>
            <a:r>
              <a:rPr lang="zh-TW" sz="2600" dirty="0">
                <a:latin typeface="Arial"/>
                <a:ea typeface="Arial"/>
                <a:cs typeface="Arial"/>
                <a:sym typeface="Arial"/>
              </a:rPr>
              <a:t>学生星期一得</a:t>
            </a:r>
            <a:r>
              <a:rPr lang="zh-TW" sz="2600" dirty="0" smtClean="0">
                <a:latin typeface="Arial"/>
                <a:ea typeface="Arial"/>
                <a:cs typeface="Arial"/>
                <a:sym typeface="Arial"/>
              </a:rPr>
              <a:t>把</a:t>
            </a:r>
            <a:r>
              <a:rPr lang="zh-TW" altLang="en-US" sz="2600" dirty="0">
                <a:latin typeface="Arial"/>
                <a:ea typeface="Arial"/>
                <a:cs typeface="Arial"/>
                <a:sym typeface="Arial"/>
              </a:rPr>
              <a:t>作</a:t>
            </a:r>
            <a:r>
              <a:rPr lang="zh-TW" altLang="en-US" sz="2600" dirty="0" smtClean="0">
                <a:latin typeface="Arial"/>
                <a:ea typeface="Arial"/>
                <a:cs typeface="Arial"/>
                <a:sym typeface="Arial"/>
              </a:rPr>
              <a:t>业</a:t>
            </a:r>
            <a:r>
              <a:rPr lang="zh-TW" altLang="en-US" sz="2600" dirty="0">
                <a:latin typeface="Arial"/>
                <a:ea typeface="Arial"/>
                <a:cs typeface="Arial"/>
                <a:sym typeface="Arial"/>
              </a:rPr>
              <a:t>带</a:t>
            </a:r>
            <a:r>
              <a:rPr lang="zh-TW" sz="2600" dirty="0" smtClean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来</a:t>
            </a:r>
            <a:r>
              <a:rPr lang="zh-TW" sz="2600" dirty="0">
                <a:latin typeface="Arial"/>
                <a:ea typeface="Arial"/>
                <a:cs typeface="Arial"/>
                <a:sym typeface="Arial"/>
              </a:rPr>
              <a:t>。</a:t>
            </a:r>
            <a:br>
              <a:rPr lang="zh-TW" sz="2600" dirty="0">
                <a:latin typeface="Arial"/>
                <a:ea typeface="Arial"/>
                <a:cs typeface="Arial"/>
                <a:sym typeface="Arial"/>
              </a:rPr>
            </a:br>
            <a:r>
              <a:rPr lang="zh-TW" sz="2600" dirty="0">
                <a:latin typeface="Arial"/>
                <a:ea typeface="Arial"/>
                <a:cs typeface="Arial"/>
                <a:sym typeface="Arial"/>
              </a:rPr>
              <a:t>爸爸把</a:t>
            </a:r>
            <a:r>
              <a:rPr lang="zh-TW" sz="2600" dirty="0" smtClean="0">
                <a:latin typeface="Arial"/>
                <a:ea typeface="Arial"/>
                <a:cs typeface="Arial"/>
                <a:sym typeface="Arial"/>
              </a:rPr>
              <a:t>啤酒</a:t>
            </a:r>
            <a:r>
              <a:rPr lang="zh-TW" altLang="en-US" sz="2600" dirty="0" smtClean="0">
                <a:latin typeface="Arial"/>
                <a:ea typeface="Arial"/>
                <a:cs typeface="Arial"/>
                <a:sym typeface="Arial"/>
              </a:rPr>
              <a:t>从</a:t>
            </a:r>
            <a:r>
              <a:rPr lang="zh-TW" sz="2600" dirty="0" smtClean="0">
                <a:latin typeface="Arial"/>
                <a:ea typeface="Arial"/>
                <a:cs typeface="Arial"/>
                <a:sym typeface="Arial"/>
              </a:rPr>
              <a:t>冰箱</a:t>
            </a:r>
            <a:r>
              <a:rPr lang="zh-TW" sz="2600" dirty="0">
                <a:latin typeface="Arial"/>
                <a:ea typeface="Arial"/>
                <a:cs typeface="Arial"/>
                <a:sym typeface="Arial"/>
              </a:rPr>
              <a:t>拿</a:t>
            </a:r>
            <a:r>
              <a:rPr lang="zh-TW" sz="260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來</a:t>
            </a:r>
            <a:r>
              <a:rPr lang="zh-TW" sz="2600" dirty="0">
                <a:latin typeface="Arial"/>
                <a:ea typeface="Arial"/>
                <a:cs typeface="Arial"/>
                <a:sym typeface="Arial"/>
              </a:rPr>
              <a:t>。</a:t>
            </a:r>
            <a:br>
              <a:rPr lang="zh-TW" sz="2600" dirty="0">
                <a:latin typeface="Arial"/>
                <a:ea typeface="Arial"/>
                <a:cs typeface="Arial"/>
                <a:sym typeface="Arial"/>
              </a:rPr>
            </a:br>
            <a:r>
              <a:rPr lang="zh-TW" sz="2600" dirty="0">
                <a:latin typeface="Arial"/>
                <a:ea typeface="Arial"/>
                <a:cs typeface="Arial"/>
                <a:sym typeface="Arial"/>
              </a:rPr>
              <a:t>办公室的电脑坏了，我得把电脑搬</a:t>
            </a:r>
            <a:r>
              <a:rPr lang="zh-TW" sz="260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去</a:t>
            </a:r>
            <a:r>
              <a:rPr lang="zh-TW" sz="2600" dirty="0">
                <a:latin typeface="Arial"/>
                <a:ea typeface="Arial"/>
                <a:cs typeface="Arial"/>
                <a:sym typeface="Arial"/>
              </a:rPr>
              <a:t>(给IT人员)。</a:t>
            </a:r>
            <a:br>
              <a:rPr lang="zh-TW" sz="2600" dirty="0">
                <a:latin typeface="Arial"/>
                <a:ea typeface="Arial"/>
                <a:cs typeface="Arial"/>
                <a:sym typeface="Arial"/>
              </a:rPr>
            </a:br>
            <a:r>
              <a:rPr lang="en-US" altLang="zh-TW" sz="2600" dirty="0" smtClean="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altLang="zh-TW" sz="2600" dirty="0" smtClean="0">
                <a:latin typeface="Arial"/>
                <a:ea typeface="Arial"/>
                <a:cs typeface="Arial"/>
                <a:sym typeface="Arial"/>
              </a:rPr>
            </a:br>
            <a:r>
              <a:rPr lang="zh-TW" altLang="en-US" sz="2600" dirty="0" smtClean="0">
                <a:latin typeface="Arial"/>
                <a:ea typeface="Arial"/>
                <a:cs typeface="Arial"/>
                <a:sym typeface="Arial"/>
              </a:rPr>
              <a:t>爷</a:t>
            </a:r>
            <a:r>
              <a:rPr lang="zh-TW" altLang="en-US" sz="2600" dirty="0">
                <a:latin typeface="Arial"/>
                <a:ea typeface="Arial"/>
                <a:cs typeface="Arial"/>
                <a:sym typeface="Arial"/>
              </a:rPr>
              <a:t>爷</a:t>
            </a:r>
            <a:r>
              <a:rPr lang="zh-TW" sz="2600" dirty="0" smtClean="0">
                <a:latin typeface="Arial"/>
                <a:ea typeface="Arial"/>
                <a:cs typeface="Arial"/>
                <a:sym typeface="Arial"/>
              </a:rPr>
              <a:t>先把</a:t>
            </a:r>
            <a:r>
              <a:rPr lang="zh-TW" altLang="en-US" sz="2600" dirty="0" smtClean="0">
                <a:latin typeface="Arial"/>
                <a:ea typeface="Arial"/>
                <a:cs typeface="Arial"/>
                <a:sym typeface="Arial"/>
              </a:rPr>
              <a:t>药</a:t>
            </a:r>
            <a:r>
              <a:rPr lang="zh-TW" sz="2600" dirty="0" smtClean="0">
                <a:latin typeface="Arial"/>
                <a:ea typeface="Arial"/>
                <a:cs typeface="Arial"/>
                <a:sym typeface="Arial"/>
              </a:rPr>
              <a:t>拿</a:t>
            </a:r>
            <a:r>
              <a:rPr lang="en-US" altLang="zh-TW" sz="2600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zh-TW" sz="2600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出</a:t>
            </a:r>
            <a:r>
              <a:rPr lang="en-US" altLang="zh-TW" sz="2600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r>
              <a:rPr lang="zh-TW" sz="2600" dirty="0" smtClean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來</a:t>
            </a:r>
            <a:r>
              <a:rPr lang="zh-TW" sz="2600" dirty="0" smtClean="0">
                <a:latin typeface="Arial"/>
                <a:ea typeface="Arial"/>
                <a:cs typeface="Arial"/>
                <a:sym typeface="Arial"/>
              </a:rPr>
              <a:t>放</a:t>
            </a:r>
            <a:r>
              <a:rPr lang="zh-TW" altLang="en-US" sz="2600" dirty="0" smtClean="0">
                <a:latin typeface="Arial"/>
                <a:ea typeface="Arial"/>
                <a:cs typeface="Arial"/>
                <a:sym typeface="Arial"/>
              </a:rPr>
              <a:t>在</a:t>
            </a:r>
            <a:r>
              <a:rPr lang="zh-TW" sz="2600" dirty="0" smtClean="0">
                <a:latin typeface="Arial"/>
                <a:ea typeface="Arial"/>
                <a:cs typeface="Arial"/>
                <a:sym typeface="Arial"/>
              </a:rPr>
              <a:t>桌上</a:t>
            </a:r>
            <a:r>
              <a:rPr lang="zh-TW" sz="2600" dirty="0">
                <a:latin typeface="Arial"/>
                <a:ea typeface="Arial"/>
                <a:cs typeface="Arial"/>
                <a:sym typeface="Arial"/>
              </a:rPr>
              <a:t>，</a:t>
            </a:r>
            <a:r>
              <a:rPr lang="zh-TW" sz="2600" dirty="0" smtClean="0">
                <a:latin typeface="Arial"/>
                <a:ea typeface="Arial"/>
                <a:cs typeface="Arial"/>
                <a:sym typeface="Arial"/>
              </a:rPr>
              <a:t>等等</a:t>
            </a:r>
            <a:r>
              <a:rPr lang="zh-TW" altLang="en-US" sz="2600" dirty="0" smtClean="0">
                <a:latin typeface="Arial"/>
                <a:ea typeface="Arial"/>
                <a:cs typeface="Arial"/>
                <a:sym typeface="Arial"/>
              </a:rPr>
              <a:t>饭</a:t>
            </a:r>
            <a:r>
              <a:rPr lang="zh-TW" sz="2600" dirty="0" smtClean="0">
                <a:latin typeface="Arial"/>
                <a:ea typeface="Arial"/>
                <a:cs typeface="Arial"/>
                <a:sym typeface="Arial"/>
              </a:rPr>
              <a:t>后</a:t>
            </a:r>
            <a:r>
              <a:rPr lang="zh-TW" sz="2600" dirty="0">
                <a:latin typeface="Arial"/>
                <a:ea typeface="Arial"/>
                <a:cs typeface="Arial"/>
                <a:sym typeface="Arial"/>
              </a:rPr>
              <a:t>要吃。</a:t>
            </a:r>
            <a:endParaRPr sz="26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8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SzPts val="1018"/>
              <a:buNone/>
            </a:pPr>
            <a:endParaRPr sz="30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61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dirty="0">
                <a:solidFill>
                  <a:srgbClr val="000000"/>
                </a:solidFill>
              </a:rPr>
              <a:t>Directional Complement </a:t>
            </a:r>
            <a:r>
              <a:rPr lang="zh-TW" altLang="en-US" dirty="0" smtClean="0">
                <a:solidFill>
                  <a:srgbClr val="000000"/>
                </a:solidFill>
              </a:rPr>
              <a:t>趋向</a:t>
            </a:r>
            <a:r>
              <a:rPr lang="zh-TW" dirty="0" smtClean="0">
                <a:solidFill>
                  <a:srgbClr val="000000"/>
                </a:solidFill>
              </a:rPr>
              <a:t>补</a:t>
            </a:r>
            <a:r>
              <a:rPr lang="zh-TW" dirty="0" smtClean="0">
                <a:solidFill>
                  <a:srgbClr val="000000"/>
                </a:solidFill>
              </a:rPr>
              <a:t>语</a:t>
            </a:r>
            <a:r>
              <a:rPr lang="en-US" altLang="zh-TW" dirty="0" smtClean="0">
                <a:solidFill>
                  <a:srgbClr val="000000"/>
                </a:solidFill>
              </a:rPr>
              <a:t> P189</a:t>
            </a:r>
            <a:endParaRPr dirty="0">
              <a:solidFill>
                <a:srgbClr val="000000"/>
              </a:solidFill>
            </a:endParaRPr>
          </a:p>
        </p:txBody>
      </p:sp>
      <p:sp>
        <p:nvSpPr>
          <p:cNvPr id="351" name="Google Shape;351;p61"/>
          <p:cNvSpPr txBox="1">
            <a:spLocks noGrp="1"/>
          </p:cNvSpPr>
          <p:nvPr>
            <p:ph type="body" idx="1"/>
          </p:nvPr>
        </p:nvSpPr>
        <p:spPr>
          <a:xfrm>
            <a:off x="729450" y="2049575"/>
            <a:ext cx="8414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zh-TW" sz="3000" dirty="0"/>
              <a:t/>
            </a:r>
            <a:br>
              <a:rPr lang="zh-TW" sz="3000" dirty="0"/>
            </a:br>
            <a:r>
              <a:rPr lang="zh-TW" sz="3000" dirty="0"/>
              <a:t>S.+ 把+ Object+ V.+ </a:t>
            </a:r>
            <a:r>
              <a:rPr lang="zh-TW" sz="3000" dirty="0">
                <a:solidFill>
                  <a:srgbClr val="FF0000"/>
                </a:solidFill>
              </a:rPr>
              <a:t>上/下</a:t>
            </a:r>
            <a:r>
              <a:rPr lang="zh-TW" sz="3000" dirty="0"/>
              <a:t>...(+place word)+ </a:t>
            </a:r>
            <a:r>
              <a:rPr lang="zh-TW" sz="3000" dirty="0">
                <a:solidFill>
                  <a:srgbClr val="0000FF"/>
                </a:solidFill>
              </a:rPr>
              <a:t>來/去</a:t>
            </a:r>
            <a:endParaRPr sz="3000" dirty="0">
              <a:solidFill>
                <a:srgbClr val="0000FF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1018"/>
              <a:buNone/>
            </a:pPr>
            <a:endParaRPr sz="3000" dirty="0"/>
          </a:p>
        </p:txBody>
      </p:sp>
      <p:sp>
        <p:nvSpPr>
          <p:cNvPr id="352" name="Google Shape;352;p61"/>
          <p:cNvSpPr txBox="1"/>
          <p:nvPr/>
        </p:nvSpPr>
        <p:spPr>
          <a:xfrm>
            <a:off x="253775" y="3230550"/>
            <a:ext cx="5621700" cy="132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1018"/>
              <a:buFont typeface="Arial"/>
              <a:buNone/>
            </a:pPr>
            <a:r>
              <a:rPr lang="zh-TW" sz="2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我把书拿</a:t>
            </a:r>
            <a:r>
              <a:rPr lang="zh-TW" sz="2600">
                <a:solidFill>
                  <a:srgbClr val="FF0000"/>
                </a:solidFill>
                <a:latin typeface="Lato"/>
                <a:ea typeface="Lato"/>
                <a:cs typeface="Lato"/>
                <a:sym typeface="Lato"/>
              </a:rPr>
              <a:t>起</a:t>
            </a:r>
            <a:r>
              <a:rPr lang="zh-TW" sz="26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来</a:t>
            </a:r>
            <a:r>
              <a:rPr lang="zh-TW" sz="2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了。</a:t>
            </a:r>
            <a:br>
              <a:rPr lang="zh-TW" sz="2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lang="zh-TW" sz="2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我把书拿</a:t>
            </a:r>
            <a:r>
              <a:rPr lang="zh-TW" sz="2600">
                <a:solidFill>
                  <a:srgbClr val="FF0000"/>
                </a:solidFill>
                <a:latin typeface="Lato"/>
                <a:ea typeface="Lato"/>
                <a:cs typeface="Lato"/>
                <a:sym typeface="Lato"/>
              </a:rPr>
              <a:t>上</a:t>
            </a:r>
            <a:r>
              <a:rPr lang="zh-TW" sz="26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来</a:t>
            </a:r>
            <a:r>
              <a:rPr lang="zh-TW" sz="2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了。(从一楼)</a:t>
            </a:r>
            <a:br>
              <a:rPr lang="zh-TW" sz="2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lang="zh-TW" sz="2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我把书拿</a:t>
            </a:r>
            <a:r>
              <a:rPr lang="zh-TW" sz="2600">
                <a:solidFill>
                  <a:srgbClr val="FF0000"/>
                </a:solidFill>
                <a:latin typeface="Lato"/>
                <a:ea typeface="Lato"/>
                <a:cs typeface="Lato"/>
                <a:sym typeface="Lato"/>
              </a:rPr>
              <a:t>下</a:t>
            </a:r>
            <a:r>
              <a:rPr lang="zh-TW" sz="26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来</a:t>
            </a:r>
            <a:r>
              <a:rPr lang="zh-TW" sz="2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了。(从二楼)</a:t>
            </a:r>
            <a:endParaRPr sz="10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53" name="Google Shape;353;p61"/>
          <p:cNvSpPr txBox="1"/>
          <p:nvPr/>
        </p:nvSpPr>
        <p:spPr>
          <a:xfrm>
            <a:off x="4431025" y="3230550"/>
            <a:ext cx="5823000" cy="132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2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快把车开</a:t>
            </a:r>
            <a:r>
              <a:rPr lang="zh-TW" sz="2600">
                <a:solidFill>
                  <a:srgbClr val="FF0000"/>
                </a:solidFill>
                <a:latin typeface="Lato"/>
                <a:ea typeface="Lato"/>
                <a:cs typeface="Lato"/>
                <a:sym typeface="Lato"/>
              </a:rPr>
              <a:t>回</a:t>
            </a:r>
            <a:r>
              <a:rPr lang="zh-TW" sz="2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家</a:t>
            </a:r>
            <a:r>
              <a:rPr lang="zh-TW" sz="26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去</a:t>
            </a:r>
            <a:r>
              <a:rPr lang="zh-TW" sz="2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。</a:t>
            </a:r>
            <a:br>
              <a:rPr lang="zh-TW" sz="2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lang="zh-TW" sz="2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他把车开</a:t>
            </a:r>
            <a:r>
              <a:rPr lang="zh-TW" sz="2600">
                <a:solidFill>
                  <a:srgbClr val="FF0000"/>
                </a:solidFill>
                <a:latin typeface="Lato"/>
                <a:ea typeface="Lato"/>
                <a:cs typeface="Lato"/>
                <a:sym typeface="Lato"/>
              </a:rPr>
              <a:t>回</a:t>
            </a:r>
            <a:r>
              <a:rPr lang="zh-TW" sz="2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家</a:t>
            </a:r>
            <a:r>
              <a:rPr lang="zh-TW" sz="26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去</a:t>
            </a:r>
            <a:r>
              <a:rPr lang="zh-TW" sz="2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。(我不在家)</a:t>
            </a:r>
            <a:br>
              <a:rPr lang="zh-TW" sz="2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lang="zh-TW" sz="2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他把车开</a:t>
            </a:r>
            <a:r>
              <a:rPr lang="zh-TW" sz="2600">
                <a:solidFill>
                  <a:srgbClr val="FF0000"/>
                </a:solidFill>
                <a:latin typeface="Lato"/>
                <a:ea typeface="Lato"/>
                <a:cs typeface="Lato"/>
                <a:sym typeface="Lato"/>
              </a:rPr>
              <a:t>回</a:t>
            </a:r>
            <a:r>
              <a:rPr lang="zh-TW" sz="2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家</a:t>
            </a:r>
            <a:r>
              <a:rPr lang="zh-TW" sz="26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来</a:t>
            </a:r>
            <a:r>
              <a:rPr lang="zh-TW" sz="26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。(我在家)</a:t>
            </a:r>
            <a:endParaRPr sz="1000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你知道这些补语的意思吗？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9450" y="2891481"/>
            <a:ext cx="7688700" cy="1956486"/>
          </a:xfrm>
        </p:spPr>
        <p:txBody>
          <a:bodyPr>
            <a:noAutofit/>
          </a:bodyPr>
          <a:lstStyle/>
          <a:p>
            <a:r>
              <a:rPr lang="zh-TW" altLang="en-US" sz="2000" dirty="0" smtClean="0"/>
              <a:t>吃下去</a:t>
            </a:r>
            <a:endParaRPr lang="en-US" altLang="zh-TW" sz="2000" dirty="0" smtClean="0"/>
          </a:p>
          <a:p>
            <a:r>
              <a:rPr lang="zh-TW" altLang="en-US" sz="2000" dirty="0" smtClean="0"/>
              <a:t>吃</a:t>
            </a:r>
            <a:r>
              <a:rPr lang="zh-TW" altLang="en-US" sz="2000" dirty="0"/>
              <a:t>进</a:t>
            </a:r>
            <a:r>
              <a:rPr lang="zh-TW" altLang="en-US" sz="2000" dirty="0" smtClean="0"/>
              <a:t>去</a:t>
            </a:r>
            <a:endParaRPr lang="en-US" altLang="zh-TW" sz="2000" dirty="0"/>
          </a:p>
          <a:p>
            <a:pPr marL="146050" indent="0">
              <a:buNone/>
            </a:pPr>
            <a:r>
              <a:rPr lang="zh-TW" altLang="en-US" sz="2000" dirty="0" smtClean="0"/>
              <a:t>不是每一个动词</a:t>
            </a:r>
            <a:r>
              <a:rPr lang="en-US" altLang="zh-TW" sz="2000" dirty="0" smtClean="0"/>
              <a:t>(V.)</a:t>
            </a:r>
            <a:r>
              <a:rPr lang="zh-TW" altLang="en-US" sz="2000" dirty="0" smtClean="0"/>
              <a:t>都可以放你喜欢</a:t>
            </a:r>
            <a:r>
              <a:rPr lang="zh-TW" altLang="en-US" sz="2000" dirty="0" smtClean="0"/>
              <a:t>的趋向补</a:t>
            </a:r>
            <a:r>
              <a:rPr lang="zh-TW" altLang="en-US" sz="2000" dirty="0" smtClean="0"/>
              <a:t>语</a:t>
            </a:r>
            <a:r>
              <a:rPr lang="en-US" altLang="zh-TW" sz="2000" dirty="0" smtClean="0"/>
              <a:t>(C.)</a:t>
            </a:r>
          </a:p>
          <a:p>
            <a:pPr marL="146050" indent="0">
              <a:buNone/>
            </a:pPr>
            <a:r>
              <a:rPr lang="zh-TW" altLang="en-US" sz="2000" dirty="0" smtClean="0"/>
              <a:t>搬起去</a:t>
            </a:r>
            <a:r>
              <a:rPr lang="en-US" altLang="zh-TW" sz="2000" dirty="0" smtClean="0"/>
              <a:t>(X)</a:t>
            </a:r>
            <a:r>
              <a:rPr lang="zh-TW" altLang="en-US" sz="2000" dirty="0" smtClean="0"/>
              <a:t>；走起去</a:t>
            </a:r>
            <a:r>
              <a:rPr lang="en-US" altLang="zh-TW" sz="2000" dirty="0" smtClean="0"/>
              <a:t>(X)</a:t>
            </a:r>
          </a:p>
          <a:p>
            <a:pPr marL="146050" indent="0">
              <a:buNone/>
            </a:pPr>
            <a:r>
              <a:rPr lang="zh-TW" altLang="en-US" sz="2000" dirty="0" smtClean="0"/>
              <a:t>所以有些「</a:t>
            </a:r>
            <a:r>
              <a:rPr lang="en-US" altLang="zh-TW" sz="2000" dirty="0" smtClean="0"/>
              <a:t>V.C.</a:t>
            </a:r>
            <a:r>
              <a:rPr lang="zh-TW" altLang="en-US" sz="2000" dirty="0" smtClean="0"/>
              <a:t>」是对的，有些</a:t>
            </a:r>
            <a:r>
              <a:rPr lang="zh-TW" altLang="en-US" sz="2000" dirty="0"/>
              <a:t>「</a:t>
            </a:r>
            <a:r>
              <a:rPr lang="en-US" altLang="zh-TW" sz="2000" dirty="0"/>
              <a:t>V.C.</a:t>
            </a:r>
            <a:r>
              <a:rPr lang="zh-TW" altLang="en-US" sz="2000" dirty="0" smtClean="0"/>
              <a:t>」是错的，</a:t>
            </a:r>
            <a:endParaRPr lang="en-US" altLang="zh-TW" sz="2000" dirty="0" smtClean="0"/>
          </a:p>
          <a:p>
            <a:pPr marL="146050" indent="0">
              <a:buNone/>
            </a:pPr>
            <a:r>
              <a:rPr lang="zh-TW" altLang="en-US" sz="2000" dirty="0" smtClean="0"/>
              <a:t>最好问问老师！</a:t>
            </a:r>
            <a:endParaRPr lang="en-US" altLang="zh-TW" sz="2000" dirty="0" smtClean="0"/>
          </a:p>
        </p:txBody>
      </p:sp>
      <p:sp>
        <p:nvSpPr>
          <p:cNvPr id="4" name="文字方塊 3"/>
          <p:cNvSpPr txBox="1"/>
          <p:nvPr/>
        </p:nvSpPr>
        <p:spPr>
          <a:xfrm>
            <a:off x="2945026" y="2943847"/>
            <a:ext cx="18947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100" dirty="0" smtClean="0">
                <a:solidFill>
                  <a:schemeClr val="accent1"/>
                </a:solidFill>
              </a:rPr>
              <a:t>搬</a:t>
            </a:r>
            <a:r>
              <a:rPr lang="zh-TW" altLang="en-US" sz="2100" dirty="0">
                <a:solidFill>
                  <a:schemeClr val="accent1"/>
                </a:solidFill>
              </a:rPr>
              <a:t>起来</a:t>
            </a:r>
            <a:endParaRPr lang="en-US" altLang="zh-TW" sz="2100" dirty="0">
              <a:solidFill>
                <a:schemeClr val="accent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100" dirty="0">
                <a:solidFill>
                  <a:schemeClr val="accent1"/>
                </a:solidFill>
              </a:rPr>
              <a:t>拿起</a:t>
            </a:r>
            <a:r>
              <a:rPr lang="zh-TW" altLang="en-US" sz="2100" dirty="0" smtClean="0">
                <a:solidFill>
                  <a:schemeClr val="accent1"/>
                </a:solidFill>
              </a:rPr>
              <a:t>来</a:t>
            </a:r>
            <a:endParaRPr lang="en-US" altLang="zh-TW" sz="2100" dirty="0">
              <a:solidFill>
                <a:schemeClr val="accent1"/>
              </a:solidFill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999" y="1853850"/>
            <a:ext cx="8141037" cy="1037631"/>
          </a:xfrm>
          <a:prstGeom prst="rect">
            <a:avLst/>
          </a:prstGeom>
        </p:spPr>
      </p:pic>
      <p:sp>
        <p:nvSpPr>
          <p:cNvPr id="6" name="禁止標誌 5"/>
          <p:cNvSpPr/>
          <p:nvPr/>
        </p:nvSpPr>
        <p:spPr>
          <a:xfrm>
            <a:off x="6483178" y="2539903"/>
            <a:ext cx="411892" cy="377761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7" name="禁止標誌 6"/>
          <p:cNvSpPr/>
          <p:nvPr/>
        </p:nvSpPr>
        <p:spPr>
          <a:xfrm>
            <a:off x="8029014" y="2539903"/>
            <a:ext cx="411892" cy="377761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5335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62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补充生词&amp;文化亮点</a:t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63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补充生祠 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364" name="Google Shape;364;p63"/>
          <p:cNvSpPr txBox="1">
            <a:spLocks noGrp="1"/>
          </p:cNvSpPr>
          <p:nvPr>
            <p:ph type="body" idx="1"/>
          </p:nvPr>
        </p:nvSpPr>
        <p:spPr>
          <a:xfrm>
            <a:off x="729450" y="20495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参观 + place or building：</a:t>
            </a:r>
            <a:br>
              <a:rPr lang="zh-TW" sz="3000"/>
            </a:br>
            <a:r>
              <a:rPr lang="zh-TW" sz="3000"/>
              <a:t>可以让我参观你的宿舍吗？</a:t>
            </a: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/>
              <a:t>野餐：在公园常常看到有人正在野餐</a:t>
            </a: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/>
              <a:t>兜风：今天天气很好，我们最好出去兜风</a:t>
            </a: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1018"/>
              <a:buNone/>
            </a:pPr>
            <a:endParaRPr sz="300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6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约会(yuēhuì) Date</a:t>
            </a:r>
            <a:endParaRPr/>
          </a:p>
        </p:txBody>
      </p:sp>
      <p:sp>
        <p:nvSpPr>
          <p:cNvPr id="370" name="Google Shape;370;p6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600"/>
              <a:t>在捷克，约会还可以做什么？</a:t>
            </a:r>
            <a:br>
              <a:rPr lang="zh-TW" sz="2600"/>
            </a:br>
            <a:r>
              <a:rPr lang="zh-TW" sz="2600"/>
              <a:t>Q：你约会的时候想要去哪里？想要做什么？</a:t>
            </a:r>
            <a:endParaRPr sz="26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2600"/>
              <a:t>A：_______</a:t>
            </a:r>
            <a:endParaRPr sz="2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9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印象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55" name="Google Shape;155;p29"/>
          <p:cNvSpPr txBox="1">
            <a:spLocks noGrp="1"/>
          </p:cNvSpPr>
          <p:nvPr>
            <p:ph type="body" idx="1"/>
          </p:nvPr>
        </p:nvSpPr>
        <p:spPr>
          <a:xfrm>
            <a:off x="727650" y="189342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 dirty="0"/>
              <a:t>A对B的印象很好</a:t>
            </a:r>
            <a:br>
              <a:rPr lang="zh-TW" sz="2800" dirty="0"/>
            </a:br>
            <a:r>
              <a:rPr lang="zh-TW" sz="2800" dirty="0"/>
              <a:t>我对马萨里克(Mǎ sà lǐ kè)大学的印象</a:t>
            </a:r>
            <a:r>
              <a:rPr lang="zh-TW" sz="2800" dirty="0" smtClean="0"/>
              <a:t>很好</a:t>
            </a:r>
            <a:r>
              <a:rPr lang="en-US" altLang="zh-TW" sz="2800" dirty="0"/>
              <a:t>/</a:t>
            </a:r>
            <a:r>
              <a:rPr lang="zh-TW" altLang="en-US" sz="2800" dirty="0" smtClean="0"/>
              <a:t>不好</a:t>
            </a:r>
            <a:endParaRPr sz="28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800" dirty="0"/>
              <a:t>B给A的印象很好</a:t>
            </a:r>
            <a:br>
              <a:rPr lang="zh-TW" sz="2800" dirty="0"/>
            </a:br>
            <a:r>
              <a:rPr lang="zh-TW" sz="2800" dirty="0"/>
              <a:t>马萨里克大学给我的印象</a:t>
            </a:r>
            <a:r>
              <a:rPr lang="zh-TW" sz="2800" dirty="0" smtClean="0"/>
              <a:t>很好</a:t>
            </a:r>
            <a:r>
              <a:rPr lang="en-US" altLang="zh-TW" sz="2800" dirty="0" smtClean="0"/>
              <a:t>/</a:t>
            </a:r>
            <a:r>
              <a:rPr lang="zh-TW" altLang="en-US" sz="2800" dirty="0" smtClean="0"/>
              <a:t>不好</a:t>
            </a:r>
            <a:endParaRPr sz="28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800" dirty="0"/>
              <a:t>更口语：A对B有好印象 = B给A好印象。</a:t>
            </a:r>
            <a:br>
              <a:rPr lang="zh-TW" sz="2800" dirty="0"/>
            </a:br>
            <a:r>
              <a:rPr lang="zh-TW" sz="2800" dirty="0"/>
              <a:t>我对马大有好印象 = 马大给我好印象。</a:t>
            </a:r>
            <a:br>
              <a:rPr lang="zh-TW" sz="2800" dirty="0"/>
            </a:br>
            <a:endParaRPr sz="28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8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65"/>
          <p:cNvSpPr txBox="1">
            <a:spLocks noGrp="1"/>
          </p:cNvSpPr>
          <p:nvPr>
            <p:ph type="title"/>
          </p:nvPr>
        </p:nvSpPr>
        <p:spPr>
          <a:xfrm>
            <a:off x="727650" y="13479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情人节Qíngrén jié</a:t>
            </a:r>
            <a:endParaRPr/>
          </a:p>
        </p:txBody>
      </p:sp>
      <p:sp>
        <p:nvSpPr>
          <p:cNvPr id="376" name="Google Shape;376;p65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zh-TW" sz="2420"/>
              <a:t>一年有三个情人节</a:t>
            </a:r>
            <a:endParaRPr sz="242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lang="zh-TW" sz="2420"/>
              <a:t>2月14日：情人节</a:t>
            </a:r>
            <a:endParaRPr sz="242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lang="zh-TW" sz="2420"/>
              <a:t>3月14日：白色情人节</a:t>
            </a:r>
            <a:endParaRPr sz="242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1018"/>
              <a:buNone/>
            </a:pPr>
            <a:r>
              <a:rPr lang="zh-TW" sz="2420"/>
              <a:t>旧历(Jiùlì)lunar calendar的7月7日：七夕Qīxì情人节</a:t>
            </a:r>
            <a:br>
              <a:rPr lang="zh-TW" sz="2420"/>
            </a:br>
            <a:r>
              <a:rPr lang="zh-TW" sz="2420"/>
              <a:t>2022年的七夕在8月4日</a:t>
            </a:r>
            <a:endParaRPr sz="242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66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作业</a:t>
            </a:r>
            <a:endParaRPr sz="2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67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作业</a:t>
            </a:r>
            <a:endParaRPr/>
          </a:p>
        </p:txBody>
      </p:sp>
      <p:sp>
        <p:nvSpPr>
          <p:cNvPr id="387" name="Google Shape;387;p67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zh-TW" sz="3000"/>
              <a:t>在IS下载L16_HW，用笔写在纸上</a:t>
            </a: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lang="zh-TW" sz="3000"/>
              <a:t>4月4日星期一交给老师。</a:t>
            </a: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1018"/>
              <a:buNone/>
            </a:pPr>
            <a:endParaRPr sz="3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0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成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61" name="Google Shape;161;p30"/>
          <p:cNvSpPr txBox="1">
            <a:spLocks noGrp="1"/>
          </p:cNvSpPr>
          <p:nvPr>
            <p:ph type="body" idx="1"/>
          </p:nvPr>
        </p:nvSpPr>
        <p:spPr>
          <a:xfrm>
            <a:off x="729450" y="1893400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600" dirty="0"/>
              <a:t>S+成了+O</a:t>
            </a:r>
            <a:br>
              <a:rPr lang="zh-TW" sz="2600" dirty="0"/>
            </a:br>
            <a:r>
              <a:rPr lang="zh-TW" sz="2600" dirty="0"/>
              <a:t>我们不说"要成"、"会成"、"能成"、"想成"...</a:t>
            </a:r>
            <a:endParaRPr sz="26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600" dirty="0"/>
              <a:t>我们成了男女朋友</a:t>
            </a:r>
            <a:r>
              <a:rPr lang="zh-TW" sz="2600" dirty="0" smtClean="0"/>
              <a:t>。</a:t>
            </a:r>
            <a:r>
              <a:rPr lang="en-US" altLang="zh-TW" sz="2600" dirty="0" smtClean="0"/>
              <a:t>(</a:t>
            </a:r>
            <a:r>
              <a:rPr lang="zh-TW" altLang="en-US" sz="2600" dirty="0" smtClean="0"/>
              <a:t>恋人；情人</a:t>
            </a:r>
            <a:r>
              <a:rPr lang="en-US" altLang="zh-TW" sz="2600" dirty="0" smtClean="0"/>
              <a:t>)</a:t>
            </a:r>
            <a:endParaRPr sz="26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600" dirty="0"/>
              <a:t>我们每天一起玩，最后成了好朋友。</a:t>
            </a:r>
            <a:endParaRPr sz="26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600" dirty="0"/>
              <a:t>他每天读中文，成了我们班上中文最好的学生</a:t>
            </a:r>
            <a:endParaRPr sz="26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6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1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成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67" name="Google Shape;167;p31"/>
          <p:cNvSpPr txBox="1">
            <a:spLocks noGrp="1"/>
          </p:cNvSpPr>
          <p:nvPr>
            <p:ph type="body" idx="1"/>
          </p:nvPr>
        </p:nvSpPr>
        <p:spPr>
          <a:xfrm>
            <a:off x="729450" y="1893400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dirty="0"/>
              <a:t>成为：人 + 成为 + Good object</a:t>
            </a:r>
            <a:br>
              <a:rPr lang="zh-TW" sz="2400" dirty="0"/>
            </a:br>
            <a:r>
              <a:rPr lang="zh-TW" sz="2400" dirty="0"/>
              <a:t>我们可以成为朋友。我想成为他的朋友</a:t>
            </a:r>
            <a:endParaRPr sz="24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400" dirty="0"/>
              <a:t>变成：人或物 + 变成 + object</a:t>
            </a:r>
            <a:br>
              <a:rPr lang="zh-TW" sz="2400" dirty="0"/>
            </a:br>
            <a:r>
              <a:rPr lang="zh-TW" sz="2400" dirty="0"/>
              <a:t>费先生越来越坏，最后变成坏人。</a:t>
            </a:r>
            <a:br>
              <a:rPr lang="zh-TW" sz="2400" dirty="0"/>
            </a:br>
            <a:r>
              <a:rPr lang="zh-TW" sz="2400" dirty="0"/>
              <a:t>雪变成水了。</a:t>
            </a:r>
            <a:br>
              <a:rPr lang="zh-TW" sz="2400" dirty="0"/>
            </a:br>
            <a:r>
              <a:rPr lang="zh-TW" sz="2400" dirty="0"/>
              <a:t>天气变成暖和(X)。</a:t>
            </a:r>
            <a:br>
              <a:rPr lang="zh-TW" sz="2400" dirty="0"/>
            </a:br>
            <a:r>
              <a:rPr lang="zh-TW" sz="2400" dirty="0"/>
              <a:t>天气变(得</a:t>
            </a:r>
            <a:r>
              <a:rPr lang="zh-TW" sz="2400" dirty="0" smtClean="0"/>
              <a:t>)</a:t>
            </a:r>
            <a:r>
              <a:rPr lang="zh-TW" altLang="en-US" sz="2400" dirty="0" smtClean="0"/>
              <a:t>暖</a:t>
            </a:r>
            <a:r>
              <a:rPr lang="zh-TW" sz="2400" dirty="0" smtClean="0"/>
              <a:t>和</a:t>
            </a:r>
            <a:r>
              <a:rPr lang="zh-TW" sz="2400" dirty="0"/>
              <a:t>(O)</a:t>
            </a:r>
            <a:r>
              <a:rPr lang="zh-TW" sz="2400" dirty="0" smtClean="0"/>
              <a:t>。</a:t>
            </a:r>
            <a:endParaRPr lang="en-US" altLang="zh-TW" sz="2400" dirty="0" smtClean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altLang="zh-TW" sz="2400" dirty="0" smtClean="0"/>
              <a:t>Q</a:t>
            </a:r>
            <a:r>
              <a:rPr lang="zh-TW" altLang="en-US" sz="2400" dirty="0" smtClean="0"/>
              <a:t>：你想成为什么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人</a:t>
            </a:r>
            <a:r>
              <a:rPr lang="en-US" altLang="zh-TW" sz="2400" dirty="0" smtClean="0"/>
              <a:t>)</a:t>
            </a:r>
            <a:r>
              <a:rPr lang="zh-TW" altLang="en-US" sz="2400" dirty="0" smtClean="0"/>
              <a:t>？</a:t>
            </a:r>
            <a:endParaRPr sz="24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2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演 v. / to show, to perform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73" name="Google Shape;173;p32"/>
          <p:cNvSpPr txBox="1">
            <a:spLocks noGrp="1"/>
          </p:cNvSpPr>
          <p:nvPr>
            <p:ph type="body" idx="1"/>
          </p:nvPr>
        </p:nvSpPr>
        <p:spPr>
          <a:xfrm>
            <a:off x="729450" y="20495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/>
              <a:t>v. o.：演戏、演电影、演电视剧</a:t>
            </a:r>
            <a:endParaRPr sz="23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300"/>
              <a:t>演员 (n.)</a:t>
            </a:r>
            <a:br>
              <a:rPr lang="zh-TW" sz="2300"/>
            </a:br>
            <a:r>
              <a:rPr lang="zh-TW" sz="2300"/>
              <a:t>男演员 (n.)</a:t>
            </a:r>
            <a:br>
              <a:rPr lang="zh-TW" sz="2300"/>
            </a:br>
            <a:r>
              <a:rPr lang="zh-TW" sz="2300"/>
              <a:t>女演员 (n.) </a:t>
            </a:r>
            <a:endParaRPr sz="23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300"/>
              <a:t>成龙(Jackie Chan )是一位很有名的中国男演员。</a:t>
            </a:r>
            <a:br>
              <a:rPr lang="zh-TW" sz="2300"/>
            </a:br>
            <a:r>
              <a:rPr lang="zh-TW" sz="2300"/>
              <a:t>他演了很多电影。</a:t>
            </a:r>
            <a:br>
              <a:rPr lang="zh-TW" sz="2300"/>
            </a:br>
            <a:r>
              <a:rPr lang="zh-TW" sz="2300"/>
              <a:t>他演戏演得很好。</a:t>
            </a:r>
            <a:endParaRPr sz="23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3"/>
          <p:cNvSpPr txBox="1">
            <a:spLocks noGrp="1"/>
          </p:cNvSpPr>
          <p:nvPr>
            <p:ph type="title"/>
          </p:nvPr>
        </p:nvSpPr>
        <p:spPr>
          <a:xfrm>
            <a:off x="727800" y="1279625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 dirty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费</a:t>
            </a:r>
            <a:endParaRPr dirty="0">
              <a:solidFill>
                <a:srgbClr val="000000"/>
              </a:solidFill>
            </a:endParaRPr>
          </a:p>
        </p:txBody>
      </p:sp>
      <p:sp>
        <p:nvSpPr>
          <p:cNvPr id="179" name="Google Shape;179;p33"/>
          <p:cNvSpPr txBox="1">
            <a:spLocks noGrp="1"/>
          </p:cNvSpPr>
          <p:nvPr>
            <p:ph type="body" idx="1"/>
          </p:nvPr>
        </p:nvSpPr>
        <p:spPr>
          <a:xfrm>
            <a:off x="727800" y="1893425"/>
            <a:ext cx="69324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/>
              <a:t>"费"的Object</a:t>
            </a:r>
            <a:br>
              <a:rPr lang="zh-TW" sz="3000" dirty="0"/>
            </a:br>
            <a:r>
              <a:rPr lang="zh-TW" sz="3000" dirty="0"/>
              <a:t>1. 不能是金钱</a:t>
            </a:r>
            <a:br>
              <a:rPr lang="zh-TW" sz="3000" dirty="0"/>
            </a:br>
            <a:r>
              <a:rPr lang="zh-TW" sz="3000" dirty="0"/>
              <a:t>2. 不能是数字</a:t>
            </a:r>
            <a:br>
              <a:rPr lang="zh-TW" sz="3000" dirty="0"/>
            </a:br>
            <a:r>
              <a:rPr lang="zh-TW" sz="3000" dirty="0"/>
              <a:t>3. </a:t>
            </a:r>
            <a:r>
              <a:rPr lang="zh-TW" sz="3000" dirty="0" smtClean="0"/>
              <a:t>费</a:t>
            </a:r>
            <a:r>
              <a:rPr lang="zh-TW" sz="3000" dirty="0"/>
              <a:t>劲Jìn、费电、费神、费时、费心</a:t>
            </a:r>
            <a:endParaRPr sz="30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3000" dirty="0"/>
              <a:t>・浪费(Làngfèi) waste 浪费钱！</a:t>
            </a:r>
            <a:endParaRPr sz="3000" dirty="0"/>
          </a:p>
        </p:txBody>
      </p:sp>
      <p:sp>
        <p:nvSpPr>
          <p:cNvPr id="180" name="Google Shape;180;p33"/>
          <p:cNvSpPr txBox="1">
            <a:spLocks noGrp="1"/>
          </p:cNvSpPr>
          <p:nvPr>
            <p:ph type="body" idx="2"/>
          </p:nvPr>
        </p:nvSpPr>
        <p:spPr>
          <a:xfrm>
            <a:off x="5042700" y="1366400"/>
            <a:ext cx="4101300" cy="291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/>
              <a:t>"花"的Object</a:t>
            </a:r>
            <a:br>
              <a:rPr lang="zh-TW" sz="3000" dirty="0"/>
            </a:br>
            <a:r>
              <a:rPr lang="zh-TW" sz="3000" dirty="0"/>
              <a:t>1. 能是：时间、金钱...</a:t>
            </a:r>
            <a:br>
              <a:rPr lang="zh-TW" sz="3000" dirty="0"/>
            </a:br>
            <a:r>
              <a:rPr lang="zh-TW" sz="3000" dirty="0"/>
              <a:t>2. 能是数</a:t>
            </a:r>
            <a:r>
              <a:rPr lang="zh-TW" sz="3000" dirty="0" smtClean="0"/>
              <a:t>字</a:t>
            </a:r>
            <a:endParaRPr lang="en-US" altLang="zh-TW" sz="3000" dirty="0" smtClean="0"/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 smtClean="0"/>
              <a:t>3.</a:t>
            </a:r>
            <a:r>
              <a:rPr lang="zh-TW" altLang="en-US" sz="3000" dirty="0" smtClean="0"/>
              <a:t>花钱</a:t>
            </a:r>
            <a:endParaRPr sz="30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3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费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86" name="Google Shape;186;p34"/>
          <p:cNvSpPr txBox="1">
            <a:spLocks noGrp="1"/>
          </p:cNvSpPr>
          <p:nvPr>
            <p:ph type="body" idx="1"/>
          </p:nvPr>
        </p:nvSpPr>
        <p:spPr>
          <a:xfrm>
            <a:off x="2430162" y="556375"/>
            <a:ext cx="5773988" cy="106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2100" dirty="0"/>
              <a:t>"费"的Object</a:t>
            </a:r>
            <a:br>
              <a:rPr lang="zh-TW" sz="2100" dirty="0"/>
            </a:br>
            <a:r>
              <a:rPr lang="zh-TW" sz="2100" dirty="0"/>
              <a:t>1. 不能是金钱</a:t>
            </a:r>
            <a:br>
              <a:rPr lang="zh-TW" sz="2100" dirty="0"/>
            </a:br>
            <a:r>
              <a:rPr lang="zh-TW" sz="2100" dirty="0"/>
              <a:t>2. 不能是数字</a:t>
            </a:r>
            <a:br>
              <a:rPr lang="zh-TW" sz="2100" dirty="0"/>
            </a:br>
            <a:r>
              <a:rPr lang="zh-TW" sz="2100" dirty="0"/>
              <a:t>3</a:t>
            </a:r>
            <a:r>
              <a:rPr lang="zh-TW" sz="2100" dirty="0" smtClean="0"/>
              <a:t>.费</a:t>
            </a:r>
            <a:r>
              <a:rPr lang="zh-TW" sz="2100" dirty="0"/>
              <a:t>劲J</a:t>
            </a:r>
            <a:r>
              <a:rPr lang="zh-TW" sz="2100" dirty="0" smtClean="0"/>
              <a:t>ìn、费电、费神、费时</a:t>
            </a:r>
            <a:r>
              <a:rPr lang="zh-TW" sz="2100" dirty="0"/>
              <a:t/>
            </a:r>
            <a:br>
              <a:rPr lang="zh-TW" sz="2100" dirty="0"/>
            </a:br>
            <a:r>
              <a:rPr lang="zh-TW" sz="2100" dirty="0"/>
              <a:t>・浪费(Làngfèi) waste 浪费钱！</a:t>
            </a:r>
            <a:endParaRPr sz="2100" dirty="0"/>
          </a:p>
        </p:txBody>
      </p:sp>
      <p:sp>
        <p:nvSpPr>
          <p:cNvPr id="187" name="Google Shape;187;p34"/>
          <p:cNvSpPr txBox="1">
            <a:spLocks noGrp="1"/>
          </p:cNvSpPr>
          <p:nvPr>
            <p:ph type="body" idx="2"/>
          </p:nvPr>
        </p:nvSpPr>
        <p:spPr>
          <a:xfrm>
            <a:off x="6310184" y="556375"/>
            <a:ext cx="2833814" cy="137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 dirty="0"/>
              <a:t>"花"的Object</a:t>
            </a:r>
            <a:br>
              <a:rPr lang="zh-TW" sz="2000" dirty="0"/>
            </a:br>
            <a:r>
              <a:rPr lang="zh-TW" sz="2000" dirty="0"/>
              <a:t>1. 能是：时间、金钱...</a:t>
            </a:r>
            <a:br>
              <a:rPr lang="zh-TW" sz="2000" dirty="0"/>
            </a:br>
            <a:r>
              <a:rPr lang="zh-TW" sz="2000" dirty="0"/>
              <a:t>2. 能是数</a:t>
            </a:r>
            <a:r>
              <a:rPr lang="zh-TW" sz="2000" dirty="0" smtClean="0"/>
              <a:t>字</a:t>
            </a:r>
            <a:endParaRPr lang="en-US" altLang="zh-TW" sz="2000" dirty="0" smtClean="0"/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3.</a:t>
            </a:r>
            <a:r>
              <a:rPr lang="zh-TW" altLang="en-US" sz="2000" dirty="0" smtClean="0"/>
              <a:t>花钱</a:t>
            </a:r>
            <a:endParaRPr sz="20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3000" dirty="0"/>
          </a:p>
        </p:txBody>
      </p:sp>
      <p:sp>
        <p:nvSpPr>
          <p:cNvPr id="188" name="Google Shape;188;p34"/>
          <p:cNvSpPr txBox="1"/>
          <p:nvPr/>
        </p:nvSpPr>
        <p:spPr>
          <a:xfrm>
            <a:off x="653925" y="2410719"/>
            <a:ext cx="7203000" cy="266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 dirty="0">
                <a:latin typeface="Lato"/>
                <a:ea typeface="Lato"/>
                <a:cs typeface="Lato"/>
                <a:sym typeface="Lato"/>
              </a:rPr>
              <a:t>"费"还是"花"？</a:t>
            </a:r>
            <a:endParaRPr sz="2300" dirty="0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 dirty="0">
                <a:latin typeface="Lato"/>
                <a:ea typeface="Lato"/>
                <a:cs typeface="Lato"/>
                <a:sym typeface="Lato"/>
              </a:rPr>
              <a:t>1.我___了一个钟头写功课。</a:t>
            </a:r>
            <a:br>
              <a:rPr lang="zh-TW" sz="2300" dirty="0">
                <a:latin typeface="Lato"/>
                <a:ea typeface="Lato"/>
                <a:cs typeface="Lato"/>
                <a:sym typeface="Lato"/>
              </a:rPr>
            </a:br>
            <a:r>
              <a:rPr lang="zh-TW" sz="2300" dirty="0">
                <a:latin typeface="Lato"/>
                <a:ea typeface="Lato"/>
                <a:cs typeface="Lato"/>
                <a:sym typeface="Lato"/>
              </a:rPr>
              <a:t>2.刚刚在Billa，我___了1000克朗买了很多东西。</a:t>
            </a:r>
            <a:br>
              <a:rPr lang="zh-TW" sz="2300" dirty="0">
                <a:latin typeface="Lato"/>
                <a:ea typeface="Lato"/>
                <a:cs typeface="Lato"/>
                <a:sym typeface="Lato"/>
              </a:rPr>
            </a:br>
            <a:r>
              <a:rPr lang="zh-TW" sz="2300" dirty="0">
                <a:latin typeface="Lato"/>
                <a:ea typeface="Lato"/>
                <a:cs typeface="Lato"/>
                <a:sym typeface="Lato"/>
              </a:rPr>
              <a:t>3.我___了很大的力气才把冰箱搬到二楼。</a:t>
            </a:r>
            <a:endParaRPr sz="2300" dirty="0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 dirty="0">
                <a:latin typeface="Lato"/>
                <a:ea typeface="Lato"/>
                <a:cs typeface="Lato"/>
                <a:sym typeface="Lato"/>
              </a:rPr>
              <a:t>4.我___了一小时才从家里走到学校</a:t>
            </a:r>
            <a:endParaRPr sz="2300" dirty="0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 dirty="0">
                <a:latin typeface="Lato"/>
                <a:ea typeface="Lato"/>
                <a:cs typeface="Lato"/>
                <a:sym typeface="Lato"/>
              </a:rPr>
              <a:t>5.写作业太___时了，我不想写。</a:t>
            </a:r>
            <a:endParaRPr sz="2300" dirty="0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 dirty="0">
                <a:latin typeface="Lato"/>
                <a:ea typeface="Lato"/>
                <a:cs typeface="Lato"/>
                <a:sym typeface="Lato"/>
              </a:rPr>
              <a:t>6.写作业太___时</a:t>
            </a:r>
            <a:r>
              <a:rPr lang="zh-TW" sz="2300" dirty="0"/>
              <a:t>间</a:t>
            </a:r>
            <a:r>
              <a:rPr lang="zh-TW" sz="2300" dirty="0">
                <a:latin typeface="Lato"/>
                <a:ea typeface="Lato"/>
                <a:cs typeface="Lato"/>
                <a:sym typeface="Lato"/>
              </a:rPr>
              <a:t>了，我不想写。</a:t>
            </a:r>
            <a:endParaRPr sz="2300" dirty="0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3441</TotalTime>
  <Words>1907</Words>
  <Application>Microsoft Office PowerPoint</Application>
  <PresentationFormat>如螢幕大小 (16:9)</PresentationFormat>
  <Paragraphs>256</Paragraphs>
  <Slides>42</Slides>
  <Notes>42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42</vt:i4>
      </vt:variant>
    </vt:vector>
  </HeadingPairs>
  <TitlesOfParts>
    <vt:vector size="49" baseType="lpstr">
      <vt:lpstr>Wingdings</vt:lpstr>
      <vt:lpstr>Lato</vt:lpstr>
      <vt:lpstr>Raleway</vt:lpstr>
      <vt:lpstr>新細明體</vt:lpstr>
      <vt:lpstr>Arial</vt:lpstr>
      <vt:lpstr>Simple Light</vt:lpstr>
      <vt:lpstr>Streamline</vt:lpstr>
      <vt:lpstr>MU  2022 Spring  KSCA007 Chinese II Class </vt:lpstr>
      <vt:lpstr>生词</vt:lpstr>
      <vt:lpstr>同</vt:lpstr>
      <vt:lpstr>印象</vt:lpstr>
      <vt:lpstr>成</vt:lpstr>
      <vt:lpstr>成</vt:lpstr>
      <vt:lpstr>演 v. / to show, to perform</vt:lpstr>
      <vt:lpstr>费</vt:lpstr>
      <vt:lpstr>费</vt:lpstr>
      <vt:lpstr>力气 n. / strength, effort</vt:lpstr>
      <vt:lpstr>俩(Liǎ)</vt:lpstr>
      <vt:lpstr>一言为定</vt:lpstr>
      <vt:lpstr>语法</vt:lpstr>
      <vt:lpstr>12课跟14课，动词的四种补语bǔyǔ </vt:lpstr>
      <vt:lpstr>状态zhuàngtài补语bǔyǔ (descriptive complement)</vt:lpstr>
      <vt:lpstr>可能kěnéng补语(potential complements) </vt:lpstr>
      <vt:lpstr>可能kěnéng补语(potential complements) </vt:lpstr>
      <vt:lpstr>就 (数字 + 量词) + n.：only</vt:lpstr>
      <vt:lpstr>生词 </vt:lpstr>
      <vt:lpstr>记得 v. / to remember  忘记、忘了</vt:lpstr>
      <vt:lpstr>想起來 v. / to remember</vt:lpstr>
      <vt:lpstr>搬 v. / to move</vt:lpstr>
      <vt:lpstr>打扫 v. to clean up (room, apartment, house)</vt:lpstr>
      <vt:lpstr>整理 v.</vt:lpstr>
      <vt:lpstr>旅行 v. to travel</vt:lpstr>
      <vt:lpstr>电 n. / electricity</vt:lpstr>
      <vt:lpstr>语法</vt:lpstr>
      <vt:lpstr>Directional Complement 趋向qūxiàng补语</vt:lpstr>
      <vt:lpstr>Directional Complement 趋向补语 P185 </vt:lpstr>
      <vt:lpstr>Directional Complement 趋向补语 P186</vt:lpstr>
      <vt:lpstr>Directional Complement 趋向补语 P186</vt:lpstr>
      <vt:lpstr>Directional Complement 趋向补语 P187</vt:lpstr>
      <vt:lpstr>Directional Complement 趋向补语 P188</vt:lpstr>
      <vt:lpstr>Directional Complement 趋向补语 P188</vt:lpstr>
      <vt:lpstr>Directional Complement 趋向补语 P189</vt:lpstr>
      <vt:lpstr>你知道这些补语的意思吗？</vt:lpstr>
      <vt:lpstr>补充生词&amp;文化亮点</vt:lpstr>
      <vt:lpstr>补充生祠 </vt:lpstr>
      <vt:lpstr>约会(yuēhuì) Date</vt:lpstr>
      <vt:lpstr>情人节Qíngrén jié</vt:lpstr>
      <vt:lpstr>作业 </vt:lpstr>
      <vt:lpstr>作业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  2022 Spring  KSCA007 Chinese II Class </dc:title>
  <cp:lastModifiedBy>Surface</cp:lastModifiedBy>
  <cp:revision>43</cp:revision>
  <dcterms:modified xsi:type="dcterms:W3CDTF">2022-04-02T14:31:14Z</dcterms:modified>
</cp:coreProperties>
</file>