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49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2" r:id="rId36"/>
    <p:sldId id="291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</p:sldIdLst>
  <p:sldSz cx="9144000" cy="5143500" type="screen16x9"/>
  <p:notesSz cx="6858000" cy="9144000"/>
  <p:embeddedFontLst>
    <p:embeddedFont>
      <p:font typeface="Lato" panose="02020500000000000000" charset="0"/>
      <p:regular r:id="rId50"/>
      <p:bold r:id="rId51"/>
      <p:italic r:id="rId52"/>
      <p:boldItalic r:id="rId53"/>
    </p:embeddedFont>
    <p:embeddedFont>
      <p:font typeface="Raleway" panose="02020500000000000000" charset="0"/>
      <p:regular r:id="rId54"/>
      <p:bold r:id="rId55"/>
      <p:italic r:id="rId56"/>
      <p:boldItalic r:id="rId5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6" d="100"/>
          <a:sy n="116" d="100"/>
        </p:scale>
        <p:origin x="75" y="3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font" Target="fonts/font1.fntdata"/><Relationship Id="rId55" Type="http://schemas.openxmlformats.org/officeDocument/2006/relationships/font" Target="fonts/font6.fntdata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font" Target="fonts/font4.fntdata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Relationship Id="rId57" Type="http://schemas.openxmlformats.org/officeDocument/2006/relationships/font" Target="fonts/font8.fntdata"/><Relationship Id="rId61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font" Target="fonts/font3.fntdata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font" Target="fonts/font7.fntdata"/><Relationship Id="rId8" Type="http://schemas.openxmlformats.org/officeDocument/2006/relationships/slide" Target="slides/slide6.xml"/><Relationship Id="rId51" Type="http://schemas.openxmlformats.org/officeDocument/2006/relationships/font" Target="fonts/font2.fntdata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14fa18eefe_1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14fa18eefe_1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20f3ce34e0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20f3ce34e0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1fb4751c01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11fb4751c01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20f3ce34e0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120f3ce34e0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11fb4751c01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11fb4751c01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11fb4751c01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11fb4751c01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114f9690dff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114f9690dff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11f4cb69c57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11f4cb69c57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11fb4751c2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11fb4751c2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120f3ce34e0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120f3ce34e0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11fb4751c22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11fb4751c22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14f9690df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14f9690df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11f4cb69c57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11f4cb69c57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11fb4751c2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11fb4751c2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11fb4751c22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11fb4751c22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11fb4751c22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11fb4751c22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120f3ce34e0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120f3ce34e0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113cc8a0bdd_3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113cc8a0bdd_3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11f4cb69c5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11f4cb69c5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11fb4751c01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11fb4751c01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11fb4751c01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11fb4751c01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11fb4751c01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11fb4751c01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20f3ce34e0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20f3ce34e0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11fb4751c01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11fb4751c01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11fb4751c01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11fb4751c01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11f4cb69c57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11f4cb69c57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11fb4751c01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11fb4751c01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11fb4751c01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Google Shape;341;g11fb4751c01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11fb4751c01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11fb4751c01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11fb4751c01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11fb4751c01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11fb4751c01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11fb4751c01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11fb4751c01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11fb4751c01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11fb4751c01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11fb4751c01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14f9690df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114f9690df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g114f9690dff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1" name="Google Shape;371;g114f9690dff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11f4cb69c57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11f4cb69c57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113cc8a0bdd_3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Google Shape;382;g113cc8a0bdd_3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120f3ce34e0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Google Shape;387;g120f3ce34e0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1159c7932e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" name="Google Shape;393;g1159c7932e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g11f4cb69c57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8" name="Google Shape;398;g11f4cb69c57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120f3ce34e0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5" name="Google Shape;405;g120f3ce34e0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1f4cb69c5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11f4cb69c5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20f3ce34e0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20f3ce34e0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1f4cb69c5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11f4cb69c5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1fb4751c01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11fb4751c01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1fb4751c01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11fb4751c01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" name="Google Shape;56;p1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7" name="Google Shape;57;p1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1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1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" name="Google Shape;70;p1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71" name="Google Shape;71;p1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" name="Google Shape;78;p1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79" name="Google Shape;79;p1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7" name="Google Shape;87;p18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88" name="Google Shape;88;p1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" name="Google Shape;94;p1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95" name="Google Shape;95;p1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20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02" name="Google Shape;102;p2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" name="Google Shape;108;p21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09" name="Google Shape;109;p2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p23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20" name="Google Shape;120;p2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2" name="Google Shape;122;p23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3" name="Google Shape;123;p23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2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>
            <a:spLocks noGrp="1"/>
          </p:cNvSpPr>
          <p:nvPr>
            <p:ph type="ctrTitle"/>
          </p:nvPr>
        </p:nvSpPr>
        <p:spPr>
          <a:xfrm>
            <a:off x="311708" y="15454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MU 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2022 Spring 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KSCA007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Chinese II Class </a:t>
            </a:r>
            <a:endParaRPr sz="3380"/>
          </a:p>
        </p:txBody>
      </p:sp>
      <p:sp>
        <p:nvSpPr>
          <p:cNvPr id="132" name="Google Shape;132;p25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5"/>
          <p:cNvSpPr txBox="1"/>
          <p:nvPr/>
        </p:nvSpPr>
        <p:spPr>
          <a:xfrm>
            <a:off x="3094325" y="4448375"/>
            <a:ext cx="35052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/>
              <a:t>2022年4月4日~4月6日</a:t>
            </a:r>
            <a:endParaRPr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5"/>
          <p:cNvSpPr txBox="1">
            <a:spLocks noGrp="1"/>
          </p:cNvSpPr>
          <p:nvPr>
            <p:ph type="title"/>
          </p:nvPr>
        </p:nvSpPr>
        <p:spPr>
          <a:xfrm>
            <a:off x="727650" y="5651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租 v. / to rent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91" name="Google Shape;191;p35"/>
          <p:cNvSpPr txBox="1">
            <a:spLocks noGrp="1"/>
          </p:cNvSpPr>
          <p:nvPr>
            <p:ph type="body" idx="1"/>
          </p:nvPr>
        </p:nvSpPr>
        <p:spPr>
          <a:xfrm>
            <a:off x="727650" y="1441200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・租出去：S把O租出去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他把他的房子租出去了。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zh-TW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zh-TW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・租(了)：S租了O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我租了他的房子。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・租给：A把O租给B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所以，他把他的房子组给我。</a:t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走路(vo.)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97" name="Google Shape;197;p36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79086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他走路走得很快。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他走路走得比我快。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他走路走得比我快得多。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我们明天走路去布尔诺市中心最大的公园。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因为太远了，所以我不想走路回家。我只想坐电车回家。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你住的地方有什么？你老家有什么？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03" name="Google Shape;203;p37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卧室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厨房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卫生间 / </a:t>
            </a:r>
            <a:r>
              <a:rPr lang="zh-TW" sz="2300">
                <a:solidFill>
                  <a:srgbClr val="474747"/>
                </a:solidFill>
                <a:latin typeface="Arial"/>
                <a:ea typeface="Arial"/>
                <a:cs typeface="Arial"/>
                <a:sym typeface="Arial"/>
              </a:rPr>
              <a:t>浴室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客厅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餐厅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solidFill>
                  <a:srgbClr val="474747"/>
                </a:solidFill>
                <a:latin typeface="Arial"/>
                <a:ea typeface="Arial"/>
                <a:cs typeface="Arial"/>
                <a:sym typeface="Arial"/>
              </a:rPr>
              <a:t>阳台</a:t>
            </a:r>
            <a:endParaRPr sz="2300">
              <a:solidFill>
                <a:srgbClr val="47474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solidFill>
                  <a:srgbClr val="474747"/>
                </a:solidFill>
                <a:latin typeface="Arial"/>
                <a:ea typeface="Arial"/>
                <a:cs typeface="Arial"/>
                <a:sym typeface="Arial"/>
              </a:rPr>
              <a:t>车库 / 停车场…</a:t>
            </a:r>
            <a:endParaRPr sz="2300">
              <a:solidFill>
                <a:srgbClr val="47474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2200"/>
              <a:t/>
            </a:r>
            <a:br>
              <a:rPr lang="zh-TW" sz="2200"/>
            </a:br>
            <a:endParaRPr sz="2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家具有哪些 ？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09" name="Google Shape;209;p38"/>
          <p:cNvSpPr txBox="1">
            <a:spLocks noGrp="1"/>
          </p:cNvSpPr>
          <p:nvPr>
            <p:ph type="body" idx="1"/>
          </p:nvPr>
        </p:nvSpPr>
        <p:spPr>
          <a:xfrm>
            <a:off x="400200" y="2049575"/>
            <a:ext cx="86199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桌子：餐桌/饭桌、书桌</a:t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坐的、躺的：椅子、沙发、床</a:t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放东西的：柜guì子、衣柜、书柜、书架、电视柜</a:t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家具不用电。如果会用电，那么是「家电」</a:t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/>
              <a:t/>
            </a:r>
            <a:br>
              <a:rPr lang="zh-TW" sz="3000"/>
            </a:br>
            <a:endParaRPr sz="3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可能 mv, adj. / maybe, possible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15" name="Google Shape;215;p39"/>
          <p:cNvSpPr txBox="1">
            <a:spLocks noGrp="1"/>
          </p:cNvSpPr>
          <p:nvPr>
            <p:ph type="body" idx="1"/>
          </p:nvPr>
        </p:nvSpPr>
        <p:spPr>
          <a:xfrm>
            <a:off x="329250" y="2049575"/>
            <a:ext cx="88149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「(S)可能~~」：她可能是老师。</a:t>
            </a:r>
            <a:endParaRPr sz="27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他一直买很贵的东西，我觉得他可能是有钱人。</a:t>
            </a:r>
            <a:endParaRPr sz="27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你明天会去他家吗？可能吧 / 可能会 / 可能不会。</a:t>
            </a:r>
            <a:endParaRPr sz="27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走路去布拉格要花多久？可能要三天。</a:t>
            </a:r>
            <a:endParaRPr sz="27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你知道明天谁会去看他演的电影吗？可能就我俩。</a:t>
            </a:r>
            <a:endParaRPr sz="27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我的眼睛又肿又痒，而且还一直流鼻水，可能是过敏了。</a:t>
            </a:r>
            <a:endParaRPr sz="27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 dirty="0"/>
              <a:t/>
            </a:r>
            <a:br>
              <a:rPr lang="zh-TW" sz="3000" dirty="0"/>
            </a:br>
            <a:endParaRPr sz="3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40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语法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V. + 了 + 数字 + 量词 + N. + 了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26" name="Google Shape;226;p41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我吃了两道菜了。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他学了两个月中文了。</a:t>
            </a:r>
            <a:br>
              <a:rPr lang="zh-TW" sz="3000"/>
            </a:br>
            <a:r>
              <a:rPr lang="zh-TW" sz="3000"/>
              <a:t>他学了两年中文了。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000"/>
              <a:t> </a:t>
            </a:r>
            <a:br>
              <a:rPr lang="zh-TW" sz="3000"/>
            </a:br>
            <a:r>
              <a:rPr lang="zh-TW" sz="3000"/>
              <a:t>时间：分(钟)、小时、天、年，不用量词。</a:t>
            </a:r>
            <a:br>
              <a:rPr lang="zh-TW" sz="3000"/>
            </a:br>
            <a:endParaRPr sz="3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2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V. + 了 + 数字 + 量词 + N. + 了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32" name="Google Shape;232;p42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⇒</a:t>
            </a:r>
            <a:r>
              <a:rPr lang="zh-TW" sz="3000">
                <a:solidFill>
                  <a:srgbClr val="000000"/>
                </a:solidFill>
              </a:rPr>
              <a:t>V. O.+ V. + 了 + 数字 + 量词 + 了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我学中文学了两个月了。</a:t>
            </a:r>
            <a:br>
              <a:rPr lang="zh-TW" sz="3000"/>
            </a:br>
            <a:r>
              <a:rPr lang="zh-TW" sz="3000"/>
              <a:t>我学中文学了两年了。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000"/>
              <a:t/>
            </a:r>
            <a:br>
              <a:rPr lang="zh-TW" sz="3000"/>
            </a:br>
            <a:endParaRPr sz="3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V. + 了 + 数字 + 量词 + N. + 了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38" name="Google Shape;238;p43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有"了"=还在V</a:t>
            </a:r>
            <a:br>
              <a:rPr lang="zh-TW" sz="3000"/>
            </a:br>
            <a:r>
              <a:rPr lang="zh-TW" sz="3000"/>
              <a:t>他病了三天了。(他现在还在生病)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没"了"=V完了</a:t>
            </a:r>
            <a:br>
              <a:rPr lang="zh-TW" sz="3000"/>
            </a:br>
            <a:r>
              <a:rPr lang="zh-TW" sz="3000"/>
              <a:t>他病了三天。(他的病好了)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Q：你VOV了多久/多长时间(了)？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000"/>
              <a:t/>
            </a:r>
            <a:br>
              <a:rPr lang="zh-TW" sz="3000"/>
            </a:br>
            <a:endParaRPr sz="3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动作</a:t>
            </a:r>
            <a:r>
              <a:rPr lang="zh-TW" sz="3000" b="0" dirty="0" smtClean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可能会</a:t>
            </a:r>
            <a:r>
              <a:rPr lang="zh-TW" sz="3000" b="0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停止</a:t>
            </a: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4" name="Google Shape;244;p44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8249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⇒V. + 了 + 数字 + 量词 + N. + 了，_________。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⇒</a:t>
            </a:r>
            <a:r>
              <a:rPr lang="zh-TW" sz="3000">
                <a:solidFill>
                  <a:srgbClr val="000000"/>
                </a:solidFill>
              </a:rPr>
              <a:t>V.O.+ V. + 了 + 数字 + 量词 + 了，_________。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今天我已经吃了四颗鸡蛋了，够了。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我刚刚喝了两瓶红茶了，不想再喝了。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000"/>
              <a:t/>
            </a:r>
            <a:br>
              <a:rPr lang="zh-TW" sz="3000"/>
            </a:br>
            <a:endParaRPr sz="3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生词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连......都/也......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50" name="Google Shape;250;p45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82791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solidFill>
                  <a:srgbClr val="000000"/>
                </a:solidFill>
              </a:rPr>
              <a:t>连 + S./O./V. + 都/也......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我学捷克文学了一年了，可是连话都说不好。</a:t>
            </a:r>
            <a:br>
              <a:rPr lang="zh-TW" sz="3000"/>
            </a:br>
            <a:r>
              <a:rPr lang="zh-TW" sz="3000"/>
              <a:t>这个语法的问题，连我们的老师也觉得很难。</a:t>
            </a:r>
            <a:br>
              <a:rPr lang="zh-TW" sz="3000"/>
            </a:br>
            <a:r>
              <a:rPr lang="zh-TW" sz="3000"/>
              <a:t>这座山太高了，连鸟儿也飞不上去。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他没学过中文，所以这些汉字他连见都没见过。</a:t>
            </a:r>
            <a:endParaRPr sz="3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V.不下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56" name="Google Shape;256;p46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/>
              <a:t>V.下⇒V.得下⇒V.</a:t>
            </a:r>
            <a:r>
              <a:rPr lang="zh-TW" sz="3000" dirty="0" smtClean="0"/>
              <a:t>不下</a:t>
            </a:r>
            <a:r>
              <a:rPr lang="en-US" altLang="zh-TW" sz="3000" dirty="0"/>
              <a:t/>
            </a:r>
            <a:br>
              <a:rPr lang="en-US" altLang="zh-TW" sz="3000" dirty="0"/>
            </a:br>
            <a:r>
              <a:rPr lang="zh-TW" sz="3000" dirty="0" smtClean="0"/>
              <a:t>放下</a:t>
            </a:r>
            <a:r>
              <a:rPr lang="zh-TW" sz="3000" dirty="0"/>
              <a:t>⇒放得下⇒</a:t>
            </a:r>
            <a:r>
              <a:rPr lang="zh-TW" sz="3000" dirty="0" smtClean="0"/>
              <a:t>放不下</a:t>
            </a:r>
            <a:r>
              <a:rPr lang="en-US" altLang="zh-TW" sz="3000" dirty="0"/>
              <a:t/>
            </a:r>
            <a:br>
              <a:rPr lang="en-US" altLang="zh-TW" sz="3000" dirty="0"/>
            </a:br>
            <a:r>
              <a:rPr lang="zh-TW" sz="3000" dirty="0" smtClean="0"/>
              <a:t>这</a:t>
            </a:r>
            <a:r>
              <a:rPr lang="zh-TW" sz="3000" dirty="0"/>
              <a:t>间卧室太小了，放不下两张床</a:t>
            </a:r>
            <a:r>
              <a:rPr lang="zh-TW" sz="3000" dirty="0" smtClean="0"/>
              <a:t>。</a:t>
            </a:r>
            <a:r>
              <a:rPr lang="en-US" altLang="zh-TW" sz="3000" dirty="0"/>
              <a:t/>
            </a:r>
            <a:br>
              <a:rPr lang="en-US" altLang="zh-TW" sz="3000" dirty="0"/>
            </a:br>
            <a:r>
              <a:rPr lang="zh-TW" sz="3000" dirty="0" smtClean="0"/>
              <a:t>我</a:t>
            </a:r>
            <a:r>
              <a:rPr lang="zh-TW" sz="3000" dirty="0"/>
              <a:t>刚刚点餐点得太多了，我现在吃不下</a:t>
            </a:r>
            <a:r>
              <a:rPr lang="zh-TW" sz="3000" dirty="0" smtClean="0"/>
              <a:t>。</a:t>
            </a:r>
            <a:endParaRPr lang="en-US" altLang="zh-TW" sz="3000" dirty="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 smtClean="0"/>
              <a:t>教室</a:t>
            </a:r>
            <a:r>
              <a:rPr lang="zh-TW" sz="3000" dirty="0"/>
              <a:t>里放得下放不下一百张椅子？</a:t>
            </a:r>
            <a:br>
              <a:rPr lang="zh-TW" sz="3000" dirty="0"/>
            </a:br>
            <a:r>
              <a:rPr lang="en-US" altLang="zh-TW" sz="3000" dirty="0" smtClean="0"/>
              <a:t>Q</a:t>
            </a:r>
            <a:r>
              <a:rPr lang="zh-TW" altLang="en-US" sz="3000" dirty="0" smtClean="0"/>
              <a:t>：你觉得你家住得下几口人？</a:t>
            </a:r>
            <a:endParaRPr sz="3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4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多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62" name="Google Shape;262;p47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/>
              <a:t>数字(10.20.30…) + 多 + 量词 + n.</a:t>
            </a: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 dirty="0"/>
              <a:t>我上次吃了二十多个水饺</a:t>
            </a:r>
            <a:r>
              <a:rPr lang="zh-TW" sz="3000" dirty="0" smtClean="0"/>
              <a:t>。</a:t>
            </a:r>
            <a:r>
              <a:rPr lang="en-US" altLang="zh-TW" sz="3000" dirty="0"/>
              <a:t/>
            </a:r>
            <a:br>
              <a:rPr lang="en-US" altLang="zh-TW" sz="3000" dirty="0"/>
            </a:br>
            <a:r>
              <a:rPr lang="zh-TW" sz="3000" dirty="0" smtClean="0"/>
              <a:t>爸爸</a:t>
            </a:r>
            <a:r>
              <a:rPr lang="zh-TW" sz="3000" dirty="0"/>
              <a:t>花了十多个钟头打扫家里</a:t>
            </a:r>
            <a:r>
              <a:rPr lang="zh-TW" sz="3000" dirty="0" smtClean="0"/>
              <a:t>。</a:t>
            </a:r>
            <a:r>
              <a:rPr lang="en-US" altLang="zh-TW" sz="3000" dirty="0"/>
              <a:t/>
            </a:r>
            <a:br>
              <a:rPr lang="en-US" altLang="zh-TW" sz="3000" dirty="0"/>
            </a:br>
            <a:r>
              <a:rPr lang="zh-TW" sz="3000" dirty="0" smtClean="0"/>
              <a:t>吕</a:t>
            </a:r>
            <a:r>
              <a:rPr lang="zh-TW" sz="3000" dirty="0"/>
              <a:t>老师四十多岁了</a:t>
            </a:r>
            <a:r>
              <a:rPr lang="zh-TW" sz="3000" dirty="0" smtClean="0"/>
              <a:t>。</a:t>
            </a:r>
            <a:r>
              <a:rPr lang="en-US" altLang="zh-TW" sz="3000" dirty="0"/>
              <a:t/>
            </a:r>
            <a:br>
              <a:rPr lang="en-US" altLang="zh-TW" sz="3000" dirty="0"/>
            </a:br>
            <a:r>
              <a:rPr lang="zh-TW" sz="3000" dirty="0" smtClean="0"/>
              <a:t>我</a:t>
            </a:r>
            <a:r>
              <a:rPr lang="zh-TW" sz="3000" dirty="0"/>
              <a:t>男朋友送给我一百多朵花</a:t>
            </a:r>
            <a:r>
              <a:rPr lang="zh-TW" sz="3000" dirty="0" smtClean="0"/>
              <a:t>。</a:t>
            </a:r>
            <a:r>
              <a:rPr lang="en-US" altLang="zh-TW" sz="3000" dirty="0"/>
              <a:t/>
            </a:r>
            <a:br>
              <a:rPr lang="en-US" altLang="zh-TW" sz="3000" dirty="0"/>
            </a:br>
            <a:r>
              <a:rPr lang="en-US" altLang="zh-TW" sz="3000" dirty="0" smtClean="0"/>
              <a:t>Q</a:t>
            </a:r>
            <a:r>
              <a:rPr lang="zh-TW" altLang="en-US" sz="3000" dirty="0" smtClean="0"/>
              <a:t>：你 </a:t>
            </a:r>
            <a:r>
              <a:rPr lang="en-US" altLang="zh-TW" sz="3000" dirty="0" smtClean="0"/>
              <a:t>v.</a:t>
            </a:r>
            <a:r>
              <a:rPr lang="zh-TW" altLang="en-US" sz="3000" dirty="0" smtClean="0"/>
              <a:t>了多少</a:t>
            </a:r>
            <a:r>
              <a:rPr lang="en-US" altLang="zh-TW" sz="3000" dirty="0" smtClean="0"/>
              <a:t>+</a:t>
            </a:r>
            <a:r>
              <a:rPr lang="en-US" altLang="zh-TW" sz="3000" dirty="0" err="1" smtClean="0"/>
              <a:t>m.+n</a:t>
            </a:r>
            <a:r>
              <a:rPr lang="en-US" altLang="zh-TW" sz="3000" dirty="0" smtClean="0"/>
              <a:t>.</a:t>
            </a:r>
            <a:r>
              <a:rPr lang="zh-TW" altLang="en-US" sz="3000" dirty="0" smtClean="0"/>
              <a:t>？</a:t>
            </a: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000" dirty="0"/>
              <a:t/>
            </a:r>
            <a:br>
              <a:rPr lang="zh-TW" sz="3000" dirty="0"/>
            </a:br>
            <a:endParaRPr sz="3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多&amp;钱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68" name="Google Shape;268;p48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・数字 + 量词 + 多 ⇒ 十块多钱 </a:t>
            </a:r>
            <a:br>
              <a:rPr lang="zh-TW" sz="3000"/>
            </a:br>
            <a:r>
              <a:rPr lang="zh-TW" sz="3000"/>
              <a:t>　⇒ 比十多一点儿。10.1~10.9元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・数字 + 多 + 量词 ⇒ 十多块钱</a:t>
            </a:r>
            <a:br>
              <a:rPr lang="zh-TW" sz="3000"/>
            </a:br>
            <a:r>
              <a:rPr lang="zh-TW" sz="3000"/>
              <a:t>　⇒ 11~19元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000"/>
              <a:t/>
            </a:r>
            <a:br>
              <a:rPr lang="zh-TW" sz="3000"/>
            </a:br>
            <a:endParaRPr sz="3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多&amp;时间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74" name="Google Shape;274;p49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・时间：分(钟)、小时、天、年，不用量词。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・数字 + 量词 + 多 ⇒ 十年多 </a:t>
            </a:r>
            <a:br>
              <a:rPr lang="zh-TW" sz="3000"/>
            </a:br>
            <a:r>
              <a:rPr lang="zh-TW" sz="3000"/>
              <a:t>　⇒ 比十多一点儿。10年~10年又11个月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・数字 + 多 + 量词 ⇒ 十多年</a:t>
            </a:r>
            <a:br>
              <a:rPr lang="zh-TW" sz="3000"/>
            </a:br>
            <a:r>
              <a:rPr lang="zh-TW" sz="3000"/>
              <a:t>　⇒ 11年~19年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000"/>
              <a:t/>
            </a:r>
            <a:br>
              <a:rPr lang="zh-TW" sz="3000"/>
            </a:br>
            <a:endParaRPr sz="30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51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生词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52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房&amp;厅&amp;卫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90" name="Google Shape;290;p52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82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・一房一厅</a:t>
            </a:r>
            <a:endParaRPr sz="2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・两房一厅</a:t>
            </a:r>
            <a:endParaRPr sz="2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・三房两厅</a:t>
            </a:r>
            <a:endParaRPr sz="2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我住的公寓就一房一厅。</a:t>
            </a:r>
            <a:endParaRPr sz="2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我家有好几口人，可能要三房两厅的房子才住得下。</a:t>
            </a:r>
            <a:br>
              <a:rPr lang="zh-TW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zh-TW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・一卫：一个卫生间</a:t>
            </a:r>
            <a:endParaRPr sz="2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/>
              <a:t/>
            </a:r>
            <a:br>
              <a:rPr lang="zh-TW" sz="3000"/>
            </a:br>
            <a:endParaRPr sz="30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5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干净 adj. / clean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96" name="Google Shape;296;p53"/>
          <p:cNvSpPr txBox="1">
            <a:spLocks noGrp="1"/>
          </p:cNvSpPr>
          <p:nvPr>
            <p:ph type="body" idx="1"/>
          </p:nvPr>
        </p:nvSpPr>
        <p:spPr>
          <a:xfrm>
            <a:off x="729450" y="1984550"/>
            <a:ext cx="79020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他把房间整理 / 打扫得很干净。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他是一个很爱干净的人，每天都会打扫房间。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妈妈把我们的衣服洗得很干净。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他把饭吃得很干净</a:t>
            </a:r>
            <a:r>
              <a:rPr lang="zh-TW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  <a:endParaRPr lang="en-US" altLang="zh-TW" sz="2500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</a:t>
            </a:r>
            <a:r>
              <a:rPr lang="zh-TW" altLang="en-US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：你觉得布尔诺很干净吗？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2800" dirty="0"/>
              <a:t/>
            </a:r>
            <a:br>
              <a:rPr lang="zh-TW" sz="2800" dirty="0"/>
            </a:br>
            <a:endParaRPr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5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安静 adj. / </a:t>
            </a:r>
            <a:r>
              <a:rPr lang="zh-TW" sz="3000" b="0" dirty="0" smtClean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qui</a:t>
            </a:r>
            <a:r>
              <a:rPr lang="en-US" altLang="zh-TW" sz="3000" b="0" dirty="0" smtClean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e</a:t>
            </a:r>
            <a:r>
              <a:rPr lang="zh-TW" sz="3000" b="0" dirty="0" smtClean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302" name="Google Shape;302;p54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8253912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安静 v.s. 吵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他平常很安静，不爱说话。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他吵死了，一直在说话。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我的宿舍很吵，我想找一个比较安静的宿舍。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(v.)：你可以安静一点儿吗？ 大家安静</a:t>
            </a:r>
            <a:r>
              <a:rPr lang="zh-TW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！</a:t>
            </a:r>
            <a:r>
              <a:rPr lang="en-US" altLang="zh-TW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altLang="zh-TW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altLang="zh-TW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</a:t>
            </a:r>
            <a:r>
              <a:rPr lang="zh-TW" altLang="en-US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：你的宿舍很安静吗？你觉得布尔诺的晚上很安静吗</a:t>
            </a:r>
            <a:r>
              <a:rPr lang="en-US" altLang="zh-TW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 dirty="0"/>
              <a:t/>
            </a:r>
            <a:br>
              <a:rPr lang="zh-TW" sz="3000" dirty="0"/>
            </a:br>
            <a:endParaRPr sz="3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5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房租 n. / rent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08" name="Google Shape;308;p55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这儿的房租太贵了，我付不起。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下周一之前，请把房租给我。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请你帮我把房租带过去给她。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Q：你一个月的房租要多少钱？你觉得便宜还是贵？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/>
              <a:t/>
            </a:r>
            <a:br>
              <a:rPr lang="zh-TW" sz="3000"/>
            </a:b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8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吵 / 吵架 (v.)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9" name="Google Shape;149;p28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/>
              <a:t>吵(v.) argue, fight, quarrel：A跟B吵+起来</a:t>
            </a:r>
            <a:br>
              <a:rPr lang="zh-TW" sz="2500"/>
            </a:br>
            <a:r>
              <a:rPr lang="zh-TW" sz="2500"/>
              <a:t>王朋跟白英爱吵起来了。</a:t>
            </a:r>
            <a:br>
              <a:rPr lang="zh-TW" sz="2500"/>
            </a:br>
            <a:r>
              <a:rPr lang="zh-TW" sz="2500"/>
              <a:t>他们喝了酒之后就吵了起来。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吵(v.) make a noise：S吵O</a:t>
            </a:r>
            <a:br>
              <a:rPr lang="zh-TW" sz="2500"/>
            </a:br>
            <a:r>
              <a:rPr lang="zh-TW" sz="2500"/>
              <a:t>你吵到我了。别吵我！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吵架(vo.) argue, fight, quarrel：A跟B吵架</a:t>
            </a:r>
            <a:br>
              <a:rPr lang="zh-TW" sz="2500"/>
            </a:br>
            <a:r>
              <a:rPr lang="zh-TW" sz="2500"/>
              <a:t>王朋跟白英爱吵架。</a:t>
            </a:r>
            <a:br>
              <a:rPr lang="zh-TW" sz="2500"/>
            </a:br>
            <a:r>
              <a:rPr lang="zh-TW" sz="2500"/>
              <a:t>他跟他朋友吵起架来。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5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货币 currency</a:t>
            </a:r>
            <a:r>
              <a:rPr lang="zh-TW" sz="25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14" name="Google Shape;314;p56"/>
          <p:cNvSpPr txBox="1">
            <a:spLocks noGrp="1"/>
          </p:cNvSpPr>
          <p:nvPr>
            <p:ph type="body" idx="1"/>
          </p:nvPr>
        </p:nvSpPr>
        <p:spPr>
          <a:xfrm>
            <a:off x="729450" y="1932900"/>
            <a:ext cx="7688700" cy="23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美元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欧元 ōuyuán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(新)台币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人民币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克朗</a:t>
            </a:r>
            <a:b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Q：你现在钱包里有多少克朗/欧元？ A：___多__。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/>
              <a:t/>
            </a:r>
            <a:br>
              <a:rPr lang="zh-TW" sz="3000"/>
            </a:br>
            <a:endParaRPr sz="30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5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差不多 adv, adj / almost, nearly, similar 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20" name="Google Shape;320;p57"/>
          <p:cNvSpPr txBox="1">
            <a:spLocks noGrp="1"/>
          </p:cNvSpPr>
          <p:nvPr>
            <p:ph type="body" idx="1"/>
          </p:nvPr>
        </p:nvSpPr>
        <p:spPr>
          <a:xfrm>
            <a:off x="729450" y="1961750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1欧元差不多是32块台币。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人民币1块差不多是5块台币。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从布尔诺坐火车到布拉格差不多要(花)三小时。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「今天气温是多少？」 「差不多(是)15度吧。」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他们俩的身高差不多。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我的朋友觉得欧洲的城市都长得差不多。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/>
              <a:t/>
            </a:r>
            <a:br>
              <a:rPr lang="zh-TW" sz="3000"/>
            </a:br>
            <a:endParaRPr sz="30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5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费 n. / fee, expense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26" name="Google Shape;326;p58"/>
          <p:cNvSpPr txBox="1">
            <a:spLocks noGrp="1"/>
          </p:cNvSpPr>
          <p:nvPr>
            <p:ph type="body" idx="1"/>
          </p:nvPr>
        </p:nvSpPr>
        <p:spPr>
          <a:xfrm>
            <a:off x="729450" y="18971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水电费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学校的宿舍不用付水电费。</a:t>
            </a:r>
            <a:b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如果你一直不关灯，那你的电费就会很贵。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水 / 电 / 电话 / 上网 / 保险 / 学 / 停车 / 生活 + 费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Q：你一个月的电话 / 上网费是多少？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/>
              <a:t/>
            </a:r>
            <a:br>
              <a:rPr lang="zh-TW" sz="3000"/>
            </a:br>
            <a:endParaRPr sz="30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5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押金</a:t>
            </a: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n. / deposit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32" name="Google Shape;332;p59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在台湾租房子时，常常得先付两个月的押金。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我租这间套房得先付 10000 克朗的押金。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我下个月要搬出去了，请把我的押金还(huán)给我。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我不住了，请问押金什么时候可以还给我？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Q：租什么东西也得付押金？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/>
              <a:t/>
            </a:r>
            <a:br>
              <a:rPr lang="zh-TW" sz="3000"/>
            </a:br>
            <a:endParaRPr sz="30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6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还(huán) v. / to return</a:t>
            </a: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44" name="Google Shape;344;p61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841455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我昨天去图书馆</a:t>
            </a:r>
            <a:r>
              <a:rPr lang="zh-TW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借</a:t>
            </a:r>
            <a:r>
              <a:rPr lang="en-US" altLang="zh-TW" sz="25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jiè</a:t>
            </a:r>
            <a:r>
              <a:rPr lang="zh-TW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书</a:t>
            </a: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，后天得还回去。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他上次和我</a:t>
            </a:r>
            <a:r>
              <a:rPr lang="zh-TW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借</a:t>
            </a:r>
            <a:r>
              <a:rPr lang="en-US" altLang="zh-TW" sz="25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jiè</a:t>
            </a:r>
            <a:r>
              <a:rPr lang="zh-TW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钱</a:t>
            </a: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，但没还给我，我下次不会再借他了。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我上个星期</a:t>
            </a:r>
            <a:r>
              <a:rPr lang="zh-TW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借</a:t>
            </a:r>
            <a:r>
              <a:rPr lang="en-US" altLang="zh-TW" sz="25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jiè</a:t>
            </a:r>
            <a:r>
              <a:rPr lang="zh-TW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给</a:t>
            </a: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你的100克朗，你什么时候会还给我？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有</a:t>
            </a:r>
            <a:r>
              <a:rPr lang="zh-TW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借</a:t>
            </a:r>
            <a:r>
              <a:rPr lang="en-US" altLang="zh-TW" sz="25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jiè</a:t>
            </a:r>
            <a:r>
              <a:rPr lang="zh-TW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有</a:t>
            </a: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还，再</a:t>
            </a:r>
            <a:r>
              <a:rPr lang="zh-TW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借</a:t>
            </a:r>
            <a:r>
              <a:rPr lang="en-US" altLang="zh-TW" sz="25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jiè</a:t>
            </a:r>
            <a:r>
              <a:rPr lang="zh-TW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不</a:t>
            </a: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难。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36830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Q：如果有人和你</a:t>
            </a:r>
            <a:r>
              <a:rPr lang="zh-TW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借</a:t>
            </a:r>
            <a:r>
              <a:rPr lang="en-US" altLang="zh-TW" sz="25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jiè</a:t>
            </a:r>
            <a:r>
              <a:rPr lang="zh-TW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钱</a:t>
            </a: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，但是不还你，你会怎么办？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 dirty="0"/>
              <a:t/>
            </a:r>
            <a:br>
              <a:rPr lang="zh-TW" sz="3000" dirty="0"/>
            </a:br>
            <a:endParaRPr sz="30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6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当 v. / to serve, to be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38" name="Google Shape;338;p60"/>
          <p:cNvSpPr txBox="1">
            <a:spLocks noGrp="1"/>
          </p:cNvSpPr>
          <p:nvPr>
            <p:ph type="body" idx="1"/>
          </p:nvPr>
        </p:nvSpPr>
        <p:spPr>
          <a:xfrm>
            <a:off x="729450" y="1934246"/>
            <a:ext cx="81339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这个学期，赵老师当我们的中文老师。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他在那间中国饭馆当服务员。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有些人把狗和猫当自己的小孩。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去旅行时，有些人把火车当旅馆，在火车上睡一晚。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捷克人把面包和土豆当主食zhǔshí(Staple food)，台湾人把米饭和面当主食</a:t>
            </a:r>
            <a:r>
              <a:rPr lang="zh-TW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  <a:r>
              <a:rPr lang="en-US" altLang="zh-TW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altLang="zh-TW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altLang="zh-TW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</a:t>
            </a:r>
            <a:r>
              <a:rPr lang="zh-TW" altLang="en-US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：你想当什么？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 dirty="0"/>
              <a:t/>
            </a:r>
            <a:br>
              <a:rPr lang="zh-TW" sz="3000" dirty="0"/>
            </a:br>
            <a:endParaRPr sz="30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62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另外 conj. / furthermore, in addition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50" name="Google Shape;350;p62"/>
          <p:cNvSpPr txBox="1">
            <a:spLocks noGrp="1"/>
          </p:cNvSpPr>
          <p:nvPr>
            <p:ph type="body" idx="1"/>
          </p:nvPr>
        </p:nvSpPr>
        <p:spPr>
          <a:xfrm>
            <a:off x="380650" y="2049575"/>
            <a:ext cx="89808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我是学生也是老师，另外，我也是我妈的女儿。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期末考会有笔试和口试，另外，我们还得写作文。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我住的地方有火车站和公车站，另外，离机场也很近。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很多女生都喜欢他，因为他又高又帅，另外，他还很有钱。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他吃了十颗饺子和一盘糖醋鱼，另外，他还喝了一碗酸辣汤。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 dirty="0"/>
              <a:t/>
            </a:r>
            <a:br>
              <a:rPr lang="zh-TW" sz="3000" dirty="0"/>
            </a:br>
            <a:endParaRPr sz="3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6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准 </a:t>
            </a:r>
            <a:r>
              <a:rPr lang="zh-TW" sz="25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v. / </a:t>
            </a:r>
            <a:r>
              <a:rPr lang="zh-TW" sz="2500" b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allow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356" name="Google Shape;356;p63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82008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不准 v.s. 准 (准许zhǔn xǔ，允许yǔn xǔ)  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妈妈不准我去他家玩。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餐厅里面不准抽烟(chōuyān)，你要抽烟得去外面。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上课时不准吃东西、喝饮料，另外，也不准用手机。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但是老师准(许)我们上课时吃东西、喝饮料、用手机。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有些课的考试，老师准(许)学生看课本。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 dirty="0"/>
              <a:t/>
            </a:r>
            <a:br>
              <a:rPr lang="zh-TW" sz="3000" dirty="0"/>
            </a:br>
            <a:endParaRPr sz="30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6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养 v. / to raise</a:t>
            </a:r>
            <a:endParaRPr sz="2300" dirty="0">
              <a:solidFill>
                <a:srgbClr val="000000"/>
              </a:solidFill>
            </a:endParaRPr>
          </a:p>
        </p:txBody>
      </p:sp>
      <p:sp>
        <p:nvSpPr>
          <p:cNvPr id="362" name="Google Shape;362;p64"/>
          <p:cNvSpPr txBox="1">
            <a:spLocks noGrp="1"/>
          </p:cNvSpPr>
          <p:nvPr>
            <p:ph type="body" idx="1"/>
          </p:nvPr>
        </p:nvSpPr>
        <p:spPr>
          <a:xfrm>
            <a:off x="729450" y="18971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养宠物(chǒngwù)、养小孩，中国人还会说"养花"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我养了两只猫、三只狗，另外，我也养了五只鱼。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在台湾养小孩非常花钱，养宠物比较不花钱。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Q：你养宠物吗？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Q：你养了什么宠物？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……每个月花你多少钱？你养多久了？</a:t>
            </a:r>
            <a:r>
              <a:rPr lang="zh-TW" sz="2400"/>
              <a:t/>
            </a:r>
            <a:br>
              <a:rPr lang="zh-TW" sz="2400"/>
            </a:br>
            <a:endParaRPr sz="24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6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2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兴趣 n. / interest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68" name="Google Shape;368;p65"/>
          <p:cNvSpPr txBox="1">
            <a:spLocks noGrp="1"/>
          </p:cNvSpPr>
          <p:nvPr>
            <p:ph type="body" idx="1"/>
          </p:nvPr>
        </p:nvSpPr>
        <p:spPr>
          <a:xfrm>
            <a:off x="316700" y="1853850"/>
            <a:ext cx="91440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・~有兴趣 / ~没兴趣</a:t>
            </a:r>
            <a:endParaRPr sz="23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・对.....有兴趣</a:t>
            </a:r>
            <a:endParaRPr sz="23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3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</a:t>
            </a:r>
            <a:r>
              <a:rPr lang="zh-TW" sz="23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们</a:t>
            </a:r>
            <a:r>
              <a:rPr lang="zh-TW" sz="23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下课后去喝啤酒吧，你有兴趣吗？	「好啊」</a:t>
            </a:r>
            <a:endParaRPr sz="23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明天你有没有兴趣去看那个男演员演的电影？  「我很有兴趣！」</a:t>
            </a:r>
            <a:br>
              <a:rPr lang="zh-TW" sz="23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zh-TW" sz="23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明天去看那个男演员演的电影怎么样？ 	 「我没有兴趣。」</a:t>
            </a:r>
            <a:br>
              <a:rPr lang="zh-TW" sz="23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zh-TW" sz="23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他对去中国旅行没有兴趣，对台湾旅行比较有兴趣。</a:t>
            </a:r>
            <a:endParaRPr sz="23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sz="3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9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吵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5" name="Google Shape;155;p29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2500" dirty="0"/>
              <a:t>吵(adj.) noisy</a:t>
            </a:r>
            <a:br>
              <a:rPr lang="zh-TW" sz="2500" dirty="0"/>
            </a:br>
            <a:r>
              <a:rPr lang="zh-TW" sz="2500" dirty="0"/>
              <a:t/>
            </a:r>
            <a:br>
              <a:rPr lang="zh-TW" sz="2500" dirty="0"/>
            </a:br>
            <a:r>
              <a:rPr lang="zh-TW" sz="2500" dirty="0"/>
              <a:t>外面太吵了。</a:t>
            </a:r>
            <a:br>
              <a:rPr lang="zh-TW" sz="2500" dirty="0"/>
            </a:br>
            <a:r>
              <a:rPr lang="zh-TW" sz="2500" dirty="0"/>
              <a:t>电视吵死了，我一直听不到妈妈在说什么。</a:t>
            </a:r>
            <a:br>
              <a:rPr lang="zh-TW" sz="2500" dirty="0"/>
            </a:br>
            <a:r>
              <a:rPr lang="zh-TW" sz="2500" dirty="0"/>
              <a:t>教室里的学生吵得好像在开派对</a:t>
            </a:r>
            <a:r>
              <a:rPr lang="zh-TW" sz="2500" dirty="0" smtClean="0"/>
              <a:t>。</a:t>
            </a:r>
            <a:endParaRPr lang="en-US" altLang="zh-TW" sz="2500" dirty="0" smtClean="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zh-TW" sz="2500" dirty="0" smtClean="0"/>
              <a:t>Q</a:t>
            </a:r>
            <a:r>
              <a:rPr lang="zh-TW" altLang="en-US" sz="2500" dirty="0" smtClean="0"/>
              <a:t>：你在很吵的地方读得下读不下书？</a:t>
            </a:r>
            <a:r>
              <a:rPr lang="en-US" altLang="zh-TW" sz="2500" dirty="0" smtClean="0"/>
              <a:t/>
            </a:r>
            <a:br>
              <a:rPr lang="en-US" altLang="zh-TW" sz="2500" dirty="0" smtClean="0"/>
            </a:br>
            <a:r>
              <a:rPr lang="en-US" altLang="zh-TW" sz="2500" dirty="0" smtClean="0"/>
              <a:t>A</a:t>
            </a:r>
            <a:r>
              <a:rPr lang="zh-TW" altLang="en-US" sz="2500" dirty="0" smtClean="0"/>
              <a:t>：我读得下 </a:t>
            </a:r>
            <a:r>
              <a:rPr lang="en-US" altLang="zh-TW" sz="2500" dirty="0" smtClean="0"/>
              <a:t>or </a:t>
            </a:r>
            <a:r>
              <a:rPr lang="zh-TW" altLang="en-US" sz="2500" dirty="0" smtClean="0"/>
              <a:t>我读不下</a:t>
            </a:r>
            <a:endParaRPr sz="25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66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语法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6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Question </a:t>
            </a:r>
            <a:r>
              <a:rPr lang="zh-TW" sz="3000" b="0" dirty="0" smtClean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Pronouns</a:t>
            </a:r>
            <a:r>
              <a:rPr lang="en-US" altLang="zh-TW" sz="3000" b="0" dirty="0" smtClean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(</a:t>
            </a:r>
            <a:r>
              <a:rPr lang="zh-TW" altLang="en-US" sz="3000" b="0" dirty="0" smtClean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不会说</a:t>
            </a:r>
            <a:r>
              <a:rPr lang="en-US" altLang="zh-TW" sz="3000" b="0" dirty="0" smtClean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”</a:t>
            </a:r>
            <a:r>
              <a:rPr lang="zh-TW" altLang="en-US" sz="3000" b="0" dirty="0" smtClean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几</a:t>
            </a:r>
            <a:r>
              <a:rPr lang="en-US" altLang="zh-TW" sz="3000" b="0" dirty="0" smtClean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”)</a:t>
            </a:r>
            <a:r>
              <a:rPr lang="zh-TW" sz="3000" b="0" dirty="0" smtClean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zh-TW" sz="3000" b="0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+ 都/也 + …….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379" name="Google Shape;379;p67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80934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/>
              <a:t>我不饿，我什么都不想吃。</a:t>
            </a:r>
            <a:br>
              <a:rPr lang="zh-TW" sz="2500" dirty="0"/>
            </a:br>
            <a:r>
              <a:rPr lang="zh-TW" sz="2500" dirty="0"/>
              <a:t>我把钱花完了，现在什么也买不起。</a:t>
            </a:r>
            <a:br>
              <a:rPr lang="zh-TW" sz="2500" dirty="0"/>
            </a:br>
            <a:r>
              <a:rPr lang="zh-TW" sz="2500" dirty="0"/>
              <a:t>我今天很忙，哪儿也不能去。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500" dirty="0"/>
              <a:t/>
            </a:r>
            <a:br>
              <a:rPr lang="zh-TW" sz="2500" dirty="0"/>
            </a:br>
            <a:r>
              <a:rPr lang="zh-TW" sz="2500" dirty="0"/>
              <a:t>她很喜欢乱买东西，什么东西都买！</a:t>
            </a:r>
            <a:br>
              <a:rPr lang="zh-TW" sz="2500" dirty="0"/>
            </a:br>
            <a:r>
              <a:rPr lang="zh-TW" sz="2500" dirty="0"/>
              <a:t>因为我有汽车，所以明天的约会，我们约哪儿都可以。</a:t>
            </a:r>
            <a:br>
              <a:rPr lang="zh-TW" sz="2500" dirty="0"/>
            </a:br>
            <a:r>
              <a:rPr lang="zh-TW" sz="2500" dirty="0"/>
              <a:t>今天我请客。你想吃什么都行。我会付钱。</a:t>
            </a:r>
            <a:endParaRPr sz="25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68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补充生词&amp;文化亮点</a:t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6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390" name="Google Shape;390;p69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841455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500" dirty="0" smtClean="0"/>
              <a:t>(</a:t>
            </a:r>
            <a:r>
              <a:rPr lang="zh-TW" altLang="en-US" sz="2500" dirty="0" smtClean="0"/>
              <a:t>出租房子的人</a:t>
            </a:r>
            <a:r>
              <a:rPr lang="en-US" altLang="zh-TW" sz="2500" dirty="0" smtClean="0"/>
              <a:t>)</a:t>
            </a:r>
            <a:r>
              <a:rPr lang="zh-TW" sz="2500" dirty="0" smtClean="0"/>
              <a:t>房东</a:t>
            </a:r>
            <a:r>
              <a:rPr lang="zh-TW" altLang="en-US" sz="2500" dirty="0" smtClean="0"/>
              <a:t> </a:t>
            </a:r>
            <a:r>
              <a:rPr lang="zh-TW" sz="2500" dirty="0" smtClean="0"/>
              <a:t>⇔</a:t>
            </a:r>
            <a:r>
              <a:rPr lang="zh-TW" altLang="en-US" sz="2500" dirty="0" smtClean="0"/>
              <a:t> </a:t>
            </a:r>
            <a:r>
              <a:rPr lang="zh-TW" sz="2500" dirty="0" smtClean="0"/>
              <a:t>房客</a:t>
            </a:r>
            <a:r>
              <a:rPr lang="en-US" altLang="zh-TW" sz="2500" dirty="0" smtClean="0"/>
              <a:t>(</a:t>
            </a:r>
            <a:r>
              <a:rPr lang="zh-TW" altLang="en-US" sz="2500" dirty="0" smtClean="0"/>
              <a:t>租房子的人</a:t>
            </a:r>
            <a:r>
              <a:rPr lang="en-US" altLang="zh-TW" sz="2500" dirty="0" smtClean="0"/>
              <a:t>)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客房</a:t>
            </a:r>
            <a:endParaRPr sz="2500" dirty="0"/>
          </a:p>
          <a:p>
            <a:pPr marL="0" lvl="0" indent="0">
              <a:lnSpc>
                <a:spcPct val="95000"/>
              </a:lnSpc>
              <a:spcBef>
                <a:spcPts val="1200"/>
              </a:spcBef>
              <a:buNone/>
            </a:pPr>
            <a:r>
              <a:rPr lang="zh-TW" sz="2500" dirty="0" smtClean="0"/>
              <a:t>停</a:t>
            </a:r>
            <a:r>
              <a:rPr lang="en-US" altLang="zh-TW" sz="2500" dirty="0" err="1" smtClean="0"/>
              <a:t>tíng</a:t>
            </a:r>
            <a:r>
              <a:rPr lang="zh-TW" sz="2500" dirty="0" smtClean="0"/>
              <a:t>车场</a:t>
            </a:r>
            <a:r>
              <a:rPr lang="zh-TW" altLang="en-US" sz="2500" dirty="0" smtClean="0"/>
              <a:t>；车库</a:t>
            </a:r>
            <a:r>
              <a:rPr lang="en-US" altLang="zh-TW" sz="2500" dirty="0" err="1" smtClean="0"/>
              <a:t>kù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房=室。一室一厅</a:t>
            </a:r>
            <a:endParaRPr sz="2500" dirty="0"/>
          </a:p>
          <a:p>
            <a:pPr marL="0" lvl="0" indent="0">
              <a:lnSpc>
                <a:spcPct val="95000"/>
              </a:lnSpc>
              <a:spcBef>
                <a:spcPts val="1200"/>
              </a:spcBef>
              <a:buNone/>
            </a:pPr>
            <a:r>
              <a:rPr lang="zh-TW" sz="2500" dirty="0"/>
              <a:t>雅房yǎ </a:t>
            </a:r>
            <a:r>
              <a:rPr lang="zh-TW" sz="2500" dirty="0" smtClean="0"/>
              <a:t>f</a:t>
            </a:r>
            <a:r>
              <a:rPr lang="en-US" altLang="zh-TW" sz="2500" dirty="0" smtClean="0"/>
              <a:t>a</a:t>
            </a:r>
            <a:r>
              <a:rPr lang="zh-TW" sz="2500" dirty="0" smtClean="0"/>
              <a:t>ng</a:t>
            </a:r>
            <a:r>
              <a:rPr lang="en-US" altLang="zh-TW" sz="2500" dirty="0" smtClean="0"/>
              <a:t>(</a:t>
            </a:r>
            <a:r>
              <a:rPr lang="zh-TW" altLang="en-US" sz="2500" dirty="0" smtClean="0"/>
              <a:t>没有自己的卫生间</a:t>
            </a:r>
            <a:r>
              <a:rPr lang="en-US" altLang="zh-TW" sz="2500" dirty="0" smtClean="0"/>
              <a:t>)</a:t>
            </a:r>
            <a:r>
              <a:rPr lang="zh-TW" altLang="en-US" sz="2500" dirty="0" smtClean="0"/>
              <a:t> </a:t>
            </a:r>
            <a:r>
              <a:rPr lang="zh-TW" sz="2500" dirty="0" smtClean="0"/>
              <a:t>⇔</a:t>
            </a:r>
            <a:r>
              <a:rPr lang="zh-TW" altLang="en-US" sz="2500" dirty="0" smtClean="0"/>
              <a:t> </a:t>
            </a:r>
            <a:r>
              <a:rPr lang="zh-TW" sz="2500" dirty="0" smtClean="0"/>
              <a:t>套房</a:t>
            </a:r>
            <a:r>
              <a:rPr lang="en-US" altLang="zh-TW" sz="2500" dirty="0" smtClean="0"/>
              <a:t>(</a:t>
            </a:r>
            <a:r>
              <a:rPr lang="zh-TW" altLang="en-US" sz="2500" dirty="0" smtClean="0"/>
              <a:t>有</a:t>
            </a:r>
            <a:r>
              <a:rPr lang="zh-TW" altLang="en-US" sz="2500" dirty="0"/>
              <a:t>自己的卫生间</a:t>
            </a:r>
            <a:r>
              <a:rPr lang="en-US" altLang="zh-TW" sz="2500" dirty="0"/>
              <a:t>)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70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作业</a:t>
            </a:r>
            <a:endParaRPr sz="2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7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作业「你想要什么样的房子？」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401" name="Google Shape;401;p71"/>
          <p:cNvSpPr txBox="1">
            <a:spLocks noGrp="1"/>
          </p:cNvSpPr>
          <p:nvPr>
            <p:ph type="body" idx="1"/>
          </p:nvPr>
        </p:nvSpPr>
        <p:spPr>
          <a:xfrm>
            <a:off x="532875" y="2005900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请用中文说一说</a:t>
            </a:r>
            <a:r>
              <a:rPr lang="zh-TW" sz="3000">
                <a:solidFill>
                  <a:srgbClr val="000000"/>
                </a:solidFill>
              </a:rPr>
              <a:t>「你想要什么样的房子？」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000"/>
              <a:t>你想要的房子有几个房间？</a:t>
            </a:r>
            <a:br>
              <a:rPr lang="zh-TW" sz="3000"/>
            </a:br>
            <a:r>
              <a:rPr lang="zh-TW" sz="3000"/>
              <a:t>厨房在哪里？</a:t>
            </a:r>
            <a:br>
              <a:rPr lang="zh-TW" sz="3000"/>
            </a:br>
            <a:r>
              <a:rPr lang="zh-TW" sz="3000"/>
              <a:t>客厅里有什么？</a:t>
            </a:r>
            <a:br>
              <a:rPr lang="zh-TW" sz="3000"/>
            </a:br>
            <a:r>
              <a:rPr lang="zh-TW" sz="3000"/>
              <a:t>有哪些家具？在哪儿？</a:t>
            </a:r>
            <a:br>
              <a:rPr lang="zh-TW" sz="3000"/>
            </a:br>
            <a:r>
              <a:rPr lang="zh-TW" sz="3000"/>
              <a:t>……</a:t>
            </a:r>
            <a:br>
              <a:rPr lang="zh-TW" sz="3000"/>
            </a:br>
            <a:endParaRPr sz="3000"/>
          </a:p>
        </p:txBody>
      </p:sp>
      <p:pic>
        <p:nvPicPr>
          <p:cNvPr id="402" name="Google Shape;402;p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41775" y="2689750"/>
            <a:ext cx="3902226" cy="243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72"/>
          <p:cNvSpPr txBox="1">
            <a:spLocks noGrp="1"/>
          </p:cNvSpPr>
          <p:nvPr>
            <p:ph type="title"/>
          </p:nvPr>
        </p:nvSpPr>
        <p:spPr>
          <a:xfrm>
            <a:off x="727650" y="586975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 smtClean="0"/>
              <a:t>例</a:t>
            </a:r>
            <a:r>
              <a:rPr lang="zh-TW" altLang="en-US" dirty="0" smtClean="0"/>
              <a:t>子</a:t>
            </a:r>
            <a:endParaRPr dirty="0"/>
          </a:p>
        </p:txBody>
      </p:sp>
      <p:sp>
        <p:nvSpPr>
          <p:cNvPr id="408" name="Google Shape;408;p72"/>
          <p:cNvSpPr txBox="1">
            <a:spLocks noGrp="1"/>
          </p:cNvSpPr>
          <p:nvPr>
            <p:ph type="body" idx="1"/>
          </p:nvPr>
        </p:nvSpPr>
        <p:spPr>
          <a:xfrm>
            <a:off x="729450" y="1244925"/>
            <a:ext cx="7688700" cy="371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500"/>
              <a:t>我想要一间大房子。</a:t>
            </a:r>
            <a:br>
              <a:rPr lang="zh-TW" sz="1500"/>
            </a:br>
            <a:r>
              <a:rPr lang="zh-TW" sz="1500"/>
              <a:t>最好有七个房间。一个厨房、一个客厅、两个卧房，一个卫生间.........</a:t>
            </a:r>
            <a:br>
              <a:rPr lang="zh-TW" sz="1500"/>
            </a:br>
            <a:r>
              <a:rPr lang="zh-TW" sz="1500"/>
              <a:t>我还要一个放得下两台汽车的停车场。</a:t>
            </a:r>
            <a:br>
              <a:rPr lang="zh-TW" sz="1500"/>
            </a:br>
            <a:r>
              <a:rPr lang="zh-TW" sz="1500"/>
              <a:t>因为我很喜欢猫，所以我想给我的猫一个房间。......</a:t>
            </a:r>
            <a:br>
              <a:rPr lang="zh-TW" sz="1500"/>
            </a:br>
            <a:r>
              <a:rPr lang="zh-TW" sz="1500"/>
              <a:t>房子的外面，我想要一个花园。.........</a:t>
            </a:r>
            <a:br>
              <a:rPr lang="zh-TW" sz="1500"/>
            </a:br>
            <a:r>
              <a:rPr lang="zh-TW" sz="1500"/>
              <a:t/>
            </a:r>
            <a:br>
              <a:rPr lang="zh-TW" sz="1500"/>
            </a:br>
            <a:r>
              <a:rPr lang="zh-TW" sz="1500"/>
              <a:t>我的这间房子，一走进门就是客厅。</a:t>
            </a:r>
            <a:br>
              <a:rPr lang="zh-TW" sz="1500"/>
            </a:br>
            <a:r>
              <a:rPr lang="zh-TW" sz="1500"/>
              <a:t>客厅的左边是厨房，又边是卧房。</a:t>
            </a:r>
            <a:br>
              <a:rPr lang="zh-TW" sz="1500"/>
            </a:br>
            <a:r>
              <a:rPr lang="zh-TW" sz="1500"/>
              <a:t>厕所在厨房的旁边。</a:t>
            </a:r>
            <a:br>
              <a:rPr lang="zh-TW" sz="1500"/>
            </a:br>
            <a:r>
              <a:rPr lang="zh-TW" sz="1500"/>
              <a:t>我要在客厅放一张坐得下三个人的沙发。</a:t>
            </a:r>
            <a:br>
              <a:rPr lang="zh-TW" sz="1500"/>
            </a:br>
            <a:r>
              <a:rPr lang="zh-TW" sz="1500"/>
              <a:t>我还要放一台60寸的大电视！</a:t>
            </a:r>
            <a:br>
              <a:rPr lang="zh-TW" sz="1500"/>
            </a:br>
            <a:r>
              <a:rPr lang="zh-TW" sz="1500"/>
              <a:t>我想买一台很贵的电脑跟音响，放在我的卧房。.........</a:t>
            </a:r>
            <a:endParaRPr sz="15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1500"/>
              <a:t>因为我有两个卧房，所以如果我的朋友来找我，我可以让他睡在别的卧房。.........</a:t>
            </a:r>
            <a:endParaRPr sz="1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做饭 vo. / to cook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161" name="Google Shape;161;p30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我喜欢做饭。 /  我爱做饭。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他做饭做得很好。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他做的饭很好吃。做得比我还好吃。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Q：你会做饭吗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？</a:t>
            </a:r>
            <a:r>
              <a:rPr lang="zh-TW" altLang="en-US" sz="3000" dirty="0" smtClean="0">
                <a:latin typeface="Arial"/>
                <a:ea typeface="Arial"/>
                <a:cs typeface="Arial"/>
                <a:sym typeface="Arial"/>
              </a:rPr>
              <a:t>你会做什么料理？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Q：你每个星期做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饭</a:t>
            </a:r>
            <a:r>
              <a:rPr lang="zh-TW" altLang="en-US" sz="3000" dirty="0" smtClean="0">
                <a:latin typeface="Arial"/>
                <a:ea typeface="Arial"/>
                <a:cs typeface="Arial"/>
                <a:sym typeface="Arial"/>
              </a:rPr>
              <a:t>做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几</a:t>
            </a: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次？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 dirty="0"/>
              <a:t/>
            </a:r>
            <a:br>
              <a:rPr lang="zh-TW" sz="3000" dirty="0"/>
            </a:br>
            <a:endParaRPr sz="3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广告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67" name="Google Shape;167;p31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821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电视广告；手机广告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电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视</a:t>
            </a:r>
            <a:r>
              <a:rPr lang="en-US" altLang="zh-TW" sz="3000" dirty="0" smtClean="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zh-TW" altLang="en-US" sz="3000" dirty="0" smtClean="0">
                <a:latin typeface="Arial"/>
                <a:ea typeface="Arial"/>
                <a:cs typeface="Arial"/>
                <a:sym typeface="Arial"/>
              </a:rPr>
              <a:t>里</a:t>
            </a:r>
            <a:r>
              <a:rPr lang="en-US" altLang="zh-TW" sz="3000" dirty="0" smtClean="0">
                <a:latin typeface="Arial"/>
                <a:ea typeface="Arial"/>
                <a:cs typeface="Arial"/>
                <a:sym typeface="Arial"/>
              </a:rPr>
              <a:t>)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的</a:t>
            </a: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广告；手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机</a:t>
            </a:r>
            <a:r>
              <a:rPr lang="en-US" altLang="zh-TW" sz="3000" dirty="0" smtClean="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zh-TW" altLang="en-US" sz="3000" dirty="0" smtClean="0">
                <a:latin typeface="Arial"/>
                <a:ea typeface="Arial"/>
                <a:cs typeface="Arial"/>
                <a:sym typeface="Arial"/>
              </a:rPr>
              <a:t>里</a:t>
            </a:r>
            <a:r>
              <a:rPr lang="en-US" altLang="zh-TW" sz="3000" dirty="0" smtClean="0">
                <a:latin typeface="Arial"/>
                <a:ea typeface="Arial"/>
                <a:cs typeface="Arial"/>
                <a:sym typeface="Arial"/>
              </a:rPr>
              <a:t>)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的</a:t>
            </a: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广告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那个电视广告很有意思。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我觉得那个广告非常无聊。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我是看了这只手机的广告后才买这只手机的。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 dirty="0"/>
              <a:t/>
            </a:r>
            <a:br>
              <a:rPr lang="zh-TW" sz="3000" dirty="0"/>
            </a:br>
            <a:endParaRPr sz="3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2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附近 n. / nearby area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73" name="Google Shape;173;p32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我家的附近有电车站。</a:t>
            </a:r>
            <a:br>
              <a:rPr lang="zh-TW" sz="2500">
                <a:latin typeface="Arial"/>
                <a:ea typeface="Arial"/>
                <a:cs typeface="Arial"/>
                <a:sym typeface="Arial"/>
              </a:rPr>
            </a:br>
            <a:r>
              <a:rPr lang="zh-TW" sz="2500">
                <a:latin typeface="Arial"/>
                <a:ea typeface="Arial"/>
                <a:cs typeface="Arial"/>
                <a:sym typeface="Arial"/>
              </a:rPr>
              <a:t>电车站在我家的附近。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我想去附近运动一下。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我去了附近的超市，都没看到台湾的啤酒。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Q：你觉得医院的附近都有药局吗？</a:t>
            </a:r>
            <a:br>
              <a:rPr lang="zh-TW" sz="2500">
                <a:latin typeface="Arial"/>
                <a:ea typeface="Arial"/>
                <a:cs typeface="Arial"/>
                <a:sym typeface="Arial"/>
              </a:rPr>
            </a:br>
            <a:r>
              <a:rPr lang="zh-TW" sz="2500">
                <a:latin typeface="Arial"/>
                <a:ea typeface="Arial"/>
                <a:cs typeface="Arial"/>
                <a:sym typeface="Arial"/>
              </a:rPr>
              <a:t>Q：你住的(地方的)附近有什么？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2400"/>
              <a:t/>
            </a:r>
            <a:br>
              <a:rPr lang="zh-TW" sz="2400"/>
            </a:b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3"/>
          <p:cNvSpPr txBox="1">
            <a:spLocks noGrp="1"/>
          </p:cNvSpPr>
          <p:nvPr>
            <p:ph type="title"/>
          </p:nvPr>
        </p:nvSpPr>
        <p:spPr>
          <a:xfrm>
            <a:off x="727650" y="5870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套 m. / measure word for suite or set 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79" name="Google Shape;179;p33"/>
          <p:cNvSpPr txBox="1">
            <a:spLocks noGrp="1"/>
          </p:cNvSpPr>
          <p:nvPr>
            <p:ph type="body" idx="1"/>
          </p:nvPr>
        </p:nvSpPr>
        <p:spPr>
          <a:xfrm>
            <a:off x="553750" y="1544475"/>
            <a:ext cx="8534100" cy="240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latin typeface="Arial"/>
                <a:ea typeface="Arial"/>
                <a:cs typeface="Arial"/>
                <a:sym typeface="Arial"/>
              </a:rPr>
              <a:t>・套餐</a:t>
            </a:r>
            <a:br>
              <a:rPr lang="zh-TW" sz="2300">
                <a:latin typeface="Arial"/>
                <a:ea typeface="Arial"/>
                <a:cs typeface="Arial"/>
                <a:sym typeface="Arial"/>
              </a:rPr>
            </a:br>
            <a:r>
              <a:rPr lang="zh-TW" sz="2300">
                <a:latin typeface="Arial"/>
                <a:ea typeface="Arial"/>
                <a:cs typeface="Arial"/>
                <a:sym typeface="Arial"/>
              </a:rPr>
              <a:t>・套装 tàozhuāng / suit</a:t>
            </a:r>
            <a:br>
              <a:rPr lang="zh-TW" sz="2300">
                <a:latin typeface="Arial"/>
                <a:ea typeface="Arial"/>
                <a:cs typeface="Arial"/>
                <a:sym typeface="Arial"/>
              </a:rPr>
            </a:br>
            <a:r>
              <a:rPr lang="zh-TW" sz="2300">
                <a:latin typeface="Arial"/>
                <a:ea typeface="Arial"/>
                <a:cs typeface="Arial"/>
                <a:sym typeface="Arial"/>
              </a:rPr>
              <a:t>・套房：有厕所的房间。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latin typeface="Arial"/>
                <a:ea typeface="Arial"/>
                <a:cs typeface="Arial"/>
                <a:sym typeface="Arial"/>
              </a:rPr>
              <a:t>他穿着一套黑色的西装，看起来很帅。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latin typeface="Arial"/>
                <a:ea typeface="Arial"/>
                <a:cs typeface="Arial"/>
                <a:sym typeface="Arial"/>
              </a:rPr>
              <a:t>这件衬衫跟这件裤子是一套的。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latin typeface="Arial"/>
                <a:ea typeface="Arial"/>
                <a:cs typeface="Arial"/>
                <a:sym typeface="Arial"/>
              </a:rPr>
              <a:t>我把钱拿去在 Brno 买了一套两层楼的公寓。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latin typeface="Arial"/>
                <a:ea typeface="Arial"/>
                <a:cs typeface="Arial"/>
                <a:sym typeface="Arial"/>
              </a:rPr>
              <a:t>今年我搬进了一间新房子，还买了一套新沙发。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latin typeface="Arial"/>
                <a:ea typeface="Arial"/>
                <a:cs typeface="Arial"/>
                <a:sym typeface="Arial"/>
              </a:rPr>
              <a:t>这家饭馆的套餐有米饭、牛肉、汤和饮料，我想我可能吃不完。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300"/>
              <a:t/>
            </a:r>
            <a:br>
              <a:rPr lang="zh-TW" sz="3300"/>
            </a:br>
            <a:endParaRPr sz="33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出租 v. / to rent out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85" name="Google Shape;185;p34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・出租车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他有两间套房要出租给别人。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这是出租的汽车，不能卖给你。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车站外边有好几台出租的自行车。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他不用工作，因为他把两间套房出租出去给别人，每个月都有钱可以拿。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/>
              <a:t/>
            </a:r>
            <a:br>
              <a:rPr lang="zh-TW" sz="3000"/>
            </a:b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3306</TotalTime>
  <Words>2086</Words>
  <Application>Microsoft Office PowerPoint</Application>
  <PresentationFormat>如螢幕大小 (16:9)</PresentationFormat>
  <Paragraphs>262</Paragraphs>
  <Slides>46</Slides>
  <Notes>46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46</vt:i4>
      </vt:variant>
    </vt:vector>
  </HeadingPairs>
  <TitlesOfParts>
    <vt:vector size="51" baseType="lpstr">
      <vt:lpstr>Lato</vt:lpstr>
      <vt:lpstr>Raleway</vt:lpstr>
      <vt:lpstr>Arial</vt:lpstr>
      <vt:lpstr>Simple Light</vt:lpstr>
      <vt:lpstr>Streamline</vt:lpstr>
      <vt:lpstr>MU  2022 Spring  KSCA007 Chinese II Class </vt:lpstr>
      <vt:lpstr>生词</vt:lpstr>
      <vt:lpstr>吵 / 吵架 (v.) </vt:lpstr>
      <vt:lpstr>吵 </vt:lpstr>
      <vt:lpstr>做饭 vo. / to cook</vt:lpstr>
      <vt:lpstr>广告</vt:lpstr>
      <vt:lpstr>附近 n. / nearby area</vt:lpstr>
      <vt:lpstr>套 m. / measure word for suite or set </vt:lpstr>
      <vt:lpstr>出租 v. / to rent out</vt:lpstr>
      <vt:lpstr>租 v. / to rent</vt:lpstr>
      <vt:lpstr>走路(vo.)</vt:lpstr>
      <vt:lpstr>你住的地方有什么？你老家有什么？</vt:lpstr>
      <vt:lpstr>家具有哪些 ？</vt:lpstr>
      <vt:lpstr>可能 mv, adj. / maybe, possible</vt:lpstr>
      <vt:lpstr>语法</vt:lpstr>
      <vt:lpstr>V. + 了 + 数字 + 量词 + N. + 了</vt:lpstr>
      <vt:lpstr>V. + 了 + 数字 + 量词 + N. + 了</vt:lpstr>
      <vt:lpstr>V. + 了 + 数字 + 量词 + N. + 了</vt:lpstr>
      <vt:lpstr>动作可能会停止</vt:lpstr>
      <vt:lpstr>连......都/也......</vt:lpstr>
      <vt:lpstr>V.不下</vt:lpstr>
      <vt:lpstr>多</vt:lpstr>
      <vt:lpstr>多&amp;钱</vt:lpstr>
      <vt:lpstr>多&amp;时间</vt:lpstr>
      <vt:lpstr>生词 </vt:lpstr>
      <vt:lpstr>房&amp;厅&amp;卫</vt:lpstr>
      <vt:lpstr>干净 adj. / clean</vt:lpstr>
      <vt:lpstr>安静 adj. / quiet</vt:lpstr>
      <vt:lpstr>房租 n. / rent</vt:lpstr>
      <vt:lpstr>货币 currency </vt:lpstr>
      <vt:lpstr>差不多 adv, adj / almost, nearly, similar </vt:lpstr>
      <vt:lpstr>费 n. / fee, expense</vt:lpstr>
      <vt:lpstr>押金 n. / deposit</vt:lpstr>
      <vt:lpstr>还(huán) v. / to return </vt:lpstr>
      <vt:lpstr>当 v. / to serve, to be</vt:lpstr>
      <vt:lpstr>另外 conj. / furthermore, in addition</vt:lpstr>
      <vt:lpstr>准 v. / to allow</vt:lpstr>
      <vt:lpstr>养 v. / to raise</vt:lpstr>
      <vt:lpstr>兴趣 n. / interest</vt:lpstr>
      <vt:lpstr>语法</vt:lpstr>
      <vt:lpstr>Question Pronouns(不会说”几”) + 都/也 + …….</vt:lpstr>
      <vt:lpstr>补充生词&amp;文化亮点</vt:lpstr>
      <vt:lpstr> </vt:lpstr>
      <vt:lpstr>作业 </vt:lpstr>
      <vt:lpstr>作业「你想要什么样的房子？」</vt:lpstr>
      <vt:lpstr>例子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  2022 Spring  KSCA007 Chinese II Class </dc:title>
  <cp:lastModifiedBy>Surface</cp:lastModifiedBy>
  <cp:revision>16</cp:revision>
  <dcterms:modified xsi:type="dcterms:W3CDTF">2022-04-06T13:38:38Z</dcterms:modified>
</cp:coreProperties>
</file>