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0" r:id="rId1"/>
    <p:sldMasterId id="2147483671" r:id="rId2"/>
  </p:sldMasterIdLst>
  <p:notesMasterIdLst>
    <p:notesMasterId r:id="rId55"/>
  </p:notesMasterIdLst>
  <p:sldIdLst>
    <p:sldId id="25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10" r:id="rId51"/>
    <p:sldId id="307" r:id="rId52"/>
    <p:sldId id="308" r:id="rId53"/>
    <p:sldId id="309" r:id="rId54"/>
  </p:sldIdLst>
  <p:sldSz cx="9144000" cy="5143500" type="screen16x9"/>
  <p:notesSz cx="6858000" cy="9144000"/>
  <p:embeddedFontLst>
    <p:embeddedFont>
      <p:font typeface="Lato" panose="02020500000000000000" charset="0"/>
      <p:regular r:id="rId56"/>
      <p:bold r:id="rId57"/>
      <p:italic r:id="rId58"/>
      <p:boldItalic r:id="rId59"/>
    </p:embeddedFont>
    <p:embeddedFont>
      <p:font typeface="Raleway" panose="02020500000000000000" charset="0"/>
      <p:regular r:id="rId60"/>
      <p:bold r:id="rId61"/>
      <p:italic r:id="rId62"/>
      <p:boldItalic r:id="rId6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D40A72-833E-48FB-B27B-5FCA5DA41B5C}">
  <a:tblStyle styleId="{3DD40A72-833E-48FB-B27B-5FCA5DA41B5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75" y="3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63" Type="http://schemas.openxmlformats.org/officeDocument/2006/relationships/font" Target="fonts/font8.fntdata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font" Target="fonts/font3.fntdata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font" Target="fonts/font2.fntdata"/><Relationship Id="rId61" Type="http://schemas.openxmlformats.org/officeDocument/2006/relationships/font" Target="fonts/font6.fnt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font" Target="fonts/font5.fntdata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font" Target="fonts/font1.fntdata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font" Target="fonts/font4.fntdata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123d982b4ef_0_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123d982b4ef_0_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5b67dfc174aa394d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5b67dfc174aa394d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123d982b4ef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123d982b4ef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123d982b4ef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123d982b4ef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123d982b4ef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123d982b4ef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123d982b4ef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123d982b4ef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123d982b4ef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123d982b4ef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g123d982b4ef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8" name="Google Shape;238;g123d982b4ef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23d982b4ef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23d982b4ef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23d982b4ef_0_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123d982b4ef_0_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23d982b4ef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23d982b4ef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5b67dfc174aa394d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5b67dfc174aa394d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114f9690df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114f9690df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123d982b4ef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123d982b4ef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5b67dfc174aa394d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5b67dfc174aa394d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113cc8a0bd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113cc8a0bd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123d982b4ef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123d982b4ef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123d982b4ef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123d982b4ef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123d982b4ef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123d982b4ef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23d982b4ef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23d982b4ef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20f3ce34e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20f3ce34e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23d982b4ef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123d982b4ef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23d982b4ef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123d982b4ef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23d982b4ef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23d982b4ef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g123d982b4ef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8" name="Google Shape;338;g123d982b4ef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1252ce0019a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4" name="Google Shape;344;g1252ce0019a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123d982b4ef_0_1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2" name="Google Shape;352;g123d982b4ef_0_1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123d982b4ef_0_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123d982b4ef_0_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 smtClean="0"/>
              <a:t>“我</a:t>
            </a:r>
            <a:r>
              <a:rPr lang="zh-TW" dirty="0"/>
              <a:t>坐在靠窗户的位子上靠着窗户</a:t>
            </a:r>
            <a:r>
              <a:rPr lang="zh-TW" dirty="0" smtClean="0"/>
              <a:t>。”</a:t>
            </a:r>
            <a:r>
              <a:rPr lang="zh-TW" altLang="en-US" dirty="0" smtClean="0"/>
              <a:t>  </a:t>
            </a:r>
            <a:r>
              <a:rPr lang="zh-TW" dirty="0" smtClean="0"/>
              <a:t>同</a:t>
            </a:r>
            <a:r>
              <a:rPr lang="zh-TW" dirty="0"/>
              <a:t>学们知道两</a:t>
            </a:r>
            <a:r>
              <a:rPr lang="zh-TW" dirty="0" smtClean="0"/>
              <a:t>个</a:t>
            </a:r>
            <a:r>
              <a:rPr lang="en-US" altLang="zh-TW" dirty="0" smtClean="0"/>
              <a:t>”</a:t>
            </a:r>
            <a:r>
              <a:rPr lang="zh-TW" dirty="0" smtClean="0"/>
              <a:t>靠</a:t>
            </a:r>
            <a:r>
              <a:rPr lang="en-US" altLang="zh-TW" dirty="0" smtClean="0"/>
              <a:t>”</a:t>
            </a:r>
            <a:r>
              <a:rPr lang="zh-TW" dirty="0" smtClean="0"/>
              <a:t>是</a:t>
            </a:r>
            <a:r>
              <a:rPr lang="zh-TW" dirty="0"/>
              <a:t>什么意思吗？</a:t>
            </a:r>
            <a:endParaRPr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123d982b4ef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123d982b4ef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工作的量词</a:t>
            </a:r>
            <a:r>
              <a:rPr lang="zh-TW" dirty="0" smtClean="0"/>
              <a:t>也是“份”，</a:t>
            </a:r>
            <a:r>
              <a:rPr lang="zh-TW" dirty="0"/>
              <a:t>我有一份工作。我有两份</a:t>
            </a:r>
            <a:r>
              <a:rPr lang="zh-TW" dirty="0" smtClean="0"/>
              <a:t>打工</a:t>
            </a:r>
            <a:r>
              <a:rPr lang="zh-TW" altLang="en-US" dirty="0" smtClean="0"/>
              <a:t>。</a:t>
            </a:r>
            <a:endParaRPr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5b67dfc174aa394d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5b67dfc174aa394d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g114f9690d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6" name="Google Shape;376;g114f9690df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23d982b4e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23d982b4e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123d982b4e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1" name="Google Shape;381;g123d982b4e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g123d982b4ef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" name="Google Shape;387;g123d982b4ef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1222f078ea8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4" name="Google Shape;394;g1222f078ea8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1222f078ea8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1222f078ea8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 smtClean="0"/>
              <a:t>考</a:t>
            </a:r>
            <a:r>
              <a:rPr lang="zh-TW" dirty="0"/>
              <a:t>试</a:t>
            </a:r>
            <a:r>
              <a:rPr lang="zh-TW" dirty="0" smtClean="0"/>
              <a:t>不</a:t>
            </a:r>
            <a:r>
              <a:rPr lang="zh-TW" altLang="en-US" dirty="0" smtClean="0"/>
              <a:t>会</a:t>
            </a:r>
            <a:r>
              <a:rPr lang="zh-TW" dirty="0" smtClean="0"/>
              <a:t>考</a:t>
            </a:r>
            <a:r>
              <a:rPr lang="en-US" altLang="zh-TW" dirty="0" smtClean="0"/>
              <a:t>”</a:t>
            </a:r>
            <a:r>
              <a:rPr lang="zh-TW" dirty="0" smtClean="0"/>
              <a:t>京</a:t>
            </a:r>
            <a:r>
              <a:rPr lang="zh-TW" altLang="en-US" dirty="0" smtClean="0"/>
              <a:t>、</a:t>
            </a:r>
            <a:r>
              <a:rPr lang="zh-TW" dirty="0" smtClean="0"/>
              <a:t>兆</a:t>
            </a:r>
            <a:r>
              <a:rPr lang="en-US" altLang="zh-TW" dirty="0" smtClean="0"/>
              <a:t>”</a:t>
            </a:r>
            <a:endParaRPr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1252ce0019a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8" name="Google Shape;408;g1252ce0019a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课本有错字：简体字变成繁体字：P275，贵二十块钱</a:t>
            </a: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113cc8a0bdd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113cc8a0bdd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1252ce0019a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1252ce0019a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g1252ce0019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5" name="Google Shape;425;g1252ce0019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5b67dfc174aa394d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5b67dfc174aa394d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5b67dfc174aa394d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5b67dfc174aa394d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09801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222f078ea8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1222f078ea8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1159c7932e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7" name="Google Shape;437;g1159c7932e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12142e8ee55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12142e8ee55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123d982b4ef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8" name="Google Shape;448;g123d982b4ef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1222f078ea8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1222f078ea8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5b67dfc174aa394d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" name="Google Shape;178;g5b67dfc174aa394d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3d982b4ef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23d982b4ef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3d982b4ef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3d982b4ef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2022年4月25日~4月27日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6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5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计划</a:t>
            </a:r>
            <a:r>
              <a:rPr lang="zh-TW" sz="25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(more </a:t>
            </a:r>
            <a:r>
              <a:rPr lang="zh-TW" sz="25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formal) / 打算(more colloquial) plan</a:t>
            </a:r>
            <a:endParaRPr sz="2500" b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2500" b="0" dirty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9" name="Google Shape;199;p36"/>
          <p:cNvSpPr txBox="1">
            <a:spLocks noGrp="1"/>
          </p:cNvSpPr>
          <p:nvPr>
            <p:ph type="body" idx="1"/>
          </p:nvPr>
        </p:nvSpPr>
        <p:spPr>
          <a:xfrm>
            <a:off x="727650" y="1594775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n. </a:t>
            </a: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  下个星期放假，你有什</a:t>
            </a:r>
            <a:r>
              <a:rPr lang="zh-TW" sz="2100" dirty="0" smtClean="0">
                <a:latin typeface="Arial"/>
                <a:ea typeface="Arial"/>
                <a:cs typeface="Arial"/>
                <a:sym typeface="Arial"/>
              </a:rPr>
              <a:t>么</a:t>
            </a:r>
            <a:r>
              <a:rPr lang="zh-TW" altLang="en-US" sz="2100" dirty="0">
                <a:latin typeface="Arial"/>
                <a:ea typeface="Arial"/>
                <a:cs typeface="Arial"/>
                <a:sym typeface="Arial"/>
              </a:rPr>
              <a:t>计划</a:t>
            </a:r>
            <a:r>
              <a:rPr lang="zh-TW" sz="2100" dirty="0" smtClean="0">
                <a:latin typeface="Arial"/>
                <a:ea typeface="Arial"/>
                <a:cs typeface="Arial"/>
                <a:sym typeface="Arial"/>
              </a:rPr>
              <a:t>？</a:t>
            </a: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651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我的打算是一边学习，一边打工。</a:t>
            </a: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651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我的计划是白天在家学习中文，晚上去饭馆打工。</a:t>
            </a: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65100" algn="l" rtl="0">
              <a:spcBef>
                <a:spcPts val="0"/>
              </a:spcBef>
              <a:spcAft>
                <a:spcPts val="0"/>
              </a:spcAft>
              <a:buNone/>
            </a:pP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651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 v. </a:t>
            </a:r>
            <a:r>
              <a:rPr lang="en-US" altLang="zh-TW" sz="2100" dirty="0" smtClean="0">
                <a:latin typeface="Arial"/>
                <a:ea typeface="Arial"/>
                <a:cs typeface="Arial"/>
                <a:sym typeface="Arial"/>
              </a:rPr>
              <a:t>+ plan</a:t>
            </a: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651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下星期放假，</a:t>
            </a:r>
            <a:r>
              <a:rPr lang="zh-TW" sz="2100" dirty="0" smtClean="0">
                <a:latin typeface="Arial"/>
                <a:ea typeface="Arial"/>
                <a:cs typeface="Arial"/>
                <a:sym typeface="Arial"/>
              </a:rPr>
              <a:t>我</a:t>
            </a:r>
            <a:r>
              <a:rPr lang="zh-TW" altLang="en-US" sz="2100" dirty="0">
                <a:latin typeface="Arial"/>
                <a:ea typeface="Arial"/>
                <a:cs typeface="Arial"/>
                <a:sym typeface="Arial"/>
              </a:rPr>
              <a:t>计划</a:t>
            </a:r>
            <a:r>
              <a:rPr lang="zh-TW" sz="2100" dirty="0" smtClean="0">
                <a:latin typeface="Arial"/>
                <a:ea typeface="Arial"/>
                <a:cs typeface="Arial"/>
                <a:sym typeface="Arial"/>
              </a:rPr>
              <a:t>去 </a:t>
            </a: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布拉格(Prague) 玩三天。</a:t>
            </a: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651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我打算明年去大公司实习一年。</a:t>
            </a:r>
            <a:endParaRPr sz="21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651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 dirty="0">
                <a:latin typeface="Arial"/>
                <a:ea typeface="Arial"/>
                <a:cs typeface="Arial"/>
                <a:sym typeface="Arial"/>
              </a:rPr>
              <a:t>我打算三点走下楼去找主任。</a:t>
            </a:r>
            <a:endParaRPr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父母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5" name="Google Shape;205;p37"/>
          <p:cNvSpPr txBox="1">
            <a:spLocks noGrp="1"/>
          </p:cNvSpPr>
          <p:nvPr>
            <p:ph type="body" idx="1"/>
          </p:nvPr>
        </p:nvSpPr>
        <p:spPr>
          <a:xfrm>
            <a:off x="727650" y="1594775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父母(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more formal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) = 爸妈(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more colloquial</a:t>
            </a: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)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父亲+母亲=父母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爸爸+妈妈=爸妈 or 爸爸妈妈</a:t>
            </a:r>
            <a:br>
              <a:rPr lang="zh-TW" sz="2600" dirty="0">
                <a:latin typeface="Arial"/>
                <a:ea typeface="Arial"/>
                <a:cs typeface="Arial"/>
                <a:sym typeface="Arial"/>
              </a:rPr>
            </a:b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捷克的父亲节是几月几号？人们会做什么？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dirty="0">
                <a:latin typeface="Arial"/>
                <a:ea typeface="Arial"/>
                <a:cs typeface="Arial"/>
                <a:sym typeface="Arial"/>
              </a:rPr>
              <a:t>捷克的母亲节是几月几号？人们会做什么？</a:t>
            </a:r>
            <a:endParaRPr sz="26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6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首都 n. capital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1" name="Google Shape;211;p38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中国的首都是 ... 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146050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Q：你知道OOO的首都 是什么 / 在哪里 吗？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Q：你去过哪些国家的首都旅行？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Q：你最喜欢哪一个国家的首都？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9"/>
          <p:cNvSpPr txBox="1">
            <a:spLocks noGrp="1"/>
          </p:cNvSpPr>
          <p:nvPr>
            <p:ph type="title"/>
          </p:nvPr>
        </p:nvSpPr>
        <p:spPr>
          <a:xfrm>
            <a:off x="727650" y="740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政治 n. / politics</a:t>
            </a:r>
            <a:endParaRPr sz="25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文化 n. / culture</a:t>
            </a:r>
            <a:endParaRPr sz="25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7" name="Google Shape;217;p39"/>
          <p:cNvSpPr txBox="1">
            <a:spLocks noGrp="1"/>
          </p:cNvSpPr>
          <p:nvPr>
            <p:ph type="body" idx="1"/>
          </p:nvPr>
        </p:nvSpPr>
        <p:spPr>
          <a:xfrm>
            <a:off x="433600" y="1992175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我对政治没有兴趣，但是我对文化有兴趣。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他很喜欢聊政治和文化。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每一个国家的文化都不一样。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我对中欧的文化很有兴趣。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46050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Q：你对哪个国家的 政治 / 文化 有兴趣？为什么？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40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名胜古迹 n. / famous scenic spots and historic sites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3" name="Google Shape;223;p40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捷克有很多名胜古迹。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斯洛伐克的名胜古迹有哪些？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我喜欢去每个国家的首都看看它们的名胜古迹。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去到北京以后，我打算去看一些名胜古迹。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>
              <a:lnSpc>
                <a:spcPct val="95000"/>
              </a:lnSpc>
              <a:spcBef>
                <a:spcPts val="1200"/>
              </a:spcBef>
              <a:buNone/>
            </a:pPr>
            <a:r>
              <a:rPr lang="en-US" altLang="zh-TW" sz="2500" dirty="0" smtClean="0"/>
              <a:t>Q</a:t>
            </a:r>
            <a:r>
              <a:rPr lang="zh-TW" altLang="en-US" sz="2500" dirty="0" smtClean="0"/>
              <a:t>：布尔诺尔几个</a:t>
            </a:r>
            <a:r>
              <a:rPr lang="zh-TW" altLang="en-US" sz="2500" dirty="0"/>
              <a:t>名胜古</a:t>
            </a:r>
            <a:r>
              <a:rPr lang="zh-TW" altLang="en-US" sz="2500" dirty="0" smtClean="0"/>
              <a:t>迹</a:t>
            </a:r>
            <a:r>
              <a:rPr lang="zh-TW" altLang="en-US" sz="2500" dirty="0"/>
              <a:t>？</a:t>
            </a:r>
            <a:endParaRPr sz="25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41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有名</a:t>
            </a: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adj. / famous; well-known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9" name="Google Shape;229;p41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146050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捷克的啤酒很有名。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马萨里克(Masaryk)大学是很有名的大学。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斯洛伐克最有名的食物是 ...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...是捷克很有名的名胜古迹。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Q：你知道哪些台湾的东西很有名吗？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2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导游 n. tour guide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5" name="Google Shape;235;p42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弟弟说他长大以后想当导游。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当导游可以去很多国家玩。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如果你想当导游，你得考导游的考试，还得学好外语。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Q：你觉得当导游难不难？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Q：你去玩的时候会找导游吗？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4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护照 n. / passport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1" name="Google Shape;241;p43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一本护照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我是台湾人，我有一本绿色的护照。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他是捷克人，也是台湾人，所以他有两本护照。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出国时要带护照，要不然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不能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坐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飞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机。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导游请我们把护照带给他。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订 v. / to reserve; to book (a ticket, a hotel room…)</a:t>
            </a:r>
            <a:endParaRPr sz="25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25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44"/>
          <p:cNvSpPr txBox="1">
            <a:spLocks noGrp="1"/>
          </p:cNvSpPr>
          <p:nvPr>
            <p:ph type="body" idx="1"/>
          </p:nvPr>
        </p:nvSpPr>
        <p:spPr>
          <a:xfrm>
            <a:off x="503900" y="1832000"/>
            <a:ext cx="89970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latin typeface="Arial"/>
                <a:ea typeface="Arial"/>
                <a:cs typeface="Arial"/>
                <a:sym typeface="Arial"/>
              </a:rPr>
              <a:t>订 + n.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latin typeface="Arial"/>
                <a:ea typeface="Arial"/>
                <a:cs typeface="Arial"/>
                <a:sym typeface="Arial"/>
              </a:rPr>
              <a:t>订机票 / 火车票 / 旅馆 (lǚguǎn, p271) / 位(子) 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146050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latin typeface="Arial"/>
                <a:ea typeface="Arial"/>
                <a:cs typeface="Arial"/>
                <a:sym typeface="Arial"/>
              </a:rPr>
              <a:t>那家中国餐馆很有名，如果没有订位，我们可能吃不到。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latin typeface="Arial"/>
                <a:ea typeface="Arial"/>
                <a:cs typeface="Arial"/>
                <a:sym typeface="Arial"/>
              </a:rPr>
              <a:t>你先打电话订位吧。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latin typeface="Arial"/>
                <a:ea typeface="Arial"/>
                <a:cs typeface="Arial"/>
                <a:sym typeface="Arial"/>
              </a:rPr>
              <a:t>我昨天在网上订了去 布拉格(Prague)的火车票。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latin typeface="Arial"/>
                <a:ea typeface="Arial"/>
                <a:cs typeface="Arial"/>
                <a:sym typeface="Arial"/>
              </a:rPr>
              <a:t>这次旅行我不用订旅馆，因为我住在我的朋友家。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>
                <a:latin typeface="Arial"/>
                <a:ea typeface="Arial"/>
                <a:cs typeface="Arial"/>
                <a:sym typeface="Arial"/>
              </a:rPr>
              <a:t>・订到 ⇒ 「你订到票了吗？」「我想订是想订，但是我订不到」</a:t>
            </a:r>
            <a:endParaRPr sz="22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签证 n. / visa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3" name="Google Shape;253;p45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动词：办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办签证要花很多钱，也要花很多时间。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办签证又花钱又花时间又麻烦！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台湾人去捷克，待不到三个月就不用办签证。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500" dirty="0" smtClean="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：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你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知道捷克 / 斯洛伐克人去中国旅行要办签证吗？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6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旅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9" name="Google Shape;259;p46"/>
          <p:cNvSpPr txBox="1">
            <a:spLocks noGrp="1"/>
          </p:cNvSpPr>
          <p:nvPr>
            <p:ph type="body" idx="1"/>
          </p:nvPr>
        </p:nvSpPr>
        <p:spPr>
          <a:xfrm>
            <a:off x="421244" y="1626054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lnSpc>
                <a:spcPct val="95000"/>
              </a:lnSpc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① travel：旅行(v.)；旅游(v.)，也可当名词。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去___旅游/旅行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在___旅游/旅行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到___旅游/旅行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旅游/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旅行到</a:t>
            </a:r>
            <a:r>
              <a:rPr lang="zh-TW" altLang="zh-TW" sz="2500" dirty="0">
                <a:latin typeface="Arial"/>
                <a:ea typeface="Arial"/>
                <a:cs typeface="Arial"/>
                <a:sym typeface="Arial"/>
              </a:rPr>
              <a:t>___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② hotel：旅馆；旅店；饭店；酒店 </a:t>
            </a:r>
            <a:r>
              <a:rPr lang="zh-TW" sz="2500" strike="sngStrik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(饭馆、餐馆、餐厅)</a:t>
            </a:r>
            <a:endParaRPr sz="2500" strike="sngStrik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③ traveler：旅客；游</a:t>
            </a:r>
            <a:r>
              <a:rPr lang="zh-TW" sz="2500" dirty="0" smtClean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客</a:t>
            </a:r>
            <a:r>
              <a:rPr lang="en-US" altLang="zh-TW" sz="2500" dirty="0" smtClean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altLang="zh-TW" sz="2500" dirty="0" smtClean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altLang="zh-TW" sz="2500" dirty="0" smtClean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zh-TW" altLang="en-US" sz="2500" dirty="0" smtClean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：你觉得布尔诺有很多游客吗？</a:t>
            </a:r>
            <a:endParaRPr sz="2500" dirty="0">
              <a:solidFill>
                <a:srgbClr val="43434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旅行社 n. / travel agency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5" name="Google Shape;265;p47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她去年暑假在那家有名的旅行社打工。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我打算去旅行社工作，当一名导游。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这次去中国旅行，我想请旅行社帮我订机票和旅馆。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旅行社虽然很方便，但是会花比较多的钱。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网上有很多家旅行社，你找一找有没有比较便宜的。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得+不得了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6" name="Google Shape;276;p49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/>
              <a:t>Adj. + 得 + 不得了</a:t>
            </a:r>
            <a:endParaRPr sz="28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但是，我们先说说什么是「不得dé了liǎo」？</a:t>
            </a:r>
            <a:br>
              <a:rPr lang="zh-TW" sz="2500"/>
            </a:br>
            <a:r>
              <a:rPr lang="zh-TW" sz="2500"/>
              <a:t>有很大的事情发生的时候(something serious happened)</a:t>
            </a:r>
            <a:br>
              <a:rPr lang="zh-TW" sz="2500"/>
            </a:br>
            <a:r>
              <a:rPr lang="zh-TW" sz="2500"/>
              <a:t>人们说「不得dé了liǎo了le」。   OMG!! 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不得了了！大学失火了！</a:t>
            </a:r>
            <a:br>
              <a:rPr lang="zh-TW" sz="2500"/>
            </a:br>
            <a:r>
              <a:rPr lang="zh-TW" sz="2500"/>
              <a:t>不得了了！电车坏了，不开了。</a:t>
            </a:r>
            <a:br>
              <a:rPr lang="zh-TW" sz="2500"/>
            </a:br>
            <a:r>
              <a:rPr lang="zh-TW" sz="2500"/>
              <a:t>不得了了！我的钱包不见了，一直找不到。</a:t>
            </a:r>
            <a:endParaRPr sz="25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50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得+不得了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2" name="Google Shape;282;p50"/>
          <p:cNvSpPr txBox="1">
            <a:spLocks noGrp="1"/>
          </p:cNvSpPr>
          <p:nvPr>
            <p:ph type="body" idx="1"/>
          </p:nvPr>
        </p:nvSpPr>
        <p:spPr>
          <a:xfrm>
            <a:off x="727650" y="1836119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/>
              <a:t>Adj. + 得 + 不得了</a:t>
            </a:r>
            <a:endParaRPr sz="28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800" dirty="0"/>
              <a:t>高兴得不得了</a:t>
            </a:r>
            <a:r>
              <a:rPr lang="zh-TW" sz="2800" dirty="0" smtClean="0"/>
              <a:t>。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zh-TW" sz="2800" dirty="0" smtClean="0"/>
              <a:t>春天</a:t>
            </a:r>
            <a:r>
              <a:rPr lang="zh-TW" sz="2800" dirty="0"/>
              <a:t>的天气，舒服得不得了</a:t>
            </a:r>
            <a:r>
              <a:rPr lang="zh-TW" sz="2800" dirty="0" smtClean="0"/>
              <a:t>。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zh-TW" sz="2800" dirty="0" smtClean="0"/>
              <a:t>弟弟</a:t>
            </a:r>
            <a:r>
              <a:rPr lang="zh-TW" sz="2800" dirty="0"/>
              <a:t>一个月没整理房间了，房间里乱得不得了。</a:t>
            </a:r>
            <a:br>
              <a:rPr lang="zh-TW" sz="2800" dirty="0"/>
            </a:br>
            <a:r>
              <a:rPr lang="zh-TW" sz="2800" dirty="0"/>
              <a:t>我打扫扫了一个下午，现在房间里干净得不得了</a:t>
            </a:r>
            <a:r>
              <a:rPr lang="zh-TW" sz="2800" dirty="0" smtClean="0"/>
              <a:t>。</a:t>
            </a:r>
            <a:r>
              <a:rPr lang="en-US" altLang="zh-TW" sz="2800" dirty="0"/>
              <a:t/>
            </a:r>
            <a:br>
              <a:rPr lang="en-US" altLang="zh-TW" sz="2800" dirty="0"/>
            </a:br>
            <a:r>
              <a:rPr lang="zh-TW" sz="2800" dirty="0" smtClean="0"/>
              <a:t>应</a:t>
            </a:r>
            <a:r>
              <a:rPr lang="zh-TW" sz="2800" dirty="0"/>
              <a:t>该做的事太多了！这几天我忙得不得了</a:t>
            </a:r>
            <a:r>
              <a:rPr lang="zh-TW" sz="2800" dirty="0" smtClean="0"/>
              <a:t>。</a:t>
            </a:r>
            <a:r>
              <a:rPr lang="en-US" altLang="zh-TW" sz="2800" dirty="0" smtClean="0"/>
              <a:t/>
            </a:r>
            <a:br>
              <a:rPr lang="en-US" altLang="zh-TW" sz="2800" dirty="0" smtClean="0"/>
            </a:br>
            <a:r>
              <a:rPr lang="en-US" altLang="zh-TW" sz="2800" dirty="0" smtClean="0"/>
              <a:t>Q</a:t>
            </a:r>
            <a:r>
              <a:rPr lang="zh-TW" altLang="en-US" sz="2800" dirty="0" smtClean="0"/>
              <a:t>：什么事会让你快乐得不得了？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/>
            </a:r>
            <a:br>
              <a:rPr lang="zh-TW" sz="2500" dirty="0"/>
            </a:b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5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生词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初 n. / beginning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8" name="Google Shape;298;p53"/>
          <p:cNvSpPr txBox="1">
            <a:spLocks noGrp="1"/>
          </p:cNvSpPr>
          <p:nvPr>
            <p:ph type="body" idx="1"/>
          </p:nvPr>
        </p:nvSpPr>
        <p:spPr>
          <a:xfrm>
            <a:off x="443375" y="17119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    ・</a:t>
            </a:r>
            <a:r>
              <a:rPr lang="zh-TW" sz="2300">
                <a:latin typeface="Arial"/>
                <a:ea typeface="Arial"/>
                <a:cs typeface="Arial"/>
                <a:sym typeface="Arial"/>
              </a:rPr>
              <a:t>月初 / 月中 / 月底dǐ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・年初 / 年中 / 年底or年末mò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・学期初 / 学期中 / 学期末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台湾的母亲节在五月初，父亲节在八月初。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我五月初会去维也纳(Vienna)旅行。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这个月初，我去了布达佩斯(Budapest) 旅行。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我打算明年初去那间公司实习。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她计画 2025 年初和男朋友一起买下那一间三房两厅的套房。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54"/>
          <p:cNvSpPr txBox="1">
            <a:spLocks noGrp="1"/>
          </p:cNvSpPr>
          <p:nvPr>
            <p:ph type="title"/>
          </p:nvPr>
        </p:nvSpPr>
        <p:spPr>
          <a:xfrm>
            <a:off x="727650" y="7495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单程 n. / one-way trip</a:t>
            </a:r>
            <a:endParaRPr sz="25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往返 v. / make a round trip</a:t>
            </a:r>
            <a:endParaRPr sz="25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4" name="Google Shape;304;p54"/>
          <p:cNvSpPr txBox="1">
            <a:spLocks noGrp="1"/>
          </p:cNvSpPr>
          <p:nvPr>
            <p:ph type="body" idx="1"/>
          </p:nvPr>
        </p:nvSpPr>
        <p:spPr>
          <a:xfrm>
            <a:off x="448950" y="1832000"/>
            <a:ext cx="90519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・往返票=来回票=去回票</a:t>
            </a:r>
            <a:br>
              <a:rPr lang="zh-TW" sz="2500">
                <a:latin typeface="Arial"/>
                <a:ea typeface="Arial"/>
                <a:cs typeface="Arial"/>
                <a:sym typeface="Arial"/>
              </a:rPr>
            </a:br>
            <a:r>
              <a:rPr lang="zh-TW" sz="2500">
                <a:latin typeface="Arial"/>
                <a:ea typeface="Arial"/>
                <a:cs typeface="Arial"/>
                <a:sym typeface="Arial"/>
              </a:rPr>
              <a:t>你想买单程票还是往返票？</a:t>
            </a:r>
            <a:br>
              <a:rPr lang="zh-TW" sz="2500">
                <a:latin typeface="Arial"/>
                <a:ea typeface="Arial"/>
                <a:cs typeface="Arial"/>
                <a:sym typeface="Arial"/>
              </a:rPr>
            </a:br>
            <a:r>
              <a:rPr lang="zh-TW" sz="2500">
                <a:latin typeface="Arial"/>
                <a:ea typeface="Arial"/>
                <a:cs typeface="Arial"/>
                <a:sym typeface="Arial"/>
              </a:rPr>
              <a:t>往返票比单程票贵得多。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・往返(v.)，往返=来回。 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往返我的套房和他的宿舍要花半个小时。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虽然住宿舍比较花钱，但是我不用每天</a:t>
            </a:r>
            <a:r>
              <a:rPr lang="zh-TW" sz="2500" b="1">
                <a:latin typeface="Arial"/>
                <a:ea typeface="Arial"/>
                <a:cs typeface="Arial"/>
                <a:sym typeface="Arial"/>
              </a:rPr>
              <a:t>往返家里和学校</a:t>
            </a:r>
            <a:r>
              <a:rPr lang="zh-TW" sz="2500">
                <a:latin typeface="Arial"/>
                <a:ea typeface="Arial"/>
                <a:cs typeface="Arial"/>
                <a:sym typeface="Arial"/>
              </a:rPr>
              <a:t>。</a:t>
            </a:r>
            <a:br>
              <a:rPr lang="zh-TW" sz="2500">
                <a:latin typeface="Arial"/>
                <a:ea typeface="Arial"/>
                <a:cs typeface="Arial"/>
                <a:sym typeface="Arial"/>
              </a:rPr>
            </a:br>
            <a:r>
              <a:rPr lang="zh-TW" sz="2500">
                <a:latin typeface="Arial"/>
                <a:ea typeface="Arial"/>
                <a:cs typeface="Arial"/>
                <a:sym typeface="Arial"/>
              </a:rPr>
              <a:t>虽然住宿舍比较花钱，但是我不用每天</a:t>
            </a:r>
            <a:r>
              <a:rPr lang="zh-TW" sz="2500" b="1">
                <a:latin typeface="Arial"/>
                <a:ea typeface="Arial"/>
                <a:cs typeface="Arial"/>
                <a:sym typeface="Arial"/>
              </a:rPr>
              <a:t>在家里和学校往返</a:t>
            </a:r>
            <a:r>
              <a:rPr lang="zh-TW" sz="2500">
                <a:latin typeface="Arial"/>
                <a:ea typeface="Arial"/>
                <a:cs typeface="Arial"/>
                <a:sym typeface="Arial"/>
              </a:rPr>
              <a:t>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5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航空 n. / aviation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0" name="Google Shape;310;p55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82821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航空公司</a:t>
            </a:r>
            <a:r>
              <a:rPr lang="en-US" altLang="zh-TW" sz="2500" dirty="0" smtClean="0">
                <a:latin typeface="Arial"/>
                <a:ea typeface="Arial"/>
                <a:cs typeface="Arial"/>
                <a:sym typeface="Arial"/>
              </a:rPr>
              <a:t> (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量词：家 </a:t>
            </a:r>
            <a:r>
              <a:rPr lang="en-US" altLang="zh-TW" sz="2500" dirty="0" smtClean="0">
                <a:latin typeface="Arial"/>
                <a:ea typeface="Arial"/>
                <a:cs typeface="Arial"/>
                <a:sym typeface="Arial"/>
              </a:rPr>
              <a:t>/ 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间</a:t>
            </a:r>
            <a:r>
              <a:rPr lang="en-US" altLang="zh-TW" sz="2500" dirty="0" smtClean="0">
                <a:latin typeface="Arial"/>
                <a:ea typeface="Arial"/>
                <a:cs typeface="Arial"/>
                <a:sym typeface="Arial"/>
              </a:rPr>
              <a:t>)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哪家航空是欧洲最有名的航空公司？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你去中国坐哪一家航空(公司的飞机)？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有名的航空公司，机票常常比较贵，卖得也很快，所以你得早点儿订票。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6"/>
          <p:cNvSpPr txBox="1">
            <a:spLocks noGrp="1"/>
          </p:cNvSpPr>
          <p:nvPr>
            <p:ph type="title"/>
          </p:nvPr>
        </p:nvSpPr>
        <p:spPr>
          <a:xfrm>
            <a:off x="727650" y="6106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查 v. / to check; to search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6" name="Google Shape;316;p56"/>
          <p:cNvSpPr txBox="1">
            <a:spLocks noGrp="1"/>
          </p:cNvSpPr>
          <p:nvPr>
            <p:ph type="body" idx="1"/>
          </p:nvPr>
        </p:nvSpPr>
        <p:spPr>
          <a:xfrm>
            <a:off x="556325" y="1295200"/>
            <a:ext cx="89445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・S+查+O ；查查 / 查查看 / 查一查 / 查一下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我每天都会用手机查生词。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不懂的生词可以上网查一查。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在网上查想要的东西很方便，而且不用花钱。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老师，等一下，让我查查这个生词怎么说。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请你帮我上网查一下那家航空公司的电话是多少。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・查到 + Information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我在网上查到捷克最高的山是克尔科诺谢山(Krkonoše)，是吗？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「你查了很久了，还是查不到吗？」　「啊，我查到了。」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3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马上 adv. / immediately; right away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7" name="Google Shape;157;p29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・马上 + v.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・常常跟「就」一起用。马上就 + v.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>请等我一下，我马上走下去。</a:t>
            </a:r>
            <a:br>
              <a:rPr lang="zh-TW" sz="2500" dirty="0"/>
            </a:br>
            <a:r>
              <a:rPr lang="zh-TW" sz="2500" dirty="0"/>
              <a:t>没时间了，我得马上坐火车去机场。</a:t>
            </a:r>
            <a:br>
              <a:rPr lang="zh-TW" sz="2500" dirty="0"/>
            </a:br>
            <a:r>
              <a:rPr lang="zh-TW" sz="2500" dirty="0"/>
              <a:t>老师问的问题，他马上就能回答。</a:t>
            </a:r>
            <a:br>
              <a:rPr lang="zh-TW" sz="2500" dirty="0"/>
            </a:br>
            <a:r>
              <a:rPr lang="zh-TW" sz="2500" dirty="0"/>
              <a:t>再等我一下，作业我马上就要写完了。</a:t>
            </a:r>
            <a:br>
              <a:rPr lang="zh-TW" sz="2500" dirty="0"/>
            </a:br>
            <a:r>
              <a:rPr lang="zh-TW" sz="2500" dirty="0"/>
              <a:t>爸爸马上就要回到家了，我们等他一起吃晚饭。</a:t>
            </a:r>
            <a:endParaRPr sz="25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航班 n. / scheduled flight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2" name="Google Shape;322;p57"/>
          <p:cNvSpPr txBox="1">
            <a:spLocks noGrp="1"/>
          </p:cNvSpPr>
          <p:nvPr>
            <p:ph type="body" idx="1"/>
          </p:nvPr>
        </p:nvSpPr>
        <p:spPr>
          <a:xfrm>
            <a:off x="549025" y="1974625"/>
            <a:ext cx="82056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赵老师回台湾的航班是五月初。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张老师回台湾的航班是七月五号的晚上九点。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现在下雪下得太大了，我</a:t>
            </a:r>
            <a:r>
              <a:rPr lang="zh-TW" sz="2400" dirty="0" smtClean="0">
                <a:latin typeface="Arial"/>
                <a:ea typeface="Arial"/>
                <a:cs typeface="Arial"/>
                <a:sym typeface="Arial"/>
              </a:rPr>
              <a:t>的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那一班</a:t>
            </a:r>
            <a:r>
              <a:rPr lang="zh-TW" sz="2400" dirty="0" smtClean="0">
                <a:latin typeface="Arial"/>
                <a:ea typeface="Arial"/>
                <a:cs typeface="Arial"/>
                <a:sym typeface="Arial"/>
              </a:rPr>
              <a:t>航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班可能会取消 (qǔxiāo)。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我们没有一起订机票，所以我和他坐不一样的航班。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我的航班比他的航班便宜，但是他的航班比我的航班花更多时间。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千 n. / thousand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8" name="Google Shape;328;p58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个 十 百 千 万(wàn)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没有「十千」！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十千 就是 </a:t>
            </a:r>
            <a:r>
              <a:rPr lang="zh-TW" sz="2500" b="1">
                <a:latin typeface="Arial"/>
                <a:ea typeface="Arial"/>
                <a:cs typeface="Arial"/>
                <a:sym typeface="Arial"/>
              </a:rPr>
              <a:t>一万</a:t>
            </a:r>
            <a:r>
              <a:rPr lang="zh-TW" sz="2500">
                <a:latin typeface="Arial"/>
                <a:ea typeface="Arial"/>
                <a:cs typeface="Arial"/>
                <a:sym typeface="Arial"/>
              </a:rPr>
              <a:t>(wàn)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  <p:pic>
        <p:nvPicPr>
          <p:cNvPr id="329" name="Google Shape;329;p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11886" y="1530775"/>
            <a:ext cx="4504464" cy="3235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59"/>
          <p:cNvSpPr txBox="1">
            <a:spLocks noGrp="1"/>
          </p:cNvSpPr>
          <p:nvPr>
            <p:ph type="title"/>
          </p:nvPr>
        </p:nvSpPr>
        <p:spPr>
          <a:xfrm>
            <a:off x="346650" y="786801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直飞 fly </a:t>
            </a:r>
            <a:r>
              <a:rPr lang="en-US" altLang="zh-TW" sz="25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</a:t>
            </a:r>
            <a:r>
              <a:rPr lang="zh-TW" sz="25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irectly</a:t>
            </a:r>
            <a:endParaRPr sz="2500" b="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转机 vo. / change </a:t>
            </a:r>
            <a:r>
              <a:rPr lang="zh-TW" sz="25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plan</a:t>
            </a:r>
            <a:r>
              <a:rPr lang="en-US" altLang="zh-TW" sz="2500" b="0" dirty="0" err="1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es</a:t>
            </a:r>
            <a:r>
              <a:rPr lang="zh-TW" sz="25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500" b="0" dirty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5" name="Google Shape;335;p59"/>
          <p:cNvSpPr txBox="1">
            <a:spLocks noGrp="1"/>
          </p:cNvSpPr>
          <p:nvPr>
            <p:ph type="body" idx="1"/>
          </p:nvPr>
        </p:nvSpPr>
        <p:spPr>
          <a:xfrm>
            <a:off x="536800" y="1832000"/>
            <a:ext cx="8227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・直飞___的飞机 / 航班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・在___转机的飞机 / 航班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从台湾到捷克没有直飞的航班，得在别的国家转机。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直飞的航班比较贵，但是快得多。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我的航班很便宜，但是转机得花 5 小时。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我和旅行社说，我不想坐得转机的航班，我只想坐直飞的航班。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60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打折 vo / to give a discount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1" name="Google Shape;341;p60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这双鞋没有打折，我不想买。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这双鞋正在打折，我得赶快买。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这双鞋打折打得太便宜了，可是我连一点儿钱都没有。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我喜欢买打折的东西，因为(比没打折的东西)便宜多了。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・打 + 数字 +折 ⇒ 打五折 / 打九折......</a:t>
            </a:r>
            <a:endParaRPr sz="25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这双鞋打五折，便宜得不得了，我一定要买。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61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打折 vo / to give a discount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7" name="Google Shape;347;p61"/>
          <p:cNvSpPr txBox="1">
            <a:spLocks noGrp="1"/>
          </p:cNvSpPr>
          <p:nvPr>
            <p:ph type="body" idx="1"/>
          </p:nvPr>
        </p:nvSpPr>
        <p:spPr>
          <a:xfrm>
            <a:off x="679200" y="1832000"/>
            <a:ext cx="88215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打 + 数字 +折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打五折 / 打九折 / 打八五折 / 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打</a:t>
            </a:r>
            <a:r>
              <a:rPr lang="zh-TW" altLang="en-US" sz="2500" dirty="0">
                <a:latin typeface="Arial"/>
                <a:ea typeface="Arial"/>
                <a:cs typeface="Arial"/>
                <a:sym typeface="Arial"/>
              </a:rPr>
              <a:t>八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二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折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36830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  <p:graphicFrame>
        <p:nvGraphicFramePr>
          <p:cNvPr id="348" name="Google Shape;348;p61"/>
          <p:cNvGraphicFramePr/>
          <p:nvPr>
            <p:extLst>
              <p:ext uri="{D42A27DB-BD31-4B8C-83A1-F6EECF244321}">
                <p14:modId xmlns:p14="http://schemas.microsoft.com/office/powerpoint/2010/main" val="1336181605"/>
              </p:ext>
            </p:extLst>
          </p:nvPr>
        </p:nvGraphicFramePr>
        <p:xfrm>
          <a:off x="679200" y="2951675"/>
          <a:ext cx="3619500" cy="1950600"/>
        </p:xfrm>
        <a:graphic>
          <a:graphicData uri="http://schemas.openxmlformats.org/drawingml/2006/table">
            <a:tbl>
              <a:tblPr>
                <a:noFill/>
                <a:tableStyleId>{3DD40A72-833E-48FB-B27B-5FCA5DA41B5C}</a:tableStyleId>
              </a:tblPr>
              <a:tblGrid>
                <a:gridCol w="180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10% off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9折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20% off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8折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50% off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5折 或 对折</a:t>
                      </a:r>
                      <a:endParaRPr sz="20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2000"/>
                        <a:t>18% off</a:t>
                      </a:r>
                      <a:endParaRPr sz="20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2000" dirty="0" smtClean="0"/>
                        <a:t>8</a:t>
                      </a:r>
                      <a:r>
                        <a:rPr lang="zh-TW" sz="2000" dirty="0" smtClean="0"/>
                        <a:t>2</a:t>
                      </a:r>
                      <a:r>
                        <a:rPr lang="zh-TW" sz="2000" dirty="0"/>
                        <a:t>折</a:t>
                      </a:r>
                      <a:endParaRPr sz="20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9" name="Google Shape;349;p61"/>
          <p:cNvSpPr txBox="1">
            <a:spLocks noGrp="1"/>
          </p:cNvSpPr>
          <p:nvPr>
            <p:ph type="body" idx="1"/>
          </p:nvPr>
        </p:nvSpPr>
        <p:spPr>
          <a:xfrm>
            <a:off x="5262625" y="2951675"/>
            <a:ext cx="3467100" cy="207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100元打九折是90元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100元打八折是80元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100元打对折是50元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100元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打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八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二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折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是</a:t>
            </a:r>
            <a:r>
              <a:rPr lang="en-US" altLang="zh-TW" sz="2500" dirty="0" smtClean="0">
                <a:latin typeface="Arial"/>
                <a:ea typeface="Arial"/>
                <a:cs typeface="Arial"/>
                <a:sym typeface="Arial"/>
              </a:rPr>
              <a:t>8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2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元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62"/>
          <p:cNvSpPr txBox="1">
            <a:spLocks noGrp="1"/>
          </p:cNvSpPr>
          <p:nvPr>
            <p:ph type="title"/>
          </p:nvPr>
        </p:nvSpPr>
        <p:spPr>
          <a:xfrm>
            <a:off x="727650" y="7495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窗户 n. / window</a:t>
            </a:r>
            <a:endParaRPr sz="25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走道 n. / aisle</a:t>
            </a:r>
            <a:endParaRPr sz="25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5" name="Google Shape;355;p62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54610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请把窗户 打开 / 关起来or关上。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这扇窗户被洗得很干净。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飞机的走道很小，超市的走道很大。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很多人站在这条走道上聊天儿 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很多人在这条走道上站着聊天儿。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6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靠 v. / to lean on; to lean against; to be next to 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1" name="Google Shape;361;p63"/>
          <p:cNvSpPr txBox="1">
            <a:spLocks noGrp="1"/>
          </p:cNvSpPr>
          <p:nvPr>
            <p:ph type="body" idx="1"/>
          </p:nvPr>
        </p:nvSpPr>
        <p:spPr>
          <a:xfrm>
            <a:off x="462125" y="17119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⇒　to lean on; to lean against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他靠着门和我说话。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老师靠着墙一边上课一边喝饮料。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⇒　to be next to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坐飞机时，我喜欢靠窗户，不喜欢靠走道。</a:t>
            </a:r>
            <a:br>
              <a:rPr lang="zh-TW" sz="2300">
                <a:latin typeface="Arial"/>
                <a:ea typeface="Arial"/>
                <a:cs typeface="Arial"/>
                <a:sym typeface="Arial"/>
              </a:rPr>
            </a:br>
            <a:r>
              <a:rPr lang="zh-TW" sz="2300">
                <a:latin typeface="Arial"/>
                <a:ea typeface="Arial"/>
                <a:cs typeface="Arial"/>
                <a:sym typeface="Arial"/>
              </a:rPr>
              <a:t>你喜欢住在靠山还是靠海的地方？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⇒ 靠近(v.) near; close to。A靠近B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>
                <a:latin typeface="Arial"/>
                <a:ea typeface="Arial"/>
                <a:cs typeface="Arial"/>
                <a:sym typeface="Arial"/>
              </a:rPr>
              <a:t>因为很吵，所以我得靠近他才能听得清楚他正在说什么。</a:t>
            </a:r>
            <a:endParaRPr sz="23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6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份 m.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7" name="Google Shape;367;p64"/>
          <p:cNvSpPr txBox="1">
            <a:spLocks noGrp="1"/>
          </p:cNvSpPr>
          <p:nvPr>
            <p:ph type="body" idx="1"/>
          </p:nvPr>
        </p:nvSpPr>
        <p:spPr>
          <a:xfrm>
            <a:off x="433600" y="16796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・数量 + 份 + 餐点meal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    一份套餐 / 水饺 / 家常豆腐 / 素餐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他一个人点了三份水饺，当然吃不完。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我吃不下一份套餐，你和我一起吃吧。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・一人份 / 两人份...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一人份的意思就是给一个人吃的。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这是一道三人份的猪肉炒饭。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这个两人份套餐正在打折。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317500" algn="l" rtl="0">
              <a:spcBef>
                <a:spcPts val="0"/>
              </a:spcBef>
              <a:spcAft>
                <a:spcPts val="0"/>
              </a:spcAft>
              <a:buNone/>
            </a:pP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2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素餐 vegetarian meal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3" name="Google Shape;373;p65"/>
          <p:cNvSpPr txBox="1">
            <a:spLocks noGrp="1"/>
          </p:cNvSpPr>
          <p:nvPr>
            <p:ph type="body" idx="1"/>
          </p:nvPr>
        </p:nvSpPr>
        <p:spPr>
          <a:xfrm>
            <a:off x="433600" y="16796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・吃素(vo.)   吃素就是</a:t>
            </a:r>
            <a:r>
              <a:rPr lang="zh-TW" sz="2100" b="1">
                <a:latin typeface="Arial"/>
                <a:ea typeface="Arial"/>
                <a:cs typeface="Arial"/>
                <a:sym typeface="Arial"/>
              </a:rPr>
              <a:t>只</a:t>
            </a:r>
            <a:r>
              <a:rPr lang="zh-TW" sz="2100">
                <a:latin typeface="Arial"/>
                <a:ea typeface="Arial"/>
                <a:cs typeface="Arial"/>
                <a:sym typeface="Arial"/>
              </a:rPr>
              <a:t>吃素餐(</a:t>
            </a:r>
            <a:r>
              <a:rPr lang="zh-TW" sz="2100" b="1">
                <a:latin typeface="Arial"/>
                <a:ea typeface="Arial"/>
                <a:cs typeface="Arial"/>
                <a:sym typeface="Arial"/>
              </a:rPr>
              <a:t>只</a:t>
            </a:r>
            <a:r>
              <a:rPr lang="zh-TW" sz="2100">
                <a:latin typeface="Arial"/>
                <a:ea typeface="Arial"/>
                <a:cs typeface="Arial"/>
                <a:sym typeface="Arial"/>
              </a:rPr>
              <a:t>吃素食)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・素餐(n.) ; 素食(n.)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谁吃素？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我吃素。请给我一份素餐。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我是吃素的人。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我今天想吃素餐。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100">
                <a:latin typeface="Arial"/>
                <a:ea typeface="Arial"/>
                <a:cs typeface="Arial"/>
                <a:sym typeface="Arial"/>
              </a:rPr>
              <a:t>吃素的人不吃肉。不吃素的人会吃肉，也会吃青菜。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1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30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放假 vo. / go on vaccation; have time off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3" name="Google Shape;163;p30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 smtClean="0">
                <a:latin typeface="Arial"/>
                <a:ea typeface="Arial"/>
                <a:cs typeface="Arial"/>
                <a:sym typeface="Arial"/>
              </a:rPr>
              <a:t>放假</a:t>
            </a: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zh-TW" sz="24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放暑假 / 放寒假 / 放春假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上个星期我们放假放了一个多星期。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我放假的时候常去运动 / 看电影 / 喜欢在家。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Q：你今年暑假想做什么？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Q：你放假的时候喜欢做什么？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6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疑问词 + 疑问词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4" name="Google Shape;384;p67"/>
          <p:cNvSpPr txBox="1">
            <a:spLocks noGrp="1"/>
          </p:cNvSpPr>
          <p:nvPr>
            <p:ph type="body" idx="1"/>
          </p:nvPr>
        </p:nvSpPr>
        <p:spPr>
          <a:xfrm>
            <a:off x="663675" y="1832000"/>
            <a:ext cx="88371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・什么、哪里、哪个、怎么、谁、几点、几个、几种...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・常常跟「就」一起说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今天我请客，你想吃什么，就点什么。</a:t>
            </a:r>
            <a:br>
              <a:rPr lang="zh-TW" sz="2500" dirty="0"/>
            </a:br>
            <a:r>
              <a:rPr lang="zh-TW" sz="2500" dirty="0"/>
              <a:t>大家都在等他，他几点来，我们就几点走。</a:t>
            </a:r>
            <a:br>
              <a:rPr lang="zh-TW" sz="2500" dirty="0"/>
            </a:br>
            <a:r>
              <a:rPr lang="zh-TW" sz="2500" dirty="0"/>
              <a:t>车子是你的了，你想怎么开，就怎么开。</a:t>
            </a:r>
            <a:br>
              <a:rPr lang="zh-TW" sz="2500" dirty="0"/>
            </a:br>
            <a:r>
              <a:rPr lang="zh-TW" sz="2500" dirty="0"/>
              <a:t>A：我的钱不多，哪个便宜，就买哪个。</a:t>
            </a:r>
            <a:br>
              <a:rPr lang="zh-TW" sz="2500" dirty="0"/>
            </a:br>
            <a:r>
              <a:rPr lang="zh-TW" sz="2500" dirty="0"/>
              <a:t>B：那这个便宜，你买这个吧！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6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数字、位数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0" name="Google Shape;390;p68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zh-TW" sz="2400" dirty="0"/>
              <a:t>数字「2」，</a:t>
            </a:r>
            <a:r>
              <a:rPr lang="zh-TW" sz="2400" dirty="0">
                <a:solidFill>
                  <a:schemeClr val="bg2">
                    <a:lumMod val="75000"/>
                    <a:lumOff val="25000"/>
                  </a:schemeClr>
                </a:solidFill>
              </a:rPr>
              <a:t>千、百 = 说「两」。 十、个 = 说「二」。</a:t>
            </a:r>
            <a:endParaRPr sz="2400" dirty="0">
              <a:solidFill>
                <a:schemeClr val="bg2">
                  <a:lumMod val="75000"/>
                  <a:lumOff val="25000"/>
                </a:schemeClr>
              </a:solidFill>
            </a:endParaRPr>
          </a:p>
          <a:p>
            <a:pPr marL="45720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zh-TW" sz="2400" dirty="0"/>
              <a:t>数字跟数字的中间有0，只要说一次「零」</a:t>
            </a:r>
            <a:endParaRPr sz="2400" dirty="0"/>
          </a:p>
          <a:p>
            <a:pPr marL="457200" lvl="0" indent="-38100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2400"/>
              <a:buAutoNum type="arabicPeriod"/>
            </a:pPr>
            <a:r>
              <a:rPr lang="zh-TW" sz="2400" dirty="0"/>
              <a:t>个位数字是0，或者0的左边还是零，那不用说「零」</a:t>
            </a:r>
            <a:endParaRPr sz="2400" dirty="0"/>
          </a:p>
        </p:txBody>
      </p:sp>
      <p:graphicFrame>
        <p:nvGraphicFramePr>
          <p:cNvPr id="391" name="Google Shape;391;p68"/>
          <p:cNvGraphicFramePr/>
          <p:nvPr/>
        </p:nvGraphicFramePr>
        <p:xfrm>
          <a:off x="952538" y="3073850"/>
          <a:ext cx="7238925" cy="1645830"/>
        </p:xfrm>
        <a:graphic>
          <a:graphicData uri="http://schemas.openxmlformats.org/drawingml/2006/table">
            <a:tbl>
              <a:tblPr>
                <a:noFill/>
                <a:tableStyleId>{3DD40A72-833E-48FB-B27B-5FCA5DA41B5C}</a:tableStyleId>
              </a:tblPr>
              <a:tblGrid>
                <a:gridCol w="80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亿</a:t>
                      </a:r>
                      <a:br>
                        <a:rPr lang="zh-TW" sz="1800" b="1"/>
                      </a:br>
                      <a:r>
                        <a:rPr lang="zh-TW" sz="1800" b="1"/>
                        <a:t>yì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万</a:t>
                      </a:r>
                      <a:endParaRPr sz="18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wàn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个 / m.</a:t>
                      </a: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数字、位数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7" name="Google Shape;397;p69"/>
          <p:cNvSpPr txBox="1">
            <a:spLocks noGrp="1"/>
          </p:cNvSpPr>
          <p:nvPr>
            <p:ph type="body" idx="1"/>
          </p:nvPr>
        </p:nvSpPr>
        <p:spPr>
          <a:xfrm>
            <a:off x="658075" y="3552625"/>
            <a:ext cx="7911300" cy="159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/>
              <a:t>2222 2222 ⇒ 两千两百二十二万 两千两百二十二个</a:t>
            </a:r>
            <a:br>
              <a:rPr lang="zh-TW" sz="2400"/>
            </a:br>
            <a:r>
              <a:rPr lang="zh-TW" sz="2400"/>
              <a:t>2000 0002 ⇒ 两千万 零 二个</a:t>
            </a:r>
            <a:br>
              <a:rPr lang="zh-TW" sz="2400"/>
            </a:br>
            <a:r>
              <a:rPr lang="zh-TW" sz="2400"/>
              <a:t>2002 2000 ⇒ 两千零二万 两千</a:t>
            </a:r>
            <a:br>
              <a:rPr lang="zh-TW" sz="2400"/>
            </a:br>
            <a:r>
              <a:rPr lang="zh-TW" sz="2400"/>
              <a:t>2000 0000 kc ⇒ 两千万 克朗</a:t>
            </a:r>
            <a:endParaRPr sz="2400"/>
          </a:p>
        </p:txBody>
      </p:sp>
      <p:graphicFrame>
        <p:nvGraphicFramePr>
          <p:cNvPr id="398" name="Google Shape;398;p69"/>
          <p:cNvGraphicFramePr/>
          <p:nvPr/>
        </p:nvGraphicFramePr>
        <p:xfrm>
          <a:off x="952538" y="1748838"/>
          <a:ext cx="7238925" cy="1645830"/>
        </p:xfrm>
        <a:graphic>
          <a:graphicData uri="http://schemas.openxmlformats.org/drawingml/2006/table">
            <a:tbl>
              <a:tblPr>
                <a:noFill/>
                <a:tableStyleId>{3DD40A72-833E-48FB-B27B-5FCA5DA41B5C}</a:tableStyleId>
              </a:tblPr>
              <a:tblGrid>
                <a:gridCol w="80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43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亿</a:t>
                      </a:r>
                      <a:endParaRPr sz="18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yì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万</a:t>
                      </a:r>
                      <a:br>
                        <a:rPr lang="zh-TW" sz="1800" b="1"/>
                      </a:br>
                      <a:r>
                        <a:rPr lang="zh-TW" sz="1800" b="1"/>
                        <a:t>wàn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个 / m.</a:t>
                      </a: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70"/>
          <p:cNvSpPr txBox="1">
            <a:spLocks noGrp="1"/>
          </p:cNvSpPr>
          <p:nvPr>
            <p:ph type="title"/>
          </p:nvPr>
        </p:nvSpPr>
        <p:spPr>
          <a:xfrm>
            <a:off x="666025" y="59057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数字、位数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4" name="Google Shape;404;p70"/>
          <p:cNvSpPr txBox="1">
            <a:spLocks noGrp="1"/>
          </p:cNvSpPr>
          <p:nvPr>
            <p:ph type="body" idx="1"/>
          </p:nvPr>
        </p:nvSpPr>
        <p:spPr>
          <a:xfrm>
            <a:off x="283050" y="3376950"/>
            <a:ext cx="8647200" cy="138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sz="2400"/>
              <a:t>254666600448 ⇒ </a:t>
            </a:r>
            <a:br>
              <a:rPr lang="zh-TW" sz="2400"/>
            </a:br>
            <a:r>
              <a:rPr lang="zh-TW" sz="2400"/>
              <a:t>两千五百四十六亿六千六百六十万零四百四十八</a:t>
            </a:r>
            <a:br>
              <a:rPr lang="zh-TW" sz="2400"/>
            </a:br>
            <a:r>
              <a:rPr lang="zh-TW" sz="2400"/>
              <a:t>20002002000200002 ⇒</a:t>
            </a:r>
            <a:br>
              <a:rPr lang="zh-TW" sz="2400"/>
            </a:br>
            <a:r>
              <a:rPr lang="zh-TW" sz="2400"/>
              <a:t>两京零二兆零二十亿零二十万零二</a:t>
            </a:r>
            <a:endParaRPr sz="2400"/>
          </a:p>
        </p:txBody>
      </p:sp>
      <p:graphicFrame>
        <p:nvGraphicFramePr>
          <p:cNvPr id="405" name="Google Shape;405;p70"/>
          <p:cNvGraphicFramePr/>
          <p:nvPr/>
        </p:nvGraphicFramePr>
        <p:xfrm>
          <a:off x="155613" y="1358438"/>
          <a:ext cx="8902050" cy="1759075"/>
        </p:xfrm>
        <a:graphic>
          <a:graphicData uri="http://schemas.openxmlformats.org/drawingml/2006/table">
            <a:tbl>
              <a:tblPr>
                <a:noFill/>
                <a:tableStyleId>{3DD40A72-833E-48FB-B27B-5FCA5DA41B5C}</a:tableStyleId>
              </a:tblPr>
              <a:tblGrid>
                <a:gridCol w="523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1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4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846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24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138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52365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5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3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千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百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十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24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京</a:t>
                      </a:r>
                      <a:endParaRPr sz="18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/>
                        <a:t>jīng </a:t>
                      </a:r>
                      <a:endParaRPr sz="15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兆</a:t>
                      </a:r>
                      <a:endParaRPr sz="18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500" b="1"/>
                        <a:t>zhào</a:t>
                      </a:r>
                      <a:endParaRPr sz="15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亿</a:t>
                      </a:r>
                      <a:endParaRPr sz="1800" b="1"/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yì</a:t>
                      </a: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万</a:t>
                      </a:r>
                      <a:br>
                        <a:rPr lang="zh-TW" sz="1800" b="1"/>
                      </a:br>
                      <a:r>
                        <a:rPr lang="zh-TW" sz="1500" b="1"/>
                        <a:t>wàn</a:t>
                      </a:r>
                      <a:endParaRPr sz="15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800" b="1"/>
                        <a:t>个 / m.</a:t>
                      </a:r>
                      <a:endParaRPr sz="18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p71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A比B+adj.+数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1" name="Google Shape;411;p71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A + 比 + B + adj. + 数字 + (量词 m.) + 名词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今天的教室比昨天的教室多两张桌子。</a:t>
            </a:r>
            <a:br>
              <a:rPr lang="zh-TW" sz="2500"/>
            </a:br>
            <a:r>
              <a:rPr lang="zh-TW" sz="2500"/>
              <a:t>今天的教室比昨天的教室多好几张桌子。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台湾比捷克多一千两百万人。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我比你高三公分(cm)。</a:t>
            </a:r>
            <a:br>
              <a:rPr lang="zh-TW" sz="2500"/>
            </a:br>
            <a:r>
              <a:rPr lang="zh-TW" sz="2500"/>
              <a:t>我的电脑比手机贵一万克朗。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他比你早三十分钟就来了。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72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补充生词&amp;文化亮点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7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生词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2" name="Google Shape;422;p73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・现金 ⇔ 刷卡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「请问你要付现金还是刷卡？」　　「(付)现金」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・证件（学生证，签证，身份证）一张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笔试的时候请把学生证给老师看。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・照相机；一台照相</a:t>
            </a:r>
            <a:r>
              <a:rPr lang="zh-TW" sz="2500" dirty="0" smtClean="0"/>
              <a:t>机</a:t>
            </a:r>
            <a:r>
              <a:rPr lang="zh-TW" altLang="en-US" sz="2500" dirty="0" smtClean="0"/>
              <a:t>、一台相机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>手机就是最方便的照相机</a:t>
            </a:r>
            <a:r>
              <a:rPr lang="zh-TW" sz="2500" dirty="0" smtClean="0"/>
              <a:t>。</a:t>
            </a:r>
            <a:endParaRPr sz="25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7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补充生词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8" name="Google Shape;428;p74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↑　头等舱</a:t>
            </a:r>
            <a:br>
              <a:rPr lang="zh-TW" sz="2500"/>
            </a:br>
            <a:r>
              <a:rPr lang="zh-TW" sz="2500"/>
              <a:t> |　商务舱 / 公务舱 </a:t>
            </a:r>
            <a:br>
              <a:rPr lang="zh-TW" sz="2500"/>
            </a:br>
            <a:r>
              <a:rPr lang="zh-TW" sz="2500"/>
              <a:t>↓　经济舱 (jīngjì cāng) economy class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/>
            </a:r>
            <a:br>
              <a:rPr lang="zh-TW" sz="2500"/>
            </a:br>
            <a:r>
              <a:rPr lang="zh-TW" sz="2500"/>
              <a:t>・止痛药(zhǐtòng yào)</a:t>
            </a:r>
            <a:br>
              <a:rPr lang="zh-TW" sz="2500"/>
            </a:br>
            <a:r>
              <a:rPr lang="zh-TW" sz="2500"/>
              <a:t>・病痛 + 药 = OO药</a:t>
            </a:r>
            <a:br>
              <a:rPr lang="zh-TW" sz="2500"/>
            </a:br>
            <a:r>
              <a:rPr lang="zh-TW" sz="2500"/>
              <a:t>头痛药、过敏(的)药、肚子痛的药、流鼻涕的药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7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补充生词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4" name="Google Shape;434;p75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・出发(chūfā) v.  departure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・到达(dàodá) v.  arrive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几点出发？几点到达？从哪里出发？到达哪里？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你看得懂老师的(车/机)票吗？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这张票 time 从 place 出发，time 到达 place。</a:t>
            </a:r>
            <a:endParaRPr sz="250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7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补充生词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4" name="Google Shape;434;p75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500" dirty="0" smtClean="0"/>
              <a:t>・</a:t>
            </a:r>
            <a:r>
              <a:rPr lang="zh-TW" altLang="en-US" sz="2500" dirty="0" smtClean="0"/>
              <a:t>坏</a:t>
            </a:r>
            <a:r>
              <a:rPr lang="en-US" altLang="zh-TW" sz="2500" dirty="0" smtClean="0"/>
              <a:t>(c.)</a:t>
            </a: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500" dirty="0" smtClean="0"/>
              <a:t>高文中吃坏</a:t>
            </a:r>
            <a:r>
              <a:rPr lang="en-US" altLang="zh-TW" sz="2500" dirty="0" smtClean="0"/>
              <a:t>(</a:t>
            </a:r>
            <a:r>
              <a:rPr lang="en-US" altLang="zh-TW" sz="2500" dirty="0" err="1" smtClean="0"/>
              <a:t>vc</a:t>
            </a:r>
            <a:r>
              <a:rPr lang="en-US" altLang="zh-TW" sz="2500" dirty="0" smtClean="0"/>
              <a:t>.)</a:t>
            </a:r>
            <a:r>
              <a:rPr lang="zh-TW" altLang="en-US" sz="2500" dirty="0" smtClean="0"/>
              <a:t>肚子。</a:t>
            </a:r>
            <a:endParaRPr lang="en-US" altLang="zh-TW" sz="2500" dirty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500" dirty="0" smtClean="0"/>
              <a:t>・</a:t>
            </a:r>
            <a:r>
              <a:rPr lang="zh-TW" altLang="en-US" sz="2500" dirty="0" smtClean="0"/>
              <a:t>坏</a:t>
            </a:r>
            <a:r>
              <a:rPr lang="en-US" altLang="zh-TW" sz="2500" dirty="0" smtClean="0"/>
              <a:t>(adj.)</a:t>
            </a:r>
            <a:r>
              <a:rPr lang="zh-TW" altLang="en-US" sz="2500" dirty="0" smtClean="0"/>
              <a:t>  </a:t>
            </a:r>
            <a:r>
              <a:rPr lang="en-US" altLang="zh-TW" sz="2500" dirty="0" smtClean="0"/>
              <a:t>bad</a:t>
            </a: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500" dirty="0" smtClean="0"/>
              <a:t>他是</a:t>
            </a:r>
            <a:r>
              <a:rPr lang="zh-TW" altLang="en-US" sz="2500" dirty="0"/>
              <a:t>个</a:t>
            </a:r>
            <a:r>
              <a:rPr lang="zh-TW" altLang="en-US" sz="2500" dirty="0" smtClean="0"/>
              <a:t>坏人，是个很坏的人。</a:t>
            </a:r>
            <a:endParaRPr lang="en-US" sz="2500" dirty="0"/>
          </a:p>
          <a:p>
            <a:pPr marL="0" lvl="0" indent="0">
              <a:lnSpc>
                <a:spcPct val="95000"/>
              </a:lnSpc>
              <a:buNone/>
            </a:pPr>
            <a:r>
              <a:rPr lang="ja-JP" altLang="en-US" sz="2500" dirty="0" smtClean="0"/>
              <a:t>・</a:t>
            </a:r>
            <a:r>
              <a:rPr lang="zh-TW" altLang="en-US" sz="2500" dirty="0" smtClean="0"/>
              <a:t>坏</a:t>
            </a:r>
            <a:r>
              <a:rPr lang="en-US" altLang="zh-TW" sz="2500" dirty="0" smtClean="0"/>
              <a:t>(v.)  </a:t>
            </a:r>
            <a:r>
              <a:rPr lang="en-US" altLang="zh-TW" sz="2500" dirty="0"/>
              <a:t>broken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zh-TW" altLang="en-US" sz="2500" dirty="0" smtClean="0"/>
              <a:t>我的电脑坏了。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zh-TW" altLang="en-US" sz="2500" dirty="0" smtClean="0"/>
              <a:t>我的电脑坏掉</a:t>
            </a:r>
            <a:r>
              <a:rPr lang="en-US" altLang="zh-TW" sz="2500" dirty="0" smtClean="0"/>
              <a:t>(</a:t>
            </a:r>
            <a:r>
              <a:rPr lang="en-US" altLang="zh-TW" sz="2500" dirty="0" err="1" smtClean="0"/>
              <a:t>vc</a:t>
            </a:r>
            <a:r>
              <a:rPr lang="en-US" altLang="zh-TW" sz="2500" dirty="0" smtClean="0"/>
              <a:t>.)</a:t>
            </a:r>
            <a:r>
              <a:rPr lang="zh-TW" altLang="en-US" sz="2500" dirty="0" smtClean="0"/>
              <a:t>了。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zh-TW" altLang="en-US" sz="2500" dirty="0" smtClean="0"/>
              <a:t>教室的门坏掉了，我打不开。</a:t>
            </a: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1453524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1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放 v.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9" name="Google Shape;169;p31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・放+趋向补语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・放下、放上、放到、放回...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请把作业放到老师的桌上。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请帮我把书放 </a:t>
            </a:r>
            <a:r>
              <a:rPr lang="zh-TW" sz="2500">
                <a:solidFill>
                  <a:srgbClr val="FF0000"/>
                </a:solidFill>
              </a:rPr>
              <a:t>上 / 回 / 到</a:t>
            </a:r>
            <a:r>
              <a:rPr lang="zh-TW" sz="2500"/>
              <a:t> 书柜去。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谢谢你帮我把电脑搬过来，你可以放下来了。</a:t>
            </a:r>
            <a:endParaRPr sz="25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76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 sz="2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7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作业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5" name="Google Shape;445;p77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请写出一份旅行计划。</a:t>
            </a:r>
            <a:br>
              <a:rPr lang="zh-TW" sz="2500" dirty="0"/>
            </a:br>
            <a:r>
              <a:rPr lang="zh-TW" sz="2500" dirty="0"/>
              <a:t>选(xuǎn; choose)一个你喜欢的国家(城市)。查一查网上的资讯(zīxùn; Information)。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跟我说：</a:t>
            </a:r>
            <a:r>
              <a:rPr lang="zh-TW" sz="2500" b="1" dirty="0"/>
              <a:t>去哪里？去几天？什么时候去？怎么去？去哪些名胜古迹？每一天你打算做什么？</a:t>
            </a:r>
            <a:endParaRPr sz="2500" b="1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写在纸上，</a:t>
            </a:r>
            <a:r>
              <a:rPr lang="zh-TW" sz="2500" dirty="0" smtClean="0"/>
              <a:t>五月</a:t>
            </a:r>
            <a:r>
              <a:rPr lang="zh-TW" altLang="en-US" sz="2500" dirty="0" smtClean="0"/>
              <a:t>四</a:t>
            </a:r>
            <a:r>
              <a:rPr lang="zh-TW" sz="2500" dirty="0" smtClean="0"/>
              <a:t>日星期</a:t>
            </a:r>
            <a:r>
              <a:rPr lang="zh-TW" altLang="en-US" sz="2500" dirty="0" smtClean="0"/>
              <a:t>三</a:t>
            </a:r>
            <a:r>
              <a:rPr lang="zh-TW" sz="2500" dirty="0" smtClean="0"/>
              <a:t>交</a:t>
            </a:r>
            <a:r>
              <a:rPr lang="zh-TW" sz="2500" dirty="0"/>
              <a:t>给老师。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78"/>
          <p:cNvSpPr txBox="1">
            <a:spLocks noGrp="1"/>
          </p:cNvSpPr>
          <p:nvPr>
            <p:ph type="title"/>
          </p:nvPr>
        </p:nvSpPr>
        <p:spPr>
          <a:xfrm>
            <a:off x="727650" y="2065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范例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51" name="Google Shape;451;p78"/>
          <p:cNvSpPr txBox="1">
            <a:spLocks noGrp="1"/>
          </p:cNvSpPr>
          <p:nvPr>
            <p:ph type="body" idx="1"/>
          </p:nvPr>
        </p:nvSpPr>
        <p:spPr>
          <a:xfrm>
            <a:off x="433600" y="849100"/>
            <a:ext cx="8604000" cy="416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 dirty="0"/>
              <a:t>旅行计划：暑假去台湾玩</a:t>
            </a:r>
            <a:br>
              <a:rPr lang="zh-TW" sz="2000" dirty="0"/>
            </a:br>
            <a:r>
              <a:rPr lang="zh-TW" sz="2000" dirty="0"/>
              <a:t>　　我打算七月五日去台湾。我会先在网上买机票。我查到那天晚上有从布拉格出发的机票。.........</a:t>
            </a:r>
            <a:endParaRPr sz="2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 dirty="0"/>
              <a:t>　　我会坐飞机坐六个小时到杜拜，然后在杜拜(Dubai)转机，最后坐八个小时到台湾的首都台北。我会在七月六日的晚上九点到台北的机场。我订了一间旅馆。住一天是三千元。一下飞机我就会马上坐出租车回旅馆睡觉。</a:t>
            </a:r>
            <a:endParaRPr sz="2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 dirty="0"/>
              <a:t>　　七月七日我打算去台北101看看，它是台湾最高的大厦(building)，我查到门票是三百元。然后我打算去......</a:t>
            </a:r>
            <a:endParaRPr sz="2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000" dirty="0"/>
              <a:t>　　七月八日我打算去.......</a:t>
            </a:r>
            <a:br>
              <a:rPr lang="zh-TW" sz="2000" dirty="0"/>
            </a:br>
            <a:r>
              <a:rPr lang="zh-TW" sz="2000" dirty="0"/>
              <a:t>　　我旅行的最后一天是X月X日，我的航班在这一天的晚上。我想我会玩得很高兴。我想我应该会买很多东西、带很多东西回捷克。我担心我的旅行箱会放不下。........</a:t>
            </a:r>
            <a:endParaRPr sz="20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2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假 n. (jià)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5" name="Google Shape;175;p32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・暑假、寒假、春假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・病假 ( 动词是「请」，请假、请病假)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老师，我要请病假，因为我生病了。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老师，我下个星期想请假，因为我........。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如果你要跟老师请假，请用IS请假，别用IG请假。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假 n. (jià)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1" name="Google Shape;181;p33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strike="sngStrike">
                <a:solidFill>
                  <a:srgbClr val="FF0000"/>
                </a:solidFill>
              </a:rPr>
              <a:t>今天是假。</a:t>
            </a:r>
            <a:br>
              <a:rPr lang="zh-TW" sz="2500" strike="sngStrike">
                <a:solidFill>
                  <a:srgbClr val="FF0000"/>
                </a:solidFill>
              </a:rPr>
            </a:br>
            <a:r>
              <a:rPr lang="zh-TW" sz="2500"/>
              <a:t>今天放假。</a:t>
            </a:r>
            <a:br>
              <a:rPr lang="zh-TW" sz="2500"/>
            </a:br>
            <a:r>
              <a:rPr lang="zh-TW" sz="2500"/>
              <a:t>今天是假日。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・假日</a:t>
            </a:r>
            <a:br>
              <a:rPr lang="zh-TW" sz="2500"/>
            </a:br>
            <a:r>
              <a:rPr lang="zh-TW" sz="2500"/>
              <a:t>・假期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放假一天是假日，放假好几天是假期。</a:t>
            </a:r>
            <a:br>
              <a:rPr lang="zh-TW" sz="2500"/>
            </a:br>
            <a:r>
              <a:rPr lang="zh-TW" sz="2500"/>
              <a:t>Q：复活节假期你做了什么？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公司 n. / company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7" name="Google Shape;187;p34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去/在 公司 + v.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去/在 公司 实习 / 工作 / 打工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他在不好的公司工作，每天都得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去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那家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公司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工作。没有放假！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大公司 / 小公司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他在那一间大公司当OOO。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Q：在大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公司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工作</a:t>
            </a:r>
            <a:r>
              <a:rPr lang="en-US" altLang="zh-TW" sz="2500" dirty="0" smtClean="0">
                <a:latin typeface="Arial"/>
                <a:ea typeface="Arial"/>
                <a:cs typeface="Arial"/>
                <a:sym typeface="Arial"/>
              </a:rPr>
              <a:t>/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打工 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会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比较有钱吗？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5"/>
          <p:cNvSpPr txBox="1">
            <a:spLocks noGrp="1"/>
          </p:cNvSpPr>
          <p:nvPr>
            <p:ph type="title"/>
          </p:nvPr>
        </p:nvSpPr>
        <p:spPr>
          <a:xfrm>
            <a:off x="727650" y="6987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实习 v. / to intern</a:t>
            </a:r>
            <a:endParaRPr sz="2500" b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打工 vo. / to work part time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3" name="Google Shape;193;p35"/>
          <p:cNvSpPr txBox="1">
            <a:spLocks noGrp="1"/>
          </p:cNvSpPr>
          <p:nvPr>
            <p:ph type="body" idx="1"/>
          </p:nvPr>
        </p:nvSpPr>
        <p:spPr>
          <a:xfrm>
            <a:off x="727650" y="1832000"/>
            <a:ext cx="8773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他在 IKEA 实习了一年。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他在 IKEA 打工打了一年。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他在 IKEA 打了一年的工。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我放假的时候都在饭馆打工。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Q：你想在大公司实习 / 打工吗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？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为什么？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Q：实习有钱吗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？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ja-JP" altLang="en-US" sz="2500" dirty="0" smtClean="0">
                <a:latin typeface="Arial"/>
                <a:ea typeface="Arial"/>
                <a:cs typeface="Arial"/>
                <a:sym typeface="Arial"/>
              </a:rPr>
              <a:t>「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不一定，</a:t>
            </a:r>
            <a:r>
              <a:rPr lang="en-US" altLang="zh-TW" sz="2500" dirty="0" smtClean="0">
                <a:latin typeface="Arial"/>
                <a:ea typeface="Arial"/>
                <a:cs typeface="Arial"/>
                <a:sym typeface="Arial"/>
              </a:rPr>
              <a:t>…….</a:t>
            </a:r>
            <a:r>
              <a:rPr lang="ja-JP" altLang="en-US" sz="2500" dirty="0" smtClean="0">
                <a:latin typeface="Arial"/>
                <a:ea typeface="Arial"/>
                <a:cs typeface="Arial"/>
                <a:sym typeface="Arial"/>
              </a:rPr>
              <a:t>」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3434</TotalTime>
  <Words>2659</Words>
  <Application>Microsoft Office PowerPoint</Application>
  <PresentationFormat>如螢幕大小 (16:9)</PresentationFormat>
  <Paragraphs>370</Paragraphs>
  <Slides>52</Slides>
  <Notes>52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52</vt:i4>
      </vt:variant>
    </vt:vector>
  </HeadingPairs>
  <TitlesOfParts>
    <vt:vector size="57" baseType="lpstr">
      <vt:lpstr>Lato</vt:lpstr>
      <vt:lpstr>Raleway</vt:lpstr>
      <vt:lpstr>Arial</vt:lpstr>
      <vt:lpstr>Simple Light</vt:lpstr>
      <vt:lpstr>Streamline</vt:lpstr>
      <vt:lpstr>MU  2022 Spring  KSCA007 Chinese II Class </vt:lpstr>
      <vt:lpstr>生词</vt:lpstr>
      <vt:lpstr>马上 adv. / immediately; right away </vt:lpstr>
      <vt:lpstr>放假 vo. / go on vaccation; have time off  </vt:lpstr>
      <vt:lpstr>放 v.</vt:lpstr>
      <vt:lpstr>假 n. (jià)</vt:lpstr>
      <vt:lpstr>假 n. (jià)</vt:lpstr>
      <vt:lpstr>公司 n. / company  </vt:lpstr>
      <vt:lpstr>实习 v. / to intern 打工 vo. / to work part time </vt:lpstr>
      <vt:lpstr>计划(more formal) / 打算(more colloquial) plan   </vt:lpstr>
      <vt:lpstr>父母</vt:lpstr>
      <vt:lpstr>首都 n. capital </vt:lpstr>
      <vt:lpstr>政治 n. / politics 文化 n. / culture </vt:lpstr>
      <vt:lpstr>名胜古迹 n. / famous scenic spots and historic sites </vt:lpstr>
      <vt:lpstr>有名 adj. / famous; well-known </vt:lpstr>
      <vt:lpstr>导游 n. tour guide </vt:lpstr>
      <vt:lpstr>护照 n. / passport </vt:lpstr>
      <vt:lpstr>订 v. / to reserve; to book (a ticket, a hotel room…) </vt:lpstr>
      <vt:lpstr>签证 n. / visa  </vt:lpstr>
      <vt:lpstr>旅 </vt:lpstr>
      <vt:lpstr>旅行社 n. / travel agency </vt:lpstr>
      <vt:lpstr>语法</vt:lpstr>
      <vt:lpstr>得+不得了 </vt:lpstr>
      <vt:lpstr>得+不得了 </vt:lpstr>
      <vt:lpstr>生词 </vt:lpstr>
      <vt:lpstr>初 n. / beginning </vt:lpstr>
      <vt:lpstr>单程 n. / one-way trip 往返 v. / make a round trip </vt:lpstr>
      <vt:lpstr>航空 n. / aviation </vt:lpstr>
      <vt:lpstr>查 v. / to check; to search </vt:lpstr>
      <vt:lpstr>航班 n. / scheduled flight </vt:lpstr>
      <vt:lpstr>千 n. / thousand </vt:lpstr>
      <vt:lpstr>直飞 fly directly 转机 vo. / change planes  </vt:lpstr>
      <vt:lpstr>打折 vo / to give a discount </vt:lpstr>
      <vt:lpstr>打折 vo / to give a discount </vt:lpstr>
      <vt:lpstr>窗户 n. / window 走道 n. / aisle </vt:lpstr>
      <vt:lpstr>靠 v. / to lean on; to lean against; to be next to  </vt:lpstr>
      <vt:lpstr>份 m. </vt:lpstr>
      <vt:lpstr>素餐 vegetarian meal </vt:lpstr>
      <vt:lpstr>语法</vt:lpstr>
      <vt:lpstr>疑问词 + 疑问词 </vt:lpstr>
      <vt:lpstr>数字、位数 </vt:lpstr>
      <vt:lpstr>数字、位数 </vt:lpstr>
      <vt:lpstr>数字、位数 </vt:lpstr>
      <vt:lpstr>A比B+adj.+数 </vt:lpstr>
      <vt:lpstr>补充生词&amp;文化亮点</vt:lpstr>
      <vt:lpstr>生词 </vt:lpstr>
      <vt:lpstr>补充生词 </vt:lpstr>
      <vt:lpstr>补充生词 </vt:lpstr>
      <vt:lpstr>补充生词 </vt:lpstr>
      <vt:lpstr>作业 </vt:lpstr>
      <vt:lpstr>作业 </vt:lpstr>
      <vt:lpstr>范例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21</cp:revision>
  <dcterms:modified xsi:type="dcterms:W3CDTF">2022-04-27T15:39:49Z</dcterms:modified>
</cp:coreProperties>
</file>