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6"/>
  </p:notes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97" r:id="rId30"/>
    <p:sldId id="286" r:id="rId31"/>
    <p:sldId id="287" r:id="rId32"/>
    <p:sldId id="288" r:id="rId33"/>
    <p:sldId id="289" r:id="rId34"/>
    <p:sldId id="299" r:id="rId35"/>
    <p:sldId id="298" r:id="rId36"/>
    <p:sldId id="290" r:id="rId37"/>
    <p:sldId id="291" r:id="rId38"/>
    <p:sldId id="292" r:id="rId39"/>
    <p:sldId id="293" r:id="rId40"/>
    <p:sldId id="300" r:id="rId41"/>
    <p:sldId id="301" r:id="rId42"/>
    <p:sldId id="302" r:id="rId43"/>
    <p:sldId id="294" r:id="rId44"/>
    <p:sldId id="295" r:id="rId45"/>
  </p:sldIdLst>
  <p:sldSz cx="9144000" cy="5143500" type="screen16x9"/>
  <p:notesSz cx="6858000" cy="9144000"/>
  <p:embeddedFontLst>
    <p:embeddedFont>
      <p:font typeface="Lato" panose="02020500000000000000" charset="0"/>
      <p:regular r:id="rId47"/>
      <p:bold r:id="rId48"/>
      <p:italic r:id="rId49"/>
      <p:boldItalic r:id="rId50"/>
    </p:embeddedFont>
    <p:embeddedFont>
      <p:font typeface="Roboto" panose="02020500000000000000" charset="0"/>
      <p:regular r:id="rId51"/>
      <p:bold r:id="rId52"/>
      <p:italic r:id="rId53"/>
      <p:boldItalic r:id="rId54"/>
    </p:embeddedFont>
    <p:embeddedFont>
      <p:font typeface="Raleway" panose="02020500000000000000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58BDD1-857C-4ACD-BE18-5404AE8C41F8}">
  <a:tblStyle styleId="{3658BDD1-857C-4ACD-BE18-5404AE8C41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2" y="2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4fa18eefe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4fa18eefe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694de845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694de845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b09ccea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5b09ccea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5b09cce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5b09ccea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5b09cce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5b09ccea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5d8de61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5d8de61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5b09ccea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5b09ccea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5d8de61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5d8de61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4f9690df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4f9690df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5d8de615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5d8de615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5d8de615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5d8de615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694de8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694de84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5d8de615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5d8de615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5d8de615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5d8de615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694de845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694de845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5d8de615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5d8de615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如果只用</a:t>
            </a:r>
            <a:r>
              <a:rPr lang="en-US" altLang="zh-TW" dirty="0" smtClean="0"/>
              <a:t>“~</a:t>
            </a:r>
            <a:r>
              <a:rPr lang="zh-TW" altLang="en-US" dirty="0" smtClean="0"/>
              <a:t>时</a:t>
            </a:r>
            <a:r>
              <a:rPr lang="en-US" altLang="zh-TW" dirty="0" smtClean="0"/>
              <a:t>”</a:t>
            </a:r>
            <a:br>
              <a:rPr lang="en-US" altLang="zh-TW" dirty="0" smtClean="0"/>
            </a:br>
            <a:r>
              <a:rPr lang="en-US" altLang="zh-TW" dirty="0" smtClean="0"/>
              <a:t>=</a:t>
            </a:r>
            <a:r>
              <a:rPr lang="zh-TW" altLang="en-US" dirty="0" smtClean="0"/>
              <a:t>要走时，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=</a:t>
            </a:r>
            <a:r>
              <a:rPr lang="zh-TW" altLang="en-US" dirty="0" smtClean="0"/>
              <a:t>吃饭时，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=</a:t>
            </a:r>
            <a:r>
              <a:rPr lang="zh-TW" altLang="en-US" dirty="0" smtClean="0"/>
              <a:t>一个人出国玩时，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694de845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694de845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694de845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2694de845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3cc8a0bd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13cc8a0bd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5b09ccea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5b09ccea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5b09ccea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25b09ccea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381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5b09cce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25b09cce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 smtClean="0"/>
              <a:t>Q</a:t>
            </a:r>
            <a:r>
              <a:rPr lang="zh-TW" altLang="en-US" dirty="0" smtClean="0"/>
              <a:t>：你喜欢吃什么烤肉？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6ae151a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6ae151a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5b09ccea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5b09ccea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694de845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694de845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694de845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694de845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694de845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694de845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145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4f9690d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14f9690d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5b09ccea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25b09ccea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cc8a0bdd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13cc8a0bdd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5b09ccea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5b09ccea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5b09ccea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5b09ccea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788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5b09ccea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5b09ccea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2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4f9690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4f9690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5b09ccea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25b09ccea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631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159c7932e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159c7932e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5b09ccea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5b09ccea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0f3ce34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0f3ce34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5d8de61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5d8de61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694de84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694de845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5b09cc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5b09cc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5b09cce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5b09cce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MU 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2022 Spring 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KSCA007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Chinese II Class </a:t>
            </a:r>
            <a:endParaRPr sz="338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3094325" y="4448375"/>
            <a:ext cx="350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2022年5月2日~5月4日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登机牌(n.)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・登机牌；登机证(n.)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・登机(v.) = 上飞机(vo.)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上飞机的时间还没到，我还不能登机。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・牌(n.)</a:t>
            </a:r>
            <a:br>
              <a:rPr lang="zh-TW" sz="2500">
                <a:latin typeface="Arial"/>
                <a:ea typeface="Arial"/>
                <a:cs typeface="Arial"/>
                <a:sym typeface="Arial"/>
              </a:rPr>
            </a:br>
            <a:r>
              <a:rPr lang="zh-TW" sz="2500">
                <a:latin typeface="Arial"/>
                <a:ea typeface="Arial"/>
                <a:cs typeface="Arial"/>
                <a:sym typeface="Arial"/>
              </a:rPr>
              <a:t>n. 纸牌、卡牌</a:t>
            </a:r>
            <a:br>
              <a:rPr lang="zh-TW" sz="2500">
                <a:latin typeface="Arial"/>
                <a:ea typeface="Arial"/>
                <a:cs typeface="Arial"/>
                <a:sym typeface="Arial"/>
              </a:rPr>
            </a:br>
            <a:r>
              <a:rPr lang="zh-TW" sz="2500">
                <a:latin typeface="Arial"/>
                <a:ea typeface="Arial"/>
                <a:cs typeface="Arial"/>
                <a:sym typeface="Arial"/>
              </a:rPr>
              <a:t>vo. 玩牌、打牌</a:t>
            </a:r>
            <a:br>
              <a:rPr lang="zh-TW" sz="2500">
                <a:latin typeface="Arial"/>
                <a:ea typeface="Arial"/>
                <a:cs typeface="Arial"/>
                <a:sym typeface="Arial"/>
              </a:rPr>
            </a:br>
            <a:r>
              <a:rPr lang="zh-TW" sz="2500">
                <a:latin typeface="Arial"/>
                <a:ea typeface="Arial"/>
                <a:cs typeface="Arial"/>
                <a:sym typeface="Arial"/>
              </a:rPr>
              <a:t>过年的时候，我跟家人在家里玩牌。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727650" y="6433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口 n. / opening; entrance; mouth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727650" y="12986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 dirty="0"/>
              <a:t>N + 口</a:t>
            </a:r>
            <a:br>
              <a:rPr lang="zh-TW" sz="2500" dirty="0"/>
            </a:br>
            <a:r>
              <a:rPr lang="zh-TW" sz="2500" dirty="0"/>
              <a:t>门口；大门口</a:t>
            </a:r>
            <a:br>
              <a:rPr lang="zh-TW" sz="2500" dirty="0"/>
            </a:br>
            <a:r>
              <a:rPr lang="zh-TW" sz="2500" dirty="0"/>
              <a:t>路口；十字路口</a:t>
            </a:r>
            <a:br>
              <a:rPr lang="zh-TW" sz="2500" dirty="0"/>
            </a:br>
            <a:r>
              <a:rPr lang="zh-TW" sz="2500" dirty="0"/>
              <a:t/>
            </a:r>
            <a:br>
              <a:rPr lang="zh-TW" sz="2500" dirty="0"/>
            </a:br>
            <a:r>
              <a:rPr lang="zh-TW" sz="2500" dirty="0"/>
              <a:t>V + 口</a:t>
            </a:r>
            <a:br>
              <a:rPr lang="zh-TW" sz="2500" dirty="0"/>
            </a:br>
            <a:r>
              <a:rPr lang="zh-TW" sz="2500" dirty="0"/>
              <a:t>登机口</a:t>
            </a:r>
            <a:br>
              <a:rPr lang="zh-TW" sz="2500" dirty="0"/>
            </a:br>
            <a:r>
              <a:rPr lang="zh-TW" sz="2500" dirty="0"/>
              <a:t>出口</a:t>
            </a:r>
            <a:br>
              <a:rPr lang="zh-TW" sz="2500" dirty="0"/>
            </a:br>
            <a:r>
              <a:rPr lang="zh-TW" sz="2500" dirty="0"/>
              <a:t>入口(rùkǒu)</a:t>
            </a:r>
            <a:br>
              <a:rPr lang="zh-TW" sz="2500" dirty="0"/>
            </a:br>
            <a:r>
              <a:rPr lang="zh-TW" sz="2500" dirty="0"/>
              <a:t>出入口</a:t>
            </a:r>
            <a:endParaRPr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哭 v. / to cry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535100" y="1876500"/>
            <a:ext cx="84525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>
                <a:latin typeface="Arial"/>
                <a:ea typeface="Arial"/>
                <a:cs typeface="Arial"/>
                <a:sym typeface="Arial"/>
              </a:rPr>
              <a:t>我要哭了；我快哭了。</a:t>
            </a:r>
            <a:endParaRPr lang="en-US" altLang="zh-TW" sz="2500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 smtClean="0">
                <a:latin typeface="Arial"/>
                <a:ea typeface="Arial"/>
                <a:cs typeface="Arial"/>
                <a:sym typeface="Arial"/>
              </a:rPr>
              <a:t>他</a:t>
            </a: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为什么一直哭？因为他的兔子死了。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她想哭，可是哭不出来。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你的眼睛红红的，你刚刚是不是在哭？不是，我只是过敏。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因为他一边哭一边说话 (or哭着说话)，所以我听不懂他在说什么。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照顾 v. / to look after; to care for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00150" y="1832000"/>
            <a:ext cx="91008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500" dirty="0" smtClean="0"/>
              <a:t>SVO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 smtClean="0"/>
              <a:t>爸爸</a:t>
            </a:r>
            <a:r>
              <a:rPr lang="zh-TW" sz="2500" dirty="0"/>
              <a:t>正在照顾躺在床上的爷爷。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我的妈妈是医生，她要照顾很多病人。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你一个人去中国旅行要自己照顾自己。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我暑假要去中国旅游两个星期，请你帮我照顾好(vc.)我的狗。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爸爸今天工作忙，很晚才回家</a:t>
            </a:r>
            <a:r>
              <a:rPr lang="zh-TW" sz="2500" dirty="0" smtClean="0"/>
              <a:t>，</a:t>
            </a:r>
            <a:r>
              <a:rPr lang="zh-TW" altLang="en-US" sz="2500" dirty="0"/>
              <a:t>所以</a:t>
            </a:r>
            <a:r>
              <a:rPr lang="zh-TW" sz="2500" dirty="0" smtClean="0"/>
              <a:t>他</a:t>
            </a:r>
            <a:r>
              <a:rPr lang="zh-TW" sz="2500" dirty="0"/>
              <a:t>请奶奶来照顾我们。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起飞 v. / the airplanes to take off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起飞 ⇔ 降落(jiàngluò</a:t>
            </a:r>
            <a:r>
              <a:rPr lang="zh-TW" sz="2500" dirty="0" smtClean="0"/>
              <a:t>)</a:t>
            </a:r>
            <a:r>
              <a:rPr lang="en-US" altLang="zh-TW" sz="2500" dirty="0" smtClean="0"/>
              <a:t>(v.)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你去中国的飞机是几点起飞的？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虽然现在下着大雨，但我们的飞机还是会起飞。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我们的飞机一小时后起飞，我们得走快一点儿。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北京正下着大雪</a:t>
            </a:r>
            <a:r>
              <a:rPr lang="zh-TW" sz="2500" dirty="0" smtClean="0"/>
              <a:t>，</a:t>
            </a:r>
            <a:r>
              <a:rPr lang="zh-TW" altLang="en-US" sz="2500" dirty="0" smtClean="0"/>
              <a:t>所</a:t>
            </a:r>
            <a:r>
              <a:rPr lang="zh-TW" altLang="en-US" sz="2500" dirty="0"/>
              <a:t>以</a:t>
            </a:r>
            <a:r>
              <a:rPr lang="zh-TW" sz="2500" dirty="0" smtClean="0"/>
              <a:t>所有</a:t>
            </a:r>
            <a:r>
              <a:rPr lang="zh-TW" sz="2500" dirty="0"/>
              <a:t>飞机的起飞时间都往后了。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飞机就要降落了，请大家回到自己的位子坐好(vc.)。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小心 v. / to be careful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小心 ⇔ 不小心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这么晚了，你回家要小心点儿。</a:t>
            </a:r>
            <a:br>
              <a:rPr lang="zh-TW" sz="2500" dirty="0"/>
            </a:br>
            <a:r>
              <a:rPr lang="zh-TW" sz="2500" dirty="0"/>
              <a:t>下雨天的时候，走路要非常小心(adj.)。</a:t>
            </a:r>
            <a:br>
              <a:rPr lang="zh-TW" sz="2500" dirty="0"/>
            </a:br>
            <a:r>
              <a:rPr lang="zh-TW" sz="2500" dirty="0"/>
              <a:t>这个行李箱很重，你拿的时候要小心点儿。</a:t>
            </a:r>
            <a:br>
              <a:rPr lang="zh-TW" sz="2500" dirty="0"/>
            </a:br>
            <a:r>
              <a:rPr lang="zh-TW" sz="2500" dirty="0"/>
              <a:t>考试的时候要小心，才不会看错题目、写错答案。</a:t>
            </a:r>
            <a:br>
              <a:rPr lang="zh-TW" sz="2500" dirty="0"/>
            </a:br>
            <a:r>
              <a:rPr lang="zh-TW" sz="2500" dirty="0"/>
              <a:t>那儿车很多，你走路要小心点儿，别一边走路一边玩手机。</a:t>
            </a:r>
            <a:br>
              <a:rPr lang="zh-TW" sz="2500" dirty="0"/>
            </a:br>
            <a:r>
              <a:rPr lang="zh-TW" sz="2500" dirty="0"/>
              <a:t>糟糕！我不小心忘了带钱包出门</a:t>
            </a:r>
            <a:r>
              <a:rPr lang="zh-TW" sz="2500" dirty="0" smtClean="0"/>
              <a:t>。</a:t>
            </a:r>
            <a:r>
              <a:rPr lang="en-US" altLang="zh-TW" sz="2500" dirty="0"/>
              <a:t/>
            </a:r>
            <a:br>
              <a:rPr lang="en-US" altLang="zh-TW" sz="2500" dirty="0"/>
            </a:br>
            <a:r>
              <a:rPr lang="zh-TW" altLang="en-US" sz="2500" dirty="0" smtClean="0"/>
              <a:t>他不小心把</a:t>
            </a:r>
            <a:r>
              <a:rPr lang="zh-TW" altLang="en-US" sz="2500" dirty="0"/>
              <a:t>汉</a:t>
            </a:r>
            <a:r>
              <a:rPr lang="zh-TW" altLang="en-US" sz="2500" dirty="0" smtClean="0"/>
              <a:t>字写</a:t>
            </a:r>
            <a:r>
              <a:rPr lang="zh-TW" altLang="en-US" sz="2500" dirty="0"/>
              <a:t>错</a:t>
            </a:r>
            <a:r>
              <a:rPr lang="zh-TW" altLang="en-US" sz="2500" dirty="0" smtClean="0"/>
              <a:t>了</a:t>
            </a:r>
            <a:r>
              <a:rPr lang="zh-TW" altLang="en-US" sz="2500" dirty="0"/>
              <a:t>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一路平安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42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一路平安！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祝你一路平安。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老师，祝你一路平安。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赵老师要回台湾了，我祝他一路平安。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弟弟到北京上大学，我们祝他一路平安。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我们送他去火车站，和他说再见，也祝他一路平安。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语法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的;地;得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/>
              <a:t> </a:t>
            </a:r>
            <a:endParaRPr sz="2500"/>
          </a:p>
        </p:txBody>
      </p:sp>
      <p:pic>
        <p:nvPicPr>
          <p:cNvPr id="248" name="Google Shape;2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881199"/>
            <a:ext cx="4656199" cy="8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00" y="2696150"/>
            <a:ext cx="6358500" cy="19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727650" y="5760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attributive(定语) + </a:t>
            </a:r>
            <a:r>
              <a:rPr lang="zh-TW" sz="2500" b="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的</a:t>
            </a: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+ noun(名词)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1"/>
          </p:nvPr>
        </p:nvSpPr>
        <p:spPr>
          <a:xfrm>
            <a:off x="727650" y="1277675"/>
            <a:ext cx="8773200" cy="30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什么是定语？</a:t>
            </a:r>
            <a:br>
              <a:rPr lang="zh-TW" sz="2500" dirty="0"/>
            </a:br>
            <a:r>
              <a:rPr lang="zh-TW" sz="2500" dirty="0"/>
              <a:t>定语是用来修饰名词(used to modify a noun)的东西。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⇒ adj.+的+noun</a:t>
            </a:r>
            <a:br>
              <a:rPr lang="zh-TW" sz="2500" dirty="0"/>
            </a:br>
            <a:r>
              <a:rPr lang="zh-TW" sz="2500" dirty="0"/>
              <a:t>漂亮的女孩子；方便的手机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⇒ noun+的+noun</a:t>
            </a:r>
            <a:br>
              <a:rPr lang="zh-TW" sz="2500" dirty="0"/>
            </a:br>
            <a:r>
              <a:rPr lang="zh-TW" sz="2500" dirty="0"/>
              <a:t>弟弟的房间；我的手机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⇒ v.+的+noun</a:t>
            </a:r>
            <a:br>
              <a:rPr lang="zh-TW" sz="2500" dirty="0"/>
            </a:br>
            <a:r>
              <a:rPr lang="zh-TW" sz="2500" dirty="0"/>
              <a:t>买的机票；担心的事；吃的饭；起床的时间</a:t>
            </a:r>
            <a:endParaRPr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688600" y="49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上课时间</a:t>
            </a: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729450" y="1920500"/>
            <a:ext cx="7688700" cy="24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100"/>
              <a:t> </a:t>
            </a:r>
            <a:endParaRPr sz="2100"/>
          </a:p>
        </p:txBody>
      </p:sp>
      <p:graphicFrame>
        <p:nvGraphicFramePr>
          <p:cNvPr id="146" name="Google Shape;146;p27"/>
          <p:cNvGraphicFramePr/>
          <p:nvPr/>
        </p:nvGraphicFramePr>
        <p:xfrm>
          <a:off x="408113" y="760725"/>
          <a:ext cx="8546125" cy="1341070"/>
        </p:xfrm>
        <a:graphic>
          <a:graphicData uri="http://schemas.openxmlformats.org/drawingml/2006/table">
            <a:tbl>
              <a:tblPr>
                <a:noFill/>
                <a:tableStyleId>{3658BDD1-857C-4ACD-BE18-5404AE8C41F8}</a:tableStyleId>
              </a:tblPr>
              <a:tblGrid>
                <a:gridCol w="170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5月2日(一)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5月3日(二)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5月4日(三)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5月5日(四)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5月5日(五)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Chinese2 上课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Chinese2 上课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Chinese2 上课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</a:rPr>
                        <a:t>Drill2 不上课</a:t>
                      </a:r>
                      <a:r>
                        <a:rPr lang="zh-TW" sz="1600"/>
                        <a:t/>
                      </a:r>
                      <a:br>
                        <a:rPr lang="zh-TW" sz="1600"/>
                      </a:br>
                      <a:r>
                        <a:rPr lang="zh-TW" sz="1600"/>
                        <a:t>17:00 B1.206</a:t>
                      </a:r>
                      <a:br>
                        <a:rPr lang="zh-TW" sz="1600"/>
                      </a:br>
                      <a:r>
                        <a:rPr lang="zh-TW" sz="1600"/>
                        <a:t>欢送会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0000FF"/>
                          </a:solidFill>
                        </a:rPr>
                        <a:t>Drill2 上课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7" name="Google Shape;147;p27"/>
          <p:cNvGraphicFramePr/>
          <p:nvPr/>
        </p:nvGraphicFramePr>
        <p:xfrm>
          <a:off x="408125" y="2252775"/>
          <a:ext cx="8546125" cy="1341070"/>
        </p:xfrm>
        <a:graphic>
          <a:graphicData uri="http://schemas.openxmlformats.org/drawingml/2006/table">
            <a:tbl>
              <a:tblPr>
                <a:noFill/>
                <a:tableStyleId>{3658BDD1-857C-4ACD-BE18-5404AE8C41F8}</a:tableStyleId>
              </a:tblPr>
              <a:tblGrid>
                <a:gridCol w="170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5月9日(一)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5月10日(二)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5月11日(三)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5月12日(四)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5月13日(五)</a:t>
                      </a: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/>
                        <a:t>Chinese2 上课</a:t>
                      </a:r>
                      <a:br>
                        <a:rPr lang="zh-TW" sz="1600" dirty="0"/>
                      </a:br>
                      <a:r>
                        <a:rPr lang="zh-TW" sz="1600" dirty="0">
                          <a:solidFill>
                            <a:srgbClr val="FF0000"/>
                          </a:solidFill>
                        </a:rPr>
                        <a:t>B2.24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olidFill>
                            <a:srgbClr val="FF0000"/>
                          </a:solidFill>
                        </a:rPr>
                        <a:t>Chinese2 不上课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>
                          <a:solidFill>
                            <a:srgbClr val="FF0000"/>
                          </a:solidFill>
                        </a:rPr>
                        <a:t>Chinese2 不上课</a:t>
                      </a:r>
                      <a:r>
                        <a:rPr lang="zh-TW" sz="1600" dirty="0"/>
                        <a:t/>
                      </a:r>
                      <a:br>
                        <a:rPr lang="zh-TW" sz="1600" dirty="0"/>
                      </a:br>
                      <a:r>
                        <a:rPr lang="zh-TW" sz="1600" dirty="0"/>
                        <a:t>16:00-17:00</a:t>
                      </a:r>
                      <a:br>
                        <a:rPr lang="zh-TW" sz="1600" dirty="0"/>
                      </a:br>
                      <a:r>
                        <a:rPr lang="zh-TW" sz="1600" dirty="0"/>
                        <a:t>演讲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/>
                        <a:t>Drill2 上课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/>
                        <a:t>Drill2 上课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8" name="Google Shape;148;p27"/>
          <p:cNvGraphicFramePr/>
          <p:nvPr/>
        </p:nvGraphicFramePr>
        <p:xfrm>
          <a:off x="408113" y="3793625"/>
          <a:ext cx="8546125" cy="1097230"/>
        </p:xfrm>
        <a:graphic>
          <a:graphicData uri="http://schemas.openxmlformats.org/drawingml/2006/table">
            <a:tbl>
              <a:tblPr>
                <a:noFill/>
                <a:tableStyleId>{3658BDD1-857C-4ACD-BE18-5404AE8C41F8}</a:tableStyleId>
              </a:tblPr>
              <a:tblGrid>
                <a:gridCol w="170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5月16日(一)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5月17日(二)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5月18日(三)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5月19日(四)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/>
                        <a:t>5月20日(五)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Chinese2 上课</a:t>
                      </a:r>
                      <a:br>
                        <a:rPr lang="zh-TW" sz="1600"/>
                      </a:br>
                      <a:r>
                        <a:rPr lang="zh-TW" sz="1600">
                          <a:solidFill>
                            <a:srgbClr val="FF0000"/>
                          </a:solidFill>
                        </a:rPr>
                        <a:t>B2.24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</a:rPr>
                        <a:t>Chinese2 不上课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rgbClr val="FF0000"/>
                          </a:solidFill>
                        </a:rPr>
                        <a:t>Chinese2 上课</a:t>
                      </a:r>
                      <a:br>
                        <a:rPr lang="zh-TW" sz="1600">
                          <a:solidFill>
                            <a:srgbClr val="FF0000"/>
                          </a:solidFill>
                        </a:rPr>
                      </a:br>
                      <a:r>
                        <a:rPr lang="zh-TW" sz="1600">
                          <a:solidFill>
                            <a:srgbClr val="FF0000"/>
                          </a:solidFill>
                        </a:rPr>
                        <a:t>16:00 Teams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/>
                        <a:t>Drill2 上课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dirty="0"/>
                        <a:t>Drill2 上课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v. / adj. +</a:t>
            </a:r>
            <a:r>
              <a:rPr lang="zh-TW" sz="2500" b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得</a:t>
            </a: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+ adj. / v.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⇒ v. + 得 + adj. 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吃得多；睡得多；睡得晚；玩得久；游泳游得很好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⇒ adj. + 得 + v.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高兴得唱起歌来；高兴得又唱又跳</a:t>
            </a:r>
            <a:br>
              <a:rPr lang="zh-TW" sz="2500" dirty="0"/>
            </a:br>
            <a:r>
              <a:rPr lang="zh-TW" sz="2500" dirty="0"/>
              <a:t>累得像狗；生气得想打人</a:t>
            </a:r>
            <a:endParaRPr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adverbial(状语) + </a:t>
            </a:r>
            <a:r>
              <a:rPr lang="zh-TW" sz="2500" b="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地</a:t>
            </a: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+v.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・一个字⇒AA(儿)</a:t>
            </a:r>
            <a:r>
              <a:rPr lang="zh-TW" sz="2500" dirty="0" smtClean="0"/>
              <a:t>地</a:t>
            </a:r>
            <a:r>
              <a:rPr lang="zh-TW" sz="2500" dirty="0"/>
              <a:t/>
            </a:r>
            <a:br>
              <a:rPr lang="zh-TW" sz="2500" dirty="0"/>
            </a:br>
            <a:r>
              <a:rPr lang="zh-TW" sz="2500" dirty="0"/>
              <a:t>好→好好地→你好好地玩吧。</a:t>
            </a:r>
            <a:br>
              <a:rPr lang="zh-TW" sz="2500" dirty="0"/>
            </a:br>
            <a:r>
              <a:rPr lang="zh-TW" sz="2500" dirty="0"/>
              <a:t>高→高高地→飞机高高地飞着。</a:t>
            </a:r>
            <a:br>
              <a:rPr lang="zh-TW" sz="2500" dirty="0"/>
            </a:br>
            <a:r>
              <a:rPr lang="zh-TW" sz="2500" dirty="0"/>
              <a:t>慢→慢慢地→他下课后慢慢地走回家。</a:t>
            </a:r>
            <a:br>
              <a:rPr lang="zh-TW" sz="2500" dirty="0"/>
            </a:br>
            <a:r>
              <a:rPr lang="zh-TW" sz="2500" dirty="0"/>
              <a:t>・两个字⇒ADJ地</a:t>
            </a:r>
            <a:br>
              <a:rPr lang="zh-TW" sz="2500" dirty="0"/>
            </a:br>
            <a:r>
              <a:rPr lang="zh-TW" sz="2500" dirty="0"/>
              <a:t>高兴地→他高兴地唱起歌来。(也可以说 高高兴兴地)</a:t>
            </a:r>
            <a:br>
              <a:rPr lang="zh-TW" sz="2500" dirty="0"/>
            </a:br>
            <a:r>
              <a:rPr lang="zh-TW" sz="2500" dirty="0"/>
              <a:t>难过地→他难过地打电话给他的父母。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/>
            </a:r>
            <a:br>
              <a:rPr lang="zh-TW" sz="2500" dirty="0"/>
            </a:b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727650" y="5651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地？得？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48"/>
          <p:cNvSpPr txBox="1">
            <a:spLocks noGrp="1"/>
          </p:cNvSpPr>
          <p:nvPr>
            <p:ph type="body" idx="1"/>
          </p:nvPr>
        </p:nvSpPr>
        <p:spPr>
          <a:xfrm>
            <a:off x="727650" y="1332275"/>
            <a:ext cx="8773200" cy="29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・他高兴地唱起歌来。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他唱起歌来(main)		+高兴(describe)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/>
            </a:r>
            <a:br>
              <a:rPr lang="zh-TW" sz="2500"/>
            </a:br>
            <a:r>
              <a:rPr lang="zh-TW" sz="2500"/>
              <a:t>・他高兴得唱起歌来。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他很高兴(main; cause)		+唱起歌来(effect)</a:t>
            </a:r>
            <a:br>
              <a:rPr lang="zh-TW" sz="2500"/>
            </a:br>
            <a:r>
              <a:rPr lang="zh-TW" sz="2500"/>
              <a:t/>
            </a:r>
            <a:br>
              <a:rPr lang="zh-TW" sz="2500"/>
            </a:br>
            <a:r>
              <a:rPr lang="zh-TW" sz="2500"/>
              <a:t>他 生气(describe)地 打人(main action)</a:t>
            </a:r>
            <a:br>
              <a:rPr lang="zh-TW" sz="2500"/>
            </a:br>
            <a:r>
              <a:rPr lang="zh-TW" sz="2500"/>
              <a:t>他 生气(cause) 得 想打人(effect)</a:t>
            </a:r>
            <a:br>
              <a:rPr lang="zh-TW" sz="2500"/>
            </a:b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~的时</a:t>
            </a:r>
            <a:r>
              <a:rPr lang="zh-TW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候</a:t>
            </a:r>
            <a:r>
              <a:rPr lang="zh-TW" altLang="en-US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TW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or  ~</a:t>
            </a: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时</a:t>
            </a:r>
            <a:r>
              <a:rPr lang="en-US" altLang="zh-TW" sz="3000" b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V1的时候，____V2____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(要)走的时候，别忘了带一些钱。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吃饭的时候，别一直说话。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一个人出国玩的时候，小心危险。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・小时候(n. time: As a child) = 还是小孩的时候。</a:t>
            </a:r>
            <a:br>
              <a:rPr lang="zh-TW" sz="2500" dirty="0"/>
            </a:br>
            <a:r>
              <a:rPr lang="zh-TW" sz="2500" dirty="0"/>
              <a:t>我小时候不喜欢上课。</a:t>
            </a:r>
            <a:endParaRPr sz="2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~以后；~后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50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V1(以)后，____V2____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走了以后，才想起来忘了带钱。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吃完饭以后，我想去公园走一走。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回国以后，记得给我看你拍的照片。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下课以后，我</a:t>
            </a:r>
            <a:r>
              <a:rPr lang="zh-TW" sz="2500" dirty="0" smtClean="0"/>
              <a:t>们一起</a:t>
            </a:r>
            <a:r>
              <a:rPr lang="zh-TW" sz="2500" dirty="0"/>
              <a:t>去饭馆吃饭，好不好</a:t>
            </a:r>
            <a:r>
              <a:rPr lang="zh-TW" sz="2500" dirty="0" smtClean="0"/>
              <a:t>？</a:t>
            </a:r>
            <a:endParaRPr lang="en-US" altLang="zh-TW"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500" dirty="0" smtClean="0"/>
              <a:t>Q</a:t>
            </a:r>
            <a:r>
              <a:rPr lang="zh-TW" altLang="en-US" sz="2500" dirty="0" smtClean="0"/>
              <a:t>：考完试以后你想做什么？</a:t>
            </a:r>
            <a:r>
              <a:rPr lang="zh-TW" sz="2500" dirty="0"/>
              <a:t/>
            </a:r>
            <a:br>
              <a:rPr lang="zh-TW" sz="2500" dirty="0"/>
            </a:br>
            <a:endParaRPr sz="2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补充：~以前；~前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51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V1(以)前，____V2____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走以前，别忘了带一些钱。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吃饭以前，记得去洗手。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出国以前，我买了新的行李箱</a:t>
            </a:r>
            <a:r>
              <a:rPr lang="zh-TW" sz="2500" dirty="0" smtClean="0"/>
              <a:t>。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500" dirty="0" smtClean="0"/>
              <a:t>Q</a:t>
            </a:r>
            <a:r>
              <a:rPr lang="zh-TW" altLang="en-US" sz="2500" dirty="0" smtClean="0"/>
              <a:t>：考试以前，你得做什么？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500" dirty="0" smtClean="0"/>
              <a:t>Q</a:t>
            </a:r>
            <a:r>
              <a:rPr lang="zh-TW" altLang="en-US" sz="2500" dirty="0" smtClean="0"/>
              <a:t>：出国旅行以前，你会准备什么？</a:t>
            </a:r>
            <a:endParaRPr sz="2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生词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欢迎 v. / to welcome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欢迎你来我家玩。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欢迎你来捷克 / 斯洛伐克</a:t>
            </a:r>
            <a:r>
              <a:rPr lang="zh-TW" sz="2500" dirty="0" smtClean="0"/>
              <a:t>。</a:t>
            </a:r>
            <a:r>
              <a:rPr lang="zh-TW" sz="2500" dirty="0"/>
              <a:t/>
            </a:r>
            <a:br>
              <a:rPr lang="zh-TW" sz="2500" dirty="0"/>
            </a:br>
            <a:r>
              <a:rPr lang="zh-TW" sz="2500" dirty="0"/>
              <a:t>欢迎你到捷克 / 斯洛伐克</a:t>
            </a:r>
            <a:r>
              <a:rPr lang="zh-TW" sz="2500" dirty="0" smtClean="0"/>
              <a:t>。</a:t>
            </a:r>
            <a:r>
              <a:rPr lang="en-US" altLang="zh-TW" sz="2500" dirty="0"/>
              <a:t/>
            </a:r>
            <a:br>
              <a:rPr lang="en-US" altLang="zh-TW" sz="2500" dirty="0"/>
            </a:br>
            <a:r>
              <a:rPr lang="zh-TW" altLang="zh-TW" sz="2500" dirty="0" smtClean="0"/>
              <a:t>欢</a:t>
            </a:r>
            <a:r>
              <a:rPr lang="zh-TW" altLang="zh-TW" sz="2500" dirty="0"/>
              <a:t>迎你去捷克 / 斯洛伐克。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北京欢迎你 (一首歌)</a:t>
            </a:r>
            <a:endParaRPr sz="23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一走进饭馆，服务员就跟我说「欢迎光临」(huānyíng guānglín)</a:t>
            </a:r>
            <a:endParaRPr sz="23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高、矮、胖、瘦</a:t>
            </a:r>
            <a:endParaRPr sz="3000" b="0" dirty="0" smtClea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dirty="0" smtClean="0"/>
              <a:t>・</a:t>
            </a:r>
            <a:r>
              <a:rPr lang="en-US" altLang="zh-TW" sz="2500" dirty="0" smtClean="0"/>
              <a:t>S+</a:t>
            </a:r>
            <a:r>
              <a:rPr lang="zh-TW" altLang="en-US" sz="2500" dirty="0" smtClean="0"/>
              <a:t>很</a:t>
            </a:r>
            <a:r>
              <a:rPr lang="en-US" altLang="zh-TW" sz="2500" dirty="0" smtClean="0"/>
              <a:t>+</a:t>
            </a:r>
            <a:r>
              <a:rPr lang="zh-TW" altLang="en-US" sz="2500" dirty="0" smtClean="0"/>
              <a:t>高</a:t>
            </a:r>
            <a:r>
              <a:rPr lang="en-US" altLang="zh-TW" sz="2500" dirty="0" smtClean="0"/>
              <a:t>/</a:t>
            </a:r>
            <a:r>
              <a:rPr lang="zh-TW" altLang="en-US" sz="2500" dirty="0" smtClean="0"/>
              <a:t>矮</a:t>
            </a:r>
            <a:r>
              <a:rPr lang="en-US" altLang="zh-TW" sz="2500" dirty="0" smtClean="0"/>
              <a:t>/</a:t>
            </a:r>
            <a:r>
              <a:rPr lang="zh-TW" altLang="en-US" sz="2500" dirty="0" smtClean="0"/>
              <a:t>胖</a:t>
            </a:r>
            <a:r>
              <a:rPr lang="en-US" altLang="zh-TW" sz="2500" dirty="0" smtClean="0"/>
              <a:t>/</a:t>
            </a:r>
            <a:r>
              <a:rPr lang="zh-TW" altLang="en-US" sz="2500" dirty="0" smtClean="0"/>
              <a:t>瘦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你很瘦。</a:t>
            </a:r>
            <a:endParaRPr lang="en-US" altLang="zh-TW" sz="25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ja-JP" altLang="en-US" sz="2500" dirty="0" smtClean="0"/>
              <a:t>・</a:t>
            </a:r>
            <a:r>
              <a:rPr lang="en-US" altLang="zh-TW" sz="2500" dirty="0" smtClean="0"/>
              <a:t>S+</a:t>
            </a:r>
            <a:r>
              <a:rPr lang="zh-TW" altLang="en-US" sz="2500" dirty="0" smtClean="0"/>
              <a:t>胖</a:t>
            </a:r>
            <a:r>
              <a:rPr lang="en-US" altLang="zh-TW" sz="2500" dirty="0"/>
              <a:t>/</a:t>
            </a:r>
            <a:r>
              <a:rPr lang="zh-TW" altLang="en-US" sz="2500" dirty="0" smtClean="0"/>
              <a:t>瘦</a:t>
            </a:r>
            <a:r>
              <a:rPr lang="en-US" altLang="zh-TW" sz="2500" dirty="0" smtClean="0"/>
              <a:t>+</a:t>
            </a:r>
            <a:r>
              <a:rPr lang="zh-TW" altLang="en-US" sz="2500" dirty="0" smtClean="0"/>
              <a:t>了</a:t>
            </a:r>
            <a:r>
              <a:rPr lang="en-US" altLang="zh-TW" sz="2500" dirty="0" smtClean="0"/>
              <a:t/>
            </a:r>
            <a:br>
              <a:rPr lang="en-US" altLang="zh-TW" sz="2500" dirty="0" smtClean="0"/>
            </a:br>
            <a:r>
              <a:rPr lang="zh-TW" altLang="en-US" sz="2500" dirty="0" smtClean="0"/>
              <a:t>你瘦了。</a:t>
            </a:r>
            <a:r>
              <a:rPr lang="en-US" altLang="zh-TW" sz="2500" dirty="0" smtClean="0"/>
              <a:t/>
            </a:r>
            <a:br>
              <a:rPr lang="en-US" altLang="zh-TW" sz="2500" dirty="0" smtClean="0"/>
            </a:br>
            <a:r>
              <a:rPr lang="ja-JP" altLang="en-US" sz="2500" dirty="0" smtClean="0"/>
              <a:t>・</a:t>
            </a:r>
            <a:r>
              <a:rPr lang="zh-TW" altLang="en-US" sz="2500" dirty="0" smtClean="0"/>
              <a:t>长高</a:t>
            </a:r>
            <a:endParaRPr lang="en-US" altLang="zh-TW" sz="25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ja-JP" altLang="en-US" sz="2500" dirty="0" smtClean="0"/>
              <a:t>・</a:t>
            </a:r>
            <a:r>
              <a:rPr lang="zh-TW" altLang="en-US" sz="2500" dirty="0" smtClean="0"/>
              <a:t>变</a:t>
            </a:r>
            <a:r>
              <a:rPr lang="en-US" altLang="zh-TW" sz="2500" dirty="0"/>
              <a:t>+</a:t>
            </a:r>
            <a:r>
              <a:rPr lang="zh-TW" altLang="en-US" sz="2500" dirty="0" smtClean="0"/>
              <a:t>高</a:t>
            </a:r>
            <a:r>
              <a:rPr lang="en-US" altLang="zh-TW" sz="2500" dirty="0"/>
              <a:t>/</a:t>
            </a:r>
            <a:r>
              <a:rPr lang="zh-TW" altLang="en-US" sz="2500" dirty="0"/>
              <a:t>矮</a:t>
            </a:r>
            <a:r>
              <a:rPr lang="en-US" altLang="zh-TW" sz="2500" dirty="0"/>
              <a:t>/</a:t>
            </a:r>
            <a:r>
              <a:rPr lang="zh-TW" altLang="en-US" sz="2500" dirty="0"/>
              <a:t>胖</a:t>
            </a:r>
            <a:r>
              <a:rPr lang="en-US" altLang="zh-TW" sz="2500" dirty="0"/>
              <a:t>/</a:t>
            </a:r>
            <a:r>
              <a:rPr lang="zh-TW" altLang="en-US" sz="2500" dirty="0"/>
              <a:t>瘦</a:t>
            </a:r>
            <a:endParaRPr lang="en-US" altLang="zh-TW" sz="2500" dirty="0" smtClean="0"/>
          </a:p>
          <a:p>
            <a:pPr marL="0" indent="0">
              <a:lnSpc>
                <a:spcPct val="95000"/>
              </a:lnSpc>
              <a:buNone/>
            </a:pPr>
            <a:endParaRPr lang="en-US" altLang="zh-TW" sz="2500" dirty="0" smtClean="0"/>
          </a:p>
          <a:p>
            <a:pPr marL="0" lvl="0" indent="0">
              <a:lnSpc>
                <a:spcPct val="95000"/>
              </a:lnSpc>
              <a:buNone/>
            </a:pPr>
            <a:r>
              <a:rPr lang="zh-TW" altLang="en-US" sz="2500" strike="sngStrike" dirty="0" smtClean="0">
                <a:solidFill>
                  <a:srgbClr val="FF0000"/>
                </a:solidFill>
              </a:rPr>
              <a:t>你</a:t>
            </a:r>
            <a:r>
              <a:rPr lang="en-US" altLang="zh-TW" sz="2500" strike="sngStrike" dirty="0" smtClean="0">
                <a:solidFill>
                  <a:srgbClr val="FF0000"/>
                </a:solidFill>
              </a:rPr>
              <a:t>+</a:t>
            </a:r>
            <a:r>
              <a:rPr lang="zh-TW" altLang="en-US" sz="2500" strike="sngStrike" dirty="0" smtClean="0">
                <a:solidFill>
                  <a:srgbClr val="FF0000"/>
                </a:solidFill>
              </a:rPr>
              <a:t>是</a:t>
            </a:r>
            <a:r>
              <a:rPr lang="en-US" altLang="zh-TW" sz="2500" strike="sngStrike" dirty="0" smtClean="0">
                <a:solidFill>
                  <a:srgbClr val="FF0000"/>
                </a:solidFill>
              </a:rPr>
              <a:t>+</a:t>
            </a:r>
            <a:r>
              <a:rPr lang="zh-TW" altLang="en-US" sz="2500" strike="sngStrike" dirty="0">
                <a:solidFill>
                  <a:srgbClr val="FF0000"/>
                </a:solidFill>
              </a:rPr>
              <a:t>高</a:t>
            </a:r>
            <a:r>
              <a:rPr lang="en-US" altLang="zh-TW" sz="2500" strike="sngStrike" dirty="0">
                <a:solidFill>
                  <a:srgbClr val="FF0000"/>
                </a:solidFill>
              </a:rPr>
              <a:t>/</a:t>
            </a:r>
            <a:r>
              <a:rPr lang="zh-TW" altLang="en-US" sz="2500" strike="sngStrike" dirty="0">
                <a:solidFill>
                  <a:srgbClr val="FF0000"/>
                </a:solidFill>
              </a:rPr>
              <a:t>矮</a:t>
            </a:r>
            <a:r>
              <a:rPr lang="en-US" altLang="zh-TW" sz="2500" strike="sngStrike" dirty="0">
                <a:solidFill>
                  <a:srgbClr val="FF0000"/>
                </a:solidFill>
              </a:rPr>
              <a:t>/</a:t>
            </a:r>
            <a:r>
              <a:rPr lang="zh-TW" altLang="en-US" sz="2500" strike="sngStrike" dirty="0">
                <a:solidFill>
                  <a:srgbClr val="FF0000"/>
                </a:solidFill>
              </a:rPr>
              <a:t>胖</a:t>
            </a:r>
            <a:r>
              <a:rPr lang="en-US" altLang="zh-TW" sz="2500" strike="sngStrike" dirty="0">
                <a:solidFill>
                  <a:srgbClr val="FF0000"/>
                </a:solidFill>
              </a:rPr>
              <a:t>/</a:t>
            </a:r>
            <a:r>
              <a:rPr lang="zh-TW" altLang="en-US" sz="2500" strike="sngStrike" dirty="0">
                <a:solidFill>
                  <a:srgbClr val="FF0000"/>
                </a:solidFill>
              </a:rPr>
              <a:t>瘦</a:t>
            </a:r>
            <a:endParaRPr lang="en-US" altLang="zh-TW" sz="2500" strike="sngStrike" dirty="0">
              <a:solidFill>
                <a:srgbClr val="FF0000"/>
              </a:solidFill>
            </a:endParaRPr>
          </a:p>
          <a:p>
            <a:pPr marL="0" indent="0">
              <a:lnSpc>
                <a:spcPct val="95000"/>
              </a:lnSpc>
              <a:buNone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132356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烤(v.)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烤肉(vo. ; n.)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烤鸡；烤鸭；烤猪；烤牛肉。</a:t>
            </a:r>
            <a:r>
              <a:rPr lang="zh-TW" sz="2500" dirty="0" smtClean="0"/>
              <a:t>(</a:t>
            </a:r>
            <a:r>
              <a:rPr lang="en-US" altLang="zh-TW" sz="2500" dirty="0" smtClean="0"/>
              <a:t>vo. ; </a:t>
            </a:r>
            <a:r>
              <a:rPr lang="zh-TW" sz="2500" dirty="0" smtClean="0"/>
              <a:t>n</a:t>
            </a:r>
            <a:r>
              <a:rPr lang="zh-TW" sz="2500" dirty="0"/>
              <a:t>.)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台湾人喜欢在中秋节烤肉(vo.)。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台湾人喜欢在中秋节吃烤肉(n.)。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BILLA的烤鸡最好吃。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有什么就烤什么，烤什么就吃什么。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727650" y="6395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上课时间</a:t>
            </a: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729450" y="1920500"/>
            <a:ext cx="8159700" cy="24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09/5  (一) 08:</a:t>
            </a:r>
            <a:r>
              <a:rPr lang="zh-TW" sz="2400"/>
              <a:t>00 </a:t>
            </a:r>
            <a:r>
              <a:rPr lang="zh-TW" sz="2400" smtClean="0"/>
              <a:t>张</a:t>
            </a:r>
            <a:r>
              <a:rPr lang="zh-TW" sz="2400" dirty="0"/>
              <a:t>老师off-line复习课 @ B2.24 / 作业一份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11/5 (三) 16:00 演讲(自由参加)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16/5 (一) 08:00 张老师off-line复习课 @ B2.24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18/5 (三) 16:00 赵老师on-line复习课(自由参加)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100" dirty="0"/>
              <a:t> </a:t>
            </a:r>
            <a:endParaRPr sz="2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302550" y="722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kinship term</a:t>
            </a: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</a:pP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中国亲属称</a:t>
            </a:r>
            <a:r>
              <a:rPr 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谓</a:t>
            </a:r>
            <a:r>
              <a:rPr lang="zh-TW" alt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P303</a:t>
            </a: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qīnshǔ chēngwèi</a:t>
            </a: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爸爸</a:t>
            </a: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妈妈</a:t>
            </a:r>
            <a:b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兄弟姐妹</a:t>
            </a: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儿子女</a:t>
            </a:r>
            <a:r>
              <a:rPr 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儿</a:t>
            </a:r>
            <a:r>
              <a:rPr lang="zh-TW" altLang="en-US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孙子孙</a:t>
            </a:r>
            <a:r>
              <a:rPr lang="zh-TW" altLang="en-US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女</a:t>
            </a:r>
            <a:r>
              <a:rPr lang="en-US" alt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之外</a:t>
            </a: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的人叫</a:t>
            </a:r>
            <a:b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95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亲戚(Qīnqī)</a:t>
            </a: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只有爸爸的兄弟的小孩</a:t>
            </a:r>
            <a:r>
              <a:rPr lang="en-US" alt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r>
              <a:rPr lang="en-US" alt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zh-TW" altLang="en-US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堂</a:t>
            </a:r>
            <a:r>
              <a:rPr lang="en-US" altLang="zh-TW" sz="195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950" dirty="0">
              <a:solidFill>
                <a:srgbClr val="14141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9" name="Google Shape;31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154" y="0"/>
            <a:ext cx="63608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57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/>
              <a:t> </a:t>
            </a:r>
            <a:endParaRPr sz="2500"/>
          </a:p>
        </p:txBody>
      </p:sp>
      <p:pic>
        <p:nvPicPr>
          <p:cNvPr id="326" name="Google Shape;3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00" y="49303"/>
            <a:ext cx="8773201" cy="5070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亲戚(Qīnqī)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58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爸爸妈</a:t>
            </a:r>
            <a:r>
              <a:rPr lang="zh-CN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妈</a:t>
            </a:r>
            <a:r>
              <a:rPr lang="zh-TW" altLang="en-US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CN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兄弟姐妹</a:t>
            </a:r>
            <a:r>
              <a:rPr lang="zh-TW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CN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儿</a:t>
            </a:r>
            <a:r>
              <a:rPr lang="zh-CN" altLang="en-US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子女</a:t>
            </a:r>
            <a:r>
              <a:rPr lang="zh-CN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儿</a:t>
            </a:r>
            <a:r>
              <a:rPr lang="zh-TW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、孙子孙女</a:t>
            </a:r>
            <a:r>
              <a:rPr lang="zh-CN" altLang="en-US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CN" altLang="en-US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CN" altLang="en-US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之外的人</a:t>
            </a:r>
            <a:r>
              <a:rPr lang="zh-CN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叫</a:t>
            </a:r>
            <a:r>
              <a:rPr lang="en-US" altLang="zh-TW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zh-CN" altLang="en-US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亲戚</a:t>
            </a:r>
            <a:r>
              <a:rPr lang="en-US" altLang="zh-TW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altLang="zh-CN" sz="2800" dirty="0" smtClean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altLang="zh-CN" sz="2800" dirty="0" err="1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Qīnqī</a:t>
            </a:r>
            <a:r>
              <a:rPr lang="en-US" altLang="zh-CN" sz="2800" dirty="0">
                <a:solidFill>
                  <a:srgbClr val="14141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altLang="zh-TW" sz="2500" dirty="0" smtClean="0"/>
          </a:p>
          <a:p>
            <a:pPr marL="0" lvl="0" indent="0">
              <a:lnSpc>
                <a:spcPct val="95000"/>
              </a:lnSpc>
              <a:buNone/>
            </a:pPr>
            <a:endParaRPr lang="en-US" altLang="zh-TW" sz="2500" dirty="0"/>
          </a:p>
          <a:p>
            <a:pPr marL="0" lvl="0" indent="0">
              <a:lnSpc>
                <a:spcPct val="95000"/>
              </a:lnSpc>
              <a:buNone/>
            </a:pPr>
            <a:r>
              <a:rPr lang="zh-TW" sz="2500" dirty="0" smtClean="0"/>
              <a:t>Q</a:t>
            </a:r>
            <a:r>
              <a:rPr lang="zh-TW" sz="2500" dirty="0"/>
              <a:t>：你最喜欢你的哪个亲</a:t>
            </a:r>
            <a:r>
              <a:rPr lang="zh-TW" sz="2500" dirty="0" smtClean="0"/>
              <a:t>戚</a:t>
            </a:r>
            <a:r>
              <a:rPr lang="en-US" altLang="zh-TW" sz="2500" dirty="0"/>
              <a:t>(</a:t>
            </a:r>
            <a:r>
              <a:rPr lang="en-US" altLang="zh-TW" sz="2500" dirty="0" err="1"/>
              <a:t>Qīnqī</a:t>
            </a:r>
            <a:r>
              <a:rPr lang="en-US" altLang="zh-TW" sz="2500" dirty="0"/>
              <a:t>)</a:t>
            </a:r>
            <a:r>
              <a:rPr lang="zh-TW" sz="2500" dirty="0" smtClean="0"/>
              <a:t>？</a:t>
            </a:r>
            <a:r>
              <a:rPr lang="zh-TW" sz="2500" dirty="0"/>
              <a:t>为什么</a:t>
            </a:r>
            <a:r>
              <a:rPr lang="zh-TW" sz="2500" dirty="0" smtClean="0"/>
              <a:t>？</a:t>
            </a:r>
            <a:r>
              <a:rPr lang="en-US" altLang="zh-TW" sz="2500" dirty="0"/>
              <a:t/>
            </a:r>
            <a:br>
              <a:rPr lang="en-US" altLang="zh-TW" sz="2500" dirty="0"/>
            </a:br>
            <a:r>
              <a:rPr lang="zh-TW" sz="2500" dirty="0" smtClean="0"/>
              <a:t>Q</a:t>
            </a:r>
            <a:r>
              <a:rPr lang="zh-TW" sz="2500" dirty="0"/>
              <a:t>：你最不喜欢你的哪个亲戚？为什么</a:t>
            </a:r>
            <a:r>
              <a:rPr lang="zh-TW" sz="2500" dirty="0" smtClean="0"/>
              <a:t>？</a:t>
            </a:r>
            <a:r>
              <a:rPr lang="en-US" altLang="zh-TW" sz="2500" dirty="0"/>
              <a:t/>
            </a:r>
            <a:br>
              <a:rPr lang="en-US" altLang="zh-TW" sz="2500" dirty="0"/>
            </a:br>
            <a:r>
              <a:rPr lang="en-US" altLang="zh-TW" sz="2500" dirty="0" smtClean="0"/>
              <a:t>Q</a:t>
            </a:r>
            <a:r>
              <a:rPr lang="zh-TW" altLang="en-US" sz="2500" dirty="0" smtClean="0"/>
              <a:t>：你有几个堂哥堂姐？你有几个表哥表姐？</a:t>
            </a:r>
            <a:endParaRPr sz="2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>
            <a:spLocks noGrp="1"/>
          </p:cNvSpPr>
          <p:nvPr>
            <p:ph type="title"/>
          </p:nvPr>
        </p:nvSpPr>
        <p:spPr>
          <a:xfrm>
            <a:off x="727650" y="57945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补充生词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58"/>
          <p:cNvSpPr txBox="1">
            <a:spLocks noGrp="1"/>
          </p:cNvSpPr>
          <p:nvPr>
            <p:ph type="body" idx="1"/>
          </p:nvPr>
        </p:nvSpPr>
        <p:spPr>
          <a:xfrm>
            <a:off x="727650" y="1415338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2500" dirty="0" smtClean="0"/>
              <a:t>结婚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离婚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再婚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未婚妻</a:t>
            </a:r>
            <a:r>
              <a:rPr lang="en-US" altLang="zh-TW" sz="2500" dirty="0" smtClean="0"/>
              <a:t>/</a:t>
            </a:r>
            <a:r>
              <a:rPr lang="zh-TW" altLang="en-US" sz="2500" dirty="0" smtClean="0"/>
              <a:t>未婚夫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继父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继母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生父</a:t>
            </a:r>
            <a:endParaRPr lang="en-US" altLang="zh-TW" sz="2500" dirty="0" smtClean="0"/>
          </a:p>
          <a:p>
            <a:pPr marL="0" lvl="0" indent="0">
              <a:buNone/>
            </a:pPr>
            <a:r>
              <a:rPr lang="zh-TW" altLang="en-US" sz="2500" dirty="0" smtClean="0"/>
              <a:t>生</a:t>
            </a:r>
            <a:r>
              <a:rPr lang="zh-TW" altLang="en-US" sz="2500" dirty="0"/>
              <a:t>母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715637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46050" indent="0">
              <a:buNone/>
            </a:pPr>
            <a:r>
              <a:rPr lang="en-US" altLang="zh-TW" sz="2400" dirty="0" smtClean="0"/>
              <a:t>A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OOO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OOO</a:t>
            </a:r>
            <a:r>
              <a:rPr lang="zh-TW" altLang="en-US" sz="2400" dirty="0" smtClean="0"/>
              <a:t>是谁？</a:t>
            </a:r>
            <a:endParaRPr lang="en-US" altLang="zh-TW" sz="2400" dirty="0" smtClean="0"/>
          </a:p>
          <a:p>
            <a:pPr marL="146050" indent="0">
              <a:buNone/>
            </a:pPr>
            <a:r>
              <a:rPr lang="en-US" altLang="zh-TW" sz="2400" dirty="0" smtClean="0"/>
              <a:t>B</a:t>
            </a:r>
            <a:r>
              <a:rPr lang="zh-TW" altLang="en-US" sz="2400" dirty="0" smtClean="0"/>
              <a:t>：是表哥。</a:t>
            </a:r>
            <a:endParaRPr lang="en-US" altLang="zh-TW" sz="2400" dirty="0" smtClean="0"/>
          </a:p>
          <a:p>
            <a:pPr marL="146050" indent="0">
              <a:buNone/>
            </a:pPr>
            <a:endParaRPr lang="en-US" altLang="zh-TW" sz="2400" dirty="0"/>
          </a:p>
          <a:p>
            <a:pPr marL="146050" indent="0">
              <a:buNone/>
            </a:pPr>
            <a:r>
              <a:rPr lang="en-US" altLang="zh-TW" sz="2400" dirty="0" smtClean="0"/>
              <a:t>A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OOO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OOO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OOO</a:t>
            </a:r>
            <a:r>
              <a:rPr lang="zh-TW" altLang="en-US" sz="2400" dirty="0" smtClean="0"/>
              <a:t>是谁？</a:t>
            </a:r>
            <a:endParaRPr lang="en-US" altLang="zh-TW" sz="2400" dirty="0" smtClean="0"/>
          </a:p>
          <a:p>
            <a:pPr marL="146050" indent="0">
              <a:buNone/>
            </a:pPr>
            <a:r>
              <a:rPr lang="en-US" altLang="zh-TW" sz="2400" dirty="0" smtClean="0"/>
              <a:t>A</a:t>
            </a:r>
            <a:r>
              <a:rPr lang="zh-TW" altLang="en-US" sz="2400" dirty="0" smtClean="0"/>
              <a:t>：是</a:t>
            </a:r>
            <a:r>
              <a:rPr lang="en-US" altLang="zh-TW" sz="2400" dirty="0" smtClean="0"/>
              <a:t>….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8122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语法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还(hái)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60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・还 + positive adj.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b="1" dirty="0"/>
              <a:t>还好；还行；还可以；还不错</a:t>
            </a:r>
            <a:endParaRPr sz="2500" b="1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水饺好吃吗？还行 / 还</a:t>
            </a:r>
            <a:r>
              <a:rPr lang="zh-TW" sz="2500" dirty="0" smtClean="0"/>
              <a:t>可以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/ </a:t>
            </a:r>
            <a:r>
              <a:rPr lang="zh-TW" altLang="en-US" sz="2500" strike="sngStrike" dirty="0" smtClean="0">
                <a:solidFill>
                  <a:srgbClr val="FF0000"/>
                </a:solidFill>
              </a:rPr>
              <a:t>还好吃</a:t>
            </a:r>
            <a:endParaRPr sz="2500" strike="sngStrike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明天的天气怎么样？ 还不错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・还算 +  positive adj.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那间餐馆还算好吃。</a:t>
            </a:r>
            <a:endParaRPr sz="25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补充生词&amp;文化亮点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补充生词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62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饮水机 (量词：台)</a:t>
            </a:r>
            <a:br>
              <a:rPr lang="zh-TW" sz="2500" dirty="0"/>
            </a:br>
            <a:r>
              <a:rPr lang="zh-TW" sz="2500" dirty="0"/>
              <a:t>在中国还有台湾，你要喝水只能喝饮水机的水。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免税 + 商品/商店</a:t>
            </a:r>
            <a:br>
              <a:rPr lang="zh-TW" sz="2500" dirty="0"/>
            </a:br>
            <a:r>
              <a:rPr lang="zh-TW" sz="2500" dirty="0"/>
              <a:t>爸爸喜欢在机场的免税商店里买免税的酒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航站楼/塔台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海关</a:t>
            </a:r>
            <a:br>
              <a:rPr lang="zh-TW" sz="2500" dirty="0"/>
            </a:br>
            <a:r>
              <a:rPr lang="zh-TW" sz="2500" dirty="0"/>
              <a:t>海关会检查你的护照、签证还有行李</a:t>
            </a:r>
            <a:endParaRPr sz="25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跟朋友说</a:t>
            </a:r>
            <a:r>
              <a:rPr lang="zh-TW" altLang="en-US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再见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62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500" dirty="0" smtClean="0"/>
              <a:t>(</a:t>
            </a:r>
            <a:r>
              <a:rPr lang="zh-TW" altLang="en-US" sz="2500" dirty="0" smtClean="0"/>
              <a:t>祝你</a:t>
            </a:r>
            <a:r>
              <a:rPr lang="en-US" altLang="zh-TW" sz="2500" dirty="0" smtClean="0"/>
              <a:t>)</a:t>
            </a:r>
            <a:br>
              <a:rPr lang="en-US" altLang="zh-TW" sz="2500" dirty="0" smtClean="0"/>
            </a:br>
            <a:r>
              <a:rPr lang="zh-TW" altLang="en-US" sz="2500" dirty="0" smtClean="0"/>
              <a:t>一路平安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一路顺风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strike="sngStrike" dirty="0" smtClean="0"/>
              <a:t>・</a:t>
            </a:r>
            <a:r>
              <a:rPr lang="zh-TW" altLang="en-US" sz="2500" strike="sngStrike" dirty="0" smtClean="0"/>
              <a:t>安心上路</a:t>
            </a:r>
            <a:r>
              <a:rPr lang="en-US" altLang="zh-TW" sz="2500" dirty="0" smtClean="0"/>
              <a:t>(X</a:t>
            </a:r>
            <a:r>
              <a:rPr lang="zh-TW" altLang="en-US" sz="2500" dirty="0"/>
              <a:t>，</a:t>
            </a:r>
            <a:r>
              <a:rPr lang="zh-TW" altLang="en-US" sz="2500" dirty="0" smtClean="0"/>
              <a:t>会对死掉的人说的话</a:t>
            </a:r>
            <a:r>
              <a:rPr lang="en-US" altLang="zh-TW" sz="2500" dirty="0" smtClean="0"/>
              <a:t>)</a:t>
            </a:r>
            <a:endParaRPr lang="en-US" sz="25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dirty="0" smtClean="0"/>
              <a:t>・</a:t>
            </a:r>
            <a:r>
              <a:rPr lang="zh-TW" altLang="en-US" sz="2500" dirty="0" smtClean="0"/>
              <a:t>一路小心</a:t>
            </a:r>
            <a:endParaRPr lang="en-US" altLang="ja-JP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dirty="0" smtClean="0"/>
              <a:t>・</a:t>
            </a:r>
            <a:r>
              <a:rPr lang="zh-TW" altLang="en-US" sz="2500" dirty="0" smtClean="0"/>
              <a:t>好好</a:t>
            </a:r>
            <a:r>
              <a:rPr lang="en-US" altLang="zh-TW" sz="2500" dirty="0" smtClean="0"/>
              <a:t>(</a:t>
            </a:r>
            <a:r>
              <a:rPr lang="zh-TW" altLang="en-US" sz="2500" dirty="0" smtClean="0"/>
              <a:t>地</a:t>
            </a:r>
            <a:r>
              <a:rPr lang="en-US" altLang="zh-TW" sz="2500" dirty="0" smtClean="0"/>
              <a:t>)</a:t>
            </a:r>
            <a:r>
              <a:rPr lang="zh-TW" altLang="en-US" sz="2500" dirty="0" smtClean="0"/>
              <a:t>照顾自己</a:t>
            </a:r>
            <a:endParaRPr lang="en-US" altLang="ja-JP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dirty="0" smtClean="0"/>
              <a:t>・</a:t>
            </a:r>
            <a:r>
              <a:rPr lang="zh-TW" altLang="en-US" sz="2500" dirty="0" smtClean="0"/>
              <a:t>记得</a:t>
            </a:r>
            <a:r>
              <a:rPr lang="en-US" altLang="zh-TW" sz="2500" dirty="0" smtClean="0"/>
              <a:t>__________</a:t>
            </a:r>
            <a:endParaRPr lang="en-US" altLang="ja-JP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500" dirty="0" smtClean="0"/>
              <a:t>・</a:t>
            </a:r>
            <a:r>
              <a:rPr lang="zh-TW" altLang="en-US" sz="2500" dirty="0" smtClean="0"/>
              <a:t>我会想你的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76083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生词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欢</a:t>
            </a:r>
            <a:r>
              <a:rPr lang="zh-TW" altLang="en-US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迎</a:t>
            </a: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朋友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62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欢迎来到捷克。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我</a:t>
            </a:r>
            <a:r>
              <a:rPr lang="zh-TW" altLang="en-US" sz="2500" dirty="0"/>
              <a:t>很</a:t>
            </a:r>
            <a:r>
              <a:rPr lang="zh-TW" altLang="en-US" sz="2500" dirty="0" smtClean="0"/>
              <a:t>高兴看到你。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很高兴见到你</a:t>
            </a:r>
            <a:endParaRPr lang="en-US" altLang="zh-TW" sz="25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en-US" altLang="zh-TW" sz="2500" dirty="0" smtClean="0"/>
              <a:t>_______</a:t>
            </a:r>
            <a:r>
              <a:rPr lang="zh-TW" altLang="en-US" sz="2500" dirty="0" smtClean="0"/>
              <a:t>还</a:t>
            </a:r>
            <a:r>
              <a:rPr lang="zh-TW" altLang="en-US" sz="2500" dirty="0"/>
              <a:t>顺利吗</a:t>
            </a:r>
            <a:r>
              <a:rPr lang="zh-TW" altLang="en-US" sz="2500" dirty="0" smtClean="0"/>
              <a:t>？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好久</a:t>
            </a:r>
            <a:r>
              <a:rPr lang="zh-TW" altLang="en-US" sz="2500" dirty="0"/>
              <a:t>不</a:t>
            </a:r>
            <a:r>
              <a:rPr lang="zh-TW" altLang="en-US" sz="2500" dirty="0" smtClean="0"/>
              <a:t>见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看到你真是太棒</a:t>
            </a:r>
            <a:r>
              <a:rPr lang="zh-TW" altLang="en-US" sz="2500" dirty="0"/>
              <a:t>了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579382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b="0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在哪买</a:t>
            </a:r>
            <a:r>
              <a:rPr lang="zh-TW" altLang="en-US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？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62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你送</a:t>
            </a:r>
            <a:r>
              <a:rPr lang="zh-TW" altLang="en-US" sz="2500" dirty="0"/>
              <a:t>我</a:t>
            </a:r>
            <a:r>
              <a:rPr lang="zh-TW" altLang="en-US" sz="2500" dirty="0" smtClean="0"/>
              <a:t>的</a:t>
            </a:r>
            <a:r>
              <a:rPr lang="zh-TW" altLang="en-US" sz="2500" dirty="0"/>
              <a:t>衬衫</a:t>
            </a:r>
            <a:r>
              <a:rPr lang="zh-TW" altLang="en-US" sz="2500" dirty="0" smtClean="0"/>
              <a:t>真好看，你</a:t>
            </a:r>
            <a:r>
              <a:rPr lang="en-US" altLang="zh-TW" sz="2500" dirty="0" smtClean="0"/>
              <a:t>__________</a:t>
            </a:r>
            <a:r>
              <a:rPr lang="zh-TW" altLang="en-US" sz="2500" dirty="0" smtClean="0"/>
              <a:t>？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是在哪买的？</a:t>
            </a:r>
            <a:r>
              <a:rPr lang="en-US" altLang="zh-TW" sz="2500" dirty="0" smtClean="0"/>
              <a:t>(O)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是从</a:t>
            </a:r>
            <a:r>
              <a:rPr lang="zh-TW" altLang="en-US" sz="2500" dirty="0"/>
              <a:t>哪</a:t>
            </a:r>
            <a:r>
              <a:rPr lang="zh-TW" altLang="en-US" sz="2500" dirty="0" smtClean="0"/>
              <a:t>买的？</a:t>
            </a:r>
            <a:r>
              <a:rPr lang="en-US" altLang="zh-TW" sz="2500" dirty="0" smtClean="0"/>
              <a:t>(</a:t>
            </a:r>
            <a:r>
              <a:rPr lang="ja-JP" altLang="en-US" sz="2500" dirty="0" smtClean="0"/>
              <a:t>△</a:t>
            </a:r>
            <a:r>
              <a:rPr lang="en-US" altLang="zh-TW" sz="2500" dirty="0" smtClean="0"/>
              <a:t>)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用</a:t>
            </a:r>
            <a:r>
              <a:rPr lang="zh-TW" altLang="en-US" sz="2500" dirty="0"/>
              <a:t>趋</a:t>
            </a:r>
            <a:r>
              <a:rPr lang="zh-TW" altLang="en-US" sz="2500" dirty="0" smtClean="0"/>
              <a:t>向补语：</a:t>
            </a:r>
            <a:endParaRPr lang="en-US" altLang="zh-TW" sz="25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dirty="0" smtClean="0"/>
              <a:t>是从哪</a:t>
            </a:r>
            <a:r>
              <a:rPr lang="zh-TW" altLang="en-US" sz="2500" dirty="0"/>
              <a:t>买</a:t>
            </a:r>
            <a:r>
              <a:rPr lang="zh-TW" altLang="en-US" sz="2500" dirty="0" smtClean="0"/>
              <a:t>来的？</a:t>
            </a:r>
            <a:r>
              <a:rPr lang="en-US" altLang="zh-TW" sz="2500" dirty="0" smtClean="0"/>
              <a:t>(O)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500" strike="sngStrike" dirty="0" smtClean="0"/>
              <a:t>是在哪买来的？</a:t>
            </a:r>
            <a:r>
              <a:rPr lang="en-US" altLang="zh-TW" sz="2500" dirty="0" smtClean="0"/>
              <a:t>(X)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739876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作业</a:t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4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作业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64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在IS下载L20_HW。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/>
              <a:t>写完后，在5月9日星期一交给张老师 / 拍照寄给赵老师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7650" y="707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行李 n. / luggage</a:t>
            </a:r>
            <a:endParaRPr sz="2500" b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托运 v. / to check luggage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69575" y="1876500"/>
            <a:ext cx="83214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・行李的量词：件、个。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这次去中国旅行我带了两个行李，一个</a:t>
            </a:r>
            <a:r>
              <a:rPr lang="zh-TW" sz="2500" dirty="0" smtClean="0"/>
              <a:t>大</a:t>
            </a:r>
            <a:r>
              <a:rPr lang="zh-TW" altLang="en-US" sz="2500" dirty="0" smtClean="0"/>
              <a:t>的</a:t>
            </a:r>
            <a:r>
              <a:rPr lang="zh-TW" sz="2500" dirty="0" smtClean="0"/>
              <a:t>、</a:t>
            </a:r>
            <a:r>
              <a:rPr lang="zh-TW" sz="2500" dirty="0"/>
              <a:t>一个小的，大的要托运，小的我带上飞机。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这</a:t>
            </a:r>
            <a:r>
              <a:rPr lang="zh-TW" sz="2500" dirty="0" smtClean="0"/>
              <a:t>几</a:t>
            </a:r>
            <a:r>
              <a:rPr lang="zh-TW" altLang="en-US" sz="2500" dirty="0" smtClean="0"/>
              <a:t>件</a:t>
            </a:r>
            <a:r>
              <a:rPr lang="zh-TW" sz="2500" dirty="0" smtClean="0"/>
              <a:t>行李</a:t>
            </a:r>
            <a:r>
              <a:rPr lang="zh-TW" sz="2500" dirty="0"/>
              <a:t>又大又重，不能带上飞机，只能托运。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便宜的飞机票只能托运20公斤(gōngjīn; kg)的行李，如果你的行李比20公斤重，那你得多付钱。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包 n. / bag</a:t>
            </a: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・N. + 包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钱包、书包、背包(bèibāo)、电脑包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・包包</a:t>
            </a:r>
            <a:br>
              <a:rPr lang="zh-TW" sz="2500" dirty="0"/>
            </a:br>
            <a:r>
              <a:rPr lang="zh-TW" sz="2500" dirty="0"/>
              <a:t>你的包包很好看。你的包包很漂亮。</a:t>
            </a:r>
            <a:br>
              <a:rPr lang="zh-TW" sz="2500" dirty="0"/>
            </a:br>
            <a:r>
              <a:rPr lang="zh-TW" sz="2500" dirty="0"/>
              <a:t>这个小包包太小了，放不下我的书跟水瓶。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500" dirty="0"/>
              <a:t>・包 (m.)</a:t>
            </a:r>
            <a:br>
              <a:rPr lang="zh-TW" sz="2500" dirty="0"/>
            </a:br>
            <a:r>
              <a:rPr lang="zh-TW" sz="2500" dirty="0"/>
              <a:t>这包糖果很好吃，下次再帮我多买几包。</a:t>
            </a:r>
            <a:endParaRPr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箱子 n. 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/>
              <a:t>我在这个箱子里面放了派对的东西。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・旅行箱 = 行李箱</a:t>
            </a:r>
            <a:br>
              <a:rPr lang="zh-TW" sz="2500" dirty="0"/>
            </a:br>
            <a:r>
              <a:rPr lang="zh-TW" sz="2500" dirty="0"/>
              <a:t>贵的旅行箱比便宜的旅行箱好用。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・箱子 &gt; 盒子(hézi)</a:t>
            </a:r>
            <a:br>
              <a:rPr lang="zh-TW" sz="2500" dirty="0"/>
            </a:br>
            <a:r>
              <a:rPr lang="zh-TW" sz="2500" dirty="0"/>
              <a:t>如果这一个盒子放不下那些东西，那你只能买一个箱子。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 dirty="0"/>
              <a:t>・箱(m.)</a:t>
            </a:r>
            <a:br>
              <a:rPr lang="zh-TW" sz="2500" dirty="0"/>
            </a:br>
            <a:r>
              <a:rPr lang="zh-TW" sz="2500" dirty="0"/>
              <a:t>请你帮我把</a:t>
            </a:r>
            <a:r>
              <a:rPr lang="zh-TW" sz="2500" dirty="0" smtClean="0"/>
              <a:t>这箱</a:t>
            </a:r>
            <a:r>
              <a:rPr lang="zh-TW" sz="2500" dirty="0"/>
              <a:t>书搬上楼去</a:t>
            </a:r>
            <a:endParaRPr sz="25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超重 v. / to be overweight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・行李超重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你的托运行李超重了，你得多付钱。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这个行李这么重，不会超重吗？</a:t>
            </a:r>
            <a:br>
              <a:rPr lang="zh-TW" sz="2500">
                <a:latin typeface="Arial"/>
                <a:ea typeface="Arial"/>
                <a:cs typeface="Arial"/>
                <a:sym typeface="Arial"/>
              </a:rPr>
            </a:br>
            <a:r>
              <a:rPr lang="zh-TW" sz="2500">
                <a:latin typeface="Arial"/>
                <a:ea typeface="Arial"/>
                <a:cs typeface="Arial"/>
                <a:sym typeface="Arial"/>
              </a:rPr>
              <a:t>坐飞机前，我常常担心我的行李会不会超重。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latin typeface="Arial"/>
                <a:ea typeface="Arial"/>
                <a:cs typeface="Arial"/>
                <a:sym typeface="Arial"/>
              </a:rPr>
              <a:t>・体重超重</a:t>
            </a:r>
            <a:br>
              <a:rPr lang="zh-TW" sz="2500">
                <a:latin typeface="Arial"/>
                <a:ea typeface="Arial"/>
                <a:cs typeface="Arial"/>
                <a:sym typeface="Arial"/>
              </a:rPr>
            </a:br>
            <a:r>
              <a:rPr lang="zh-TW" sz="2500">
                <a:latin typeface="Arial"/>
                <a:ea typeface="Arial"/>
                <a:cs typeface="Arial"/>
                <a:sym typeface="Arial"/>
              </a:rPr>
              <a:t>弟弟的体重超重了，所以妈妈不让他吃甜食和喝饮料。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727650" y="1176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超 v. to exceed, to surpass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727650" y="1832000"/>
            <a:ext cx="8773200" cy="24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・超过(vc.) exceed</a:t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这次考试，我们班有五个人的成绩超过90分。</a:t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・超出(vc.) exceed; beyond</a:t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这件事情超出了我的能力(ability)，我没办法做。</a:t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・超级(adv.</a:t>
            </a:r>
            <a:r>
              <a:rPr lang="zh-TW" sz="25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altLang="zh-TW" sz="2500" dirty="0" smtClean="0">
                <a:latin typeface="Arial"/>
                <a:ea typeface="Arial"/>
                <a:cs typeface="Arial"/>
                <a:sym typeface="Arial"/>
              </a:rPr>
              <a:t> +</a:t>
            </a:r>
            <a:r>
              <a:rPr lang="en-US" altLang="zh-TW" sz="2500" dirty="0" err="1" smtClean="0">
                <a:latin typeface="Arial"/>
                <a:ea typeface="Arial"/>
                <a:cs typeface="Arial"/>
                <a:sym typeface="Arial"/>
              </a:rPr>
              <a:t>adj</a:t>
            </a: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超(级)好。超(级)棒。超(级)方便。超(级)漂亮。超(级)好吃</a:t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・超人(n.)</a:t>
            </a:r>
            <a:br>
              <a:rPr lang="zh-TW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1857</Words>
  <Application>Microsoft Office PowerPoint</Application>
  <PresentationFormat>如螢幕大小 (16:9)</PresentationFormat>
  <Paragraphs>237</Paragraphs>
  <Slides>43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49" baseType="lpstr">
      <vt:lpstr>Lato</vt:lpstr>
      <vt:lpstr>Roboto</vt:lpstr>
      <vt:lpstr>Raleway</vt:lpstr>
      <vt:lpstr>Arial</vt:lpstr>
      <vt:lpstr>Simple Light</vt:lpstr>
      <vt:lpstr>Streamline</vt:lpstr>
      <vt:lpstr>MU  2022 Spring  KSCA007 Chinese II Class </vt:lpstr>
      <vt:lpstr>上课时间</vt:lpstr>
      <vt:lpstr>上课时间</vt:lpstr>
      <vt:lpstr>生词</vt:lpstr>
      <vt:lpstr>行李 n. / luggage 托运 v. / to check luggage </vt:lpstr>
      <vt:lpstr>包 n. / bag </vt:lpstr>
      <vt:lpstr>箱子 n.  </vt:lpstr>
      <vt:lpstr>超重 v. / to be overweight </vt:lpstr>
      <vt:lpstr>超 v. to exceed, to surpass </vt:lpstr>
      <vt:lpstr>登机牌(n.)</vt:lpstr>
      <vt:lpstr>口 n. / opening; entrance; mouth </vt:lpstr>
      <vt:lpstr>哭 v. / to cry </vt:lpstr>
      <vt:lpstr>照顾 v. / to look after; to care for </vt:lpstr>
      <vt:lpstr>起飞 v. / the airplanes to take off </vt:lpstr>
      <vt:lpstr>小心 v. / to be careful </vt:lpstr>
      <vt:lpstr>一路平安 </vt:lpstr>
      <vt:lpstr>语法</vt:lpstr>
      <vt:lpstr>的;地;得 </vt:lpstr>
      <vt:lpstr>attributive(定语) + 的 + noun(名词)</vt:lpstr>
      <vt:lpstr>v. / adj. + 得 + adj. / v.</vt:lpstr>
      <vt:lpstr>adverbial(状语) + 地 +v. </vt:lpstr>
      <vt:lpstr>地？得？ </vt:lpstr>
      <vt:lpstr>~的时候  or  ~时 </vt:lpstr>
      <vt:lpstr>~以后；~后 </vt:lpstr>
      <vt:lpstr>补充：~以前；~前</vt:lpstr>
      <vt:lpstr>生词 </vt:lpstr>
      <vt:lpstr>欢迎 v. / to welcome </vt:lpstr>
      <vt:lpstr>高、矮、胖、瘦 </vt:lpstr>
      <vt:lpstr>烤(v.) </vt:lpstr>
      <vt:lpstr>kinship term  中国亲属称谓P303 qīnshǔ chēngwèi  爸爸妈妈 兄弟姐妹 儿子女儿孙子孙女 之外的人叫 亲戚(Qīnqī)  只有爸爸的兄弟的小孩 是”堂”  </vt:lpstr>
      <vt:lpstr> </vt:lpstr>
      <vt:lpstr>亲戚(Qīnqī) </vt:lpstr>
      <vt:lpstr>补充生词 </vt:lpstr>
      <vt:lpstr>Q&amp;A</vt:lpstr>
      <vt:lpstr>语法</vt:lpstr>
      <vt:lpstr>还(hái) </vt:lpstr>
      <vt:lpstr>补充生词&amp;文化亮点</vt:lpstr>
      <vt:lpstr>补充生词 </vt:lpstr>
      <vt:lpstr>跟朋友说再见 </vt:lpstr>
      <vt:lpstr>欢迎朋友 </vt:lpstr>
      <vt:lpstr>在哪买？ </vt:lpstr>
      <vt:lpstr>作业 </vt:lpstr>
      <vt:lpstr>作业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 2022 Spring  KSCA007 Chinese II Class </dc:title>
  <cp:lastModifiedBy>Surface</cp:lastModifiedBy>
  <cp:revision>30</cp:revision>
  <dcterms:modified xsi:type="dcterms:W3CDTF">2022-05-07T16:11:53Z</dcterms:modified>
</cp:coreProperties>
</file>