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836" r:id="rId2"/>
    <p:sldId id="1870" r:id="rId3"/>
    <p:sldId id="2270" r:id="rId4"/>
    <p:sldId id="2271" r:id="rId5"/>
    <p:sldId id="2272" r:id="rId6"/>
    <p:sldId id="2226" r:id="rId7"/>
    <p:sldId id="2228" r:id="rId8"/>
    <p:sldId id="2229" r:id="rId9"/>
    <p:sldId id="2230" r:id="rId10"/>
    <p:sldId id="2268" r:id="rId11"/>
    <p:sldId id="2273" r:id="rId12"/>
    <p:sldId id="2274" r:id="rId13"/>
    <p:sldId id="2275" r:id="rId14"/>
    <p:sldId id="2278" r:id="rId15"/>
    <p:sldId id="2277" r:id="rId16"/>
    <p:sldId id="2279" r:id="rId17"/>
    <p:sldId id="2280" r:id="rId18"/>
    <p:sldId id="2281" r:id="rId19"/>
    <p:sldId id="2282" r:id="rId20"/>
    <p:sldId id="2283" r:id="rId21"/>
    <p:sldId id="2284" r:id="rId22"/>
    <p:sldId id="2285" r:id="rId23"/>
    <p:sldId id="2286" r:id="rId24"/>
    <p:sldId id="2287" r:id="rId25"/>
    <p:sldId id="2288" r:id="rId26"/>
    <p:sldId id="2289" r:id="rId27"/>
    <p:sldId id="2290" r:id="rId28"/>
    <p:sldId id="2291" r:id="rId29"/>
    <p:sldId id="2292" r:id="rId30"/>
    <p:sldId id="2293" r:id="rId31"/>
    <p:sldId id="2294" r:id="rId32"/>
    <p:sldId id="2295" r:id="rId33"/>
    <p:sldId id="2296" r:id="rId34"/>
    <p:sldId id="2297" r:id="rId35"/>
    <p:sldId id="2222" r:id="rId36"/>
    <p:sldId id="2298" r:id="rId37"/>
    <p:sldId id="2300" r:id="rId38"/>
    <p:sldId id="2299" r:id="rId39"/>
    <p:sldId id="2301" r:id="rId40"/>
    <p:sldId id="2302" r:id="rId41"/>
    <p:sldId id="2276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B5AC5-0C22-43F7-87C5-83E5A38BDB0F}" v="621" dt="2023-02-22T13:43:04.338"/>
    <p1510:client id="{AF29B545-A78F-4B31-BA44-2FFE64763ADA}" v="697" dt="2023-02-21T16:16:14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47" autoAdjust="0"/>
  </p:normalViewPr>
  <p:slideViewPr>
    <p:cSldViewPr snapToGrid="0">
      <p:cViewPr varScale="1">
        <p:scale>
          <a:sx n="46" d="100"/>
          <a:sy n="46" d="100"/>
        </p:scale>
        <p:origin x="108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4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2023/2/22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2/22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19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98577A-7568-45ED-C2F5-DA54B0A7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7" y="992442"/>
            <a:ext cx="9669085" cy="48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规定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这所学校有很多规定，是一所很不自由的学校</a:t>
            </a:r>
            <a:endParaRPr lang="en-US" altLang="zh-TW" sz="3600" dirty="0"/>
          </a:p>
        </p:txBody>
      </p:sp>
      <p:pic>
        <p:nvPicPr>
          <p:cNvPr id="1026" name="Picture 2" descr="学校规定图片_学校规定素材_学校规定模板免费下载-六图网">
            <a:extLst>
              <a:ext uri="{FF2B5EF4-FFF2-40B4-BE49-F238E27FC236}">
                <a16:creationId xmlns:a16="http://schemas.microsoft.com/office/drawing/2014/main" id="{574147DF-8AEA-C6C7-C131-98E12408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89" y="2339555"/>
            <a:ext cx="3151021" cy="45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1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规定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他喜欢按照规定做事情，因为不太会出问题</a:t>
            </a:r>
            <a:endParaRPr lang="en-US" altLang="zh-TW" sz="3600" dirty="0"/>
          </a:p>
        </p:txBody>
      </p:sp>
      <p:pic>
        <p:nvPicPr>
          <p:cNvPr id="2050" name="Picture 2" descr="一位年輕的律師-插圖素材[70842283] - PIXTA圖庫">
            <a:extLst>
              <a:ext uri="{FF2B5EF4-FFF2-40B4-BE49-F238E27FC236}">
                <a16:creationId xmlns:a16="http://schemas.microsoft.com/office/drawing/2014/main" id="{4DF7D2F4-6051-9CC4-ED49-68AF649F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983026"/>
            <a:ext cx="3725937" cy="38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6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请跟你旁边的人讨论一下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r>
              <a:rPr lang="zh-TW" altLang="en-US" sz="3600" dirty="0"/>
              <a:t>如果你跟你朋友一起开公司，你们的公司会有什么规定呢</a:t>
            </a:r>
            <a:r>
              <a:rPr lang="en-US" altLang="zh-TW" sz="3600" dirty="0"/>
              <a:t>?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5D7E685-CA93-F9F9-F2B0-91CAB4A596E4}"/>
              </a:ext>
            </a:extLst>
          </p:cNvPr>
          <p:cNvSpPr txBox="1">
            <a:spLocks/>
          </p:cNvSpPr>
          <p:nvPr/>
        </p:nvSpPr>
        <p:spPr>
          <a:xfrm>
            <a:off x="280828" y="4066152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想五个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50456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死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6486" y="1160122"/>
            <a:ext cx="11839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这间学校的规定很死，有很多死规定，稍微不遵守就会被开除</a:t>
            </a:r>
            <a:endParaRPr lang="en-US" altLang="zh-TW" sz="3600" dirty="0"/>
          </a:p>
        </p:txBody>
      </p:sp>
      <p:pic>
        <p:nvPicPr>
          <p:cNvPr id="3074" name="Picture 2" descr="50嵐「髒鞋丟進鍋裡煮」影片曝光，公司可以開除肇事員工嗎？員工使用社群媒體應如何規範？ - 今周刊">
            <a:extLst>
              <a:ext uri="{FF2B5EF4-FFF2-40B4-BE49-F238E27FC236}">
                <a16:creationId xmlns:a16="http://schemas.microsoft.com/office/drawing/2014/main" id="{E88BD53C-64A9-5F08-A573-CAE2831C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727157"/>
            <a:ext cx="5678905" cy="42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3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死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这个水池的水是死水，因此他很臭</a:t>
            </a:r>
            <a:endParaRPr lang="en-US" altLang="zh-TW" sz="3600" dirty="0"/>
          </a:p>
        </p:txBody>
      </p:sp>
      <p:pic>
        <p:nvPicPr>
          <p:cNvPr id="4098" name="Picture 2" descr="鱼缸里有死水区会影响水质？">
            <a:extLst>
              <a:ext uri="{FF2B5EF4-FFF2-40B4-BE49-F238E27FC236}">
                <a16:creationId xmlns:a16="http://schemas.microsoft.com/office/drawing/2014/main" id="{81F3B2F5-D9D0-F31E-CB73-DC2CBFD8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831431"/>
            <a:ext cx="5238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9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请跟你旁边的人讨论一下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r>
              <a:rPr lang="zh-TW" altLang="en-US" sz="3600" dirty="0"/>
              <a:t>你们刚刚讨论出来的规定，哪些是死规定呢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415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死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他说自己如果没有完成作业，就退学，结果因为把话说得太死，只能退学了</a:t>
            </a:r>
            <a:endParaRPr lang="en-US" altLang="zh-TW" sz="3600" dirty="0"/>
          </a:p>
        </p:txBody>
      </p:sp>
      <p:pic>
        <p:nvPicPr>
          <p:cNvPr id="5122" name="Picture 2" descr="退学_搜狗百科">
            <a:extLst>
              <a:ext uri="{FF2B5EF4-FFF2-40B4-BE49-F238E27FC236}">
                <a16:creationId xmlns:a16="http://schemas.microsoft.com/office/drawing/2014/main" id="{55569F42-36AF-7205-FF62-5CA3D931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2531040"/>
            <a:ext cx="6503822" cy="43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8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死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130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她每次做事都把事情做得太死了，反而让每一个人都很讨厌她</a:t>
            </a:r>
            <a:endParaRPr lang="en-US" altLang="zh-TW" sz="3600" dirty="0"/>
          </a:p>
        </p:txBody>
      </p:sp>
      <p:pic>
        <p:nvPicPr>
          <p:cNvPr id="6146" name="Picture 2" descr="犯了错惩罚你英文里各种“严格”都怎么说？-【易教网】">
            <a:extLst>
              <a:ext uri="{FF2B5EF4-FFF2-40B4-BE49-F238E27FC236}">
                <a16:creationId xmlns:a16="http://schemas.microsoft.com/office/drawing/2014/main" id="{BE725FF5-8BC5-38EC-8D57-7ECDD492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1" y="3429000"/>
            <a:ext cx="6096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你什么时候会把话说死呢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12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然而</a:t>
            </a:r>
            <a:r>
              <a:rPr lang="en-US" altLang="zh-TW" sz="5400" dirty="0"/>
              <a:t> VS </a:t>
            </a:r>
            <a:r>
              <a:rPr lang="zh-TW" altLang="en-US" sz="5400" dirty="0"/>
              <a:t>但是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4F00586-F1E4-048E-EB82-823FE7B47C2D}"/>
              </a:ext>
            </a:extLst>
          </p:cNvPr>
          <p:cNvSpPr txBox="1">
            <a:spLocks/>
          </p:cNvSpPr>
          <p:nvPr/>
        </p:nvSpPr>
        <p:spPr>
          <a:xfrm>
            <a:off x="0" y="104167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1.						2.			</a:t>
            </a:r>
            <a:endParaRPr lang="zh-TW" altLang="en-US" dirty="0"/>
          </a:p>
        </p:txBody>
      </p:sp>
      <p:pic>
        <p:nvPicPr>
          <p:cNvPr id="4" name="Picture 2" descr="為什麼書本和報紙放久了會變黃？ | 紙張| 木質素| 氧化| 大紀元">
            <a:extLst>
              <a:ext uri="{FF2B5EF4-FFF2-40B4-BE49-F238E27FC236}">
                <a16:creationId xmlns:a16="http://schemas.microsoft.com/office/drawing/2014/main" id="{22B0189D-6293-E35D-E84B-A059AA59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5995" y="2560869"/>
            <a:ext cx="5115632" cy="34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為什麼書本和報紙放久了會變黃？ | 紙張| 木質素| 氧化| 大紀元">
            <a:extLst>
              <a:ext uri="{FF2B5EF4-FFF2-40B4-BE49-F238E27FC236}">
                <a16:creationId xmlns:a16="http://schemas.microsoft.com/office/drawing/2014/main" id="{D999E142-3AAD-C966-7EA6-332C8654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5057" y="3128839"/>
            <a:ext cx="3445129" cy="23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皇冠文化集團- 《#99%的人贏在說話有溫度》 溝通達人#李勁教你一開口就暖心的說話術暖心關鍵字【撫慰】... | Facebook">
            <a:extLst>
              <a:ext uri="{FF2B5EF4-FFF2-40B4-BE49-F238E27FC236}">
                <a16:creationId xmlns:a16="http://schemas.microsoft.com/office/drawing/2014/main" id="{6BB02CF9-5EAA-7E7E-4A73-7A210694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35860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5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可惜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他很想去看那部电影，但很可惜那天他有事</a:t>
            </a:r>
            <a:endParaRPr lang="en-US" altLang="zh-TW" sz="3600" dirty="0"/>
          </a:p>
        </p:txBody>
      </p:sp>
      <p:pic>
        <p:nvPicPr>
          <p:cNvPr id="7170" name="Picture 2" descr="记住：&quot;What a pity!&quot; 不是&quot;真可惜！&quot;（音频版）">
            <a:extLst>
              <a:ext uri="{FF2B5EF4-FFF2-40B4-BE49-F238E27FC236}">
                <a16:creationId xmlns:a16="http://schemas.microsoft.com/office/drawing/2014/main" id="{77E3B13A-9590-D767-5416-693437BF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86" y="2601837"/>
            <a:ext cx="3709736" cy="37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心理驚悚恐怖片《微笑》笑到你心發寒！一旦看到，代表詛咒已經開始⋯ | Vogue Taiwan">
            <a:extLst>
              <a:ext uri="{FF2B5EF4-FFF2-40B4-BE49-F238E27FC236}">
                <a16:creationId xmlns:a16="http://schemas.microsoft.com/office/drawing/2014/main" id="{A61DF7A0-51D3-926B-193C-82577992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75" y="2485685"/>
            <a:ext cx="4256163" cy="42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6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可惜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可惜，他是个好人，但死得太早了</a:t>
            </a:r>
            <a:endParaRPr lang="en-US" altLang="zh-TW" sz="3600" dirty="0"/>
          </a:p>
        </p:txBody>
      </p:sp>
      <p:pic>
        <p:nvPicPr>
          <p:cNvPr id="8194" name="Picture 2" descr="不說再見」喪禮禁忌百百種千萬別鐵齒！│告別式│殯儀館│TVBS新聞網">
            <a:extLst>
              <a:ext uri="{FF2B5EF4-FFF2-40B4-BE49-F238E27FC236}">
                <a16:creationId xmlns:a16="http://schemas.microsoft.com/office/drawing/2014/main" id="{8ECEA639-F4EB-5043-1384-6D58E8A7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65" y="2795669"/>
            <a:ext cx="6459955" cy="3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哪些事情让你觉得有点可惜的呢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187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全部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在这所学校全部的规定中，只有一条规定是死的</a:t>
            </a:r>
            <a:endParaRPr lang="en-US" altLang="zh-TW" sz="3600" dirty="0"/>
          </a:p>
        </p:txBody>
      </p:sp>
      <p:pic>
        <p:nvPicPr>
          <p:cNvPr id="9218" name="Picture 2" descr="学校建筑素材-学校建筑图片-学校建筑素材图片下载-觅知网">
            <a:extLst>
              <a:ext uri="{FF2B5EF4-FFF2-40B4-BE49-F238E27FC236}">
                <a16:creationId xmlns:a16="http://schemas.microsoft.com/office/drawing/2014/main" id="{4DF633B2-DA47-693A-C69D-1B0CA5E7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1" y="2971049"/>
            <a:ext cx="5182602" cy="3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1A164DFB-BFF6-B134-0E6B-9328A990C38B}"/>
              </a:ext>
            </a:extLst>
          </p:cNvPr>
          <p:cNvSpPr txBox="1">
            <a:spLocks/>
          </p:cNvSpPr>
          <p:nvPr/>
        </p:nvSpPr>
        <p:spPr>
          <a:xfrm>
            <a:off x="633173" y="2485685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1.</a:t>
            </a:r>
            <a:r>
              <a:rPr lang="zh-TW" altLang="en-US" sz="3600" dirty="0"/>
              <a:t>期末考试要及格，不然退学，不能重考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61959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全部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这间学校的学生全部加起来有</a:t>
            </a:r>
            <a:r>
              <a:rPr lang="en-US" altLang="zh-TW" sz="3600" dirty="0"/>
              <a:t>480</a:t>
            </a:r>
            <a:r>
              <a:rPr lang="zh-TW" altLang="en-US" sz="3600" dirty="0"/>
              <a:t>多人</a:t>
            </a:r>
            <a:endParaRPr lang="en-US" altLang="zh-TW" sz="3600" dirty="0"/>
          </a:p>
        </p:txBody>
      </p:sp>
      <p:pic>
        <p:nvPicPr>
          <p:cNvPr id="10242" name="Picture 2" descr="成功高中升旗典禮縮時攝影- YouTube">
            <a:extLst>
              <a:ext uri="{FF2B5EF4-FFF2-40B4-BE49-F238E27FC236}">
                <a16:creationId xmlns:a16="http://schemas.microsoft.com/office/drawing/2014/main" id="{7D2CE33F-E7A9-7048-E6DA-74C4F66F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5" y="2798344"/>
            <a:ext cx="6817895" cy="383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5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你一个礼拜全部的课加起来有几堂呢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372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也许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如果他没有考上中文系，他也许会考虑直接去工作</a:t>
            </a:r>
            <a:endParaRPr lang="en-US" altLang="zh-TW" sz="3600" dirty="0"/>
          </a:p>
        </p:txBody>
      </p:sp>
      <p:pic>
        <p:nvPicPr>
          <p:cNvPr id="11266" name="Picture 2" descr="工作佔據了你的生活嗎？- 工作狂的心理學- 心理諮詢平台| Just A Moment 等一等">
            <a:extLst>
              <a:ext uri="{FF2B5EF4-FFF2-40B4-BE49-F238E27FC236}">
                <a16:creationId xmlns:a16="http://schemas.microsoft.com/office/drawing/2014/main" id="{D460F782-AC73-C7CC-783E-60183553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6" y="2944039"/>
            <a:ext cx="6602997" cy="39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77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也许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我们等他一下，也许他一分钟后就到了</a:t>
            </a:r>
            <a:endParaRPr lang="en-US" altLang="zh-TW" sz="3600" dirty="0"/>
          </a:p>
        </p:txBody>
      </p:sp>
      <p:pic>
        <p:nvPicPr>
          <p:cNvPr id="12290" name="Picture 2" descr="不二呆微信表情日常篇5 | 暖雀网-吉祥物设计/ip设计/卡通形象设计/卡通品牌设计专业平台">
            <a:extLst>
              <a:ext uri="{FF2B5EF4-FFF2-40B4-BE49-F238E27FC236}">
                <a16:creationId xmlns:a16="http://schemas.microsoft.com/office/drawing/2014/main" id="{B33CF831-9FE5-0D29-A893-FCA99C0E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23" y="3144547"/>
            <a:ext cx="3558088" cy="35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護士忙著跑來跑去的插圖-插圖素材[79478437] - PIXTA圖庫">
            <a:extLst>
              <a:ext uri="{FF2B5EF4-FFF2-40B4-BE49-F238E27FC236}">
                <a16:creationId xmlns:a16="http://schemas.microsoft.com/office/drawing/2014/main" id="{361F69DE-DF01-82FC-D270-54458319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31" y="3547812"/>
            <a:ext cx="3148357" cy="3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4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如果你没有考上中文系的话，你会做什么呢</a:t>
            </a:r>
            <a:r>
              <a:rPr lang="en-US" altLang="zh-TW" sz="36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29F38F7-BA42-0A60-EED5-6E5F6821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4660754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也许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81444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如果之后你没有找到跟中文有关的工作，你会做什么呢</a:t>
            </a:r>
            <a:r>
              <a:rPr lang="en-US" altLang="zh-TW" sz="3600" dirty="0"/>
              <a:t>?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77C94C7-4338-781C-D2EB-4D4C5D9ED270}"/>
              </a:ext>
            </a:extLst>
          </p:cNvPr>
          <p:cNvSpPr txBox="1">
            <a:spLocks/>
          </p:cNvSpPr>
          <p:nvPr/>
        </p:nvSpPr>
        <p:spPr>
          <a:xfrm>
            <a:off x="449179" y="466075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也许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58924AE-8FDD-99CF-F584-5323C1A4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901" y="4538614"/>
            <a:ext cx="2057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但是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AE0F2A-8EF9-F3E8-869A-3D778209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09830"/>
            <a:ext cx="10660539" cy="324935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3E5B3D14-95EA-A6E9-DBA0-39F33FCD99A2}"/>
              </a:ext>
            </a:extLst>
          </p:cNvPr>
          <p:cNvSpPr txBox="1">
            <a:spLocks/>
          </p:cNvSpPr>
          <p:nvPr/>
        </p:nvSpPr>
        <p:spPr>
          <a:xfrm>
            <a:off x="4207321" y="4025266"/>
            <a:ext cx="2369942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然而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81471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2197246"/>
            <a:ext cx="12095566" cy="24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如果有人违反你们刚刚写的规定，在什么情况下你会放他一马呢</a:t>
            </a:r>
            <a:r>
              <a:rPr lang="en-US" altLang="zh-TW" sz="3200" dirty="0"/>
              <a:t>?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858D551-1DE1-E73C-E49F-EC6F936FCEE9}"/>
              </a:ext>
            </a:extLst>
          </p:cNvPr>
          <p:cNvSpPr txBox="1">
            <a:spLocks/>
          </p:cNvSpPr>
          <p:nvPr/>
        </p:nvSpPr>
        <p:spPr>
          <a:xfrm>
            <a:off x="449179" y="466075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也许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F2F0BB43-C19F-A7CB-F2FA-EA2211B2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27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商量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他想跟老师商量一下，可以不要那么多作业吗</a:t>
            </a:r>
            <a:r>
              <a:rPr lang="en-US" altLang="zh-TW" sz="3600" dirty="0"/>
              <a:t>?</a:t>
            </a:r>
          </a:p>
        </p:txBody>
      </p:sp>
      <p:sp>
        <p:nvSpPr>
          <p:cNvPr id="3" name="AutoShape 2" descr="商量图片素材-商量图片大全-商量高清图片素材-商量未来素材">
            <a:extLst>
              <a:ext uri="{FF2B5EF4-FFF2-40B4-BE49-F238E27FC236}">
                <a16:creationId xmlns:a16="http://schemas.microsoft.com/office/drawing/2014/main" id="{1A1BC63D-3A12-7977-932F-6FDA39DD28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16" name="Picture 4" descr="有急事想找主管商量，但他看起來很忙...先提這兩點，讓對方願意聽你說- Cheers快樂工作人">
            <a:extLst>
              <a:ext uri="{FF2B5EF4-FFF2-40B4-BE49-F238E27FC236}">
                <a16:creationId xmlns:a16="http://schemas.microsoft.com/office/drawing/2014/main" id="{993C6AA1-8C62-539F-1DBB-07D5F7E0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29" y="2788285"/>
            <a:ext cx="5959142" cy="39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37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商量</a:t>
            </a:r>
            <a:r>
              <a:rPr lang="en-US" altLang="zh-TW" sz="5400" dirty="0"/>
              <a:t>.ADV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09611" y="1160122"/>
            <a:ext cx="10972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他违反了很多学校的规定，在跟老师商量过之后，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老师决定再给他一次机会</a:t>
            </a:r>
            <a:endParaRPr lang="en-US" altLang="zh-TW" sz="3600" dirty="0"/>
          </a:p>
        </p:txBody>
      </p:sp>
      <p:pic>
        <p:nvPicPr>
          <p:cNvPr id="14338" name="Picture 2" descr="商量问题的人图片免费下载_PNG素材_编号1kxi59j0x_图精灵">
            <a:extLst>
              <a:ext uri="{FF2B5EF4-FFF2-40B4-BE49-F238E27FC236}">
                <a16:creationId xmlns:a16="http://schemas.microsoft.com/office/drawing/2014/main" id="{619E02D8-3404-5C00-ED91-991586CB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37" y="2695074"/>
            <a:ext cx="4162926" cy="41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6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074299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</a:t>
            </a:r>
            <a:r>
              <a:rPr lang="en-US" altLang="zh-TW" sz="3600" dirty="0"/>
              <a:t>:</a:t>
            </a:r>
          </a:p>
          <a:p>
            <a:pPr algn="ctr"/>
            <a:r>
              <a:rPr lang="zh-TW" altLang="en-US" sz="3600" dirty="0"/>
              <a:t>如果你违反了刚刚你们写的规定，你会怎么商量呢</a:t>
            </a:r>
            <a:r>
              <a:rPr lang="en-US" altLang="zh-TW" sz="3600" dirty="0"/>
              <a:t>?</a:t>
            </a:r>
          </a:p>
          <a:p>
            <a:pPr algn="ctr"/>
            <a:endParaRPr lang="en-US" altLang="zh-TW" sz="3600" dirty="0"/>
          </a:p>
          <a:p>
            <a:pPr algn="ctr"/>
            <a:r>
              <a:rPr lang="zh-TW" altLang="en-US" sz="3600" dirty="0"/>
              <a:t>一个人当老师，一个人当学生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348506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074299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如果你们想要跟老板商量一件事，你们会采取什么策略呢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701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21238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2625" y="1831682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他很有趣，并且很幽默，邀请他去派对是很好的选择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EB96B34-8719-6DA0-797F-9E7428EE09A9}"/>
              </a:ext>
            </a:extLst>
          </p:cNvPr>
          <p:cNvSpPr txBox="1">
            <a:spLocks/>
          </p:cNvSpPr>
          <p:nvPr/>
        </p:nvSpPr>
        <p:spPr>
          <a:xfrm>
            <a:off x="7305022" y="237514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1993191" y="264717"/>
            <a:ext cx="364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C76FED4-FCE9-602A-4591-CCA5C1A80B46}"/>
              </a:ext>
            </a:extLst>
          </p:cNvPr>
          <p:cNvSpPr txBox="1">
            <a:spLocks/>
          </p:cNvSpPr>
          <p:nvPr/>
        </p:nvSpPr>
        <p:spPr>
          <a:xfrm>
            <a:off x="93741" y="264717"/>
            <a:ext cx="998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1.</a:t>
            </a:r>
          </a:p>
        </p:txBody>
      </p:sp>
      <p:pic>
        <p:nvPicPr>
          <p:cNvPr id="15362" name="Picture 2" descr="关于派对的词汇你知道多少？">
            <a:extLst>
              <a:ext uri="{FF2B5EF4-FFF2-40B4-BE49-F238E27FC236}">
                <a16:creationId xmlns:a16="http://schemas.microsoft.com/office/drawing/2014/main" id="{19B06D4C-8B84-0AC2-F91E-F8375BA1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27" y="3137898"/>
            <a:ext cx="4963746" cy="35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50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21238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2625" y="1831682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他觉得这条规定一点都不合理，并且没有意义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EB96B34-8719-6DA0-797F-9E7428EE09A9}"/>
              </a:ext>
            </a:extLst>
          </p:cNvPr>
          <p:cNvSpPr txBox="1">
            <a:spLocks/>
          </p:cNvSpPr>
          <p:nvPr/>
        </p:nvSpPr>
        <p:spPr>
          <a:xfrm>
            <a:off x="7305022" y="237514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1993191" y="264717"/>
            <a:ext cx="364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187D6F-E5D7-57AC-12A8-EE1E4BE4F506}"/>
              </a:ext>
            </a:extLst>
          </p:cNvPr>
          <p:cNvSpPr txBox="1">
            <a:spLocks/>
          </p:cNvSpPr>
          <p:nvPr/>
        </p:nvSpPr>
        <p:spPr>
          <a:xfrm>
            <a:off x="93741" y="264717"/>
            <a:ext cx="998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1.</a:t>
            </a:r>
          </a:p>
        </p:txBody>
      </p:sp>
      <p:pic>
        <p:nvPicPr>
          <p:cNvPr id="16386" name="Picture 2" descr="只要四招！如何正确应对甲方的不合理要求？ - 优设网- 学设计上优设">
            <a:extLst>
              <a:ext uri="{FF2B5EF4-FFF2-40B4-BE49-F238E27FC236}">
                <a16:creationId xmlns:a16="http://schemas.microsoft.com/office/drawing/2014/main" id="{51CCFEE0-E245-8D49-FE3B-690AD8F3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86075"/>
            <a:ext cx="7620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02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21238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2625" y="1831682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他去泡了茶，并且拿了饼干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EB96B34-8719-6DA0-797F-9E7428EE09A9}"/>
              </a:ext>
            </a:extLst>
          </p:cNvPr>
          <p:cNvSpPr txBox="1">
            <a:spLocks/>
          </p:cNvSpPr>
          <p:nvPr/>
        </p:nvSpPr>
        <p:spPr>
          <a:xfrm>
            <a:off x="7305022" y="237514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1993191" y="264717"/>
            <a:ext cx="364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187D6F-E5D7-57AC-12A8-EE1E4BE4F506}"/>
              </a:ext>
            </a:extLst>
          </p:cNvPr>
          <p:cNvSpPr txBox="1">
            <a:spLocks/>
          </p:cNvSpPr>
          <p:nvPr/>
        </p:nvSpPr>
        <p:spPr>
          <a:xfrm>
            <a:off x="93741" y="264717"/>
            <a:ext cx="998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1.</a:t>
            </a:r>
          </a:p>
        </p:txBody>
      </p:sp>
      <p:pic>
        <p:nvPicPr>
          <p:cNvPr id="17410" name="Picture 2" descr="茶葉泡茶怎麼泡？幾種方式教您輕鬆得好茶！">
            <a:extLst>
              <a:ext uri="{FF2B5EF4-FFF2-40B4-BE49-F238E27FC236}">
                <a16:creationId xmlns:a16="http://schemas.microsoft.com/office/drawing/2014/main" id="{9CF5F791-2667-E8BB-E45A-BA5AD35B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4" y="3157245"/>
            <a:ext cx="5481971" cy="36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壓模餅乾（奶香原味、紅茶拿鐵） by cherrywu - 愛料理">
            <a:extLst>
              <a:ext uri="{FF2B5EF4-FFF2-40B4-BE49-F238E27FC236}">
                <a16:creationId xmlns:a16="http://schemas.microsoft.com/office/drawing/2014/main" id="{DD3951FF-5ADD-87A4-401B-41FAF5ED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12" y="3157245"/>
            <a:ext cx="4966812" cy="37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35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21238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6E938F-8B7F-45C0-0B4C-43DED0666BD4}"/>
              </a:ext>
            </a:extLst>
          </p:cNvPr>
          <p:cNvSpPr txBox="1">
            <a:spLocks/>
          </p:cNvSpPr>
          <p:nvPr/>
        </p:nvSpPr>
        <p:spPr>
          <a:xfrm>
            <a:off x="22625" y="1831682"/>
            <a:ext cx="1216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我们要制定一个更好的规定，并且这个规定要能够</a:t>
            </a:r>
            <a:endParaRPr lang="en-US" altLang="zh-TW" sz="4000" dirty="0"/>
          </a:p>
          <a:p>
            <a:pPr algn="ctr"/>
            <a:r>
              <a:rPr lang="zh-TW" altLang="en-US" sz="4000" dirty="0"/>
              <a:t>解决大部分的问题</a:t>
            </a:r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E22C5B0-802A-DD21-6C99-331819EEBDCC}"/>
              </a:ext>
            </a:extLst>
          </p:cNvPr>
          <p:cNvSpPr txBox="1">
            <a:spLocks/>
          </p:cNvSpPr>
          <p:nvPr/>
        </p:nvSpPr>
        <p:spPr>
          <a:xfrm>
            <a:off x="1288655" y="212388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EB96B34-8719-6DA0-797F-9E7428EE09A9}"/>
              </a:ext>
            </a:extLst>
          </p:cNvPr>
          <p:cNvSpPr txBox="1">
            <a:spLocks/>
          </p:cNvSpPr>
          <p:nvPr/>
        </p:nvSpPr>
        <p:spPr>
          <a:xfrm>
            <a:off x="7305022" y="237514"/>
            <a:ext cx="1764632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/>
              <a:t>V/ADJ</a:t>
            </a:r>
            <a:endParaRPr lang="zh-TW" altLang="en-US" sz="32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16E707B-AA4F-0F03-2DF7-BEEF1C848814}"/>
              </a:ext>
            </a:extLst>
          </p:cNvPr>
          <p:cNvSpPr txBox="1">
            <a:spLocks/>
          </p:cNvSpPr>
          <p:nvPr/>
        </p:nvSpPr>
        <p:spPr>
          <a:xfrm>
            <a:off x="1993191" y="264717"/>
            <a:ext cx="364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0186AB1-7D50-BD50-02BF-B4081D9906A1}"/>
              </a:ext>
            </a:extLst>
          </p:cNvPr>
          <p:cNvSpPr txBox="1">
            <a:spLocks/>
          </p:cNvSpPr>
          <p:nvPr/>
        </p:nvSpPr>
        <p:spPr>
          <a:xfrm>
            <a:off x="93741" y="264717"/>
            <a:ext cx="998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2.</a:t>
            </a:r>
          </a:p>
        </p:txBody>
      </p:sp>
      <p:pic>
        <p:nvPicPr>
          <p:cNvPr id="18434" name="Picture 2" descr="好好說話》複雜的工作報告，怎麼用3句話說完？企業顧問的「3句總結法」是…－好好說話｜商周">
            <a:extLst>
              <a:ext uri="{FF2B5EF4-FFF2-40B4-BE49-F238E27FC236}">
                <a16:creationId xmlns:a16="http://schemas.microsoft.com/office/drawing/2014/main" id="{0717D2D3-D117-E0CC-7669-FB45BD76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15" y="3524250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66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88848" y="320319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请你们想一想，你们定的这些规定有什么意义呢</a:t>
            </a:r>
            <a:r>
              <a:rPr lang="en-US" altLang="zh-TW" sz="36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2FAD86E-7B69-6C91-F263-BCB3A02B801A}"/>
              </a:ext>
            </a:extLst>
          </p:cNvPr>
          <p:cNvSpPr txBox="1">
            <a:spLocks/>
          </p:cNvSpPr>
          <p:nvPr/>
        </p:nvSpPr>
        <p:spPr>
          <a:xfrm>
            <a:off x="5236692" y="346893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</p:spTree>
    <p:extLst>
      <p:ext uri="{BB962C8B-B14F-4D97-AF65-F5344CB8AC3E}">
        <p14:creationId xmlns:p14="http://schemas.microsoft.com/office/powerpoint/2010/main" val="113247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3E5B3D14-95EA-A6E9-DBA0-39F33FCD99A2}"/>
              </a:ext>
            </a:extLst>
          </p:cNvPr>
          <p:cNvSpPr txBox="1">
            <a:spLocks/>
          </p:cNvSpPr>
          <p:nvPr/>
        </p:nvSpPr>
        <p:spPr>
          <a:xfrm>
            <a:off x="1670383" y="0"/>
            <a:ext cx="909186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我想去上课，但是我很累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0F5F393-75EB-D596-27E9-9590BE0BD0C3}"/>
              </a:ext>
            </a:extLst>
          </p:cNvPr>
          <p:cNvSpPr txBox="1">
            <a:spLocks/>
          </p:cNvSpPr>
          <p:nvPr/>
        </p:nvSpPr>
        <p:spPr>
          <a:xfrm>
            <a:off x="1670383" y="3429000"/>
            <a:ext cx="909186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我想去上课，然而我很累</a:t>
            </a:r>
          </a:p>
        </p:txBody>
      </p:sp>
      <p:pic>
        <p:nvPicPr>
          <p:cNvPr id="2050" name="Picture 2" descr="上班每天都很累？ 告訴你超簡單卻會讓你大改變的幾個方法| 常春月刊| LINE TODAY">
            <a:extLst>
              <a:ext uri="{FF2B5EF4-FFF2-40B4-BE49-F238E27FC236}">
                <a16:creationId xmlns:a16="http://schemas.microsoft.com/office/drawing/2014/main" id="{9E90B27D-F8C0-4EEA-FCAF-2D9AF03E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5" y="4782737"/>
            <a:ext cx="3115313" cy="2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早上六點就起來工作，今天真的好累好累| 4Gamers">
            <a:extLst>
              <a:ext uri="{FF2B5EF4-FFF2-40B4-BE49-F238E27FC236}">
                <a16:creationId xmlns:a16="http://schemas.microsoft.com/office/drawing/2014/main" id="{5231A6B3-ADE5-CCED-2799-E9810AA4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41" y="1264379"/>
            <a:ext cx="2345095" cy="2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1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817626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小组和小组讨论，两个小组辩论，小组要保护自己的规定，并且质疑另一个小组的规定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36170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F4F3A-C329-67E8-9746-FE22E68D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61CC76-3552-2AC6-DC1B-7584D5FD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835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3E5B3D14-95EA-A6E9-DBA0-39F33FCD99A2}"/>
              </a:ext>
            </a:extLst>
          </p:cNvPr>
          <p:cNvSpPr txBox="1">
            <a:spLocks/>
          </p:cNvSpPr>
          <p:nvPr/>
        </p:nvSpPr>
        <p:spPr>
          <a:xfrm>
            <a:off x="1670383" y="0"/>
            <a:ext cx="909186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这道菜不错，但是我不喜欢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0F5F393-75EB-D596-27E9-9590BE0BD0C3}"/>
              </a:ext>
            </a:extLst>
          </p:cNvPr>
          <p:cNvSpPr txBox="1">
            <a:spLocks/>
          </p:cNvSpPr>
          <p:nvPr/>
        </p:nvSpPr>
        <p:spPr>
          <a:xfrm>
            <a:off x="1670383" y="3429000"/>
            <a:ext cx="9091864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这道菜不错，然而我不喜欢</a:t>
            </a:r>
          </a:p>
        </p:txBody>
      </p:sp>
      <p:pic>
        <p:nvPicPr>
          <p:cNvPr id="4098" name="Picture 2" descr="如何拒绝不喜欢的人表白-百度经验">
            <a:extLst>
              <a:ext uri="{FF2B5EF4-FFF2-40B4-BE49-F238E27FC236}">
                <a16:creationId xmlns:a16="http://schemas.microsoft.com/office/drawing/2014/main" id="{E0A46A0D-A6DF-F054-0393-2E56FEA3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66" y="1353633"/>
            <a:ext cx="2493545" cy="22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調查發現日本女生最不喜歡男生做的6大職業。第二名讓人難以相信！">
            <a:extLst>
              <a:ext uri="{FF2B5EF4-FFF2-40B4-BE49-F238E27FC236}">
                <a16:creationId xmlns:a16="http://schemas.microsoft.com/office/drawing/2014/main" id="{E1C67704-FEE3-9D7B-72AD-5F0A9CD9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66" y="4811892"/>
            <a:ext cx="2920666" cy="19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8198" name="Picture 6" descr="這小貓咪，養了很久還是不給摸，一摸就咬人！看我怎麼治你！ - 每日頭條">
            <a:extLst>
              <a:ext uri="{FF2B5EF4-FFF2-40B4-BE49-F238E27FC236}">
                <a16:creationId xmlns:a16="http://schemas.microsoft.com/office/drawing/2014/main" id="{8814D2C6-294F-455D-5CD3-7E328DE4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89" y="1721943"/>
            <a:ext cx="4104021" cy="44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9218" name="Picture 2" descr="努力讀書≠報答父母| am730">
            <a:extLst>
              <a:ext uri="{FF2B5EF4-FFF2-40B4-BE49-F238E27FC236}">
                <a16:creationId xmlns:a16="http://schemas.microsoft.com/office/drawing/2014/main" id="{69C2AFB4-CF02-5414-2705-4876C360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2411421"/>
            <a:ext cx="6452686" cy="44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孩子,你知道我为什么要你努力读书吗?">
            <a:extLst>
              <a:ext uri="{FF2B5EF4-FFF2-40B4-BE49-F238E27FC236}">
                <a16:creationId xmlns:a16="http://schemas.microsoft.com/office/drawing/2014/main" id="{D824368F-8AD4-7C2A-A9D1-5F45F9B7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9" y="2855495"/>
            <a:ext cx="3797968" cy="37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號: 向右 2">
            <a:extLst>
              <a:ext uri="{FF2B5EF4-FFF2-40B4-BE49-F238E27FC236}">
                <a16:creationId xmlns:a16="http://schemas.microsoft.com/office/drawing/2014/main" id="{41F5E693-5EE7-42FB-136B-82066C4E1DBC}"/>
              </a:ext>
            </a:extLst>
          </p:cNvPr>
          <p:cNvSpPr/>
          <p:nvPr/>
        </p:nvSpPr>
        <p:spPr>
          <a:xfrm>
            <a:off x="6187652" y="4201026"/>
            <a:ext cx="1485080" cy="1106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92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10244" name="Picture 4" descr="猫GIF : 据说，猫在起跳前都是经过精心计算的！|精心|起跳|网易_新浪新闻">
            <a:extLst>
              <a:ext uri="{FF2B5EF4-FFF2-40B4-BE49-F238E27FC236}">
                <a16:creationId xmlns:a16="http://schemas.microsoft.com/office/drawing/2014/main" id="{4B070165-788F-0836-FD79-F592BB93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63" y="1947429"/>
            <a:ext cx="4436918" cy="44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7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感到失望-插圖素材[11938678] - PIXTA圖庫">
            <a:extLst>
              <a:ext uri="{FF2B5EF4-FFF2-40B4-BE49-F238E27FC236}">
                <a16:creationId xmlns:a16="http://schemas.microsoft.com/office/drawing/2014/main" id="{20211DF3-2465-639C-6417-FF4C8B88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88" y="2561387"/>
            <a:ext cx="34004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想法泡泡: 雲朵 2">
            <a:extLst>
              <a:ext uri="{FF2B5EF4-FFF2-40B4-BE49-F238E27FC236}">
                <a16:creationId xmlns:a16="http://schemas.microsoft.com/office/drawing/2014/main" id="{84CC044F-483A-7632-D8D5-64C225FEA38B}"/>
              </a:ext>
            </a:extLst>
          </p:cNvPr>
          <p:cNvSpPr/>
          <p:nvPr/>
        </p:nvSpPr>
        <p:spPr>
          <a:xfrm>
            <a:off x="-726112" y="978567"/>
            <a:ext cx="6982533" cy="3805443"/>
          </a:xfrm>
          <a:prstGeom prst="cloudCallout">
            <a:avLst>
              <a:gd name="adj1" fmla="val 36834"/>
              <a:gd name="adj2" fmla="val 59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483" y="-100961"/>
            <a:ext cx="12779542" cy="18229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/>
              <a:t>……</a:t>
            </a:r>
            <a:r>
              <a:rPr lang="zh-TW" altLang="en-US" sz="4000" dirty="0"/>
              <a:t>，然而</a:t>
            </a:r>
            <a:r>
              <a:rPr lang="en-US" altLang="zh-TW" sz="4000" dirty="0"/>
              <a:t>…….</a:t>
            </a:r>
            <a:endParaRPr lang="zh-TW" altLang="en-US" sz="4000" dirty="0"/>
          </a:p>
        </p:txBody>
      </p:sp>
      <p:pic>
        <p:nvPicPr>
          <p:cNvPr id="11266" name="Picture 2" descr="Lexus 今年新車重頭戲！全新休旅確定4 月發表- 自由電子報汽車頻道">
            <a:extLst>
              <a:ext uri="{FF2B5EF4-FFF2-40B4-BE49-F238E27FC236}">
                <a16:creationId xmlns:a16="http://schemas.microsoft.com/office/drawing/2014/main" id="{2998E6E3-5B15-D41B-A306-C76F274C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4" y="1550111"/>
            <a:ext cx="4748463" cy="25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换车“葵花宝典” 帮你摆脱旧车——中新网">
            <a:extLst>
              <a:ext uri="{FF2B5EF4-FFF2-40B4-BE49-F238E27FC236}">
                <a16:creationId xmlns:a16="http://schemas.microsoft.com/office/drawing/2014/main" id="{5B31A118-7B1C-FA66-3585-741AFDBC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21" y="3942512"/>
            <a:ext cx="285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3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14709</TotalTime>
  <Words>855</Words>
  <Application>Microsoft Office PowerPoint</Application>
  <PresentationFormat>寬螢幕</PresentationFormat>
  <Paragraphs>93</Paragraphs>
  <Slides>41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佈景主題</vt:lpstr>
      <vt:lpstr>2/22</vt:lpstr>
      <vt:lpstr>然而 VS 但是 </vt:lpstr>
      <vt:lpstr>但是</vt:lpstr>
      <vt:lpstr>PowerPoint 簡報</vt:lpstr>
      <vt:lpstr>PowerPoint 簡報</vt:lpstr>
      <vt:lpstr>……，然而…….</vt:lpstr>
      <vt:lpstr>……，然而…….</vt:lpstr>
      <vt:lpstr>……，然而…….</vt:lpstr>
      <vt:lpstr>……，然而…….</vt:lpstr>
      <vt:lpstr>PowerPoint 簡報</vt:lpstr>
      <vt:lpstr>规定.N </vt:lpstr>
      <vt:lpstr>规定.N </vt:lpstr>
      <vt:lpstr>PowerPoint 簡報</vt:lpstr>
      <vt:lpstr>死.ADJ </vt:lpstr>
      <vt:lpstr>死.ADJ </vt:lpstr>
      <vt:lpstr>PowerPoint 簡報</vt:lpstr>
      <vt:lpstr>死.ADJ </vt:lpstr>
      <vt:lpstr>死.ADJ </vt:lpstr>
      <vt:lpstr>PowerPoint 簡報</vt:lpstr>
      <vt:lpstr>可惜.ADJ </vt:lpstr>
      <vt:lpstr>可惜.ADJ </vt:lpstr>
      <vt:lpstr>PowerPoint 簡報</vt:lpstr>
      <vt:lpstr>全部.N </vt:lpstr>
      <vt:lpstr>全部.N </vt:lpstr>
      <vt:lpstr>PowerPoint 簡報</vt:lpstr>
      <vt:lpstr>也许.ADV </vt:lpstr>
      <vt:lpstr>也许.ADV </vt:lpstr>
      <vt:lpstr>也许.ADV </vt:lpstr>
      <vt:lpstr>PowerPoint 簡報</vt:lpstr>
      <vt:lpstr>PowerPoint 簡報</vt:lpstr>
      <vt:lpstr>商量.ADV </vt:lpstr>
      <vt:lpstr>商量.ADV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21</cp:revision>
  <dcterms:created xsi:type="dcterms:W3CDTF">2021-11-24T06:42:27Z</dcterms:created>
  <dcterms:modified xsi:type="dcterms:W3CDTF">2023-02-22T15:28:49Z</dcterms:modified>
</cp:coreProperties>
</file>