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a Hilbertová" initials="DH" lastIdx="3" clrIdx="0">
    <p:extLst>
      <p:ext uri="{19B8F6BF-5375-455C-9EA6-DF929625EA0E}">
        <p15:presenceInfo xmlns:p15="http://schemas.microsoft.com/office/powerpoint/2012/main" userId="Denisa Hilbert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7T16:11:56.581" idx="1">
    <p:pos x="7537" y="163"/>
    <p:text>Vysvělete pozadí kauzy, uveďte do šiších souvislostí.</p:text>
    <p:extLst>
      <p:ext uri="{C676402C-5697-4E1C-873F-D02D1690AC5C}">
        <p15:threadingInfo xmlns:p15="http://schemas.microsoft.com/office/powerpoint/2012/main" timeZoneBias="-120"/>
      </p:ext>
    </p:extLst>
  </p:cm>
  <p:cm authorId="1" dt="2021-10-07T16:17:20.988" idx="2">
    <p:pos x="7537" y="299"/>
    <p:text>Zákon Čínské lidové republiky o národní bezpečnosti ve zvláštní administrativní oblasti Hongkong byl jednomyslně schválen Všečínským shromážděním lidových zástupců a v Hongkongu přijat dne 30. června 2020 bez jakékoli formální a smysluplné veřejné debaty.
Bezpečnostní zákon významně omezil svobody a nezávislost města. Lidé, kteří ho poruší, mohou být souzeni podle čínských zákonů. Minimálním trestem jsou tři roky, maximálním pak doživotí.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7T16:42:06.689" idx="3">
    <p:pos x="10" y="10"/>
    <p:text>Několik hlavních bodů, které by posluchači měli o kauze vědět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fa.org/english/news/china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Příkladová studie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Téma: Zákon o státní bezpečnosti Hongkong</a:t>
            </a:r>
          </a:p>
          <a:p>
            <a:r>
              <a:rPr lang="cs-CZ" dirty="0" smtClean="0"/>
              <a:t>Jak se vyvíjí situace v </a:t>
            </a:r>
            <a:r>
              <a:rPr lang="cs-CZ" dirty="0" err="1" smtClean="0"/>
              <a:t>Honkongu</a:t>
            </a:r>
            <a:r>
              <a:rPr lang="cs-CZ" dirty="0" smtClean="0"/>
              <a:t> ve spojitosti s bezpečnostním zákonem v období 9-12/2021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11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ákon </a:t>
            </a:r>
            <a:r>
              <a:rPr lang="cs-CZ" dirty="0"/>
              <a:t>o státní bezpečnosti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85" y="259555"/>
            <a:ext cx="6020387" cy="296016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23900" y="2157984"/>
            <a:ext cx="3756660" cy="370941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Vysvětlení kauzy – základní informace:</a:t>
            </a:r>
          </a:p>
          <a:p>
            <a:r>
              <a:rPr lang="cs-CZ" i="1" dirty="0"/>
              <a:t>30. </a:t>
            </a:r>
            <a:r>
              <a:rPr lang="cs-CZ" i="1" dirty="0" smtClean="0"/>
              <a:t>Června 2020, </a:t>
            </a:r>
            <a:r>
              <a:rPr lang="cs-CZ" i="1" dirty="0"/>
              <a:t>v předvečer dvacátého třetího výročí „navrácení Hongkongu do náruče vlasti“ (jak zní oficiální interpretace ČLR), schválila čínská ústřední vláda kontroverzní hongkongský zákon o státní bezpečnosti. Zákon, který svým podpisem stvrdil </a:t>
            </a:r>
            <a:r>
              <a:rPr lang="cs-CZ" i="1" dirty="0" smtClean="0"/>
              <a:t>předseda </a:t>
            </a:r>
            <a:r>
              <a:rPr lang="cs-CZ" i="1" dirty="0" err="1" smtClean="0"/>
              <a:t>Xi</a:t>
            </a:r>
            <a:r>
              <a:rPr lang="cs-CZ" i="1" dirty="0" smtClean="0"/>
              <a:t> </a:t>
            </a:r>
            <a:r>
              <a:rPr lang="cs-CZ" i="1" dirty="0" err="1" smtClean="0"/>
              <a:t>Jinping</a:t>
            </a:r>
            <a:r>
              <a:rPr lang="cs-CZ" i="1" dirty="0" smtClean="0"/>
              <a:t>, </a:t>
            </a:r>
            <a:r>
              <a:rPr lang="cs-CZ" i="1" dirty="0"/>
              <a:t>vstoupil v platnost hned 1. července, a na jeho první účinky tak nebylo potřeba příliš dlouho čekat</a:t>
            </a:r>
            <a:r>
              <a:rPr lang="cs-CZ" i="1" dirty="0" smtClean="0"/>
              <a:t>.</a:t>
            </a:r>
          </a:p>
          <a:p>
            <a:r>
              <a:rPr lang="cs-CZ" i="1" dirty="0" smtClean="0"/>
              <a:t>Zákon je nebezpečně vágní a neurčitý a tím pádem lehce zneužitelný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04586" y="4012692"/>
            <a:ext cx="5550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„…naplňují </a:t>
            </a:r>
            <a:r>
              <a:rPr lang="cs-CZ" i="1" dirty="0"/>
              <a:t>se ty nejhorší obavy, že hongkongský zákon o státní bezpečnosti bude využit k potlačování kritických a prodemokratických názorů a omezování svobody tisku</a:t>
            </a:r>
            <a:r>
              <a:rPr lang="cs-CZ" i="1" dirty="0" smtClean="0"/>
              <a:t>.“</a:t>
            </a:r>
          </a:p>
          <a:p>
            <a:r>
              <a:rPr lang="nl-NL" dirty="0"/>
              <a:t>Steven Butler, </a:t>
            </a:r>
            <a:r>
              <a:rPr lang="nl-NL" dirty="0" err="1"/>
              <a:t>koordinátor</a:t>
            </a:r>
            <a:r>
              <a:rPr lang="nl-NL" dirty="0"/>
              <a:t> </a:t>
            </a:r>
            <a:r>
              <a:rPr lang="nl-NL" dirty="0" err="1"/>
              <a:t>asijského</a:t>
            </a:r>
            <a:r>
              <a:rPr lang="nl-NL" dirty="0"/>
              <a:t> </a:t>
            </a:r>
            <a:r>
              <a:rPr lang="nl-NL" dirty="0" err="1"/>
              <a:t>programu</a:t>
            </a:r>
            <a:r>
              <a:rPr lang="nl-NL" dirty="0"/>
              <a:t> </a:t>
            </a:r>
            <a:r>
              <a:rPr lang="nl-NL" dirty="0" err="1"/>
              <a:t>Komise</a:t>
            </a:r>
            <a:r>
              <a:rPr lang="nl-NL" dirty="0"/>
              <a:t> na </a:t>
            </a:r>
            <a:r>
              <a:rPr lang="nl-NL" dirty="0" err="1"/>
              <a:t>ochranu</a:t>
            </a:r>
            <a:r>
              <a:rPr lang="nl-NL" dirty="0"/>
              <a:t> </a:t>
            </a:r>
            <a:r>
              <a:rPr lang="nl-NL" dirty="0" err="1"/>
              <a:t>novinářů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05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přijetí zákona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96" y="395941"/>
            <a:ext cx="5211762" cy="3476989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23900" y="1925053"/>
            <a:ext cx="3855720" cy="3942347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Čínská centrální vláda získává právo dohlížet na stíhání ”podvratných aktivit” v Hongkongu a v potřebných případech proti nim přímo zakročit. V hongkongské policii vznikne speciální útvar zabývající se otázkami národní bezpečnosti, jenž bude moci nabírat zaměstnance i mimo Hongkong. Dále ve městě vznikne bezpečnostní úřad centrální vlády, jehož zaměstnanci se budou zabývat případy, které jdou nad rámec schopností místních autorit či představují výrazné ohrožení národní bezpečnosti.</a:t>
            </a:r>
          </a:p>
          <a:p>
            <a:r>
              <a:rPr lang="cs-CZ" dirty="0"/>
              <a:t>Jeho zaměstnanci nebudou při výkonu svého povolání podléhat hongkongským zákonům, zároveň budou též radit a dohlížet na místní složky. V případech spjatých s otázkami národní bezpečnosti zákon ruší rozdělení justice a exekutivy podle britského vzoru: v těchto kauzách budou rozhodovat soudci jmenovaní (dosud vždy </a:t>
            </a:r>
            <a:r>
              <a:rPr lang="cs-CZ" dirty="0" err="1"/>
              <a:t>propekingským</a:t>
            </a:r>
            <a:r>
              <a:rPr lang="cs-CZ" dirty="0"/>
              <a:t>) šéfem hongkongské exekutivy. Zkrátka: vláda v Pekingu v Hongkongu buduje síť bezpečnostních složek, které budou proti opozici zasahovat podobně, jako je to běžné v pevninské Číně.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15789" y="4572000"/>
            <a:ext cx="5694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Přijetí zákona o bezpečnosti bylo vyvrcholením dlouhodobých protestů proti extradičnímu zákonu, 2019-2020</a:t>
            </a:r>
          </a:p>
          <a:p>
            <a:r>
              <a:rPr lang="cs-CZ" dirty="0" smtClean="0"/>
              <a:t>Podobné zákony se Peking snažil opakovaně prosadit již posledních 20 let, což vedlo k deštníkovým protestům v roce 2014 a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54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900" y="220579"/>
            <a:ext cx="3855720" cy="2157884"/>
          </a:xfrm>
        </p:spPr>
        <p:txBody>
          <a:bodyPr/>
          <a:lstStyle/>
          <a:p>
            <a:r>
              <a:rPr lang="cs-CZ" dirty="0" smtClean="0"/>
              <a:t>Proč je zákon kontroverzí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49179" y="1828799"/>
            <a:ext cx="4130441" cy="4780547"/>
          </a:xfrm>
        </p:spPr>
        <p:txBody>
          <a:bodyPr>
            <a:normAutofit fontScale="92500" lnSpcReduction="20000"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dirty="0"/>
              <a:t>Za terorismus, podvracení státní moci, separatismus a spolupráci se zahraničními silami hrozí mnohaletá, až doživotní vězení. Definice těchto aktů je přitom velmi široká a zjevně cílí na metody, které prodemokratičtí demonstranti v posledním roce užívali</a:t>
            </a:r>
            <a:r>
              <a:rPr lang="cs-CZ" dirty="0" smtClean="0"/>
              <a:t>. (např. poškozovaní veřejných dopravních prostředků je terorismus)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dirty="0" smtClean="0"/>
              <a:t>Obyvatelé </a:t>
            </a:r>
            <a:r>
              <a:rPr lang="cs-CZ" dirty="0"/>
              <a:t>Hongkongu a také cizinci totiž mohou být za své skutky vydáváni na území pevninské Číny a tam být také </a:t>
            </a:r>
            <a:r>
              <a:rPr lang="cs-CZ" dirty="0" smtClean="0"/>
              <a:t>souzeni.</a:t>
            </a:r>
            <a:r>
              <a:rPr lang="cs-CZ" dirty="0"/>
              <a:t> </a:t>
            </a:r>
            <a:endParaRPr lang="cs-CZ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dirty="0" smtClean="0"/>
              <a:t>Možnost soudů za zavřenými dveřmi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dirty="0" smtClean="0"/>
              <a:t>Nová složka hongkongské policie, která má více pravomocí než běžné složky a může nabírat členy i mimo Hongkong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dirty="0" smtClean="0"/>
              <a:t>Peking má v případě střetu zájmů poslední slovo</a:t>
            </a:r>
            <a:endParaRPr lang="en-US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0" b="9696"/>
          <a:stretch/>
        </p:blipFill>
        <p:spPr>
          <a:xfrm>
            <a:off x="5791115" y="529389"/>
            <a:ext cx="6174981" cy="3208421"/>
          </a:xfrm>
        </p:spPr>
      </p:pic>
      <p:sp>
        <p:nvSpPr>
          <p:cNvPr id="10" name="TextovéPole 9"/>
          <p:cNvSpPr txBox="1"/>
          <p:nvPr/>
        </p:nvSpPr>
        <p:spPr>
          <a:xfrm>
            <a:off x="6047874" y="4523874"/>
            <a:ext cx="566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 porušení principu ‚jedna země, dva systémy‘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40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38" y="1536171"/>
            <a:ext cx="5211762" cy="347450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23900" y="1536171"/>
            <a:ext cx="3855720" cy="493695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cs-CZ" dirty="0"/>
              <a:t>Vágní formulace zákona o národní bezpečnosti poskytla orgánům volnou ruku k nelegální kriminalizaci disentu. Jeho cílené zneužívání tak vede k omezování možnosti uplatňovat lidská práva a politické svobody, což je v rozporu jak s mezinárodním, tak hongkongským právem</a:t>
            </a:r>
            <a:r>
              <a:rPr lang="cs-CZ" dirty="0" smtClean="0"/>
              <a:t>.</a:t>
            </a:r>
          </a:p>
          <a:p>
            <a:pPr fontAlgn="base"/>
            <a:r>
              <a:rPr lang="cs-CZ" dirty="0" smtClean="0"/>
              <a:t>V </a:t>
            </a:r>
            <a:r>
              <a:rPr lang="cs-CZ" dirty="0"/>
              <a:t>období od 1. července 2020 do 29. června 2021 policie v souvislosti s tímto zákonem zatkla nejméně 118 osob. K 29. červnu 2021 bylo formálně obviněno 64 osob, z nichž 47 je v současné době ve vazbě.</a:t>
            </a:r>
          </a:p>
          <a:p>
            <a:pPr fontAlgn="base"/>
            <a:r>
              <a:rPr lang="cs-CZ" dirty="0"/>
              <a:t>Článek 42 zákona o národní bezpečnosti navíc stanoví, že osobám podezřelým z porušení zákona má být odepřeno propuštění na kauci, pokud neexistují dostatečné důvody domnívat se, že tyto osoby „nebudou pokračovat v páchání činů ohrožujících národní bezpečnost“.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90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Sledovaná média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China</a:t>
            </a:r>
            <a:r>
              <a:rPr lang="cs-CZ" dirty="0" smtClean="0"/>
              <a:t> </a:t>
            </a:r>
            <a:r>
              <a:rPr lang="cs-CZ" dirty="0" err="1"/>
              <a:t>M</a:t>
            </a:r>
            <a:r>
              <a:rPr lang="cs-CZ" dirty="0" err="1" smtClean="0"/>
              <a:t>orning</a:t>
            </a:r>
            <a:r>
              <a:rPr lang="cs-CZ" dirty="0" smtClean="0"/>
              <a:t> Post</a:t>
            </a:r>
          </a:p>
          <a:p>
            <a:pPr marL="0" indent="0">
              <a:buNone/>
            </a:pPr>
            <a:r>
              <a:rPr lang="cs-CZ" dirty="0"/>
              <a:t>https://www.scmp.com/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Jedno z nejstarších anglicko- jazyčných hongkongských médií, vlastněné </a:t>
            </a:r>
            <a:r>
              <a:rPr lang="cs-CZ" dirty="0" err="1" smtClean="0"/>
              <a:t>Alibaba</a:t>
            </a:r>
            <a:r>
              <a:rPr lang="cs-CZ" smtClean="0"/>
              <a:t> Group </a:t>
            </a:r>
            <a:endParaRPr lang="cs-CZ" dirty="0" smtClean="0"/>
          </a:p>
          <a:p>
            <a:r>
              <a:rPr lang="cs-CZ" dirty="0" smtClean="0"/>
              <a:t>získali velké množství ocenění, ale zároveň v posledních letech osočováno ze šíření čínské soft </a:t>
            </a:r>
            <a:r>
              <a:rPr lang="cs-CZ" dirty="0" err="1" smtClean="0"/>
              <a:t>power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25014" y="2201778"/>
            <a:ext cx="4447786" cy="35814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Radio</a:t>
            </a:r>
            <a:r>
              <a:rPr lang="cs-CZ" dirty="0" smtClean="0"/>
              <a:t> Free </a:t>
            </a:r>
            <a:r>
              <a:rPr lang="cs-CZ" dirty="0" err="1" smtClean="0"/>
              <a:t>Asia</a:t>
            </a:r>
            <a:r>
              <a:rPr lang="cs-CZ" dirty="0" smtClean="0"/>
              <a:t> – </a:t>
            </a:r>
            <a:r>
              <a:rPr lang="cs-CZ" dirty="0" err="1" smtClean="0"/>
              <a:t>China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www.rfa.org/english/news/china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Nezisková organizace financovaná americkou vládou</a:t>
            </a:r>
          </a:p>
          <a:p>
            <a:r>
              <a:rPr lang="cs-CZ" dirty="0" smtClean="0"/>
              <a:t>Velké množství ocenění za investigativní žurnalistiku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36564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0</TotalTime>
  <Words>659</Words>
  <Application>Microsoft Office PowerPoint</Application>
  <PresentationFormat>Širokoúhlá obrazovka</PresentationFormat>
  <Paragraphs>36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Franklin Gothic Book</vt:lpstr>
      <vt:lpstr>Crop</vt:lpstr>
      <vt:lpstr>Příkladová studie</vt:lpstr>
      <vt:lpstr>Zákon o státní bezpečnosti</vt:lpstr>
      <vt:lpstr>Důvody přijetí zákona</vt:lpstr>
      <vt:lpstr>Proč je zákon kontroverzí</vt:lpstr>
      <vt:lpstr>Dopad</vt:lpstr>
      <vt:lpstr>Sledovaná média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Příkladová studie</dc:title>
  <dc:creator>Denisa Hilbertová</dc:creator>
  <cp:lastModifiedBy>Denisa Hilbertová</cp:lastModifiedBy>
  <cp:revision>5</cp:revision>
  <dcterms:created xsi:type="dcterms:W3CDTF">2021-10-07T14:03:05Z</dcterms:created>
  <dcterms:modified xsi:type="dcterms:W3CDTF">2021-10-07T14:50:20Z</dcterms:modified>
</cp:coreProperties>
</file>