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77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96"/>
  </p:notesMasterIdLst>
  <p:sldIdLst>
    <p:sldId id="406" r:id="rId2"/>
    <p:sldId id="298" r:id="rId3"/>
    <p:sldId id="299" r:id="rId4"/>
    <p:sldId id="300" r:id="rId5"/>
    <p:sldId id="302" r:id="rId6"/>
    <p:sldId id="303" r:id="rId7"/>
    <p:sldId id="304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4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7" r:id="rId26"/>
    <p:sldId id="405" r:id="rId27"/>
    <p:sldId id="316" r:id="rId28"/>
    <p:sldId id="317" r:id="rId29"/>
    <p:sldId id="425" r:id="rId30"/>
    <p:sldId id="301" r:id="rId31"/>
    <p:sldId id="426" r:id="rId32"/>
    <p:sldId id="427" r:id="rId33"/>
    <p:sldId id="418" r:id="rId34"/>
    <p:sldId id="318" r:id="rId35"/>
    <p:sldId id="319" r:id="rId36"/>
    <p:sldId id="416" r:id="rId37"/>
    <p:sldId id="401" r:id="rId38"/>
    <p:sldId id="402" r:id="rId39"/>
    <p:sldId id="256" r:id="rId40"/>
    <p:sldId id="257" r:id="rId41"/>
    <p:sldId id="258" r:id="rId42"/>
    <p:sldId id="428" r:id="rId43"/>
    <p:sldId id="429" r:id="rId44"/>
    <p:sldId id="259" r:id="rId45"/>
    <p:sldId id="434" r:id="rId46"/>
    <p:sldId id="260" r:id="rId47"/>
    <p:sldId id="451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454" r:id="rId58"/>
    <p:sldId id="270" r:id="rId59"/>
    <p:sldId id="271" r:id="rId60"/>
    <p:sldId id="272" r:id="rId61"/>
    <p:sldId id="273" r:id="rId62"/>
    <p:sldId id="274" r:id="rId63"/>
    <p:sldId id="275" r:id="rId64"/>
    <p:sldId id="276" r:id="rId65"/>
    <p:sldId id="432" r:id="rId66"/>
    <p:sldId id="431" r:id="rId67"/>
    <p:sldId id="433" r:id="rId68"/>
    <p:sldId id="333" r:id="rId69"/>
    <p:sldId id="457" r:id="rId70"/>
    <p:sldId id="452" r:id="rId71"/>
    <p:sldId id="453" r:id="rId72"/>
    <p:sldId id="455" r:id="rId73"/>
    <p:sldId id="328" r:id="rId74"/>
    <p:sldId id="329" r:id="rId75"/>
    <p:sldId id="280" r:id="rId76"/>
    <p:sldId id="456" r:id="rId77"/>
    <p:sldId id="281" r:id="rId78"/>
    <p:sldId id="435" r:id="rId79"/>
    <p:sldId id="436" r:id="rId80"/>
    <p:sldId id="437" r:id="rId81"/>
    <p:sldId id="438" r:id="rId82"/>
    <p:sldId id="439" r:id="rId83"/>
    <p:sldId id="440" r:id="rId84"/>
    <p:sldId id="441" r:id="rId85"/>
    <p:sldId id="442" r:id="rId86"/>
    <p:sldId id="443" r:id="rId87"/>
    <p:sldId id="444" r:id="rId88"/>
    <p:sldId id="445" r:id="rId89"/>
    <p:sldId id="446" r:id="rId90"/>
    <p:sldId id="447" r:id="rId91"/>
    <p:sldId id="448" r:id="rId92"/>
    <p:sldId id="449" r:id="rId93"/>
    <p:sldId id="450" r:id="rId94"/>
    <p:sldId id="430" r:id="rId9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9"/>
    <p:restoredTop sz="94672"/>
  </p:normalViewPr>
  <p:slideViewPr>
    <p:cSldViewPr snapToGrid="0">
      <p:cViewPr varScale="1">
        <p:scale>
          <a:sx n="99" d="100"/>
          <a:sy n="99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46EF-7A15-284C-9767-B5735992D8AC}" type="datetimeFigureOut">
              <a:rPr kumimoji="1" lang="zh-CN" altLang="en-US" smtClean="0"/>
              <a:t>2023/3/9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34955-7CAB-254E-BAB4-9FDB4A21F6B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13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5" name="Google Shape;885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4" name="Google Shape;894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5" name="Google Shape;90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2" name="Google Shape;93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33" name="Google Shape;933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8" name="Google Shape;94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FEAE4-FCBF-4F0F-B83F-9A2F5CE64A2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903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8" name="Google Shape;818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Google Shape;84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272F-63EC-4CF8-9CAF-F24A7796C9B9}" type="slidenum">
              <a:rPr lang="zh-CN" altLang="en-US" smtClean="0"/>
              <a:t>92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272F-63EC-4CF8-9CAF-F24A7796C9B9}" type="slidenum">
              <a:rPr lang="zh-CN" altLang="en-US" smtClean="0"/>
              <a:t>93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77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377A-AB32-5848-B38D-D2D6147D0506}" type="datetimeFigureOut">
              <a:rPr kumimoji="1" lang="zh-CN" altLang="en-US" smtClean="0"/>
              <a:t>2023/3/9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A819-D22F-B14D-88B6-7E71AB2F5B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27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80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53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57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cap="all" spc="12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00" cap="none" spc="12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8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61" r:id="rId6"/>
    <p:sldLayoutId id="2147483756" r:id="rId7"/>
    <p:sldLayoutId id="2147483757" r:id="rId8"/>
    <p:sldLayoutId id="2147483758" r:id="rId9"/>
    <p:sldLayoutId id="2147483760" r:id="rId10"/>
    <p:sldLayoutId id="2147483759" r:id="rId11"/>
    <p:sldLayoutId id="2147483763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12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 spc="12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12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0" kern="1200" spc="12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12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9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52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49.png"/><Relationship Id="rId5" Type="http://schemas.openxmlformats.org/officeDocument/2006/relationships/tags" Target="../tags/tag9.xml"/><Relationship Id="rId10" Type="http://schemas.openxmlformats.org/officeDocument/2006/relationships/notesSlide" Target="../notesSlides/notesSlide30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jpeg"/><Relationship Id="rId3" Type="http://schemas.openxmlformats.org/officeDocument/2006/relationships/tags" Target="../tags/tag15.xml"/><Relationship Id="rId7" Type="http://schemas.openxmlformats.org/officeDocument/2006/relationships/notesSlide" Target="../notesSlides/notesSlide31.xml"/><Relationship Id="rId12" Type="http://schemas.openxmlformats.org/officeDocument/2006/relationships/image" Target="../media/image5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tags" Target="../tags/tag17.xml"/><Relationship Id="rId10" Type="http://schemas.openxmlformats.org/officeDocument/2006/relationships/image" Target="../media/image54.png"/><Relationship Id="rId4" Type="http://schemas.openxmlformats.org/officeDocument/2006/relationships/tags" Target="../tags/tag16.xml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20.xml"/><Relationship Id="rId7" Type="http://schemas.openxmlformats.org/officeDocument/2006/relationships/image" Target="../media/image57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41.jpg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jpg"/><Relationship Id="rId19" Type="http://schemas.openxmlformats.org/officeDocument/2006/relationships/image" Target="../media/image83.png"/><Relationship Id="rId4" Type="http://schemas.openxmlformats.org/officeDocument/2006/relationships/image" Target="../media/image68.jp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tags" Target="../tags/tag47.xml"/><Relationship Id="rId21" Type="http://schemas.openxmlformats.org/officeDocument/2006/relationships/tags" Target="../tags/tag42.xml"/><Relationship Id="rId42" Type="http://schemas.openxmlformats.org/officeDocument/2006/relationships/image" Target="../media/image88.png"/><Relationship Id="rId47" Type="http://schemas.openxmlformats.org/officeDocument/2006/relationships/image" Target="../media/image92.png"/><Relationship Id="rId63" Type="http://schemas.openxmlformats.org/officeDocument/2006/relationships/image" Target="../media/image108.png"/><Relationship Id="rId68" Type="http://schemas.openxmlformats.org/officeDocument/2006/relationships/image" Target="../media/image113.png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9" Type="http://schemas.openxmlformats.org/officeDocument/2006/relationships/tags" Target="../tags/tag50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tags" Target="../tags/tag58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90.png"/><Relationship Id="rId53" Type="http://schemas.openxmlformats.org/officeDocument/2006/relationships/image" Target="../media/image98.png"/><Relationship Id="rId58" Type="http://schemas.openxmlformats.org/officeDocument/2006/relationships/image" Target="../media/image103.png"/><Relationship Id="rId66" Type="http://schemas.openxmlformats.org/officeDocument/2006/relationships/image" Target="../media/image111.png"/><Relationship Id="rId5" Type="http://schemas.openxmlformats.org/officeDocument/2006/relationships/tags" Target="../tags/tag26.xml"/><Relationship Id="rId61" Type="http://schemas.openxmlformats.org/officeDocument/2006/relationships/image" Target="../media/image106.png"/><Relationship Id="rId19" Type="http://schemas.openxmlformats.org/officeDocument/2006/relationships/tags" Target="../tags/tag4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43" Type="http://schemas.openxmlformats.org/officeDocument/2006/relationships/image" Target="../media/image89.png"/><Relationship Id="rId48" Type="http://schemas.openxmlformats.org/officeDocument/2006/relationships/image" Target="../media/image93.png"/><Relationship Id="rId56" Type="http://schemas.openxmlformats.org/officeDocument/2006/relationships/image" Target="../media/image101.png"/><Relationship Id="rId64" Type="http://schemas.openxmlformats.org/officeDocument/2006/relationships/image" Target="../media/image109.png"/><Relationship Id="rId69" Type="http://schemas.openxmlformats.org/officeDocument/2006/relationships/image" Target="../media/image114.png"/><Relationship Id="rId8" Type="http://schemas.openxmlformats.org/officeDocument/2006/relationships/tags" Target="../tags/tag29.xml"/><Relationship Id="rId51" Type="http://schemas.openxmlformats.org/officeDocument/2006/relationships/image" Target="../media/image96.png"/><Relationship Id="rId72" Type="http://schemas.openxmlformats.org/officeDocument/2006/relationships/image" Target="../media/image117.png"/><Relationship Id="rId3" Type="http://schemas.openxmlformats.org/officeDocument/2006/relationships/tags" Target="../tags/tag24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tags" Target="../tags/tag59.xml"/><Relationship Id="rId46" Type="http://schemas.openxmlformats.org/officeDocument/2006/relationships/image" Target="../media/image91.png"/><Relationship Id="rId59" Type="http://schemas.openxmlformats.org/officeDocument/2006/relationships/image" Target="../media/image104.png"/><Relationship Id="rId67" Type="http://schemas.openxmlformats.org/officeDocument/2006/relationships/image" Target="../media/image112.png"/><Relationship Id="rId20" Type="http://schemas.openxmlformats.org/officeDocument/2006/relationships/tags" Target="../tags/tag41.xml"/><Relationship Id="rId41" Type="http://schemas.openxmlformats.org/officeDocument/2006/relationships/image" Target="../media/image87.png"/><Relationship Id="rId54" Type="http://schemas.openxmlformats.org/officeDocument/2006/relationships/image" Target="../media/image99.png"/><Relationship Id="rId62" Type="http://schemas.openxmlformats.org/officeDocument/2006/relationships/image" Target="../media/image107.png"/><Relationship Id="rId70" Type="http://schemas.openxmlformats.org/officeDocument/2006/relationships/image" Target="../media/image115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tags" Target="../tags/tag57.xml"/><Relationship Id="rId49" Type="http://schemas.openxmlformats.org/officeDocument/2006/relationships/image" Target="../media/image94.png"/><Relationship Id="rId57" Type="http://schemas.openxmlformats.org/officeDocument/2006/relationships/image" Target="../media/image102.png"/><Relationship Id="rId10" Type="http://schemas.openxmlformats.org/officeDocument/2006/relationships/tags" Target="../tags/tag31.xml"/><Relationship Id="rId31" Type="http://schemas.openxmlformats.org/officeDocument/2006/relationships/tags" Target="../tags/tag52.xml"/><Relationship Id="rId44" Type="http://schemas.openxmlformats.org/officeDocument/2006/relationships/image" Target="../media/image78.png"/><Relationship Id="rId52" Type="http://schemas.openxmlformats.org/officeDocument/2006/relationships/image" Target="../media/image97.png"/><Relationship Id="rId60" Type="http://schemas.openxmlformats.org/officeDocument/2006/relationships/image" Target="../media/image105.png"/><Relationship Id="rId65" Type="http://schemas.openxmlformats.org/officeDocument/2006/relationships/image" Target="../media/image110.png"/><Relationship Id="rId73" Type="http://schemas.openxmlformats.org/officeDocument/2006/relationships/image" Target="../media/image118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9" Type="http://schemas.openxmlformats.org/officeDocument/2006/relationships/tags" Target="../tags/tag60.xml"/><Relationship Id="rId34" Type="http://schemas.openxmlformats.org/officeDocument/2006/relationships/tags" Target="../tags/tag55.xml"/><Relationship Id="rId50" Type="http://schemas.openxmlformats.org/officeDocument/2006/relationships/image" Target="../media/image95.png"/><Relationship Id="rId55" Type="http://schemas.openxmlformats.org/officeDocument/2006/relationships/image" Target="../media/image100.png"/><Relationship Id="rId7" Type="http://schemas.openxmlformats.org/officeDocument/2006/relationships/tags" Target="../tags/tag28.xml"/><Relationship Id="rId71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194.png"/><Relationship Id="rId3" Type="http://schemas.openxmlformats.org/officeDocument/2006/relationships/tags" Target="../tags/tag63.xml"/><Relationship Id="rId21" Type="http://schemas.openxmlformats.org/officeDocument/2006/relationships/image" Target="../media/image197.png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image" Target="../media/image193.png"/><Relationship Id="rId2" Type="http://schemas.openxmlformats.org/officeDocument/2006/relationships/tags" Target="../tags/tag62.xml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image" Target="../media/image191.png"/><Relationship Id="rId10" Type="http://schemas.openxmlformats.org/officeDocument/2006/relationships/tags" Target="../tags/tag70.xml"/><Relationship Id="rId19" Type="http://schemas.openxmlformats.org/officeDocument/2006/relationships/image" Target="../media/image195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notesSlide" Target="../notesSlides/notesSlide7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notesSlide" Target="../notesSlides/notesSlide78.xml"/><Relationship Id="rId4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070" y="487757"/>
            <a:ext cx="5215353" cy="615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66"/>
          <p:cNvPicPr preferRelativeResize="0"/>
          <p:nvPr/>
        </p:nvPicPr>
        <p:blipFill rotWithShape="1">
          <a:blip r:embed="rId4">
            <a:alphaModFix/>
          </a:blip>
          <a:srcRect l="-1" r="-1635" b="24502"/>
          <a:stretch/>
        </p:blipFill>
        <p:spPr>
          <a:xfrm>
            <a:off x="6043945" y="685800"/>
            <a:ext cx="4940285" cy="542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53" descr="タクシーと運転手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2492" y="2730843"/>
            <a:ext cx="2279876" cy="244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3" descr="五感のイラスト（視覚・女性）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6659" y="1690688"/>
            <a:ext cx="2560509" cy="3103649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3"/>
          <p:cNvSpPr/>
          <p:nvPr/>
        </p:nvSpPr>
        <p:spPr>
          <a:xfrm>
            <a:off x="2442492" y="5384908"/>
            <a:ext cx="67730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</a:t>
            </a:r>
            <a:r>
              <a:rPr lang="zh-TW" sz="4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</a:t>
            </a:r>
            <a:r>
              <a:rPr lang="zh-TW" sz="48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见(到)</a:t>
            </a: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出租车来了。</a:t>
            </a:r>
            <a:endParaRPr sz="4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1" name="Google Shape;89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result(见)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54" descr="https://encrypted-tbn0.gstatic.com/images?q=tbn:ANd9GcQMPVxxSvOZ_MnPc3x7RKdHL-VlP57pIhEr-QScpVrkW_JNTdys&amp;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152" y="1822167"/>
            <a:ext cx="2874943" cy="27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54" descr="五感のイラスト（聴覚・女性）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898" y="2410078"/>
            <a:ext cx="2115666" cy="2564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9" name="Google Shape;899;p54"/>
          <p:cNvCxnSpPr/>
          <p:nvPr/>
        </p:nvCxnSpPr>
        <p:spPr>
          <a:xfrm flipH="1">
            <a:off x="3330152" y="3178742"/>
            <a:ext cx="1650000" cy="704536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00" name="Google Shape;900;p54"/>
          <p:cNvSpPr/>
          <p:nvPr/>
        </p:nvSpPr>
        <p:spPr>
          <a:xfrm>
            <a:off x="1082087" y="5459174"/>
            <a:ext cx="67730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</a:t>
            </a:r>
            <a:r>
              <a:rPr lang="zh-TW" sz="4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听</a:t>
            </a:r>
            <a:r>
              <a:rPr lang="zh-TW" sz="48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见(到)</a:t>
            </a: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王朋在唱歌。</a:t>
            </a:r>
            <a:endParaRPr sz="4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01" name="Google Shape;901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030362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result(见)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02" name="Google Shape;90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4638" y="856230"/>
            <a:ext cx="2122650" cy="5327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55"/>
          <p:cNvGrpSpPr/>
          <p:nvPr/>
        </p:nvGrpSpPr>
        <p:grpSpPr>
          <a:xfrm>
            <a:off x="432437" y="267086"/>
            <a:ext cx="9549974" cy="2007104"/>
            <a:chOff x="-191439" y="31457"/>
            <a:chExt cx="6311308" cy="2007104"/>
          </a:xfrm>
        </p:grpSpPr>
        <p:sp>
          <p:nvSpPr>
            <p:cNvPr id="909" name="Google Shape;909;p55"/>
            <p:cNvSpPr txBox="1"/>
            <p:nvPr/>
          </p:nvSpPr>
          <p:spPr>
            <a:xfrm>
              <a:off x="-191439" y="31457"/>
              <a:ext cx="4814455" cy="1206089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S+</a:t>
              </a:r>
              <a:r>
                <a:rPr lang="zh-TW" sz="40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</a:t>
              </a:r>
              <a:r>
                <a:rPr lang="zh-TW" sz="4000" b="1" i="0" u="none" strike="noStrike" cap="none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好</a:t>
              </a:r>
              <a:r>
                <a:rPr lang="zh-TW" sz="40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…</a:t>
              </a:r>
              <a:endParaRPr sz="4000" b="1" i="0" u="none" strike="noStrike" cap="none">
                <a:solidFill>
                  <a:srgbClr val="222A3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10" name="Google Shape;910;p55"/>
            <p:cNvSpPr txBox="1"/>
            <p:nvPr/>
          </p:nvSpPr>
          <p:spPr>
            <a:xfrm>
              <a:off x="272415" y="31457"/>
              <a:ext cx="5847454" cy="2007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Microsoft JhengHei"/>
                <a:buNone/>
              </a:pPr>
              <a:r>
                <a:rPr lang="zh-TW" sz="20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(the completion of an action. )</a:t>
              </a:r>
              <a:endParaRPr sz="2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911" name="Google Shape;911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" r="2495" b="52964"/>
          <a:stretch/>
        </p:blipFill>
        <p:spPr>
          <a:xfrm>
            <a:off x="6236928" y="2714071"/>
            <a:ext cx="3244244" cy="194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55" descr="https://encrypted-tbn0.gstatic.com/images?q=tbn:ANd9GcQ_nVhMgXDfG_4boZywqqgGV-myFB8FVDb4uLpA0SNy7iSIXSQg&amp;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3195" y="2746452"/>
            <a:ext cx="2103748" cy="2258864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55"/>
          <p:cNvSpPr txBox="1"/>
          <p:nvPr/>
        </p:nvSpPr>
        <p:spPr>
          <a:xfrm>
            <a:off x="1089715" y="1786426"/>
            <a:ext cx="3567228" cy="48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zh-TW" sz="39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20:00-21:00</a:t>
            </a:r>
            <a:endParaRPr sz="39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4" name="Google Shape;914;p55"/>
          <p:cNvSpPr txBox="1"/>
          <p:nvPr/>
        </p:nvSpPr>
        <p:spPr>
          <a:xfrm>
            <a:off x="6531461" y="1913056"/>
            <a:ext cx="3567228" cy="48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zh-TW" sz="39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21:00</a:t>
            </a:r>
            <a:endParaRPr sz="39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5" name="Google Shape;915;p55"/>
          <p:cNvSpPr txBox="1"/>
          <p:nvPr/>
        </p:nvSpPr>
        <p:spPr>
          <a:xfrm>
            <a:off x="1089715" y="5606210"/>
            <a:ext cx="10040362" cy="140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晚上九点的时候，她</a:t>
            </a:r>
            <a:r>
              <a:rPr lang="zh-TW" sz="44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写</a:t>
            </a:r>
            <a:r>
              <a:rPr lang="zh-TW" sz="4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</a:t>
            </a: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作业了。       </a:t>
            </a:r>
            <a:endParaRPr sz="4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56" descr="https://encrypted-tbn0.gstatic.com/images?q=tbn:ANd9GcTUntVPvkl-48z5gE2lCrOvhJDbDmmatHIDD8oZDDnexiTE-9AF&amp;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6790" y="2048021"/>
            <a:ext cx="2635517" cy="3121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56"/>
          <p:cNvGrpSpPr/>
          <p:nvPr/>
        </p:nvGrpSpPr>
        <p:grpSpPr>
          <a:xfrm>
            <a:off x="2406667" y="1773246"/>
            <a:ext cx="2857500" cy="3396457"/>
            <a:chOff x="2852437" y="2048021"/>
            <a:chExt cx="2857500" cy="3396457"/>
          </a:xfrm>
        </p:grpSpPr>
        <p:pic>
          <p:nvPicPr>
            <p:cNvPr id="923" name="Google Shape;923;p56" descr="教師と生徒のイラスト（男性）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52437" y="2710802"/>
              <a:ext cx="2857500" cy="2733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4" name="Google Shape;924;p56"/>
            <p:cNvSpPr txBox="1"/>
            <p:nvPr/>
          </p:nvSpPr>
          <p:spPr>
            <a:xfrm>
              <a:off x="2852437" y="2048021"/>
              <a:ext cx="2177271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王老师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925" name="Google Shape;925;p56"/>
          <p:cNvSpPr/>
          <p:nvPr/>
        </p:nvSpPr>
        <p:spPr>
          <a:xfrm>
            <a:off x="6096000" y="3669957"/>
            <a:ext cx="749643" cy="4076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56"/>
          <p:cNvSpPr/>
          <p:nvPr/>
        </p:nvSpPr>
        <p:spPr>
          <a:xfrm>
            <a:off x="194462" y="1831829"/>
            <a:ext cx="1967268" cy="1418272"/>
          </a:xfrm>
          <a:prstGeom prst="wedgeRoundRectCallout">
            <a:avLst>
              <a:gd name="adj1" fmla="val 31442"/>
              <a:gd name="adj2" fmla="val 65114"/>
              <a:gd name="adj3" fmla="val 16667"/>
            </a:avLst>
          </a:prstGeom>
          <a:solidFill>
            <a:srgbClr val="FFF2CC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zh-CN" alt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会不会？</a:t>
            </a: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56"/>
          <p:cNvSpPr/>
          <p:nvPr/>
        </p:nvSpPr>
        <p:spPr>
          <a:xfrm>
            <a:off x="1979175" y="5313968"/>
            <a:ext cx="94179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</a:t>
            </a:r>
            <a:r>
              <a:rPr lang="zh-TW" sz="4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听</a:t>
            </a:r>
            <a:r>
              <a:rPr lang="zh-TW" sz="48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懂</a:t>
            </a: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了王老师教他的中文语法。</a:t>
            </a:r>
            <a:endParaRPr sz="4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29" name="Google Shape;92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030362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result(懂)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57"/>
          <p:cNvSpPr/>
          <p:nvPr/>
        </p:nvSpPr>
        <p:spPr>
          <a:xfrm>
            <a:off x="7574692" y="1549076"/>
            <a:ext cx="4382284" cy="2429800"/>
          </a:xfrm>
          <a:prstGeom prst="wedgeEllipseCallout">
            <a:avLst>
              <a:gd name="adj1" fmla="val -44963"/>
              <a:gd name="adj2" fmla="val 60242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我们要吃什么?餐厅在哪里?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请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说</a:t>
            </a:r>
            <a:r>
              <a:rPr lang="zh-TW" sz="36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清楚</a:t>
            </a: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一点</a:t>
            </a: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32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6" name="Google Shape;936;p57"/>
          <p:cNvSpPr/>
          <p:nvPr/>
        </p:nvSpPr>
        <p:spPr>
          <a:xfrm>
            <a:off x="0" y="2332985"/>
            <a:ext cx="4841200" cy="1480850"/>
          </a:xfrm>
          <a:prstGeom prst="wedgeEllipseCallout">
            <a:avLst>
              <a:gd name="adj1" fmla="val 39130"/>
              <a:gd name="adj2" fmla="val 45537"/>
            </a:avLst>
          </a:prstGeom>
          <a:solidFill>
            <a:srgbClr val="C4E0B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明天餐厅见。</a:t>
            </a:r>
            <a:endParaRPr sz="2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37" name="Google Shape;937;p57"/>
          <p:cNvPicPr preferRelativeResize="0"/>
          <p:nvPr/>
        </p:nvPicPr>
        <p:blipFill rotWithShape="1">
          <a:blip r:embed="rId3">
            <a:alphaModFix/>
          </a:blip>
          <a:srcRect t="12647" r="37184"/>
          <a:stretch/>
        </p:blipFill>
        <p:spPr>
          <a:xfrm>
            <a:off x="4763696" y="2191373"/>
            <a:ext cx="2692474" cy="32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57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4841199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result(清楚)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643" y="2274092"/>
            <a:ext cx="2632062" cy="281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115" y="2395718"/>
            <a:ext cx="2370950" cy="2720947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59"/>
          <p:cNvSpPr/>
          <p:nvPr/>
        </p:nvSpPr>
        <p:spPr>
          <a:xfrm>
            <a:off x="5140410" y="3435178"/>
            <a:ext cx="1692876" cy="54369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59"/>
          <p:cNvSpPr/>
          <p:nvPr/>
        </p:nvSpPr>
        <p:spPr>
          <a:xfrm>
            <a:off x="78968" y="5671498"/>
            <a:ext cx="109055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她每天练习做菜，一个月以后，她</a:t>
            </a:r>
            <a:r>
              <a:rPr lang="zh-TW" sz="4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学</a:t>
            </a:r>
            <a:r>
              <a:rPr lang="zh-TW" sz="44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会</a:t>
            </a: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了。</a:t>
            </a:r>
            <a:endParaRPr sz="4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5" name="Google Shape;955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030362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result(会)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V过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560705" y="1555750"/>
            <a:ext cx="9930130" cy="466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对话练习：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示例：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—你知道图书馆在哪儿吗？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—我知道，我去</a:t>
            </a:r>
            <a:r>
              <a:rPr lang="zh-CN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过</a:t>
            </a: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图书馆。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—我不知道，我没去</a:t>
            </a:r>
            <a:r>
              <a:rPr lang="zh-CN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过</a:t>
            </a:r>
            <a:r>
              <a:rPr lang="zh-C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图书馆。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0565" y="1074420"/>
            <a:ext cx="5963920" cy="4869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80820" y="58259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V过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786765" y="1518285"/>
            <a:ext cx="7283450" cy="429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对话练习： 请使用 “V过” 完成句子。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—你知道______在哪儿吗？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—我知道，____________。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—我不知道，_____________。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5850" y="281305"/>
            <a:ext cx="4149725" cy="336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1260" y="1428750"/>
            <a:ext cx="4150360" cy="302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1260" y="2290445"/>
            <a:ext cx="3820795" cy="413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3380" y="3205480"/>
            <a:ext cx="4151630" cy="36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61455" y="100330"/>
            <a:ext cx="5347970" cy="37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5625" y="1518285"/>
            <a:ext cx="3969385" cy="2694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6561455" y="601980"/>
            <a:ext cx="1636395" cy="565467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电影院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KTV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卫生间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书店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体育场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市中心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2258695" y="274510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电影院</a:t>
            </a:r>
            <a:endParaRPr sz="24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2733040" y="365125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我去过电影院</a:t>
            </a:r>
            <a:endParaRPr sz="24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995295" y="445198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我没去过电影院</a:t>
            </a:r>
            <a:endParaRPr sz="24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6671945" y="4260215"/>
            <a:ext cx="40640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tǐyùchǎng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6561455" y="2315845"/>
            <a:ext cx="40640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wèishēngjiān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828750" y="512110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V完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1043305" y="1612900"/>
            <a:ext cx="5969635" cy="439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请将短语变成句子。（使用“V完”）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示例：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吃饭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买票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喝水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写作业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4"/>
          <p:cNvCxnSpPr/>
          <p:nvPr/>
        </p:nvCxnSpPr>
        <p:spPr>
          <a:xfrm rot="10800000" flipH="1">
            <a:off x="2056130" y="4875530"/>
            <a:ext cx="1186180" cy="82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20" name="Google Shape;120;p4"/>
          <p:cNvSpPr txBox="1"/>
          <p:nvPr/>
        </p:nvSpPr>
        <p:spPr>
          <a:xfrm>
            <a:off x="3502660" y="290703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我吃完饭了。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4"/>
          <p:cNvCxnSpPr/>
          <p:nvPr/>
        </p:nvCxnSpPr>
        <p:spPr>
          <a:xfrm rot="10800000" flipH="1">
            <a:off x="2316480" y="5755005"/>
            <a:ext cx="1186180" cy="82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22" name="Google Shape;122;p4"/>
          <p:cNvCxnSpPr/>
          <p:nvPr/>
        </p:nvCxnSpPr>
        <p:spPr>
          <a:xfrm rot="10800000" flipH="1">
            <a:off x="1969135" y="3164840"/>
            <a:ext cx="1186180" cy="82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23" name="Google Shape;123;p4"/>
          <p:cNvSpPr txBox="1"/>
          <p:nvPr/>
        </p:nvSpPr>
        <p:spPr>
          <a:xfrm>
            <a:off x="3432810" y="469519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3589655" y="564134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4"/>
          <p:cNvCxnSpPr/>
          <p:nvPr/>
        </p:nvCxnSpPr>
        <p:spPr>
          <a:xfrm rot="10800000" flipH="1">
            <a:off x="1969135" y="3967480"/>
            <a:ext cx="1186180" cy="82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26" name="Google Shape;126;p4"/>
          <p:cNvSpPr txBox="1"/>
          <p:nvPr/>
        </p:nvSpPr>
        <p:spPr>
          <a:xfrm>
            <a:off x="3432810" y="387794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4620" y="135255"/>
            <a:ext cx="2948940" cy="271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3785" y="2426335"/>
            <a:ext cx="3380105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3380" y="4517390"/>
            <a:ext cx="3282950" cy="23406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3502660" y="359537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我买完票了。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3589655" y="451739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我喝完水了。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3691890" y="543941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我写完作业了。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/>
        </p:nvSpPr>
        <p:spPr>
          <a:xfrm>
            <a:off x="6176010" y="918845"/>
            <a:ext cx="4021455" cy="5384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 txBox="1">
            <a:spLocks noGrp="1"/>
          </p:cNvSpPr>
          <p:nvPr>
            <p:ph type="title"/>
          </p:nvPr>
        </p:nvSpPr>
        <p:spPr>
          <a:xfrm>
            <a:off x="654760" y="598470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V错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146685" y="1602105"/>
            <a:ext cx="6139180" cy="195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排列句子：（示例）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店员    找    钱    了    这个   错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6459220" y="115189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   人    错     了     认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6356350" y="1855470"/>
            <a:ext cx="4064000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"/>
          <p:cNvSpPr txBox="1"/>
          <p:nvPr/>
        </p:nvSpPr>
        <p:spPr>
          <a:xfrm>
            <a:off x="6459220" y="318325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错   了    写     他      字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5"/>
          <p:cNvSpPr txBox="1"/>
          <p:nvPr/>
        </p:nvSpPr>
        <p:spPr>
          <a:xfrm>
            <a:off x="6356350" y="3791585"/>
            <a:ext cx="6096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6459220" y="480377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    错   了     听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6356350" y="5704205"/>
            <a:ext cx="6096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957580" y="355155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这个店员</a:t>
            </a: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找错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钱了。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957580" y="3854450"/>
            <a:ext cx="37084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6459220" y="165481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我认错人了。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6520180" y="364363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他写错字了。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6520180" y="550608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他听错了。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43"/>
          <p:cNvGrpSpPr/>
          <p:nvPr/>
        </p:nvGrpSpPr>
        <p:grpSpPr>
          <a:xfrm>
            <a:off x="364145" y="108961"/>
            <a:ext cx="6219536" cy="1714024"/>
            <a:chOff x="364144" y="108961"/>
            <a:chExt cx="7086601" cy="1714024"/>
          </a:xfrm>
        </p:grpSpPr>
        <p:sp>
          <p:nvSpPr>
            <p:cNvPr id="780" name="Google Shape;780;p43"/>
            <p:cNvSpPr txBox="1"/>
            <p:nvPr/>
          </p:nvSpPr>
          <p:spPr>
            <a:xfrm>
              <a:off x="364144" y="108961"/>
              <a:ext cx="7086601" cy="1325563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</a:t>
              </a:r>
              <a:r>
                <a:rPr lang="zh-TW" sz="40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过</a:t>
              </a:r>
              <a:endParaRPr sz="4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81" name="Google Shape;781;p43"/>
            <p:cNvSpPr txBox="1"/>
            <p:nvPr/>
          </p:nvSpPr>
          <p:spPr>
            <a:xfrm>
              <a:off x="364144" y="497422"/>
              <a:ext cx="6563198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 past experience or accurence)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782" name="Google Shape;782;p43" descr="ネットショップのイラスト"/>
          <p:cNvPicPr preferRelativeResize="0"/>
          <p:nvPr/>
        </p:nvPicPr>
        <p:blipFill rotWithShape="1">
          <a:blip r:embed="rId3">
            <a:alphaModFix/>
          </a:blip>
          <a:srcRect l="19677" t="8518" r="25318" b="35217"/>
          <a:stretch/>
        </p:blipFill>
        <p:spPr>
          <a:xfrm>
            <a:off x="1478254" y="1952156"/>
            <a:ext cx="1963199" cy="1807389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43"/>
          <p:cNvSpPr/>
          <p:nvPr/>
        </p:nvSpPr>
        <p:spPr>
          <a:xfrm>
            <a:off x="3599276" y="1520649"/>
            <a:ext cx="2812954" cy="1597367"/>
          </a:xfrm>
          <a:prstGeom prst="wedgeEllipseCallout">
            <a:avLst>
              <a:gd name="adj1" fmla="val 41715"/>
              <a:gd name="adj2" fmla="val 65362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5355" y="1822985"/>
            <a:ext cx="1281946" cy="128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3" descr="https://encrypted-tbn0.gstatic.com/images?q=tbn:ANd9GcToh925KGkd2B-yahWvSk5QAvgCzVbYhJuGM1j6aKqD_tMTS_Kl&amp;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6584" y="1798475"/>
            <a:ext cx="1466850" cy="312420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43"/>
          <p:cNvSpPr txBox="1"/>
          <p:nvPr/>
        </p:nvSpPr>
        <p:spPr>
          <a:xfrm>
            <a:off x="2712117" y="5002223"/>
            <a:ext cx="63404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她在这家商店买</a:t>
            </a:r>
            <a:r>
              <a:rPr lang="zh-TW" sz="4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过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围巾。</a:t>
            </a:r>
            <a:endParaRPr sz="44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7" name="Google Shape;787;p43"/>
          <p:cNvSpPr txBox="1"/>
          <p:nvPr/>
        </p:nvSpPr>
        <p:spPr>
          <a:xfrm>
            <a:off x="1421894" y="3707192"/>
            <a:ext cx="2424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上个星期二</a:t>
            </a:r>
            <a:endParaRPr sz="3200" b="1" i="0" u="none" strike="noStrike" cap="none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1077670" y="56354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V到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1077595" y="198628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你看到了什么？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930275" y="256222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1341755" y="245872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我看到了一只小狗。</a:t>
            </a:r>
            <a:endParaRPr sz="1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1017270" y="363029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______________________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1077595" y="416242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我听到了小狗的声音。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1529080" y="354393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你听到了什么？</a:t>
            </a:r>
            <a:endParaRPr sz="1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160780" y="522287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你走到哪儿了？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1341755" y="569531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我走到市中心了。</a:t>
            </a:r>
            <a:endParaRPr sz="1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930275" y="576262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_____________________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6887845" y="1527810"/>
            <a:ext cx="4064000" cy="43999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 你到哪儿了？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B：我__到市中心了。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A：快点！我们快迟到了。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B：你__到教室在哪儿了吗？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A：__到了 ，在那儿！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7507605" y="6125210"/>
            <a:ext cx="2606675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走   找    看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6979920" y="85407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选词填空：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 txBox="1"/>
          <p:nvPr/>
        </p:nvSpPr>
        <p:spPr>
          <a:xfrm>
            <a:off x="7842250" y="235458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走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7842250" y="408559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看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7507605" y="524065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找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00" y="824865"/>
            <a:ext cx="2372995" cy="178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3320" y="2969895"/>
            <a:ext cx="2568575" cy="155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7740" y="4852035"/>
            <a:ext cx="2764155" cy="18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989405" y="42003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V见</a:t>
            </a:r>
            <a:endParaRPr/>
          </a:p>
        </p:txBody>
      </p:sp>
      <p:sp>
        <p:nvSpPr>
          <p:cNvPr id="179" name="Google Shape;179;p7"/>
          <p:cNvSpPr txBox="1"/>
          <p:nvPr/>
        </p:nvSpPr>
        <p:spPr>
          <a:xfrm>
            <a:off x="7209155" y="574357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680720" y="580707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744855" y="5589905"/>
            <a:ext cx="406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他看见了一</a:t>
            </a:r>
            <a:r>
              <a:rPr lang="zh-CN" sz="2800">
                <a:solidFill>
                  <a:schemeClr val="dk1"/>
                </a:solidFill>
              </a:rPr>
              <a:t>棵</a:t>
            </a: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大树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1186815"/>
            <a:ext cx="6504305" cy="430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150" y="1269365"/>
            <a:ext cx="6189345" cy="3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>
            <a:off x="7328535" y="549021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他听见了狗的声音。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3145155" y="512318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shù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3192780" y="616839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925905" y="443530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zh-CN"/>
              <a:t>S+V好</a:t>
            </a:r>
            <a:endParaRPr/>
          </a:p>
        </p:txBody>
      </p:sp>
      <p:sp>
        <p:nvSpPr>
          <p:cNvPr id="192" name="Google Shape;192;p8"/>
          <p:cNvSpPr txBox="1"/>
          <p:nvPr/>
        </p:nvSpPr>
        <p:spPr>
          <a:xfrm>
            <a:off x="1014095" y="5631815"/>
            <a:ext cx="559371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我买好菜了。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752475" y="134556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看图说话：（造句练习）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208280" y="5785485"/>
            <a:ext cx="5722620" cy="81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 txBox="1"/>
          <p:nvPr/>
        </p:nvSpPr>
        <p:spPr>
          <a:xfrm>
            <a:off x="6607810" y="5847080"/>
            <a:ext cx="532955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7096125" y="5785485"/>
            <a:ext cx="4064000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电脑修好了。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550" y="1941195"/>
            <a:ext cx="4347210" cy="323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1175" y="1744345"/>
            <a:ext cx="4298950" cy="3887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5286375" y="1794510"/>
            <a:ext cx="1452880" cy="13836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买菜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修电脑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8072120" y="551497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xiū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5286375" y="2378710"/>
            <a:ext cx="40640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xiū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5358130" y="317817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668730" y="45178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V懂</a:t>
            </a:r>
            <a:endParaRPr/>
          </a:p>
        </p:txBody>
      </p:sp>
      <p:sp>
        <p:nvSpPr>
          <p:cNvPr id="208" name="Google Shape;208;p9"/>
          <p:cNvSpPr txBox="1"/>
          <p:nvPr/>
        </p:nvSpPr>
        <p:spPr>
          <a:xfrm>
            <a:off x="1176655" y="1665605"/>
            <a:ext cx="4544695" cy="22263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A：这节数学课你____</a:t>
            </a: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了吗？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B：我____</a:t>
            </a: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了，你呢？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A：不，我没太___</a:t>
            </a: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1176655" y="4209415"/>
            <a:ext cx="4544695" cy="19380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 这本书你___</a:t>
            </a: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了吗？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B: 我没___</a:t>
            </a: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，但是她___</a:t>
            </a: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了。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7545070" y="696595"/>
            <a:ext cx="1724660" cy="52914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看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读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练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说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9683750" y="2885440"/>
            <a:ext cx="1741170" cy="69659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3684270" y="156146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9"/>
          <p:cNvSpPr txBox="1"/>
          <p:nvPr/>
        </p:nvSpPr>
        <p:spPr>
          <a:xfrm>
            <a:off x="2105025" y="227330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9"/>
          <p:cNvSpPr txBox="1"/>
          <p:nvPr/>
        </p:nvSpPr>
        <p:spPr>
          <a:xfrm>
            <a:off x="3266440" y="306006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9"/>
          <p:cNvSpPr txBox="1"/>
          <p:nvPr/>
        </p:nvSpPr>
        <p:spPr>
          <a:xfrm>
            <a:off x="2858770" y="448564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读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9"/>
          <p:cNvSpPr txBox="1"/>
          <p:nvPr/>
        </p:nvSpPr>
        <p:spPr>
          <a:xfrm>
            <a:off x="2232660" y="5245100"/>
            <a:ext cx="555625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读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4259580" y="524510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读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>
            <a:spLocks noGrp="1"/>
          </p:cNvSpPr>
          <p:nvPr>
            <p:ph type="title"/>
          </p:nvPr>
        </p:nvSpPr>
        <p:spPr>
          <a:xfrm>
            <a:off x="756995" y="46829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V清楚</a:t>
            </a:r>
            <a:endParaRPr/>
          </a:p>
        </p:txBody>
      </p:sp>
      <p:sp>
        <p:nvSpPr>
          <p:cNvPr id="223" name="Google Shape;223;p10"/>
          <p:cNvSpPr txBox="1"/>
          <p:nvPr/>
        </p:nvSpPr>
        <p:spPr>
          <a:xfrm>
            <a:off x="491490" y="1513840"/>
            <a:ext cx="8555990" cy="452310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A：看！你___</a:t>
            </a:r>
            <a:r>
              <a:rPr lang="zh-CN" sz="36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清楚</a:t>
            </a: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课程表了吗？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B：你说什么？我没___</a:t>
            </a:r>
            <a:r>
              <a:rPr lang="zh-CN" sz="36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清楚</a:t>
            </a: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A：课程表上写了我们下午有课。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B：请你___</a:t>
            </a:r>
            <a:r>
              <a:rPr lang="zh-CN" sz="36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清楚</a:t>
            </a: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一点。下午几点？哪个教室？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9227185" y="851535"/>
            <a:ext cx="1196975" cy="539559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看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说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练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学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写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10490835" y="3208655"/>
            <a:ext cx="1541145" cy="61658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 清楚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2737485" y="1513840"/>
            <a:ext cx="756285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看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4533265" y="2518410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2321560" y="474535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说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title"/>
          </p:nvPr>
        </p:nvSpPr>
        <p:spPr>
          <a:xfrm>
            <a:off x="1143075" y="56354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A 没（有）/不比 B + Adj.</a:t>
            </a:r>
            <a:endParaRPr/>
          </a:p>
        </p:txBody>
      </p:sp>
      <p:sp>
        <p:nvSpPr>
          <p:cNvPr id="254" name="Google Shape;254;p12"/>
          <p:cNvSpPr txBox="1"/>
          <p:nvPr/>
        </p:nvSpPr>
        <p:spPr>
          <a:xfrm>
            <a:off x="968375" y="1802130"/>
            <a:ext cx="8100060" cy="43999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A：今天天气怎么样？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B：今天下雪了。今天____昨天______。多穿一点。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A：那明天呢？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B：明天要出太阳了。明天____今天______。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A：好的，那明天我们可以出去玩。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 txBox="1"/>
          <p:nvPr/>
        </p:nvSpPr>
        <p:spPr>
          <a:xfrm>
            <a:off x="9412605" y="2562860"/>
            <a:ext cx="2196465" cy="28778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没有/不比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暖和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冷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2"/>
          <p:cNvSpPr txBox="1"/>
          <p:nvPr/>
        </p:nvSpPr>
        <p:spPr>
          <a:xfrm>
            <a:off x="4422140" y="2562860"/>
            <a:ext cx="4064000" cy="9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没有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不比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2"/>
          <p:cNvSpPr txBox="1"/>
          <p:nvPr/>
        </p:nvSpPr>
        <p:spPr>
          <a:xfrm>
            <a:off x="6004560" y="262763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暖和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2"/>
          <p:cNvSpPr txBox="1"/>
          <p:nvPr/>
        </p:nvSpPr>
        <p:spPr>
          <a:xfrm>
            <a:off x="5139055" y="4297680"/>
            <a:ext cx="6096000" cy="9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没有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不比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2"/>
          <p:cNvSpPr txBox="1"/>
          <p:nvPr/>
        </p:nvSpPr>
        <p:spPr>
          <a:xfrm>
            <a:off x="6991985" y="429768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冷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60"/>
          <p:cNvGrpSpPr/>
          <p:nvPr/>
        </p:nvGrpSpPr>
        <p:grpSpPr>
          <a:xfrm>
            <a:off x="604175" y="375673"/>
            <a:ext cx="6219536" cy="1714024"/>
            <a:chOff x="364144" y="108961"/>
            <a:chExt cx="7086601" cy="1714024"/>
          </a:xfrm>
        </p:grpSpPr>
        <p:sp>
          <p:nvSpPr>
            <p:cNvPr id="961" name="Google Shape;961;p60"/>
            <p:cNvSpPr txBox="1"/>
            <p:nvPr/>
          </p:nvSpPr>
          <p:spPr>
            <a:xfrm>
              <a:off x="364144" y="108961"/>
              <a:ext cx="7086601" cy="1325563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S+</a:t>
              </a:r>
              <a:r>
                <a:rPr lang="zh-TW" sz="4000" b="1" i="0" u="none" strike="noStrike" cap="none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VV</a:t>
              </a:r>
              <a:endParaRPr/>
            </a:p>
          </p:txBody>
        </p:sp>
        <p:sp>
          <p:nvSpPr>
            <p:cNvPr id="962" name="Google Shape;962;p60"/>
            <p:cNvSpPr txBox="1"/>
            <p:nvPr/>
          </p:nvSpPr>
          <p:spPr>
            <a:xfrm>
              <a:off x="364144" y="497422"/>
              <a:ext cx="6563198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(an requested action)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63" name="Google Shape;963;p60"/>
          <p:cNvGrpSpPr/>
          <p:nvPr/>
        </p:nvGrpSpPr>
        <p:grpSpPr>
          <a:xfrm>
            <a:off x="836193" y="1955111"/>
            <a:ext cx="4960620" cy="1600200"/>
            <a:chOff x="-3851155" y="1513795"/>
            <a:chExt cx="7673877" cy="2588121"/>
          </a:xfrm>
        </p:grpSpPr>
        <p:sp>
          <p:nvSpPr>
            <p:cNvPr id="964" name="Google Shape;964;p60"/>
            <p:cNvSpPr/>
            <p:nvPr/>
          </p:nvSpPr>
          <p:spPr>
            <a:xfrm>
              <a:off x="-3851155" y="1513795"/>
              <a:ext cx="7673877" cy="2588121"/>
            </a:xfrm>
            <a:prstGeom prst="wedgeEllipseCallout">
              <a:avLst>
                <a:gd name="adj1" fmla="val 30209"/>
                <a:gd name="adj2" fmla="val 55126"/>
              </a:avLst>
            </a:prstGeom>
            <a:solidFill>
              <a:srgbClr val="FEE599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60"/>
            <p:cNvSpPr/>
            <p:nvPr/>
          </p:nvSpPr>
          <p:spPr>
            <a:xfrm>
              <a:off x="-2820411" y="1897929"/>
              <a:ext cx="5999085" cy="176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我刚从捷克回来，</a:t>
              </a:r>
              <a:endParaRPr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那里很漂亮。</a:t>
              </a:r>
              <a:endParaRPr/>
            </a:p>
          </p:txBody>
        </p:sp>
      </p:grpSp>
      <p:pic>
        <p:nvPicPr>
          <p:cNvPr id="966" name="Google Shape;966;p60"/>
          <p:cNvPicPr preferRelativeResize="0"/>
          <p:nvPr/>
        </p:nvPicPr>
        <p:blipFill rotWithShape="1">
          <a:blip r:embed="rId3">
            <a:alphaModFix/>
          </a:blip>
          <a:srcRect t="12647" r="37184"/>
          <a:stretch/>
        </p:blipFill>
        <p:spPr>
          <a:xfrm>
            <a:off x="4904837" y="3809186"/>
            <a:ext cx="2362636" cy="2847408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60"/>
          <p:cNvSpPr/>
          <p:nvPr/>
        </p:nvSpPr>
        <p:spPr>
          <a:xfrm>
            <a:off x="7231380" y="1581731"/>
            <a:ext cx="4960620" cy="1600200"/>
          </a:xfrm>
          <a:prstGeom prst="wedgeEllipseCallout">
            <a:avLst>
              <a:gd name="adj1" fmla="val -47902"/>
              <a:gd name="adj2" fmla="val 60126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真好!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说说</a:t>
            </a: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你去了哪些城市?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oogle Shape;972;p61"/>
          <p:cNvGrpSpPr/>
          <p:nvPr/>
        </p:nvGrpSpPr>
        <p:grpSpPr>
          <a:xfrm>
            <a:off x="604175" y="375673"/>
            <a:ext cx="6219536" cy="1714024"/>
            <a:chOff x="364144" y="108961"/>
            <a:chExt cx="7086601" cy="1714024"/>
          </a:xfrm>
        </p:grpSpPr>
        <p:sp>
          <p:nvSpPr>
            <p:cNvPr id="973" name="Google Shape;973;p61"/>
            <p:cNvSpPr txBox="1"/>
            <p:nvPr/>
          </p:nvSpPr>
          <p:spPr>
            <a:xfrm>
              <a:off x="364144" y="108961"/>
              <a:ext cx="7086601" cy="1325563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S+</a:t>
              </a:r>
              <a:r>
                <a:rPr lang="zh-TW" sz="4000" b="1" i="0" u="none" strike="noStrike" cap="none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VV</a:t>
              </a:r>
              <a:endParaRPr/>
            </a:p>
          </p:txBody>
        </p:sp>
        <p:sp>
          <p:nvSpPr>
            <p:cNvPr id="974" name="Google Shape;974;p61"/>
            <p:cNvSpPr txBox="1"/>
            <p:nvPr/>
          </p:nvSpPr>
          <p:spPr>
            <a:xfrm>
              <a:off x="364144" y="497422"/>
              <a:ext cx="6563198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(an requested action)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975" name="Google Shape;975;p61" descr="メガネを探す人のイラスト（女性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1328" y="2478158"/>
            <a:ext cx="2797949" cy="319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61"/>
          <p:cNvPicPr preferRelativeResize="0"/>
          <p:nvPr/>
        </p:nvPicPr>
        <p:blipFill rotWithShape="1">
          <a:blip r:embed="rId4">
            <a:alphaModFix/>
          </a:blip>
          <a:srcRect t="-1387" r="51130"/>
          <a:stretch/>
        </p:blipFill>
        <p:spPr>
          <a:xfrm>
            <a:off x="3281832" y="3094323"/>
            <a:ext cx="1153008" cy="2886579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61"/>
          <p:cNvSpPr/>
          <p:nvPr/>
        </p:nvSpPr>
        <p:spPr>
          <a:xfrm>
            <a:off x="7151370" y="764134"/>
            <a:ext cx="4960620" cy="1600200"/>
          </a:xfrm>
          <a:prstGeom prst="wedgeEllipseCallout">
            <a:avLst>
              <a:gd name="adj1" fmla="val -47902"/>
              <a:gd name="adj2" fmla="val 60126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你可以帮我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找找</a:t>
            </a: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我的眼镜吗?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61"/>
          <p:cNvSpPr/>
          <p:nvPr/>
        </p:nvSpPr>
        <p:spPr>
          <a:xfrm>
            <a:off x="483073" y="2350752"/>
            <a:ext cx="2843341" cy="1600200"/>
          </a:xfrm>
          <a:prstGeom prst="wedgeEllipseCallout">
            <a:avLst>
              <a:gd name="adj1" fmla="val 27213"/>
              <a:gd name="adj2" fmla="val 57983"/>
            </a:avLst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没问题。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049" y="3031807"/>
            <a:ext cx="2854522" cy="3262311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62"/>
          <p:cNvSpPr/>
          <p:nvPr/>
        </p:nvSpPr>
        <p:spPr>
          <a:xfrm>
            <a:off x="7101840" y="3171702"/>
            <a:ext cx="4480560" cy="1718310"/>
          </a:xfrm>
          <a:prstGeom prst="wedgeEllipseCallout">
            <a:avLst>
              <a:gd name="adj1" fmla="val -40169"/>
              <a:gd name="adj2" fmla="val 53122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我想去公园</a:t>
            </a: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走走</a:t>
            </a: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聊聊</a:t>
            </a: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天。</a:t>
            </a:r>
            <a:endParaRPr sz="32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85" name="Google Shape;985;p62"/>
          <p:cNvSpPr/>
          <p:nvPr/>
        </p:nvSpPr>
        <p:spPr>
          <a:xfrm>
            <a:off x="604175" y="2229592"/>
            <a:ext cx="4470019" cy="1200571"/>
          </a:xfrm>
          <a:prstGeom prst="wedgeEllipseCallout">
            <a:avLst>
              <a:gd name="adj1" fmla="val 37005"/>
              <a:gd name="adj2" fmla="val 45537"/>
            </a:avLst>
          </a:prstGeom>
          <a:solidFill>
            <a:srgbClr val="C4E0B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你下课后</a:t>
            </a:r>
            <a:endParaRPr sz="36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要做什么?</a:t>
            </a:r>
            <a:endParaRPr sz="36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86" name="Google Shape;986;p62"/>
          <p:cNvGrpSpPr/>
          <p:nvPr/>
        </p:nvGrpSpPr>
        <p:grpSpPr>
          <a:xfrm>
            <a:off x="604175" y="375673"/>
            <a:ext cx="6219536" cy="1714024"/>
            <a:chOff x="364144" y="108961"/>
            <a:chExt cx="7086601" cy="1714024"/>
          </a:xfrm>
        </p:grpSpPr>
        <p:sp>
          <p:nvSpPr>
            <p:cNvPr id="987" name="Google Shape;987;p62"/>
            <p:cNvSpPr txBox="1"/>
            <p:nvPr/>
          </p:nvSpPr>
          <p:spPr>
            <a:xfrm>
              <a:off x="364144" y="108961"/>
              <a:ext cx="7086601" cy="1325563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S+</a:t>
              </a:r>
              <a:r>
                <a:rPr lang="zh-TW" sz="4000" b="1" i="0" u="none" strike="noStrike" cap="none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VV</a:t>
              </a:r>
              <a:endParaRPr/>
            </a:p>
          </p:txBody>
        </p:sp>
        <p:sp>
          <p:nvSpPr>
            <p:cNvPr id="988" name="Google Shape;988;p62"/>
            <p:cNvSpPr txBox="1"/>
            <p:nvPr/>
          </p:nvSpPr>
          <p:spPr>
            <a:xfrm>
              <a:off x="364144" y="497422"/>
              <a:ext cx="6563198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(an requested action)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989" name="Google Shape;989;p62" descr="公園のイラスト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8571" y="0"/>
            <a:ext cx="3491154" cy="2332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0" name="Google Shape;990;p62"/>
          <p:cNvGrpSpPr/>
          <p:nvPr/>
        </p:nvGrpSpPr>
        <p:grpSpPr>
          <a:xfrm>
            <a:off x="8780002" y="2044926"/>
            <a:ext cx="1208985" cy="922413"/>
            <a:chOff x="8780002" y="2044926"/>
            <a:chExt cx="1208985" cy="922413"/>
          </a:xfrm>
        </p:grpSpPr>
        <p:sp>
          <p:nvSpPr>
            <p:cNvPr id="991" name="Google Shape;991;p62"/>
            <p:cNvSpPr/>
            <p:nvPr/>
          </p:nvSpPr>
          <p:spPr>
            <a:xfrm>
              <a:off x="8881794" y="2382564"/>
              <a:ext cx="100540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公园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62"/>
            <p:cNvSpPr/>
            <p:nvPr/>
          </p:nvSpPr>
          <p:spPr>
            <a:xfrm>
              <a:off x="8780002" y="2044926"/>
              <a:ext cx="12089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gōng yuán </a:t>
              </a:r>
              <a:endParaRPr sz="1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0"/>
          <p:cNvSpPr txBox="1"/>
          <p:nvPr>
            <p:custDataLst>
              <p:tags r:id="rId1"/>
            </p:custDataLst>
          </p:nvPr>
        </p:nvSpPr>
        <p:spPr>
          <a:xfrm>
            <a:off x="676910" y="220980"/>
            <a:ext cx="2923540" cy="1157605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 panose="020B0604030504040204" charset="-120"/>
              <a:buNone/>
            </a:pPr>
            <a:r>
              <a:rPr lang="zh-TW" sz="4000" b="1" i="0" cap="none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S+</a:t>
            </a:r>
            <a:r>
              <a:rPr 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V</a:t>
            </a:r>
            <a:r>
              <a:rPr lang="en-US" alt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 </a:t>
            </a:r>
            <a:r>
              <a:rPr 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V</a:t>
            </a:r>
          </a:p>
        </p:txBody>
      </p:sp>
      <p:pic>
        <p:nvPicPr>
          <p:cNvPr id="3" name="图片 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57165" y="2772410"/>
            <a:ext cx="3958590" cy="3930650"/>
          </a:xfrm>
          <a:prstGeom prst="rect">
            <a:avLst/>
          </a:prstGeom>
        </p:spPr>
      </p:pic>
      <p:sp>
        <p:nvSpPr>
          <p:cNvPr id="7" name="圓角矩形圖說文字 6"/>
          <p:cNvSpPr/>
          <p:nvPr>
            <p:custDataLst>
              <p:tags r:id="rId3"/>
            </p:custDataLst>
          </p:nvPr>
        </p:nvSpPr>
        <p:spPr>
          <a:xfrm>
            <a:off x="585470" y="2261870"/>
            <a:ext cx="4206875" cy="2224405"/>
          </a:xfrm>
          <a:prstGeom prst="wedgeRoundRectCallout">
            <a:avLst>
              <a:gd name="adj1" fmla="val 68339"/>
              <a:gd name="adj2" fmla="val 34698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150" y="2644140"/>
            <a:ext cx="3138805" cy="1459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3200" b="1"/>
              <a:t>这个字我不会读，你帮我</a:t>
            </a:r>
            <a:r>
              <a:rPr lang="zh-CN" sz="3200" b="1">
                <a:solidFill>
                  <a:srgbClr val="C00000"/>
                </a:solidFill>
              </a:rPr>
              <a:t>看看</a:t>
            </a:r>
            <a:r>
              <a:rPr lang="zh-CN" sz="3200" b="1"/>
              <a:t>怎么读？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4" descr="美国国旗- 维基百科，自由的百科全书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894" y="2277792"/>
            <a:ext cx="2857500" cy="150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4" descr="https://encrypted-tbn0.gstatic.com/images?q=tbn:ANd9GcS3QuuegkaHEJ3NFp_o_t8dwVRNeu4hrEVkgD3ErJU3cQdhxSS5&amp;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947" y="2277792"/>
            <a:ext cx="2138004" cy="2138004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4"/>
          <p:cNvSpPr txBox="1"/>
          <p:nvPr/>
        </p:nvSpPr>
        <p:spPr>
          <a:xfrm>
            <a:off x="2850644" y="3707065"/>
            <a:ext cx="2424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09.2015</a:t>
            </a:r>
            <a:endParaRPr sz="3200" b="1" i="0" u="none" strike="noStrike" cap="none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95" name="Google Shape;795;p44"/>
          <p:cNvGrpSpPr/>
          <p:nvPr/>
        </p:nvGrpSpPr>
        <p:grpSpPr>
          <a:xfrm>
            <a:off x="547025" y="421393"/>
            <a:ext cx="6219536" cy="1714024"/>
            <a:chOff x="364144" y="108961"/>
            <a:chExt cx="7086601" cy="1714024"/>
          </a:xfrm>
        </p:grpSpPr>
        <p:sp>
          <p:nvSpPr>
            <p:cNvPr id="796" name="Google Shape;796;p44"/>
            <p:cNvSpPr txBox="1"/>
            <p:nvPr/>
          </p:nvSpPr>
          <p:spPr>
            <a:xfrm>
              <a:off x="364144" y="108961"/>
              <a:ext cx="7086601" cy="1325563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</a:t>
              </a:r>
              <a:r>
                <a:rPr lang="zh-TW" sz="40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过</a:t>
              </a:r>
              <a:endParaRPr sz="4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97" name="Google Shape;797;p44"/>
            <p:cNvSpPr txBox="1"/>
            <p:nvPr/>
          </p:nvSpPr>
          <p:spPr>
            <a:xfrm>
              <a:off x="364144" y="497422"/>
              <a:ext cx="6563198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 past experience or accurence)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798" name="Google Shape;798;p44"/>
          <p:cNvSpPr txBox="1"/>
          <p:nvPr/>
        </p:nvSpPr>
        <p:spPr>
          <a:xfrm>
            <a:off x="2712117" y="5002223"/>
            <a:ext cx="63404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他们</a:t>
            </a:r>
            <a:r>
              <a:rPr lang="zh-TW" sz="44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以前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去</a:t>
            </a:r>
            <a:r>
              <a:rPr lang="zh-TW" sz="4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过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美国。</a:t>
            </a:r>
            <a:endParaRPr sz="44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67665" y="1997710"/>
            <a:ext cx="6671310" cy="3990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800" b="1">
              <a:latin typeface="+mn-ea"/>
              <a:cs typeface="+mn-ea"/>
            </a:endParaRPr>
          </a:p>
        </p:txBody>
      </p:sp>
      <p:sp>
        <p:nvSpPr>
          <p:cNvPr id="961" name="Google Shape;961;p60"/>
          <p:cNvSpPr txBox="1"/>
          <p:nvPr>
            <p:custDataLst>
              <p:tags r:id="rId2"/>
            </p:custDataLst>
          </p:nvPr>
        </p:nvSpPr>
        <p:spPr>
          <a:xfrm>
            <a:off x="367665" y="140335"/>
            <a:ext cx="2614930" cy="1157605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 panose="020B0604030504040204" charset="-120"/>
              <a:buNone/>
            </a:pPr>
            <a:r>
              <a:rPr lang="zh-TW" sz="4000" b="1" i="0" cap="none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S+</a:t>
            </a:r>
            <a:r>
              <a:rPr 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V</a:t>
            </a:r>
            <a:r>
              <a:rPr lang="en-US" alt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 </a:t>
            </a:r>
            <a:r>
              <a:rPr 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V</a:t>
            </a:r>
          </a:p>
        </p:txBody>
      </p:sp>
      <p:pic>
        <p:nvPicPr>
          <p:cNvPr id="983" name="Google Shape;983;p62"/>
          <p:cNvPicPr preferRelativeResize="0"/>
          <p:nvPr>
            <p:custDataLst>
              <p:tags r:id="rId3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8342630" y="3037840"/>
            <a:ext cx="2006600" cy="22936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圓角矩形圖說文字 6"/>
          <p:cNvSpPr/>
          <p:nvPr>
            <p:custDataLst>
              <p:tags r:id="rId4"/>
            </p:custDataLst>
          </p:nvPr>
        </p:nvSpPr>
        <p:spPr>
          <a:xfrm>
            <a:off x="6010910" y="1123315"/>
            <a:ext cx="2596515" cy="1914525"/>
          </a:xfrm>
          <a:prstGeom prst="wedgeRoundRectCallout">
            <a:avLst>
              <a:gd name="adj1" fmla="val 63059"/>
              <a:gd name="adj2" fmla="val 480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圖說文字 6"/>
          <p:cNvSpPr/>
          <p:nvPr>
            <p:custDataLst>
              <p:tags r:id="rId5"/>
            </p:custDataLst>
          </p:nvPr>
        </p:nvSpPr>
        <p:spPr>
          <a:xfrm flipH="1">
            <a:off x="9646285" y="967105"/>
            <a:ext cx="2383155" cy="2070735"/>
          </a:xfrm>
          <a:prstGeom prst="wedgeRoundRectCallout">
            <a:avLst>
              <a:gd name="adj1" fmla="val 57513"/>
              <a:gd name="adj2" fmla="val 646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https://encrypted-tbn0.gstatic.com/images?q=tbn:ANd9GcTumjJdGKk9t5QCu9qOhfEjjYZbvpXqi7slchfmMls7BoakF_zx&amp;s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40" y="1402080"/>
            <a:ext cx="1641475" cy="13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1" name="Google Shape;701;p40" descr="静かに食事をする子供のイラスト（女の子）"/>
          <p:cNvPicPr preferRelativeResize="0"/>
          <p:nvPr>
            <p:custDataLst>
              <p:tags r:id="rId7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9999345" y="1282065"/>
            <a:ext cx="1569720" cy="14401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0"/>
          <p:cNvSpPr txBox="1"/>
          <p:nvPr>
            <p:custDataLst>
              <p:tags r:id="rId8"/>
            </p:custDataLst>
          </p:nvPr>
        </p:nvSpPr>
        <p:spPr>
          <a:xfrm>
            <a:off x="512445" y="2160270"/>
            <a:ext cx="7524750" cy="4277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sz="3200" b="1"/>
              <a:t>A：你周末要做什么？</a:t>
            </a:r>
          </a:p>
          <a:p>
            <a:endParaRPr sz="3200" b="1"/>
          </a:p>
          <a:p>
            <a:endParaRPr sz="3200" b="1"/>
          </a:p>
          <a:p>
            <a:r>
              <a:rPr sz="3200" b="1"/>
              <a:t>B：我想到电影院去看电影，你想跟我</a:t>
            </a:r>
          </a:p>
          <a:p>
            <a:r>
              <a:rPr sz="3200" b="1"/>
              <a:t> </a:t>
            </a:r>
            <a:r>
              <a:rPr lang="en-US" sz="3200" b="1"/>
              <a:t>     </a:t>
            </a:r>
            <a:r>
              <a:rPr sz="3200" b="1"/>
              <a:t>一起</a:t>
            </a:r>
            <a:r>
              <a:rPr sz="3200" b="1">
                <a:solidFill>
                  <a:srgbClr val="C00000"/>
                </a:solidFill>
              </a:rPr>
              <a:t>看看</a:t>
            </a:r>
            <a:r>
              <a:rPr sz="3200" b="1"/>
              <a:t>电影吗？</a:t>
            </a:r>
          </a:p>
          <a:p>
            <a:endParaRPr sz="3200" b="1"/>
          </a:p>
          <a:p>
            <a:endParaRPr sz="3200" b="1"/>
          </a:p>
          <a:p>
            <a:r>
              <a:rPr sz="3200" b="1"/>
              <a:t>A：好，看完电影我们可以一起</a:t>
            </a:r>
            <a:r>
              <a:rPr sz="3200" b="1">
                <a:solidFill>
                  <a:srgbClr val="C00000"/>
                </a:solidFill>
              </a:rPr>
              <a:t>吃吃</a:t>
            </a:r>
            <a:r>
              <a:rPr sz="3200" b="1"/>
              <a:t>饭。</a:t>
            </a:r>
          </a:p>
          <a:p>
            <a:endParaRPr lang="zh-CN" sz="32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36930" y="2527935"/>
            <a:ext cx="7038340" cy="328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/>
              <a:t>1.</a:t>
            </a:r>
            <a:r>
              <a:rPr lang="zh-CN" sz="3200" b="1" dirty="0"/>
              <a:t>爸爸应该在家</a:t>
            </a:r>
            <a:r>
              <a:rPr lang="zh-CN" sz="3200" b="1" dirty="0">
                <a:solidFill>
                  <a:srgbClr val="C00000"/>
                </a:solidFill>
              </a:rPr>
              <a:t>洗洗</a:t>
            </a:r>
            <a:r>
              <a:rPr lang="zh-CN" sz="3200" b="1" dirty="0"/>
              <a:t>衣服、</a:t>
            </a:r>
            <a:r>
              <a:rPr lang="zh-CN" sz="3200" b="1" dirty="0">
                <a:solidFill>
                  <a:srgbClr val="C00000"/>
                </a:solidFill>
              </a:rPr>
              <a:t>做做</a:t>
            </a:r>
            <a:r>
              <a:rPr lang="zh-CN" sz="3200" b="1" dirty="0"/>
              <a:t>饭。</a:t>
            </a:r>
          </a:p>
          <a:p>
            <a:endParaRPr lang="zh-CN" sz="3200" b="1" dirty="0"/>
          </a:p>
          <a:p>
            <a:endParaRPr lang="zh-CN" sz="3200" b="1" dirty="0"/>
          </a:p>
          <a:p>
            <a:endParaRPr lang="zh-CN" sz="3200" b="1" dirty="0"/>
          </a:p>
          <a:p>
            <a:r>
              <a:rPr lang="en-US" altLang="zh-CN" sz="3200" b="1" dirty="0"/>
              <a:t>2.</a:t>
            </a:r>
            <a:r>
              <a:rPr lang="zh-CN" sz="3200" b="1" dirty="0"/>
              <a:t>她晚上的时候喜欢</a:t>
            </a:r>
            <a:r>
              <a:rPr lang="zh-CN" sz="3200" b="1" dirty="0">
                <a:solidFill>
                  <a:srgbClr val="C00000"/>
                </a:solidFill>
              </a:rPr>
              <a:t>听听</a:t>
            </a:r>
            <a:r>
              <a:rPr lang="zh-CN" sz="3200" b="1" dirty="0"/>
              <a:t>音乐。</a:t>
            </a:r>
          </a:p>
          <a:p>
            <a:endParaRPr lang="zh-CN" sz="3200" b="1" dirty="0"/>
          </a:p>
          <a:p>
            <a:endParaRPr lang="zh-CN" sz="3200" b="1" dirty="0"/>
          </a:p>
        </p:txBody>
      </p:sp>
      <p:sp>
        <p:nvSpPr>
          <p:cNvPr id="961" name="Google Shape;961;p60"/>
          <p:cNvSpPr txBox="1"/>
          <p:nvPr>
            <p:custDataLst>
              <p:tags r:id="rId2"/>
            </p:custDataLst>
          </p:nvPr>
        </p:nvSpPr>
        <p:spPr>
          <a:xfrm>
            <a:off x="676910" y="220980"/>
            <a:ext cx="2923540" cy="1157605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 panose="020B0604030504040204" charset="-120"/>
              <a:buNone/>
            </a:pPr>
            <a:r>
              <a:rPr lang="zh-TW" sz="4000" b="1" i="0" cap="none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S+</a:t>
            </a:r>
            <a:r>
              <a:rPr 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V</a:t>
            </a:r>
            <a:r>
              <a:rPr lang="en-US" alt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 </a:t>
            </a:r>
            <a:r>
              <a:rPr lang="zh-TW" sz="4000" b="1" i="0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V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71850" y="2118995"/>
            <a:ext cx="8426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</a:rPr>
              <a:t>xǐ xǐ 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05175" y="3033395"/>
            <a:ext cx="10775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chemeClr val="accent6">
                    <a:lumMod val="50000"/>
                  </a:schemeClr>
                </a:solidFill>
              </a:rPr>
              <a:t>wash</a:t>
            </a:r>
          </a:p>
        </p:txBody>
      </p:sp>
      <p:pic>
        <p:nvPicPr>
          <p:cNvPr id="1026" name="Picture 2" descr="爸爸洗衣服卡通 的图像结果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6154" l="6154" r="97692">
                        <a14:foregroundMark x1="27308" y1="76154" x2="32692" y2="74231"/>
                        <a14:foregroundMark x1="6923" y1="78846" x2="34615" y2="77692"/>
                        <a14:foregroundMark x1="34615" y1="77692" x2="58462" y2="60385"/>
                        <a14:foregroundMark x1="58462" y1="60385" x2="68846" y2="67692"/>
                        <a14:foregroundMark x1="33846" y1="6154" x2="48462" y2="8077"/>
                        <a14:foregroundMark x1="20769" y1="83077" x2="56154" y2="69615"/>
                        <a14:foregroundMark x1="56154" y1="69615" x2="85385" y2="75385"/>
                        <a14:foregroundMark x1="90000" y1="73846" x2="90000" y2="73846"/>
                        <a14:foregroundMark x1="14615" y1="86154" x2="41923" y2="83846"/>
                        <a14:foregroundMark x1="41923" y1="83846" x2="68462" y2="63462"/>
                        <a14:foregroundMark x1="68462" y1="63462" x2="85000" y2="70769"/>
                        <a14:foregroundMark x1="85000" y1="70769" x2="85000" y2="70769"/>
                        <a14:foregroundMark x1="85385" y1="70769" x2="85385" y2="70769"/>
                        <a14:foregroundMark x1="28846" y1="89231" x2="63462" y2="79231"/>
                        <a14:foregroundMark x1="28077" y1="96538" x2="73462" y2="71538"/>
                        <a14:foregroundMark x1="96780" y1="87692" x2="97692" y2="89231"/>
                        <a14:foregroundMark x1="95869" y1="86154" x2="96780" y2="87692"/>
                        <a14:foregroundMark x1="92450" y1="80385" x2="95869" y2="86154"/>
                        <a14:foregroundMark x1="85385" y1="68462" x2="92450" y2="80385"/>
                        <a14:backgroundMark x1="96538" y1="80385" x2="96538" y2="80385"/>
                        <a14:backgroundMark x1="96538" y1="80385" x2="96538" y2="80385"/>
                        <a14:backgroundMark x1="96538" y1="86154" x2="96538" y2="86154"/>
                        <a14:backgroundMark x1="95385" y1="87692" x2="95385" y2="8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" r="2772" b="4991"/>
          <a:stretch>
            <a:fillRect/>
          </a:stretch>
        </p:blipFill>
        <p:spPr bwMode="auto">
          <a:xfrm>
            <a:off x="7643731" y="282782"/>
            <a:ext cx="2275368" cy="23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爸爸做饭卡通 的图像结果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7476" r="7209" b="12524"/>
          <a:stretch>
            <a:fillRect/>
          </a:stretch>
        </p:blipFill>
        <p:spPr bwMode="auto">
          <a:xfrm>
            <a:off x="9854787" y="1436370"/>
            <a:ext cx="188550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图片 100"/>
          <p:cNvPicPr/>
          <p:nvPr/>
        </p:nvPicPr>
        <p:blipFill>
          <a:blip r:embed="rId12"/>
          <a:stretch>
            <a:fillRect/>
          </a:stretch>
        </p:blipFill>
        <p:spPr>
          <a:xfrm>
            <a:off x="9615805" y="4502785"/>
            <a:ext cx="2259965" cy="2118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13"/>
          <a:srcRect l="9255" b="24444"/>
          <a:stretch>
            <a:fillRect/>
          </a:stretch>
        </p:blipFill>
        <p:spPr>
          <a:xfrm>
            <a:off x="7687945" y="4095750"/>
            <a:ext cx="216662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22960" y="1799590"/>
            <a:ext cx="7686040" cy="371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/>
              <a:t>1.</a:t>
            </a:r>
            <a:r>
              <a:rPr lang="zh-CN" sz="3200" b="1"/>
              <a:t>她一见我就想笑。</a:t>
            </a:r>
          </a:p>
          <a:p>
            <a:endParaRPr lang="zh-CN" sz="3200" b="1"/>
          </a:p>
          <a:p>
            <a:endParaRPr lang="zh-CN" sz="3200" b="1"/>
          </a:p>
          <a:p>
            <a:r>
              <a:rPr lang="en-US" altLang="zh-CN" sz="3200" b="1"/>
              <a:t>2.</a:t>
            </a:r>
            <a:r>
              <a:rPr lang="zh-CN" sz="3200" b="1"/>
              <a:t>王朋今天没拿伞，一出门就下雨了。</a:t>
            </a:r>
          </a:p>
          <a:p>
            <a:endParaRPr lang="zh-CN" sz="3200" b="1"/>
          </a:p>
          <a:p>
            <a:endParaRPr lang="zh-CN" sz="3200" b="1"/>
          </a:p>
          <a:p>
            <a:r>
              <a:rPr lang="en-US" altLang="zh-CN" sz="3200" b="1"/>
              <a:t>3.</a:t>
            </a:r>
            <a:r>
              <a:rPr lang="zh-CN" sz="3200" b="1"/>
              <a:t>一到春天，公园里的花就开了。</a:t>
            </a:r>
          </a:p>
          <a:p>
            <a:endParaRPr lang="zh-CN" sz="3200" b="1"/>
          </a:p>
          <a:p>
            <a:endParaRPr lang="zh-CN" sz="3200" b="1"/>
          </a:p>
          <a:p>
            <a:endParaRPr lang="zh-CN" sz="3200" b="1"/>
          </a:p>
          <a:p>
            <a:endParaRPr lang="zh-CN" sz="3200" b="1"/>
          </a:p>
          <a:p>
            <a:endParaRPr lang="zh-CN" sz="3200" b="1"/>
          </a:p>
        </p:txBody>
      </p:sp>
      <p:sp>
        <p:nvSpPr>
          <p:cNvPr id="1023" name="Google Shape;1023;p64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1515" y="254635"/>
            <a:ext cx="3516630" cy="921385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 panose="020B0604030504040204" charset="-120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S+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  <a:sym typeface="Microsoft JhengHei" panose="020B0604030504040204" charset="-120"/>
              </a:rPr>
              <a:t>一...就...</a:t>
            </a:r>
          </a:p>
        </p:txBody>
      </p:sp>
      <p:pic>
        <p:nvPicPr>
          <p:cNvPr id="103" name="图片 102"/>
          <p:cNvPicPr/>
          <p:nvPr/>
        </p:nvPicPr>
        <p:blipFill>
          <a:blip r:embed="rId7"/>
          <a:stretch>
            <a:fillRect/>
          </a:stretch>
        </p:blipFill>
        <p:spPr>
          <a:xfrm>
            <a:off x="10172065" y="4809490"/>
            <a:ext cx="1712595" cy="181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8"/>
          <a:stretch>
            <a:fillRect/>
          </a:stretch>
        </p:blipFill>
        <p:spPr>
          <a:xfrm>
            <a:off x="9991725" y="254635"/>
            <a:ext cx="1892935" cy="194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9"/>
          <a:srcRect b="1871"/>
          <a:stretch>
            <a:fillRect/>
          </a:stretch>
        </p:blipFill>
        <p:spPr>
          <a:xfrm>
            <a:off x="9718040" y="2407285"/>
            <a:ext cx="2247265" cy="2002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251315" y="715645"/>
            <a:ext cx="466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A.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157335" y="2586355"/>
            <a:ext cx="466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B.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284335" y="5104765"/>
            <a:ext cx="466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C.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7506970" y="1405255"/>
            <a:ext cx="2148205" cy="17951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660515" y="2082165"/>
            <a:ext cx="3105150" cy="30899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859270" y="3796030"/>
            <a:ext cx="2840355" cy="13176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/>
          </p:nvPr>
        </p:nvSpPr>
        <p:spPr>
          <a:xfrm>
            <a:off x="821130" y="52417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zh-CN"/>
              <a:t>S+VV</a:t>
            </a:r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624205" y="1577340"/>
            <a:ext cx="9159240" cy="42557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 你明天有事吗？我想约你出来_____。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B：好的。我可以去酒吧_____啤酒，____零食。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 你有想去的酒吧吗？你可以在Google地图上_____。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B：好的。我等会再查。我有点累了，我先______。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A：好的。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"/>
          <p:cNvSpPr txBox="1"/>
          <p:nvPr/>
        </p:nvSpPr>
        <p:spPr>
          <a:xfrm>
            <a:off x="9909810" y="977900"/>
            <a:ext cx="1861820" cy="485584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吃吃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找找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喝喝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聊聊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睡睡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5910580" y="157734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聊聊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 txBox="1"/>
          <p:nvPr/>
        </p:nvSpPr>
        <p:spPr>
          <a:xfrm>
            <a:off x="4461510" y="232410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喝喝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6559550" y="227520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吃吃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"/>
          <p:cNvSpPr txBox="1"/>
          <p:nvPr/>
        </p:nvSpPr>
        <p:spPr>
          <a:xfrm>
            <a:off x="8049260" y="316801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找找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"/>
          <p:cNvSpPr txBox="1"/>
          <p:nvPr/>
        </p:nvSpPr>
        <p:spPr>
          <a:xfrm>
            <a:off x="7449185" y="406082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睡睡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"/>
          <p:cNvSpPr txBox="1"/>
          <p:nvPr/>
        </p:nvSpPr>
        <p:spPr>
          <a:xfrm>
            <a:off x="7209155" y="200215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língshí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"/>
          <p:cNvSpPr txBox="1"/>
          <p:nvPr/>
        </p:nvSpPr>
        <p:spPr>
          <a:xfrm>
            <a:off x="3732530" y="200215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jǐubā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516630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S+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一...就...</a:t>
            </a:r>
            <a:endParaRPr/>
          </a:p>
        </p:txBody>
      </p:sp>
      <p:sp>
        <p:nvSpPr>
          <p:cNvPr id="999" name="Google Shape;999;p63"/>
          <p:cNvSpPr txBox="1"/>
          <p:nvPr/>
        </p:nvSpPr>
        <p:spPr>
          <a:xfrm>
            <a:off x="1872905" y="832714"/>
            <a:ext cx="576017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(as soon as…then)</a:t>
            </a:r>
            <a:endParaRPr sz="2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0" name="Google Shape;1000;p63"/>
          <p:cNvSpPr/>
          <p:nvPr/>
        </p:nvSpPr>
        <p:spPr>
          <a:xfrm>
            <a:off x="5703570" y="2983230"/>
            <a:ext cx="1143000" cy="4575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63"/>
          <p:cNvSpPr/>
          <p:nvPr/>
        </p:nvSpPr>
        <p:spPr>
          <a:xfrm>
            <a:off x="2503170" y="5491164"/>
            <a:ext cx="6096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</a:t>
            </a:r>
            <a:r>
              <a:rPr lang="zh-TW" sz="4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念书</a:t>
            </a:r>
            <a:r>
              <a:rPr lang="zh-TW" sz="4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想睡觉。</a:t>
            </a:r>
            <a:endParaRPr sz="44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02" name="Google Shape;1002;p63" descr="https://encrypted-tbn0.gstatic.com/images?q=tbn:ANd9GcRhg6W2kO27eZYtEYoF4NZkrMFViUzYytn1hW7Q624kMEcQ1iA&amp;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482" y="2099858"/>
            <a:ext cx="2866735" cy="286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63" descr="https://encrypted-tbn0.gstatic.com/images?q=tbn:ANd9GcRaP-pSy956ZTXE4NToMvOSo6Emm8-ZBvVQRzsyFSRcU4o2Szk&amp;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3078" y="2395247"/>
            <a:ext cx="2429872" cy="2334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4" name="Google Shape;1004;p63"/>
          <p:cNvGrpSpPr/>
          <p:nvPr/>
        </p:nvGrpSpPr>
        <p:grpSpPr>
          <a:xfrm>
            <a:off x="9659089" y="1118651"/>
            <a:ext cx="1929630" cy="1539202"/>
            <a:chOff x="9659089" y="1118651"/>
            <a:chExt cx="1929630" cy="1539202"/>
          </a:xfrm>
        </p:grpSpPr>
        <p:sp>
          <p:nvSpPr>
            <p:cNvPr id="1005" name="Google Shape;1005;p63"/>
            <p:cNvSpPr/>
            <p:nvPr/>
          </p:nvSpPr>
          <p:spPr>
            <a:xfrm>
              <a:off x="9998028" y="1118651"/>
              <a:ext cx="159069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4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Z</a:t>
              </a:r>
              <a:endParaRPr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6" name="Google Shape;1006;p63"/>
            <p:cNvSpPr/>
            <p:nvPr/>
          </p:nvSpPr>
          <p:spPr>
            <a:xfrm rot="10800000" flipH="1">
              <a:off x="9659089" y="2134633"/>
              <a:ext cx="8077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Z</a:t>
              </a:r>
              <a:endParaRPr sz="28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7" name="Google Shape;1007;p63"/>
            <p:cNvSpPr/>
            <p:nvPr/>
          </p:nvSpPr>
          <p:spPr>
            <a:xfrm>
              <a:off x="9671464" y="1717434"/>
              <a:ext cx="159069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Z</a:t>
              </a:r>
              <a:endParaRPr sz="3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64" descr="https://encrypted-tbn0.gstatic.com/images?q=tbn:ANd9GcTUntVPvkl-48z5gE2lCrOvhJDbDmmatHIDD8oZDDnexiTE-9AF&amp;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6790" y="2048021"/>
            <a:ext cx="2635517" cy="3121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4" name="Google Shape;1014;p64"/>
          <p:cNvGrpSpPr/>
          <p:nvPr/>
        </p:nvGrpSpPr>
        <p:grpSpPr>
          <a:xfrm>
            <a:off x="2406667" y="1773246"/>
            <a:ext cx="2857500" cy="3396457"/>
            <a:chOff x="2852437" y="2048021"/>
            <a:chExt cx="2857500" cy="3396457"/>
          </a:xfrm>
        </p:grpSpPr>
        <p:pic>
          <p:nvPicPr>
            <p:cNvPr id="1015" name="Google Shape;1015;p64" descr="教師と生徒のイラスト（男性）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52437" y="2710802"/>
              <a:ext cx="2857500" cy="2733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6" name="Google Shape;1016;p64"/>
            <p:cNvSpPr txBox="1"/>
            <p:nvPr/>
          </p:nvSpPr>
          <p:spPr>
            <a:xfrm>
              <a:off x="2852437" y="2048021"/>
              <a:ext cx="2177271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王老师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017" name="Google Shape;1017;p64"/>
          <p:cNvSpPr/>
          <p:nvPr/>
        </p:nvSpPr>
        <p:spPr>
          <a:xfrm>
            <a:off x="6096000" y="3669957"/>
            <a:ext cx="749643" cy="4076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64"/>
          <p:cNvSpPr/>
          <p:nvPr/>
        </p:nvSpPr>
        <p:spPr>
          <a:xfrm>
            <a:off x="194462" y="1831829"/>
            <a:ext cx="1967268" cy="1418272"/>
          </a:xfrm>
          <a:prstGeom prst="wedgeRoundRectCallout">
            <a:avLst>
              <a:gd name="adj1" fmla="val 31442"/>
              <a:gd name="adj2" fmla="val 65114"/>
              <a:gd name="adj3" fmla="val 16667"/>
            </a:avLst>
          </a:prstGeom>
          <a:solidFill>
            <a:srgbClr val="FFF2CC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zh-CN" alt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会不会？</a:t>
            </a: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64"/>
          <p:cNvSpPr/>
          <p:nvPr/>
        </p:nvSpPr>
        <p:spPr>
          <a:xfrm>
            <a:off x="838200" y="4077640"/>
            <a:ext cx="1874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9:00</a:t>
            </a:r>
            <a:endParaRPr sz="44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1" name="Google Shape;1021;p64"/>
          <p:cNvSpPr/>
          <p:nvPr/>
        </p:nvSpPr>
        <p:spPr>
          <a:xfrm>
            <a:off x="9479280" y="4077640"/>
            <a:ext cx="1874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9:02</a:t>
            </a:r>
            <a:endParaRPr sz="44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2" name="Google Shape;1022;p64"/>
          <p:cNvSpPr/>
          <p:nvPr/>
        </p:nvSpPr>
        <p:spPr>
          <a:xfrm>
            <a:off x="2161730" y="5637053"/>
            <a:ext cx="796671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这个语法很容易，他</a:t>
            </a:r>
            <a:r>
              <a:rPr lang="zh-TW" sz="4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听</a:t>
            </a:r>
            <a:r>
              <a:rPr lang="zh-TW" sz="4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</a:t>
            </a: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懂。</a:t>
            </a:r>
            <a:endParaRPr sz="44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3" name="Google Shape;1023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516630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S+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一...就...</a:t>
            </a:r>
            <a:endParaRPr/>
          </a:p>
        </p:txBody>
      </p:sp>
      <p:sp>
        <p:nvSpPr>
          <p:cNvPr id="1024" name="Google Shape;1024;p64"/>
          <p:cNvSpPr txBox="1"/>
          <p:nvPr/>
        </p:nvSpPr>
        <p:spPr>
          <a:xfrm>
            <a:off x="1872905" y="832714"/>
            <a:ext cx="576017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(as soon as…then)</a:t>
            </a:r>
            <a:endParaRPr sz="2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>
            <a:spLocks noGrp="1"/>
          </p:cNvSpPr>
          <p:nvPr>
            <p:ph type="title"/>
          </p:nvPr>
        </p:nvSpPr>
        <p:spPr>
          <a:xfrm>
            <a:off x="753820" y="318435"/>
            <a:ext cx="7768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zh-CN"/>
              <a:t>S+一......就......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484505" y="1669415"/>
            <a:ext cx="5253990" cy="39281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填空：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1.  他一______就______。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  我一______就______。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3. 中文很简单，她一______就______。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6192520" y="187706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8665" y="318135"/>
            <a:ext cx="2714625" cy="2047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11"/>
          <p:cNvCxnSpPr/>
          <p:nvPr/>
        </p:nvCxnSpPr>
        <p:spPr>
          <a:xfrm>
            <a:off x="8571230" y="1569720"/>
            <a:ext cx="936625" cy="0"/>
          </a:xfrm>
          <a:prstGeom prst="straightConnector1">
            <a:avLst/>
          </a:prstGeom>
          <a:noFill/>
          <a:ln w="50800" cap="flat" cmpd="sng">
            <a:solidFill>
              <a:srgbClr val="466DA7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8" name="Google Shape;238;p11"/>
          <p:cNvCxnSpPr/>
          <p:nvPr/>
        </p:nvCxnSpPr>
        <p:spPr>
          <a:xfrm>
            <a:off x="8618855" y="3606165"/>
            <a:ext cx="936625" cy="0"/>
          </a:xfrm>
          <a:prstGeom prst="straightConnector1">
            <a:avLst/>
          </a:prstGeom>
          <a:noFill/>
          <a:ln w="50800" cap="flat" cmpd="sng">
            <a:solidFill>
              <a:srgbClr val="466DA7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39" name="Google Shape;23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5795" y="318135"/>
            <a:ext cx="270002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6755" y="2604135"/>
            <a:ext cx="2784475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5480" y="2594610"/>
            <a:ext cx="2689225" cy="20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 txBox="1"/>
          <p:nvPr/>
        </p:nvSpPr>
        <p:spPr>
          <a:xfrm>
            <a:off x="2018665" y="2366010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放学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3483610" y="242760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玩手机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1764665" y="319341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写作业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3428365" y="319341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想睡觉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4141470" y="405320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学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751840" y="460438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6583680" y="4725035"/>
            <a:ext cx="4064000" cy="20612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补充：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学</a:t>
            </a: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就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听</a:t>
            </a: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就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看</a:t>
            </a: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就</a:t>
            </a: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清楚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41B0242-9D6B-48D7-A3AD-D004C5650CD4}"/>
              </a:ext>
            </a:extLst>
          </p:cNvPr>
          <p:cNvSpPr txBox="1"/>
          <p:nvPr/>
        </p:nvSpPr>
        <p:spPr>
          <a:xfrm>
            <a:off x="1272988" y="335845"/>
            <a:ext cx="1066800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王朋：今天我们去中国城吃饭吧。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高文中：好啊，我们怎么去？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王朋：我们开车去，但是我不知道怎么走。你带地图了吗？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高文中：不用地图，中国城我去过。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王朋：那怎么走？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高文中：一直往南开，过三个路口，往西一拐就到了。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王朋：可是我不知道东南西北。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高文中：你一直往前开，过三个红绿灯，往右一拐就到了。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（开车</a:t>
            </a:r>
            <a:r>
              <a:rPr lang="en-US" altLang="zh-CN" sz="2800" dirty="0">
                <a:latin typeface="SimHei" panose="02010609060101010101" pitchFamily="49" charset="-122"/>
                <a:ea typeface="SimHei" panose="02010609060101010101" pitchFamily="49" charset="-122"/>
              </a:rPr>
              <a:t>13</a:t>
            </a: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分钟后）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5420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42A9A7-8BE8-E537-8552-5199EE0EC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828" r="60367" b="52921"/>
          <a:stretch/>
        </p:blipFill>
        <p:spPr>
          <a:xfrm>
            <a:off x="0" y="0"/>
            <a:ext cx="2388066" cy="26257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44F952-5D14-5836-C020-0D256F309F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t="7584" r="5766" b="52049"/>
          <a:stretch/>
        </p:blipFill>
        <p:spPr>
          <a:xfrm>
            <a:off x="7133436" y="3336215"/>
            <a:ext cx="5058564" cy="3521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D84315-E65B-B6EC-F3A3-93BA9A370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94" b="91873" l="12167" r="65667">
                        <a14:foregroundMark x1="62500" y1="78622" x2="62500" y2="78622"/>
                        <a14:foregroundMark x1="64167" y1="78975" x2="64167" y2="78975"/>
                        <a14:foregroundMark x1="65333" y1="78975" x2="65333" y2="78975"/>
                        <a14:foregroundMark x1="65667" y1="81802" x2="65667" y2="81802"/>
                        <a14:foregroundMark x1="57333" y1="65901" x2="57333" y2="65901"/>
                        <a14:foregroundMark x1="50167" y1="62898" x2="50167" y2="62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4" t="55902" r="30460" b="3731"/>
          <a:stretch/>
        </p:blipFill>
        <p:spPr>
          <a:xfrm>
            <a:off x="8362145" y="0"/>
            <a:ext cx="3351679" cy="20037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41B0242-9D6B-48D7-A3AD-D004C5650CD4}"/>
              </a:ext>
            </a:extLst>
          </p:cNvPr>
          <p:cNvSpPr txBox="1"/>
          <p:nvPr/>
        </p:nvSpPr>
        <p:spPr>
          <a:xfrm>
            <a:off x="1434352" y="179249"/>
            <a:ext cx="9789459" cy="66787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王朋：不对，不对，这是小东京，不是中国城。我们走错路了。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高文中：那我们今天就在这里吃吧。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王朋：这间餐厅怎么样？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高文中：这间餐厅看起来人很多，不知道有没有位子。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王朋：太好了，有位子！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高文中：我想吃米饭和汤。你想吃什么？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王朋：我想吃寿司。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4916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zh-TW"/>
              <a:t>L14</a:t>
            </a:r>
            <a:endParaRPr/>
          </a:p>
        </p:txBody>
      </p:sp>
      <p:sp>
        <p:nvSpPr>
          <p:cNvPr id="248" name="Google Shape;248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/>
              <a:t>生日晚会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45"/>
          <p:cNvGrpSpPr/>
          <p:nvPr/>
        </p:nvGrpSpPr>
        <p:grpSpPr>
          <a:xfrm>
            <a:off x="798485" y="272803"/>
            <a:ext cx="6219536" cy="1714024"/>
            <a:chOff x="364144" y="108961"/>
            <a:chExt cx="7086601" cy="1714024"/>
          </a:xfrm>
        </p:grpSpPr>
        <p:sp>
          <p:nvSpPr>
            <p:cNvPr id="804" name="Google Shape;804;p45"/>
            <p:cNvSpPr txBox="1"/>
            <p:nvPr/>
          </p:nvSpPr>
          <p:spPr>
            <a:xfrm>
              <a:off x="364144" y="108961"/>
              <a:ext cx="7086601" cy="1325563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975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Microsoft JhengHei"/>
                <a:buNone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</a:t>
              </a:r>
              <a:r>
                <a:rPr lang="zh-TW" sz="40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过</a:t>
              </a:r>
              <a:endParaRPr sz="4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5" name="Google Shape;805;p45"/>
            <p:cNvSpPr txBox="1"/>
            <p:nvPr/>
          </p:nvSpPr>
          <p:spPr>
            <a:xfrm>
              <a:off x="364144" y="497422"/>
              <a:ext cx="6563198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(a past experience or accurence)</a:t>
              </a:r>
              <a:endParaRPr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806" name="Google Shape;806;p45"/>
          <p:cNvGrpSpPr/>
          <p:nvPr/>
        </p:nvGrpSpPr>
        <p:grpSpPr>
          <a:xfrm>
            <a:off x="147870" y="1786970"/>
            <a:ext cx="7923235" cy="2451194"/>
            <a:chOff x="-87023" y="3884528"/>
            <a:chExt cx="7923235" cy="2451194"/>
          </a:xfrm>
        </p:grpSpPr>
        <p:sp>
          <p:nvSpPr>
            <p:cNvPr id="807" name="Google Shape;807;p45"/>
            <p:cNvSpPr txBox="1"/>
            <p:nvPr/>
          </p:nvSpPr>
          <p:spPr>
            <a:xfrm>
              <a:off x="728164" y="5086303"/>
              <a:ext cx="7108048" cy="1249419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Microsoft JhengHei"/>
                <a:buNone/>
              </a:pPr>
              <a:r>
                <a:rPr lang="zh-TW" sz="32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Q:你去</a:t>
              </a:r>
              <a:r>
                <a:rPr lang="zh-TW" sz="3200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过</a:t>
              </a:r>
              <a:r>
                <a:rPr lang="zh-TW" sz="32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哪些国家?</a:t>
              </a:r>
              <a:endParaRPr sz="32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8" name="Google Shape;808;p45"/>
            <p:cNvSpPr txBox="1"/>
            <p:nvPr/>
          </p:nvSpPr>
          <p:spPr>
            <a:xfrm>
              <a:off x="-87023" y="3884528"/>
              <a:ext cx="1264637" cy="1325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练习</a:t>
              </a:r>
              <a:endParaRPr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809" name="Google Shape;809;p45"/>
            <p:cNvPicPr preferRelativeResize="0"/>
            <p:nvPr/>
          </p:nvPicPr>
          <p:blipFill rotWithShape="1">
            <a:blip r:embed="rId3">
              <a:alphaModFix/>
            </a:blip>
            <a:srcRect r="1586" b="27163"/>
            <a:stretch/>
          </p:blipFill>
          <p:spPr>
            <a:xfrm>
              <a:off x="1096807" y="4314205"/>
              <a:ext cx="1027811" cy="7527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"/>
          <p:cNvSpPr txBox="1">
            <a:spLocks noGrp="1"/>
          </p:cNvSpPr>
          <p:nvPr>
            <p:ph type="title"/>
          </p:nvPr>
        </p:nvSpPr>
        <p:spPr>
          <a:xfrm>
            <a:off x="266410" y="360881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舞会</a:t>
            </a:r>
            <a:endParaRPr sz="5400" b="1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Google Shape;264;p3">
            <a:extLst>
              <a:ext uri="{FF2B5EF4-FFF2-40B4-BE49-F238E27FC236}">
                <a16:creationId xmlns:a16="http://schemas.microsoft.com/office/drawing/2014/main" id="{CBEF68E8-2BFE-5500-577C-22802FB88568}"/>
              </a:ext>
            </a:extLst>
          </p:cNvPr>
          <p:cNvSpPr txBox="1">
            <a:spLocks/>
          </p:cNvSpPr>
          <p:nvPr/>
        </p:nvSpPr>
        <p:spPr>
          <a:xfrm>
            <a:off x="4234918" y="30274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外公</a:t>
            </a:r>
          </a:p>
        </p:txBody>
      </p:sp>
      <p:sp>
        <p:nvSpPr>
          <p:cNvPr id="3" name="Google Shape;265;p3">
            <a:extLst>
              <a:ext uri="{FF2B5EF4-FFF2-40B4-BE49-F238E27FC236}">
                <a16:creationId xmlns:a16="http://schemas.microsoft.com/office/drawing/2014/main" id="{8185E19F-D9B4-C657-B3B5-C5F51DF29591}"/>
              </a:ext>
            </a:extLst>
          </p:cNvPr>
          <p:cNvSpPr txBox="1"/>
          <p:nvPr/>
        </p:nvSpPr>
        <p:spPr>
          <a:xfrm>
            <a:off x="7049120" y="2520225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舅舅</a:t>
            </a:r>
            <a:endParaRPr sz="5400" b="1" i="0" u="none" strike="noStrike" cap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Google Shape;266;p3">
            <a:extLst>
              <a:ext uri="{FF2B5EF4-FFF2-40B4-BE49-F238E27FC236}">
                <a16:creationId xmlns:a16="http://schemas.microsoft.com/office/drawing/2014/main" id="{68419ADB-6104-C80B-6D5D-554246B0BF33}"/>
              </a:ext>
            </a:extLst>
          </p:cNvPr>
          <p:cNvSpPr txBox="1"/>
          <p:nvPr/>
        </p:nvSpPr>
        <p:spPr>
          <a:xfrm>
            <a:off x="8374954" y="3085034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舅妈</a:t>
            </a:r>
            <a:endParaRPr sz="5400" b="1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Google Shape;269;p3">
            <a:extLst>
              <a:ext uri="{FF2B5EF4-FFF2-40B4-BE49-F238E27FC236}">
                <a16:creationId xmlns:a16="http://schemas.microsoft.com/office/drawing/2014/main" id="{BEC6EC1C-A73D-308E-E206-17E80EF4BC0E}"/>
              </a:ext>
            </a:extLst>
          </p:cNvPr>
          <p:cNvSpPr txBox="1"/>
          <p:nvPr/>
        </p:nvSpPr>
        <p:spPr>
          <a:xfrm>
            <a:off x="6335892" y="31143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外婆</a:t>
            </a:r>
            <a:endParaRPr sz="5400" b="1" u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Google Shape;274;p3">
            <a:extLst>
              <a:ext uri="{FF2B5EF4-FFF2-40B4-BE49-F238E27FC236}">
                <a16:creationId xmlns:a16="http://schemas.microsoft.com/office/drawing/2014/main" id="{834CEC70-E905-2951-8F81-DD17AE2C5644}"/>
              </a:ext>
            </a:extLst>
          </p:cNvPr>
          <p:cNvSpPr txBox="1"/>
          <p:nvPr/>
        </p:nvSpPr>
        <p:spPr>
          <a:xfrm>
            <a:off x="5601578" y="5761895"/>
            <a:ext cx="25807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Microsoft JhengHei"/>
              <a:buNone/>
            </a:pPr>
            <a:r>
              <a:rPr lang="zh-TW" sz="5400" b="1" u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表妹 (姐)</a:t>
            </a:r>
            <a:endParaRPr sz="5400" b="1" u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Google Shape;276;p3">
            <a:extLst>
              <a:ext uri="{FF2B5EF4-FFF2-40B4-BE49-F238E27FC236}">
                <a16:creationId xmlns:a16="http://schemas.microsoft.com/office/drawing/2014/main" id="{BCE5B304-23DD-1ACA-8E64-838BD80CDA77}"/>
              </a:ext>
            </a:extLst>
          </p:cNvPr>
          <p:cNvSpPr txBox="1"/>
          <p:nvPr/>
        </p:nvSpPr>
        <p:spPr>
          <a:xfrm>
            <a:off x="3972266" y="5532437"/>
            <a:ext cx="85642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sz="4400" b="1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endParaRPr/>
          </a:p>
        </p:txBody>
      </p:sp>
      <p:sp>
        <p:nvSpPr>
          <p:cNvPr id="13" name="Google Shape;278;p3">
            <a:extLst>
              <a:ext uri="{FF2B5EF4-FFF2-40B4-BE49-F238E27FC236}">
                <a16:creationId xmlns:a16="http://schemas.microsoft.com/office/drawing/2014/main" id="{EAF0EC05-2F98-106B-144C-6DEF1F3C5786}"/>
              </a:ext>
            </a:extLst>
          </p:cNvPr>
          <p:cNvSpPr txBox="1"/>
          <p:nvPr/>
        </p:nvSpPr>
        <p:spPr>
          <a:xfrm>
            <a:off x="8424774" y="5388767"/>
            <a:ext cx="24662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Microsoft JhengHei"/>
              <a:buNone/>
            </a:pPr>
            <a:r>
              <a:rPr lang="zh-TW" sz="5400" b="1" u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表弟(哥)</a:t>
            </a:r>
            <a:endParaRPr sz="5400" b="1" u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Google Shape;293;p5">
            <a:extLst>
              <a:ext uri="{FF2B5EF4-FFF2-40B4-BE49-F238E27FC236}">
                <a16:creationId xmlns:a16="http://schemas.microsoft.com/office/drawing/2014/main" id="{7DBEC683-75BA-F4FB-F0D1-9DA06591A440}"/>
              </a:ext>
            </a:extLst>
          </p:cNvPr>
          <p:cNvSpPr txBox="1">
            <a:spLocks/>
          </p:cNvSpPr>
          <p:nvPr/>
        </p:nvSpPr>
        <p:spPr>
          <a:xfrm>
            <a:off x="3117335" y="2458359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中学</a:t>
            </a:r>
          </a:p>
        </p:txBody>
      </p:sp>
      <p:sp>
        <p:nvSpPr>
          <p:cNvPr id="16" name="Google Shape;298;p5">
            <a:extLst>
              <a:ext uri="{FF2B5EF4-FFF2-40B4-BE49-F238E27FC236}">
                <a16:creationId xmlns:a16="http://schemas.microsoft.com/office/drawing/2014/main" id="{DD1EF088-1007-AB5E-6FE8-D614AACBB910}"/>
              </a:ext>
            </a:extLst>
          </p:cNvPr>
          <p:cNvSpPr txBox="1"/>
          <p:nvPr/>
        </p:nvSpPr>
        <p:spPr>
          <a:xfrm>
            <a:off x="5443428" y="2458359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高中</a:t>
            </a:r>
            <a:endParaRPr sz="5400" b="1" dirty="0">
              <a:solidFill>
                <a:srgbClr val="00B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Google Shape;299;p5">
            <a:extLst>
              <a:ext uri="{FF2B5EF4-FFF2-40B4-BE49-F238E27FC236}">
                <a16:creationId xmlns:a16="http://schemas.microsoft.com/office/drawing/2014/main" id="{CDA7096C-91CF-45E5-CF8A-AB058A49A03A}"/>
              </a:ext>
            </a:extLst>
          </p:cNvPr>
          <p:cNvSpPr txBox="1"/>
          <p:nvPr/>
        </p:nvSpPr>
        <p:spPr>
          <a:xfrm>
            <a:off x="582291" y="2458359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小学</a:t>
            </a:r>
            <a:endParaRPr sz="5400" b="1" dirty="0">
              <a:solidFill>
                <a:srgbClr val="00B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Google Shape;300;p5">
            <a:extLst>
              <a:ext uri="{FF2B5EF4-FFF2-40B4-BE49-F238E27FC236}">
                <a16:creationId xmlns:a16="http://schemas.microsoft.com/office/drawing/2014/main" id="{382C1FA9-D8AA-849B-BE20-6ED1CE881D75}"/>
              </a:ext>
            </a:extLst>
          </p:cNvPr>
          <p:cNvSpPr txBox="1"/>
          <p:nvPr/>
        </p:nvSpPr>
        <p:spPr>
          <a:xfrm>
            <a:off x="9891605" y="2494654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大学</a:t>
            </a:r>
            <a:endParaRPr sz="5400" b="1">
              <a:solidFill>
                <a:srgbClr val="00B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Google Shape;316;p6">
            <a:extLst>
              <a:ext uri="{FF2B5EF4-FFF2-40B4-BE49-F238E27FC236}">
                <a16:creationId xmlns:a16="http://schemas.microsoft.com/office/drawing/2014/main" id="{07771956-E1F8-F207-C011-B146DD0E4915}"/>
              </a:ext>
            </a:extLst>
          </p:cNvPr>
          <p:cNvSpPr txBox="1">
            <a:spLocks/>
          </p:cNvSpPr>
          <p:nvPr/>
        </p:nvSpPr>
        <p:spPr>
          <a:xfrm>
            <a:off x="1003429" y="4363346"/>
            <a:ext cx="190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花</a:t>
            </a:r>
            <a:endParaRPr lang="zh-TW" altLang="en-US" dirty="0"/>
          </a:p>
        </p:txBody>
      </p:sp>
      <p:sp>
        <p:nvSpPr>
          <p:cNvPr id="20" name="Google Shape;345;p8">
            <a:extLst>
              <a:ext uri="{FF2B5EF4-FFF2-40B4-BE49-F238E27FC236}">
                <a16:creationId xmlns:a16="http://schemas.microsoft.com/office/drawing/2014/main" id="{6FD2057D-1A60-809B-87F0-AF05EDF1132E}"/>
              </a:ext>
            </a:extLst>
          </p:cNvPr>
          <p:cNvSpPr txBox="1">
            <a:spLocks/>
          </p:cNvSpPr>
          <p:nvPr/>
        </p:nvSpPr>
        <p:spPr>
          <a:xfrm>
            <a:off x="2646344" y="1188848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苹果</a:t>
            </a:r>
            <a:endParaRPr lang="zh-TW" altLang="en-US" sz="5400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Google Shape;346;p8">
            <a:extLst>
              <a:ext uri="{FF2B5EF4-FFF2-40B4-BE49-F238E27FC236}">
                <a16:creationId xmlns:a16="http://schemas.microsoft.com/office/drawing/2014/main" id="{08EDEB07-5FC8-D0B8-46B7-0B54CA44C52E}"/>
              </a:ext>
            </a:extLst>
          </p:cNvPr>
          <p:cNvSpPr txBox="1"/>
          <p:nvPr/>
        </p:nvSpPr>
        <p:spPr>
          <a:xfrm>
            <a:off x="5237383" y="1126898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葡萄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" name="Google Shape;347;p8">
            <a:extLst>
              <a:ext uri="{FF2B5EF4-FFF2-40B4-BE49-F238E27FC236}">
                <a16:creationId xmlns:a16="http://schemas.microsoft.com/office/drawing/2014/main" id="{05DECC5D-A311-32D7-0406-46023CF4ECDD}"/>
              </a:ext>
            </a:extLst>
          </p:cNvPr>
          <p:cNvSpPr txBox="1"/>
          <p:nvPr/>
        </p:nvSpPr>
        <p:spPr>
          <a:xfrm>
            <a:off x="7461136" y="1169091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橘子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" name="Google Shape;348;p8">
            <a:extLst>
              <a:ext uri="{FF2B5EF4-FFF2-40B4-BE49-F238E27FC236}">
                <a16:creationId xmlns:a16="http://schemas.microsoft.com/office/drawing/2014/main" id="{AA77C227-1392-1D5F-7025-63F69A711504}"/>
              </a:ext>
            </a:extLst>
          </p:cNvPr>
          <p:cNvSpPr txBox="1"/>
          <p:nvPr/>
        </p:nvSpPr>
        <p:spPr>
          <a:xfrm>
            <a:off x="9841070" y="1188848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香蕉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" name="Google Shape;349;p8">
            <a:extLst>
              <a:ext uri="{FF2B5EF4-FFF2-40B4-BE49-F238E27FC236}">
                <a16:creationId xmlns:a16="http://schemas.microsoft.com/office/drawing/2014/main" id="{89EC55D5-35A2-894F-0A71-C4D84DCA0534}"/>
              </a:ext>
            </a:extLst>
          </p:cNvPr>
          <p:cNvSpPr txBox="1"/>
          <p:nvPr/>
        </p:nvSpPr>
        <p:spPr>
          <a:xfrm>
            <a:off x="2678387" y="4157325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菠萝</a:t>
            </a:r>
            <a:endParaRPr sz="54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Google Shape;350;p8">
            <a:extLst>
              <a:ext uri="{FF2B5EF4-FFF2-40B4-BE49-F238E27FC236}">
                <a16:creationId xmlns:a16="http://schemas.microsoft.com/office/drawing/2014/main" id="{A6CBE397-8E92-707E-5EAE-1B152D0AE17C}"/>
              </a:ext>
            </a:extLst>
          </p:cNvPr>
          <p:cNvSpPr txBox="1"/>
          <p:nvPr/>
        </p:nvSpPr>
        <p:spPr>
          <a:xfrm>
            <a:off x="4880973" y="4146752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草莓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" name="Google Shape;351;p8">
            <a:extLst>
              <a:ext uri="{FF2B5EF4-FFF2-40B4-BE49-F238E27FC236}">
                <a16:creationId xmlns:a16="http://schemas.microsoft.com/office/drawing/2014/main" id="{2BE70505-B2E7-1A37-1306-FA3C9A67AA17}"/>
              </a:ext>
            </a:extLst>
          </p:cNvPr>
          <p:cNvSpPr txBox="1"/>
          <p:nvPr/>
        </p:nvSpPr>
        <p:spPr>
          <a:xfrm>
            <a:off x="9974206" y="4316475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梨子</a:t>
            </a:r>
            <a:endParaRPr sz="54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Google Shape;354;p8">
            <a:extLst>
              <a:ext uri="{FF2B5EF4-FFF2-40B4-BE49-F238E27FC236}">
                <a16:creationId xmlns:a16="http://schemas.microsoft.com/office/drawing/2014/main" id="{F57C7B73-02C1-F090-0AAF-B24DCB62F540}"/>
              </a:ext>
            </a:extLst>
          </p:cNvPr>
          <p:cNvSpPr txBox="1"/>
          <p:nvPr/>
        </p:nvSpPr>
        <p:spPr>
          <a:xfrm>
            <a:off x="7153308" y="4157326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西瓜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8" name="Google Shape;356;p8">
            <a:extLst>
              <a:ext uri="{FF2B5EF4-FFF2-40B4-BE49-F238E27FC236}">
                <a16:creationId xmlns:a16="http://schemas.microsoft.com/office/drawing/2014/main" id="{48DDDABB-6CD9-F41E-181F-D7DDF219973E}"/>
              </a:ext>
            </a:extLst>
          </p:cNvPr>
          <p:cNvSpPr txBox="1"/>
          <p:nvPr/>
        </p:nvSpPr>
        <p:spPr>
          <a:xfrm>
            <a:off x="1421041" y="3429000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桃子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9" name="Google Shape;528;p11">
            <a:extLst>
              <a:ext uri="{FF2B5EF4-FFF2-40B4-BE49-F238E27FC236}">
                <a16:creationId xmlns:a16="http://schemas.microsoft.com/office/drawing/2014/main" id="{8AED01D6-3637-47A6-BDD3-77C898EF194B}"/>
              </a:ext>
            </a:extLst>
          </p:cNvPr>
          <p:cNvSpPr txBox="1">
            <a:spLocks/>
          </p:cNvSpPr>
          <p:nvPr/>
        </p:nvSpPr>
        <p:spPr>
          <a:xfrm>
            <a:off x="2928770" y="339365"/>
            <a:ext cx="17567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30" name="Google Shape;529;p11">
            <a:extLst>
              <a:ext uri="{FF2B5EF4-FFF2-40B4-BE49-F238E27FC236}">
                <a16:creationId xmlns:a16="http://schemas.microsoft.com/office/drawing/2014/main" id="{5EB5F2DF-93FE-28C3-9C59-0EFA60C14F94}"/>
              </a:ext>
            </a:extLst>
          </p:cNvPr>
          <p:cNvSpPr txBox="1"/>
          <p:nvPr/>
        </p:nvSpPr>
        <p:spPr>
          <a:xfrm>
            <a:off x="8559645" y="542415"/>
            <a:ext cx="17567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轻</a:t>
            </a:r>
            <a:endParaRPr sz="5400" b="1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Google Shape;356;p8">
            <a:extLst>
              <a:ext uri="{FF2B5EF4-FFF2-40B4-BE49-F238E27FC236}">
                <a16:creationId xmlns:a16="http://schemas.microsoft.com/office/drawing/2014/main" id="{3B9403D5-8BE1-929D-ACDB-B5E874F74C2C}"/>
              </a:ext>
            </a:extLst>
          </p:cNvPr>
          <p:cNvSpPr txBox="1"/>
          <p:nvPr/>
        </p:nvSpPr>
        <p:spPr>
          <a:xfrm>
            <a:off x="669004" y="5642038"/>
            <a:ext cx="17849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 b="1" dirty="0">
                <a:solidFill>
                  <a:srgbClr val="FF0000"/>
                </a:solidFill>
                <a:latin typeface="Microsoft JhengHei"/>
                <a:ea typeface="Microsoft JhengHei"/>
                <a:sym typeface="Microsoft JhengHei"/>
              </a:rPr>
              <a:t>楼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" name="Google Shape;569;p14">
            <a:extLst>
              <a:ext uri="{FF2B5EF4-FFF2-40B4-BE49-F238E27FC236}">
                <a16:creationId xmlns:a16="http://schemas.microsoft.com/office/drawing/2014/main" id="{03877EEA-F560-D9C3-AA37-C86D43235F5A}"/>
              </a:ext>
            </a:extLst>
          </p:cNvPr>
          <p:cNvSpPr txBox="1">
            <a:spLocks/>
          </p:cNvSpPr>
          <p:nvPr/>
        </p:nvSpPr>
        <p:spPr>
          <a:xfrm>
            <a:off x="1570395" y="5423770"/>
            <a:ext cx="18679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altLang="en-US" sz="540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</a:t>
            </a:r>
            <a:endParaRPr lang="zh-TW" altLang="en-US"/>
          </a:p>
        </p:txBody>
      </p:sp>
      <p:sp>
        <p:nvSpPr>
          <p:cNvPr id="35" name="Google Shape;570;p14">
            <a:extLst>
              <a:ext uri="{FF2B5EF4-FFF2-40B4-BE49-F238E27FC236}">
                <a16:creationId xmlns:a16="http://schemas.microsoft.com/office/drawing/2014/main" id="{C42D59C0-27FF-A224-1205-1800C9AF172E}"/>
              </a:ext>
            </a:extLst>
          </p:cNvPr>
          <p:cNvSpPr txBox="1"/>
          <p:nvPr/>
        </p:nvSpPr>
        <p:spPr>
          <a:xfrm>
            <a:off x="1628032" y="1205196"/>
            <a:ext cx="17567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Microsoft JhengHei"/>
              <a:buNone/>
            </a:pPr>
            <a:r>
              <a:rPr lang="zh-TW" sz="54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送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" descr="家系図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9771" y="2294312"/>
            <a:ext cx="5810173" cy="439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3;p2" descr="https://encrypted-tbn0.gstatic.com/images?q=tbn:ANd9GcQ8iEJI3KoyUvOyZmul9NxVIQiCiPwB6LrDCd2BZJcjVEbNSq8&amp;s">
            <a:extLst>
              <a:ext uri="{FF2B5EF4-FFF2-40B4-BE49-F238E27FC236}">
                <a16:creationId xmlns:a16="http://schemas.microsoft.com/office/drawing/2014/main" id="{FDF4B5E9-8450-6F72-1FE3-07D19EFFCF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361" y="583548"/>
            <a:ext cx="2791065" cy="2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4;p5" descr="学ランを着た男子学生のイラスト（冬服・学生服）">
            <a:extLst>
              <a:ext uri="{FF2B5EF4-FFF2-40B4-BE49-F238E27FC236}">
                <a16:creationId xmlns:a16="http://schemas.microsoft.com/office/drawing/2014/main" id="{770D183F-5C7A-112E-73FB-E4A124B316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5040" y="57332"/>
            <a:ext cx="1365740" cy="246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5;p5">
            <a:extLst>
              <a:ext uri="{FF2B5EF4-FFF2-40B4-BE49-F238E27FC236}">
                <a16:creationId xmlns:a16="http://schemas.microsoft.com/office/drawing/2014/main" id="{CF5B4986-BCFB-F8A3-A67D-9766DC5CACD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4458" y="287326"/>
            <a:ext cx="957619" cy="200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5" descr="留学生のイラスト（制服・アジア人男性）">
            <a:extLst>
              <a:ext uri="{FF2B5EF4-FFF2-40B4-BE49-F238E27FC236}">
                <a16:creationId xmlns:a16="http://schemas.microsoft.com/office/drawing/2014/main" id="{A5183D19-48B1-0DCF-EB54-1D70786473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7263" y="-297"/>
            <a:ext cx="1475381" cy="283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7;p5">
            <a:extLst>
              <a:ext uri="{FF2B5EF4-FFF2-40B4-BE49-F238E27FC236}">
                <a16:creationId xmlns:a16="http://schemas.microsoft.com/office/drawing/2014/main" id="{61C9BC38-2F66-5A5E-FEED-AC9E1606A9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283" r="51804"/>
          <a:stretch/>
        </p:blipFill>
        <p:spPr>
          <a:xfrm>
            <a:off x="10336483" y="-107421"/>
            <a:ext cx="1391144" cy="31140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1;p5">
            <a:extLst>
              <a:ext uri="{FF2B5EF4-FFF2-40B4-BE49-F238E27FC236}">
                <a16:creationId xmlns:a16="http://schemas.microsoft.com/office/drawing/2014/main" id="{BCF4D09B-1BE8-7691-416C-8E71D3EF447E}"/>
              </a:ext>
            </a:extLst>
          </p:cNvPr>
          <p:cNvSpPr/>
          <p:nvPr/>
        </p:nvSpPr>
        <p:spPr>
          <a:xfrm>
            <a:off x="4407471" y="1491801"/>
            <a:ext cx="812851" cy="3444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02;p5">
            <a:extLst>
              <a:ext uri="{FF2B5EF4-FFF2-40B4-BE49-F238E27FC236}">
                <a16:creationId xmlns:a16="http://schemas.microsoft.com/office/drawing/2014/main" id="{886886AF-B023-176F-B28C-AC8E332AD35E}"/>
              </a:ext>
            </a:extLst>
          </p:cNvPr>
          <p:cNvSpPr/>
          <p:nvPr/>
        </p:nvSpPr>
        <p:spPr>
          <a:xfrm>
            <a:off x="6761386" y="1631554"/>
            <a:ext cx="812851" cy="3444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03;p5">
            <a:extLst>
              <a:ext uri="{FF2B5EF4-FFF2-40B4-BE49-F238E27FC236}">
                <a16:creationId xmlns:a16="http://schemas.microsoft.com/office/drawing/2014/main" id="{B53CBC4A-C989-4AEE-6070-8E68B5997243}"/>
              </a:ext>
            </a:extLst>
          </p:cNvPr>
          <p:cNvSpPr/>
          <p:nvPr/>
        </p:nvSpPr>
        <p:spPr>
          <a:xfrm>
            <a:off x="9211238" y="1664006"/>
            <a:ext cx="812851" cy="3444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319;p6" descr="コスモスのイラスト（花）">
            <a:extLst>
              <a:ext uri="{FF2B5EF4-FFF2-40B4-BE49-F238E27FC236}">
                <a16:creationId xmlns:a16="http://schemas.microsoft.com/office/drawing/2014/main" id="{00EF7BFE-05E2-CD33-D617-425E50FD010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79381" y="2528972"/>
            <a:ext cx="2231857" cy="290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2;p7" descr="https://encrypted-tbn0.gstatic.com/images?q=tbn:ANd9GcQ4N3CATCzZSdEuX-RZFLGyFm7bwSDIKE-97tC9vgdBC_T6qSyL&amp;s">
            <a:extLst>
              <a:ext uri="{FF2B5EF4-FFF2-40B4-BE49-F238E27FC236}">
                <a16:creationId xmlns:a16="http://schemas.microsoft.com/office/drawing/2014/main" id="{343B4AED-8668-0E28-425B-30B00A6AF20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74264" y="2834667"/>
            <a:ext cx="2595007" cy="2913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8;p8" descr="フルーツのマーク（イチゴ）">
            <a:extLst>
              <a:ext uri="{FF2B5EF4-FFF2-40B4-BE49-F238E27FC236}">
                <a16:creationId xmlns:a16="http://schemas.microsoft.com/office/drawing/2014/main" id="{214035FC-A9C3-2BCC-C70C-208E72D2556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45630" y="5712353"/>
            <a:ext cx="946599" cy="82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9;p8" descr="ぶどう・グレープのイラスト（フルーツ）">
            <a:extLst>
              <a:ext uri="{FF2B5EF4-FFF2-40B4-BE49-F238E27FC236}">
                <a16:creationId xmlns:a16="http://schemas.microsoft.com/office/drawing/2014/main" id="{1D382A60-2487-75E8-6448-0FF7E523864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24316" y="232089"/>
            <a:ext cx="1172073" cy="118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40;p8" descr="みかん・オレンジのイラスト（フルーツ）">
            <a:extLst>
              <a:ext uri="{FF2B5EF4-FFF2-40B4-BE49-F238E27FC236}">
                <a16:creationId xmlns:a16="http://schemas.microsoft.com/office/drawing/2014/main" id="{32490FAF-3E5B-6949-24C2-E793942C50C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16805" y="171196"/>
            <a:ext cx="1233634" cy="98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41;p8" descr="バナナのイラスト（フルーツ）">
            <a:extLst>
              <a:ext uri="{FF2B5EF4-FFF2-40B4-BE49-F238E27FC236}">
                <a16:creationId xmlns:a16="http://schemas.microsoft.com/office/drawing/2014/main" id="{E7FEACC4-8253-0CF0-BA66-DDDBA212861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853667" y="70372"/>
            <a:ext cx="1391144" cy="11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42;p8" descr="パイナップルのイラスト（フルーツ）">
            <a:extLst>
              <a:ext uri="{FF2B5EF4-FFF2-40B4-BE49-F238E27FC236}">
                <a16:creationId xmlns:a16="http://schemas.microsoft.com/office/drawing/2014/main" id="{B3B6712F-BFA4-6978-86E7-F83FFA9199C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02927" y="2839895"/>
            <a:ext cx="852096" cy="109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43;p8" descr="りんごのイラスト（フルーツ）">
            <a:extLst>
              <a:ext uri="{FF2B5EF4-FFF2-40B4-BE49-F238E27FC236}">
                <a16:creationId xmlns:a16="http://schemas.microsoft.com/office/drawing/2014/main" id="{49F1B756-489B-096C-077C-F1555D23EF4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25397" y="47355"/>
            <a:ext cx="1173319" cy="9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44;p8">
            <a:extLst>
              <a:ext uri="{FF2B5EF4-FFF2-40B4-BE49-F238E27FC236}">
                <a16:creationId xmlns:a16="http://schemas.microsoft.com/office/drawing/2014/main" id="{3BB102D4-518D-5284-2328-23A84EA5A55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65978" y="5004606"/>
            <a:ext cx="1045260" cy="105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53;p8">
            <a:extLst>
              <a:ext uri="{FF2B5EF4-FFF2-40B4-BE49-F238E27FC236}">
                <a16:creationId xmlns:a16="http://schemas.microsoft.com/office/drawing/2014/main" id="{B946BC88-150C-11A7-D5C0-7B578C21714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375240" y="2636256"/>
            <a:ext cx="1028912" cy="82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5;p8" descr="桃のイラスト">
            <a:extLst>
              <a:ext uri="{FF2B5EF4-FFF2-40B4-BE49-F238E27FC236}">
                <a16:creationId xmlns:a16="http://schemas.microsoft.com/office/drawing/2014/main" id="{EBFCBB44-00CB-98CA-43E9-874AABBB650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20892" y="3392965"/>
            <a:ext cx="1199875" cy="90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30;p11" descr="重い水を運ぶ人のイラスト（女性）">
            <a:extLst>
              <a:ext uri="{FF2B5EF4-FFF2-40B4-BE49-F238E27FC236}">
                <a16:creationId xmlns:a16="http://schemas.microsoft.com/office/drawing/2014/main" id="{7FE5E443-96CB-F240-4B58-1C71F56F3201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11434" y="4067636"/>
            <a:ext cx="1576261" cy="238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31;p11">
            <a:extLst>
              <a:ext uri="{FF2B5EF4-FFF2-40B4-BE49-F238E27FC236}">
                <a16:creationId xmlns:a16="http://schemas.microsoft.com/office/drawing/2014/main" id="{0E383620-28E8-27E7-4C3A-0C514F441B62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141368" y="4571998"/>
            <a:ext cx="1218141" cy="2001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舞会</a:t>
            </a:r>
            <a:endParaRPr/>
          </a:p>
        </p:txBody>
      </p:sp>
      <p:sp>
        <p:nvSpPr>
          <p:cNvPr id="89" name="Google Shape;89;p2"/>
          <p:cNvSpPr txBox="1"/>
          <p:nvPr/>
        </p:nvSpPr>
        <p:spPr>
          <a:xfrm>
            <a:off x="1239520" y="1762760"/>
            <a:ext cx="643509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我上周去了学校的_____。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1239520" y="3035935"/>
            <a:ext cx="762127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我准备去明天的圣诞节_____。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1239520" y="4469765"/>
            <a:ext cx="6514465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---你喜欢参加</a:t>
            </a:r>
            <a:r>
              <a:rPr lang="zh-CN" sz="32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舞会</a:t>
            </a: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---喜欢，因为我______________。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---不喜欢，因为我觉得_________。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3070" y="280035"/>
            <a:ext cx="5352415" cy="354901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4477385" y="487045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喜欢跳舞</a:t>
            </a:r>
            <a:endParaRPr sz="2800" dirty="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574665" y="5478145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舞会很吵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5434330" y="2977515"/>
            <a:ext cx="1348740" cy="58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舞会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539615" y="1662430"/>
            <a:ext cx="1348740" cy="58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舞会</a:t>
            </a:r>
            <a:endParaRPr sz="2800" dirty="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家庭</a:t>
            </a:r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198755" y="2284095"/>
            <a:ext cx="95758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爷爷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248285" y="4766310"/>
            <a:ext cx="90805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奶奶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483995" y="4244340"/>
            <a:ext cx="2244725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爸爸    妈妈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483995" y="2932430"/>
            <a:ext cx="2244725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伯伯     伯母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1483995" y="5556250"/>
            <a:ext cx="224409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叔叔    婶婶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1483995" y="1706245"/>
            <a:ext cx="2244725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姑姑     姑父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5527040" y="1313815"/>
            <a:ext cx="1117600" cy="32105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堂哥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堂姐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堂弟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堂妹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9203690" y="1304290"/>
            <a:ext cx="1244600" cy="32099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哥哥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姐姐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弟弟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妹妹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1417320" y="3454400"/>
            <a:ext cx="138874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比爸爸</a:t>
            </a:r>
            <a:r>
              <a:rPr lang="zh-CN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大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1417320" y="6078220"/>
            <a:ext cx="126873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比爸爸</a:t>
            </a:r>
            <a:r>
              <a:rPr lang="zh-CN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小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" name="Google Shape;112;p3"/>
          <p:cNvCxnSpPr>
            <a:endCxn id="103" idx="0"/>
          </p:cNvCxnSpPr>
          <p:nvPr/>
        </p:nvCxnSpPr>
        <p:spPr>
          <a:xfrm>
            <a:off x="680110" y="2876010"/>
            <a:ext cx="22200" cy="1890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" name="Google Shape;113;p3"/>
          <p:cNvCxnSpPr/>
          <p:nvPr/>
        </p:nvCxnSpPr>
        <p:spPr>
          <a:xfrm rot="10800000" flipH="1">
            <a:off x="728345" y="3709035"/>
            <a:ext cx="504825" cy="762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" name="Google Shape;114;p3"/>
          <p:cNvCxnSpPr>
            <a:stCxn id="107" idx="1"/>
          </p:cNvCxnSpPr>
          <p:nvPr/>
        </p:nvCxnSpPr>
        <p:spPr>
          <a:xfrm rot="10800000">
            <a:off x="1249095" y="1962730"/>
            <a:ext cx="234900" cy="4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115;p3"/>
          <p:cNvCxnSpPr/>
          <p:nvPr/>
        </p:nvCxnSpPr>
        <p:spPr>
          <a:xfrm>
            <a:off x="1246505" y="1874520"/>
            <a:ext cx="18415" cy="396494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" name="Google Shape;116;p3"/>
          <p:cNvCxnSpPr>
            <a:endCxn id="105" idx="1"/>
          </p:cNvCxnSpPr>
          <p:nvPr/>
        </p:nvCxnSpPr>
        <p:spPr>
          <a:xfrm rot="10800000" flipH="1">
            <a:off x="1273095" y="3193415"/>
            <a:ext cx="210900" cy="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" name="Google Shape;117;p3"/>
          <p:cNvCxnSpPr/>
          <p:nvPr/>
        </p:nvCxnSpPr>
        <p:spPr>
          <a:xfrm rot="10800000" flipH="1">
            <a:off x="1264920" y="4549775"/>
            <a:ext cx="224155" cy="82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" name="Google Shape;118;p3"/>
          <p:cNvCxnSpPr/>
          <p:nvPr/>
        </p:nvCxnSpPr>
        <p:spPr>
          <a:xfrm rot="10800000" flipH="1">
            <a:off x="1246505" y="5758180"/>
            <a:ext cx="224155" cy="825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3"/>
          <p:cNvCxnSpPr>
            <a:stCxn id="107" idx="3"/>
          </p:cNvCxnSpPr>
          <p:nvPr/>
        </p:nvCxnSpPr>
        <p:spPr>
          <a:xfrm>
            <a:off x="3728720" y="1967230"/>
            <a:ext cx="1774200" cy="3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" name="Google Shape;120;p3"/>
          <p:cNvCxnSpPr>
            <a:stCxn id="105" idx="3"/>
          </p:cNvCxnSpPr>
          <p:nvPr/>
        </p:nvCxnSpPr>
        <p:spPr>
          <a:xfrm>
            <a:off x="3728720" y="3193415"/>
            <a:ext cx="1821900" cy="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" name="Google Shape;121;p3"/>
          <p:cNvCxnSpPr/>
          <p:nvPr/>
        </p:nvCxnSpPr>
        <p:spPr>
          <a:xfrm rot="10800000" flipH="1">
            <a:off x="3788410" y="5927725"/>
            <a:ext cx="2018665" cy="1587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3"/>
          <p:cNvCxnSpPr/>
          <p:nvPr/>
        </p:nvCxnSpPr>
        <p:spPr>
          <a:xfrm rot="10800000">
            <a:off x="5791200" y="4533900"/>
            <a:ext cx="7620" cy="14338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3"/>
          <p:cNvSpPr txBox="1"/>
          <p:nvPr/>
        </p:nvSpPr>
        <p:spPr>
          <a:xfrm>
            <a:off x="2583180" y="5110480"/>
            <a:ext cx="86042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ě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5614670" y="843915"/>
            <a:ext cx="114808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á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家庭</a:t>
            </a: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608330" y="2444115"/>
            <a:ext cx="130048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外公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 txBox="1"/>
          <p:nvPr/>
        </p:nvSpPr>
        <p:spPr>
          <a:xfrm>
            <a:off x="608330" y="4373880"/>
            <a:ext cx="140462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外婆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2762885" y="1816735"/>
            <a:ext cx="225425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妈妈    爸爸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2762250" y="3319145"/>
            <a:ext cx="225425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舅舅    舅妈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2762885" y="4821555"/>
            <a:ext cx="231140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阿姨    姨父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6667500" y="2338705"/>
            <a:ext cx="1165225" cy="31381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表哥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表姐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表弟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表妹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9323705" y="2338705"/>
            <a:ext cx="1180465" cy="31381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哥哥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姐姐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弟弟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妹妹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4"/>
          <p:cNvCxnSpPr/>
          <p:nvPr/>
        </p:nvCxnSpPr>
        <p:spPr>
          <a:xfrm flipH="1">
            <a:off x="1224915" y="3068320"/>
            <a:ext cx="24130" cy="136144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4"/>
          <p:cNvCxnSpPr/>
          <p:nvPr/>
        </p:nvCxnSpPr>
        <p:spPr>
          <a:xfrm>
            <a:off x="1329055" y="3684905"/>
            <a:ext cx="945515" cy="1587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4"/>
          <p:cNvCxnSpPr/>
          <p:nvPr/>
        </p:nvCxnSpPr>
        <p:spPr>
          <a:xfrm>
            <a:off x="2314575" y="2114550"/>
            <a:ext cx="7620" cy="311658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4"/>
          <p:cNvCxnSpPr/>
          <p:nvPr/>
        </p:nvCxnSpPr>
        <p:spPr>
          <a:xfrm>
            <a:off x="2338705" y="2146935"/>
            <a:ext cx="40005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4"/>
          <p:cNvCxnSpPr>
            <a:endCxn id="133" idx="1"/>
          </p:cNvCxnSpPr>
          <p:nvPr/>
        </p:nvCxnSpPr>
        <p:spPr>
          <a:xfrm rot="10800000" flipH="1">
            <a:off x="2354550" y="3580130"/>
            <a:ext cx="407700" cy="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4"/>
          <p:cNvCxnSpPr/>
          <p:nvPr/>
        </p:nvCxnSpPr>
        <p:spPr>
          <a:xfrm rot="10800000" flipH="1">
            <a:off x="2314575" y="5142865"/>
            <a:ext cx="448310" cy="762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" name="Google Shape;143;p4"/>
          <p:cNvCxnSpPr/>
          <p:nvPr/>
        </p:nvCxnSpPr>
        <p:spPr>
          <a:xfrm>
            <a:off x="5118100" y="3492500"/>
            <a:ext cx="152209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44;p4"/>
          <p:cNvCxnSpPr/>
          <p:nvPr/>
        </p:nvCxnSpPr>
        <p:spPr>
          <a:xfrm rot="10800000" flipH="1">
            <a:off x="5149850" y="5054600"/>
            <a:ext cx="1514475" cy="241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4"/>
          <p:cNvSpPr txBox="1"/>
          <p:nvPr/>
        </p:nvSpPr>
        <p:spPr>
          <a:xfrm>
            <a:off x="757555" y="3969385"/>
            <a:ext cx="111633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ài</a:t>
            </a: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ó</a:t>
            </a:r>
            <a:endParaRPr sz="24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3339465" y="4429760"/>
            <a:ext cx="53149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zh-CN" sz="24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í</a:t>
            </a:r>
            <a:endParaRPr sz="24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6776720" y="1983740"/>
            <a:ext cx="129032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biǎo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2979420" y="2841625"/>
            <a:ext cx="5715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jiù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70045" y="452120"/>
            <a:ext cx="1581150" cy="1707515"/>
            <a:chOff x="11176" y="7249"/>
            <a:chExt cx="2490" cy="2689"/>
          </a:xfrm>
        </p:grpSpPr>
        <p:grpSp>
          <p:nvGrpSpPr>
            <p:cNvPr id="24" name="组合 23"/>
            <p:cNvGrpSpPr/>
            <p:nvPr/>
          </p:nvGrpSpPr>
          <p:grpSpPr>
            <a:xfrm>
              <a:off x="11176" y="7249"/>
              <a:ext cx="2313" cy="2689"/>
              <a:chOff x="8655" y="6709"/>
              <a:chExt cx="2313" cy="2689"/>
            </a:xfrm>
          </p:grpSpPr>
          <p:sp>
            <p:nvSpPr>
              <p:cNvPr id="395" name="Google Shape;395;p9"/>
              <p:cNvSpPr/>
              <p:nvPr>
                <p:custDataLst>
                  <p:tags r:id="rId39"/>
                </p:custDataLst>
              </p:nvPr>
            </p:nvSpPr>
            <p:spPr>
              <a:xfrm>
                <a:off x="8655" y="6709"/>
                <a:ext cx="2313" cy="2689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600"/>
                  <a:buFont typeface="Calibri" panose="020F0502020204030204"/>
                  <a:buNone/>
                </a:pPr>
                <a:endParaRPr sz="3600" b="0" i="0" u="none" strike="noStrike" cap="non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8872" y="8082"/>
                <a:ext cx="1880" cy="102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3200"/>
                  <a:t>苹果</a:t>
                </a: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1234" y="7608"/>
              <a:ext cx="24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>
                  <a:solidFill>
                    <a:srgbClr val="833C0B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píng guǒ</a:t>
              </a:r>
              <a:endParaRPr lang="zh-TW" altLang="en-US" sz="2800">
                <a:solidFill>
                  <a:srgbClr val="833C0B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44260" y="2420620"/>
            <a:ext cx="1494790" cy="1564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87680" y="380365"/>
            <a:ext cx="1475740" cy="17062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291080" y="379730"/>
            <a:ext cx="1475105" cy="1706880"/>
          </a:xfrm>
          <a:prstGeom prst="rect">
            <a:avLst/>
          </a:prstGeom>
        </p:spPr>
      </p:pic>
      <p:pic>
        <p:nvPicPr>
          <p:cNvPr id="341" name="Google Shape;341;p8" descr="バナナのイラスト（フルーツ）"/>
          <p:cNvPicPr preferRelativeResize="0"/>
          <p:nvPr/>
        </p:nvPicPr>
        <p:blipFill rotWithShape="1">
          <a:blip r:embed="rId44"/>
          <a:srcRect/>
          <a:stretch>
            <a:fillRect/>
          </a:stretch>
        </p:blipFill>
        <p:spPr>
          <a:xfrm>
            <a:off x="8245475" y="4554220"/>
            <a:ext cx="1477010" cy="170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095230" y="471170"/>
            <a:ext cx="1477010" cy="170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247900" y="2342515"/>
            <a:ext cx="1476375" cy="1706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7"/>
          <a:srcRect l="-2346" t="11958" r="4839"/>
          <a:stretch>
            <a:fillRect/>
          </a:stretch>
        </p:blipFill>
        <p:spPr>
          <a:xfrm>
            <a:off x="9943465" y="2420620"/>
            <a:ext cx="1630045" cy="1706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254250" y="4498340"/>
            <a:ext cx="1475740" cy="17068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191885" y="471170"/>
            <a:ext cx="1482725" cy="17068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166235" y="396240"/>
            <a:ext cx="1536700" cy="1744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191885" y="471170"/>
            <a:ext cx="1477645" cy="17068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095230" y="429260"/>
            <a:ext cx="1478280" cy="17075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222615" y="429895"/>
            <a:ext cx="1477010" cy="17068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291080" y="2341245"/>
            <a:ext cx="1480820" cy="17081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10845" y="380365"/>
            <a:ext cx="1477010" cy="17564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4166235" y="433705"/>
            <a:ext cx="1510030" cy="174434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6191885" y="377825"/>
            <a:ext cx="1477645" cy="1781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288540" y="379730"/>
            <a:ext cx="1477645" cy="1757045"/>
          </a:xfrm>
          <a:prstGeom prst="rect">
            <a:avLst/>
          </a:prstGeom>
        </p:spPr>
      </p:pic>
      <p:sp>
        <p:nvSpPr>
          <p:cNvPr id="28" name="Google Shape;395;p9"/>
          <p:cNvSpPr/>
          <p:nvPr/>
        </p:nvSpPr>
        <p:spPr>
          <a:xfrm>
            <a:off x="8227695" y="429895"/>
            <a:ext cx="1471295" cy="172656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altLang="zh-CN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pútao</a:t>
            </a:r>
            <a:r>
              <a:rPr lang="zh-CN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葡萄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222615" y="429895"/>
            <a:ext cx="1477010" cy="1747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287905" y="380365"/>
            <a:ext cx="1478280" cy="1760220"/>
          </a:xfrm>
          <a:prstGeom prst="rect">
            <a:avLst/>
          </a:prstGeom>
        </p:spPr>
      </p:pic>
      <p:sp>
        <p:nvSpPr>
          <p:cNvPr id="31" name="Google Shape;395;p9"/>
          <p:cNvSpPr/>
          <p:nvPr/>
        </p:nvSpPr>
        <p:spPr>
          <a:xfrm>
            <a:off x="408940" y="2449195"/>
            <a:ext cx="1477010" cy="170751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jú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橘子</a:t>
            </a:r>
          </a:p>
        </p:txBody>
      </p:sp>
      <p:sp>
        <p:nvSpPr>
          <p:cNvPr id="30" name="Google Shape;395;p9"/>
          <p:cNvSpPr/>
          <p:nvPr/>
        </p:nvSpPr>
        <p:spPr>
          <a:xfrm>
            <a:off x="474345" y="4535805"/>
            <a:ext cx="1412875" cy="167005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lí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梨子</a:t>
            </a:r>
          </a:p>
        </p:txBody>
      </p:sp>
      <p:sp>
        <p:nvSpPr>
          <p:cNvPr id="32" name="Google Shape;395;p9"/>
          <p:cNvSpPr/>
          <p:nvPr/>
        </p:nvSpPr>
        <p:spPr>
          <a:xfrm>
            <a:off x="8208010" y="2431415"/>
            <a:ext cx="1477010" cy="170751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20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xiāngjiāo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香蕉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08940" y="2480945"/>
            <a:ext cx="1478280" cy="170815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291080" y="2341245"/>
            <a:ext cx="1480820" cy="1708150"/>
          </a:xfrm>
          <a:prstGeom prst="rect">
            <a:avLst/>
          </a:prstGeom>
        </p:spPr>
      </p:pic>
      <p:sp>
        <p:nvSpPr>
          <p:cNvPr id="33" name="Google Shape;395;p9"/>
          <p:cNvSpPr/>
          <p:nvPr/>
        </p:nvSpPr>
        <p:spPr>
          <a:xfrm>
            <a:off x="6167120" y="4536440"/>
            <a:ext cx="1426210" cy="170751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cǎoméi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草莓</a:t>
            </a:r>
          </a:p>
        </p:txBody>
      </p:sp>
      <p:sp>
        <p:nvSpPr>
          <p:cNvPr id="34" name="Google Shape;395;p9"/>
          <p:cNvSpPr/>
          <p:nvPr/>
        </p:nvSpPr>
        <p:spPr>
          <a:xfrm>
            <a:off x="10022840" y="4530725"/>
            <a:ext cx="1477010" cy="170751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xīguā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西瓜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095230" y="433705"/>
            <a:ext cx="1478280" cy="1707515"/>
          </a:xfrm>
          <a:prstGeom prst="rect">
            <a:avLst/>
          </a:prstGeom>
        </p:spPr>
      </p:pic>
      <p:sp>
        <p:nvSpPr>
          <p:cNvPr id="35" name="Google Shape;395;p9"/>
          <p:cNvSpPr/>
          <p:nvPr/>
        </p:nvSpPr>
        <p:spPr>
          <a:xfrm>
            <a:off x="4170045" y="2341245"/>
            <a:ext cx="1477010" cy="170751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táozi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桃子</a:t>
            </a:r>
          </a:p>
        </p:txBody>
      </p:sp>
      <p:grpSp>
        <p:nvGrpSpPr>
          <p:cNvPr id="53" name="Google Shape;440;p9"/>
          <p:cNvGrpSpPr/>
          <p:nvPr/>
        </p:nvGrpSpPr>
        <p:grpSpPr>
          <a:xfrm>
            <a:off x="4142740" y="2343150"/>
            <a:ext cx="1513205" cy="1708150"/>
            <a:chOff x="7532916" y="8649784"/>
            <a:chExt cx="1371600" cy="2092091"/>
          </a:xfrm>
        </p:grpSpPr>
        <p:sp>
          <p:nvSpPr>
            <p:cNvPr id="54" name="Google Shape;441;p9"/>
            <p:cNvSpPr/>
            <p:nvPr>
              <p:custDataLst>
                <p:tags r:id="rId36"/>
              </p:custDataLst>
            </p:nvPr>
          </p:nvSpPr>
          <p:spPr>
            <a:xfrm>
              <a:off x="7532916" y="8649784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5" name="Google Shape;442;p9"/>
            <p:cNvGrpSpPr/>
            <p:nvPr/>
          </p:nvGrpSpPr>
          <p:grpSpPr>
            <a:xfrm>
              <a:off x="7554165" y="8871806"/>
              <a:ext cx="1350351" cy="1870069"/>
              <a:chOff x="7554165" y="8871806"/>
              <a:chExt cx="1350351" cy="1870069"/>
            </a:xfrm>
          </p:grpSpPr>
          <p:pic>
            <p:nvPicPr>
              <p:cNvPr id="56" name="Google Shape;443;p9"/>
              <p:cNvPicPr preferRelativeResize="0"/>
              <p:nvPr>
                <p:custDataLst>
                  <p:tags r:id="rId37"/>
                </p:custDataLst>
              </p:nvPr>
            </p:nvPicPr>
            <p:blipFill rotWithShape="1">
              <a:blip r:embed="rId59"/>
              <a:srcRect/>
              <a:stretch>
                <a:fillRect/>
              </a:stretch>
            </p:blipFill>
            <p:spPr>
              <a:xfrm>
                <a:off x="7554165" y="8871806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" name="Google Shape;444;p9"/>
              <p:cNvSpPr/>
              <p:nvPr>
                <p:custDataLst>
                  <p:tags r:id="rId38"/>
                </p:custDataLst>
              </p:nvPr>
            </p:nvSpPr>
            <p:spPr>
              <a:xfrm>
                <a:off x="8404295" y="10260867"/>
                <a:ext cx="478971" cy="478971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 panose="020B0604020202020204"/>
                  <a:buNone/>
                </a:pPr>
                <a:r>
                  <a:rPr lang="zh-TW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9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6" name="Google Shape;395;p9"/>
          <p:cNvSpPr/>
          <p:nvPr/>
        </p:nvSpPr>
        <p:spPr>
          <a:xfrm>
            <a:off x="4199255" y="4530090"/>
            <a:ext cx="1477010" cy="170751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bōluó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 panose="020F0502020204030204"/>
              <a:buNone/>
            </a:pPr>
            <a:r>
              <a:rPr lang="zh-CN" altLang="en-US" sz="36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菠萝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130290" y="2315210"/>
            <a:ext cx="1508760" cy="1783080"/>
          </a:xfrm>
          <a:prstGeom prst="rect">
            <a:avLst/>
          </a:prstGeom>
        </p:spPr>
      </p:pic>
      <p:grpSp>
        <p:nvGrpSpPr>
          <p:cNvPr id="48" name="Google Shape;440;p9"/>
          <p:cNvGrpSpPr/>
          <p:nvPr/>
        </p:nvGrpSpPr>
        <p:grpSpPr>
          <a:xfrm>
            <a:off x="4189730" y="2343150"/>
            <a:ext cx="1513205" cy="1708150"/>
            <a:chOff x="7532916" y="8649784"/>
            <a:chExt cx="1371600" cy="2092091"/>
          </a:xfrm>
        </p:grpSpPr>
        <p:sp>
          <p:nvSpPr>
            <p:cNvPr id="49" name="Google Shape;441;p9"/>
            <p:cNvSpPr/>
            <p:nvPr>
              <p:custDataLst>
                <p:tags r:id="rId33"/>
              </p:custDataLst>
            </p:nvPr>
          </p:nvSpPr>
          <p:spPr>
            <a:xfrm>
              <a:off x="7532916" y="8649784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" name="Google Shape;442;p9"/>
            <p:cNvGrpSpPr/>
            <p:nvPr/>
          </p:nvGrpSpPr>
          <p:grpSpPr>
            <a:xfrm>
              <a:off x="7554165" y="8871806"/>
              <a:ext cx="1350351" cy="1870069"/>
              <a:chOff x="7554165" y="8871806"/>
              <a:chExt cx="1350351" cy="1870069"/>
            </a:xfrm>
          </p:grpSpPr>
          <p:pic>
            <p:nvPicPr>
              <p:cNvPr id="51" name="Google Shape;443;p9"/>
              <p:cNvPicPr preferRelativeResize="0"/>
              <p:nvPr>
                <p:custDataLst>
                  <p:tags r:id="rId34"/>
                </p:custDataLst>
              </p:nvPr>
            </p:nvPicPr>
            <p:blipFill rotWithShape="1">
              <a:blip r:embed="rId59"/>
              <a:srcRect/>
              <a:stretch>
                <a:fillRect/>
              </a:stretch>
            </p:blipFill>
            <p:spPr>
              <a:xfrm>
                <a:off x="7554165" y="8871806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Google Shape;444;p9"/>
              <p:cNvSpPr/>
              <p:nvPr>
                <p:custDataLst>
                  <p:tags r:id="rId35"/>
                </p:custDataLst>
              </p:nvPr>
            </p:nvSpPr>
            <p:spPr>
              <a:xfrm>
                <a:off x="8404295" y="10260867"/>
                <a:ext cx="478971" cy="478971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 panose="020B0604020202020204"/>
                  <a:buNone/>
                </a:pPr>
                <a:r>
                  <a:rPr lang="zh-TW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9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75" name="图片 74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236585" y="2396490"/>
            <a:ext cx="1485900" cy="1790700"/>
          </a:xfrm>
          <a:prstGeom prst="rect">
            <a:avLst/>
          </a:prstGeom>
        </p:spPr>
      </p:pic>
      <p:grpSp>
        <p:nvGrpSpPr>
          <p:cNvPr id="58" name="Google Shape;445;p9"/>
          <p:cNvGrpSpPr/>
          <p:nvPr/>
        </p:nvGrpSpPr>
        <p:grpSpPr>
          <a:xfrm>
            <a:off x="6144260" y="2343150"/>
            <a:ext cx="1494790" cy="1755140"/>
            <a:chOff x="9699174" y="8649784"/>
            <a:chExt cx="1371600" cy="2090057"/>
          </a:xfrm>
        </p:grpSpPr>
        <p:sp>
          <p:nvSpPr>
            <p:cNvPr id="59" name="Google Shape;446;p9"/>
            <p:cNvSpPr/>
            <p:nvPr>
              <p:custDataLst>
                <p:tags r:id="rId30"/>
              </p:custDataLst>
            </p:nvPr>
          </p:nvSpPr>
          <p:spPr>
            <a:xfrm>
              <a:off x="9699174" y="8649784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0" name="Google Shape;447;p9"/>
            <p:cNvGrpSpPr/>
            <p:nvPr/>
          </p:nvGrpSpPr>
          <p:grpSpPr>
            <a:xfrm>
              <a:off x="9720423" y="8730515"/>
              <a:ext cx="1350351" cy="2009323"/>
              <a:chOff x="9720423" y="8730515"/>
              <a:chExt cx="1350351" cy="2009323"/>
            </a:xfrm>
          </p:grpSpPr>
          <p:pic>
            <p:nvPicPr>
              <p:cNvPr id="61" name="Google Shape;448;p9"/>
              <p:cNvPicPr preferRelativeResize="0"/>
              <p:nvPr>
                <p:custDataLst>
                  <p:tags r:id="rId31"/>
                </p:custDataLst>
              </p:nvPr>
            </p:nvPicPr>
            <p:blipFill rotWithShape="1">
              <a:blip r:embed="rId62"/>
              <a:srcRect/>
              <a:stretch>
                <a:fillRect/>
              </a:stretch>
            </p:blipFill>
            <p:spPr>
              <a:xfrm>
                <a:off x="9720423" y="8730515"/>
                <a:ext cx="1350351" cy="19568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" name="Google Shape;449;p9"/>
              <p:cNvSpPr/>
              <p:nvPr>
                <p:custDataLst>
                  <p:tags r:id="rId32"/>
                </p:custDataLst>
              </p:nvPr>
            </p:nvSpPr>
            <p:spPr>
              <a:xfrm>
                <a:off x="10328836" y="10270519"/>
                <a:ext cx="720690" cy="469319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20204"/>
                  <a:buNone/>
                </a:pPr>
                <a:r>
                  <a:rPr lang="zh-TW" sz="1200" b="1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10</a:t>
                </a:r>
                <a:endParaRPr sz="1200" b="1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039350" y="2329180"/>
            <a:ext cx="1508760" cy="1798320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8208645" y="2342515"/>
            <a:ext cx="1499870" cy="1845945"/>
            <a:chOff x="12943" y="3666"/>
            <a:chExt cx="2332" cy="2788"/>
          </a:xfrm>
        </p:grpSpPr>
        <p:sp>
          <p:nvSpPr>
            <p:cNvPr id="72" name="Google Shape;475;p9"/>
            <p:cNvSpPr/>
            <p:nvPr>
              <p:custDataLst>
                <p:tags r:id="rId27"/>
              </p:custDataLst>
            </p:nvPr>
          </p:nvSpPr>
          <p:spPr>
            <a:xfrm>
              <a:off x="12957" y="3666"/>
              <a:ext cx="2281" cy="2688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12943" y="3812"/>
              <a:ext cx="2332" cy="2642"/>
              <a:chOff x="12943" y="3812"/>
              <a:chExt cx="2332" cy="2642"/>
            </a:xfrm>
          </p:grpSpPr>
          <p:pic>
            <p:nvPicPr>
              <p:cNvPr id="70" name="Google Shape;477;p9"/>
              <p:cNvPicPr preferRelativeResize="0"/>
              <p:nvPr>
                <p:custDataLst>
                  <p:tags r:id="rId28"/>
                </p:custDataLst>
              </p:nvPr>
            </p:nvPicPr>
            <p:blipFill rotWithShape="1">
              <a:blip r:embed="rId64"/>
              <a:srcRect/>
              <a:stretch>
                <a:fillRect/>
              </a:stretch>
            </p:blipFill>
            <p:spPr>
              <a:xfrm>
                <a:off x="12943" y="3812"/>
                <a:ext cx="2332" cy="25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" name="Google Shape;478;p9"/>
              <p:cNvSpPr/>
              <p:nvPr>
                <p:custDataLst>
                  <p:tags r:id="rId29"/>
                </p:custDataLst>
              </p:nvPr>
            </p:nvSpPr>
            <p:spPr>
              <a:xfrm>
                <a:off x="13958" y="5922"/>
                <a:ext cx="1280" cy="533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11</a:t>
                </a:r>
              </a:p>
            </p:txBody>
          </p:sp>
        </p:grpSp>
      </p:grpSp>
      <p:grpSp>
        <p:nvGrpSpPr>
          <p:cNvPr id="82" name="Google Shape;484;p9"/>
          <p:cNvGrpSpPr/>
          <p:nvPr/>
        </p:nvGrpSpPr>
        <p:grpSpPr>
          <a:xfrm>
            <a:off x="474345" y="4511040"/>
            <a:ext cx="1413510" cy="1727200"/>
            <a:chOff x="5367181" y="5812970"/>
            <a:chExt cx="1371600" cy="2090057"/>
          </a:xfrm>
        </p:grpSpPr>
        <p:sp>
          <p:nvSpPr>
            <p:cNvPr id="83" name="Google Shape;485;p9"/>
            <p:cNvSpPr/>
            <p:nvPr>
              <p:custDataLst>
                <p:tags r:id="rId24"/>
              </p:custDataLst>
            </p:nvPr>
          </p:nvSpPr>
          <p:spPr>
            <a:xfrm>
              <a:off x="5367181" y="5812970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4" name="Google Shape;486;p9"/>
            <p:cNvGrpSpPr/>
            <p:nvPr/>
          </p:nvGrpSpPr>
          <p:grpSpPr>
            <a:xfrm>
              <a:off x="5388430" y="5937113"/>
              <a:ext cx="1350351" cy="1936883"/>
              <a:chOff x="5388430" y="5937113"/>
              <a:chExt cx="1350351" cy="1936883"/>
            </a:xfrm>
          </p:grpSpPr>
          <p:pic>
            <p:nvPicPr>
              <p:cNvPr id="85" name="Google Shape;487;p9"/>
              <p:cNvPicPr preferRelativeResize="0"/>
              <p:nvPr>
                <p:custDataLst>
                  <p:tags r:id="rId25"/>
                </p:custDataLst>
              </p:nvPr>
            </p:nvPicPr>
            <p:blipFill rotWithShape="1">
              <a:blip r:embed="rId64"/>
              <a:srcRect/>
              <a:stretch>
                <a:fillRect/>
              </a:stretch>
            </p:blipFill>
            <p:spPr>
              <a:xfrm>
                <a:off x="5388430" y="5937113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Google Shape;488;p9"/>
              <p:cNvSpPr/>
              <p:nvPr>
                <p:custDataLst>
                  <p:tags r:id="rId26"/>
                </p:custDataLst>
              </p:nvPr>
            </p:nvSpPr>
            <p:spPr>
              <a:xfrm>
                <a:off x="5966202" y="7504504"/>
                <a:ext cx="772056" cy="369492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13</a:t>
                </a:r>
              </a:p>
            </p:txBody>
          </p:sp>
        </p:grpSp>
      </p:grpSp>
      <p:grpSp>
        <p:nvGrpSpPr>
          <p:cNvPr id="76" name="Google Shape;479;p9"/>
          <p:cNvGrpSpPr/>
          <p:nvPr/>
        </p:nvGrpSpPr>
        <p:grpSpPr>
          <a:xfrm>
            <a:off x="10078720" y="2343150"/>
            <a:ext cx="1493520" cy="1779270"/>
            <a:chOff x="3200923" y="5791200"/>
            <a:chExt cx="1371600" cy="2090057"/>
          </a:xfrm>
        </p:grpSpPr>
        <p:sp>
          <p:nvSpPr>
            <p:cNvPr id="77" name="Google Shape;480;p9"/>
            <p:cNvSpPr/>
            <p:nvPr>
              <p:custDataLst>
                <p:tags r:id="rId21"/>
              </p:custDataLst>
            </p:nvPr>
          </p:nvSpPr>
          <p:spPr>
            <a:xfrm>
              <a:off x="3200923" y="5791200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8" name="Google Shape;481;p9"/>
            <p:cNvGrpSpPr/>
            <p:nvPr/>
          </p:nvGrpSpPr>
          <p:grpSpPr>
            <a:xfrm>
              <a:off x="3222172" y="5915343"/>
              <a:ext cx="1350351" cy="1958652"/>
              <a:chOff x="3222172" y="5915343"/>
              <a:chExt cx="1350351" cy="1958652"/>
            </a:xfrm>
          </p:grpSpPr>
          <p:pic>
            <p:nvPicPr>
              <p:cNvPr id="79" name="Google Shape;482;p9"/>
              <p:cNvPicPr preferRelativeResize="0"/>
              <p:nvPr>
                <p:custDataLst>
                  <p:tags r:id="rId22"/>
                </p:custDataLst>
              </p:nvPr>
            </p:nvPicPr>
            <p:blipFill rotWithShape="1">
              <a:blip r:embed="rId65"/>
              <a:srcRect/>
              <a:stretch>
                <a:fillRect/>
              </a:stretch>
            </p:blipFill>
            <p:spPr>
              <a:xfrm>
                <a:off x="3222172" y="5915343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" name="Google Shape;483;p9"/>
              <p:cNvSpPr/>
              <p:nvPr>
                <p:custDataLst>
                  <p:tags r:id="rId23"/>
                </p:custDataLst>
              </p:nvPr>
            </p:nvSpPr>
            <p:spPr>
              <a:xfrm>
                <a:off x="3692977" y="7473976"/>
                <a:ext cx="857252" cy="400019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12</a:t>
                </a:r>
              </a:p>
            </p:txBody>
          </p:sp>
        </p:grpSp>
      </p:grpSp>
      <p:pic>
        <p:nvPicPr>
          <p:cNvPr id="87" name="图片 86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247900" y="4507865"/>
            <a:ext cx="1508760" cy="1706880"/>
          </a:xfrm>
          <a:prstGeom prst="rect">
            <a:avLst/>
          </a:prstGeom>
        </p:spPr>
      </p:pic>
      <p:grpSp>
        <p:nvGrpSpPr>
          <p:cNvPr id="484" name="Google Shape;484;p9"/>
          <p:cNvGrpSpPr/>
          <p:nvPr/>
        </p:nvGrpSpPr>
        <p:grpSpPr>
          <a:xfrm>
            <a:off x="474345" y="4530090"/>
            <a:ext cx="1413510" cy="1708150"/>
            <a:chOff x="5367181" y="5812970"/>
            <a:chExt cx="1371600" cy="2090057"/>
          </a:xfrm>
        </p:grpSpPr>
        <p:sp>
          <p:nvSpPr>
            <p:cNvPr id="485" name="Google Shape;485;p9"/>
            <p:cNvSpPr/>
            <p:nvPr>
              <p:custDataLst>
                <p:tags r:id="rId18"/>
              </p:custDataLst>
            </p:nvPr>
          </p:nvSpPr>
          <p:spPr>
            <a:xfrm>
              <a:off x="5367181" y="5812970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6" name="Google Shape;486;p9"/>
            <p:cNvGrpSpPr/>
            <p:nvPr/>
          </p:nvGrpSpPr>
          <p:grpSpPr>
            <a:xfrm>
              <a:off x="5388430" y="5937113"/>
              <a:ext cx="1350351" cy="1936883"/>
              <a:chOff x="5388430" y="5937113"/>
              <a:chExt cx="1350351" cy="1936883"/>
            </a:xfrm>
          </p:grpSpPr>
          <p:pic>
            <p:nvPicPr>
              <p:cNvPr id="487" name="Google Shape;487;p9"/>
              <p:cNvPicPr preferRelativeResize="0"/>
              <p:nvPr>
                <p:custDataLst>
                  <p:tags r:id="rId19"/>
                </p:custDataLst>
              </p:nvPr>
            </p:nvPicPr>
            <p:blipFill rotWithShape="1">
              <a:blip r:embed="rId64"/>
              <a:srcRect/>
              <a:stretch>
                <a:fillRect/>
              </a:stretch>
            </p:blipFill>
            <p:spPr>
              <a:xfrm>
                <a:off x="5388430" y="5937113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8" name="Google Shape;488;p9"/>
              <p:cNvSpPr/>
              <p:nvPr>
                <p:custDataLst>
                  <p:tags r:id="rId20"/>
                </p:custDataLst>
              </p:nvPr>
            </p:nvSpPr>
            <p:spPr>
              <a:xfrm>
                <a:off x="5966202" y="7504504"/>
                <a:ext cx="772056" cy="369492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13</a:t>
                </a:r>
              </a:p>
            </p:txBody>
          </p:sp>
        </p:grpSp>
      </p:grpSp>
      <p:pic>
        <p:nvPicPr>
          <p:cNvPr id="88" name="图片 87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4149725" y="4498340"/>
            <a:ext cx="1569720" cy="1737360"/>
          </a:xfrm>
          <a:prstGeom prst="rect">
            <a:avLst/>
          </a:prstGeom>
        </p:spPr>
      </p:pic>
      <p:grpSp>
        <p:nvGrpSpPr>
          <p:cNvPr id="489" name="Google Shape;489;p9"/>
          <p:cNvGrpSpPr/>
          <p:nvPr/>
        </p:nvGrpSpPr>
        <p:grpSpPr>
          <a:xfrm>
            <a:off x="2231390" y="4511675"/>
            <a:ext cx="1492250" cy="1693545"/>
            <a:chOff x="7511667" y="5841271"/>
            <a:chExt cx="1371600" cy="2090057"/>
          </a:xfrm>
        </p:grpSpPr>
        <p:sp>
          <p:nvSpPr>
            <p:cNvPr id="490" name="Google Shape;490;p9"/>
            <p:cNvSpPr/>
            <p:nvPr>
              <p:custDataLst>
                <p:tags r:id="rId15"/>
              </p:custDataLst>
            </p:nvPr>
          </p:nvSpPr>
          <p:spPr>
            <a:xfrm>
              <a:off x="7511667" y="5841271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1" name="Google Shape;491;p9"/>
            <p:cNvGrpSpPr/>
            <p:nvPr/>
          </p:nvGrpSpPr>
          <p:grpSpPr>
            <a:xfrm>
              <a:off x="7532916" y="5965414"/>
              <a:ext cx="1350351" cy="1937612"/>
              <a:chOff x="7532916" y="5965414"/>
              <a:chExt cx="1350351" cy="1937612"/>
            </a:xfrm>
          </p:grpSpPr>
          <p:pic>
            <p:nvPicPr>
              <p:cNvPr id="492" name="Google Shape;492;p9"/>
              <p:cNvPicPr preferRelativeResize="0"/>
              <p:nvPr>
                <p:custDataLst>
                  <p:tags r:id="rId16"/>
                </p:custDataLst>
              </p:nvPr>
            </p:nvPicPr>
            <p:blipFill rotWithShape="1">
              <a:blip r:embed="rId68"/>
              <a:srcRect/>
              <a:stretch>
                <a:fillRect/>
              </a:stretch>
            </p:blipFill>
            <p:spPr>
              <a:xfrm>
                <a:off x="7532916" y="5965414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3" name="Google Shape;493;p9"/>
              <p:cNvSpPr/>
              <p:nvPr>
                <p:custDataLst>
                  <p:tags r:id="rId17"/>
                </p:custDataLst>
              </p:nvPr>
            </p:nvSpPr>
            <p:spPr>
              <a:xfrm>
                <a:off x="8112930" y="7508944"/>
                <a:ext cx="770337" cy="394082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14</a:t>
                </a:r>
                <a:endParaRPr sz="1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6203950" y="4536440"/>
            <a:ext cx="1470660" cy="1714500"/>
          </a:xfrm>
          <a:prstGeom prst="rect">
            <a:avLst/>
          </a:prstGeom>
        </p:spPr>
      </p:pic>
      <p:grpSp>
        <p:nvGrpSpPr>
          <p:cNvPr id="494" name="Google Shape;494;p9"/>
          <p:cNvGrpSpPr/>
          <p:nvPr/>
        </p:nvGrpSpPr>
        <p:grpSpPr>
          <a:xfrm>
            <a:off x="4149725" y="4516120"/>
            <a:ext cx="1552575" cy="1721485"/>
            <a:chOff x="9677925" y="5841270"/>
            <a:chExt cx="1371600" cy="2090057"/>
          </a:xfrm>
        </p:grpSpPr>
        <p:sp>
          <p:nvSpPr>
            <p:cNvPr id="495" name="Google Shape;495;p9"/>
            <p:cNvSpPr/>
            <p:nvPr>
              <p:custDataLst>
                <p:tags r:id="rId12"/>
              </p:custDataLst>
            </p:nvPr>
          </p:nvSpPr>
          <p:spPr>
            <a:xfrm>
              <a:off x="9677925" y="5841270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6" name="Google Shape;496;p9"/>
            <p:cNvGrpSpPr/>
            <p:nvPr/>
          </p:nvGrpSpPr>
          <p:grpSpPr>
            <a:xfrm>
              <a:off x="9699174" y="5965413"/>
              <a:ext cx="1350351" cy="1937613"/>
              <a:chOff x="9699174" y="5965413"/>
              <a:chExt cx="1350351" cy="1937613"/>
            </a:xfrm>
          </p:grpSpPr>
          <p:pic>
            <p:nvPicPr>
              <p:cNvPr id="497" name="Google Shape;497;p9"/>
              <p:cNvPicPr preferRelativeResize="0"/>
              <p:nvPr>
                <p:custDataLst>
                  <p:tags r:id="rId13"/>
                </p:custDataLst>
              </p:nvPr>
            </p:nvPicPr>
            <p:blipFill rotWithShape="1">
              <a:blip r:embed="rId70"/>
              <a:srcRect/>
              <a:stretch>
                <a:fillRect/>
              </a:stretch>
            </p:blipFill>
            <p:spPr>
              <a:xfrm>
                <a:off x="9699174" y="5965413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8" name="Google Shape;498;p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257956" y="7441931"/>
                <a:ext cx="791569" cy="461095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15</a:t>
                </a:r>
                <a:endParaRPr sz="1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91" name="图片 90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8205470" y="4458335"/>
            <a:ext cx="1493520" cy="1757045"/>
          </a:xfrm>
          <a:prstGeom prst="rect">
            <a:avLst/>
          </a:prstGeom>
        </p:spPr>
      </p:pic>
      <p:grpSp>
        <p:nvGrpSpPr>
          <p:cNvPr id="499" name="Google Shape;499;p9"/>
          <p:cNvGrpSpPr/>
          <p:nvPr/>
        </p:nvGrpSpPr>
        <p:grpSpPr>
          <a:xfrm>
            <a:off x="6169025" y="4498340"/>
            <a:ext cx="1457325" cy="1762125"/>
            <a:chOff x="1056437" y="8649785"/>
            <a:chExt cx="1371600" cy="2090057"/>
          </a:xfrm>
        </p:grpSpPr>
        <p:sp>
          <p:nvSpPr>
            <p:cNvPr id="500" name="Google Shape;500;p9"/>
            <p:cNvSpPr/>
            <p:nvPr>
              <p:custDataLst>
                <p:tags r:id="rId9"/>
              </p:custDataLst>
            </p:nvPr>
          </p:nvSpPr>
          <p:spPr>
            <a:xfrm>
              <a:off x="1056437" y="8649785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1" name="Google Shape;501;p9"/>
            <p:cNvGrpSpPr/>
            <p:nvPr/>
          </p:nvGrpSpPr>
          <p:grpSpPr>
            <a:xfrm>
              <a:off x="1077686" y="8773929"/>
              <a:ext cx="1350351" cy="1965910"/>
              <a:chOff x="1077686" y="8773929"/>
              <a:chExt cx="1350351" cy="1965910"/>
            </a:xfrm>
          </p:grpSpPr>
          <p:pic>
            <p:nvPicPr>
              <p:cNvPr id="502" name="Google Shape;502;p9"/>
              <p:cNvPicPr preferRelativeResize="0"/>
              <p:nvPr>
                <p:custDataLst>
                  <p:tags r:id="rId10"/>
                </p:custDataLst>
              </p:nvPr>
            </p:nvPicPr>
            <p:blipFill rotWithShape="1">
              <a:blip r:embed="rId70"/>
              <a:srcRect/>
              <a:stretch>
                <a:fillRect/>
              </a:stretch>
            </p:blipFill>
            <p:spPr>
              <a:xfrm>
                <a:off x="1077686" y="8773929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3" name="Google Shape;503;p9"/>
              <p:cNvSpPr/>
              <p:nvPr>
                <p:custDataLst>
                  <p:tags r:id="rId11"/>
                </p:custDataLst>
              </p:nvPr>
            </p:nvSpPr>
            <p:spPr>
              <a:xfrm>
                <a:off x="1618334" y="10297985"/>
                <a:ext cx="787930" cy="441854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16</a:t>
                </a:r>
                <a:endParaRPr sz="1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039350" y="4490085"/>
            <a:ext cx="1562100" cy="1821180"/>
          </a:xfrm>
          <a:prstGeom prst="rect">
            <a:avLst/>
          </a:prstGeom>
        </p:spPr>
      </p:pic>
      <p:grpSp>
        <p:nvGrpSpPr>
          <p:cNvPr id="504" name="Google Shape;504;p9"/>
          <p:cNvGrpSpPr/>
          <p:nvPr/>
        </p:nvGrpSpPr>
        <p:grpSpPr>
          <a:xfrm>
            <a:off x="8181340" y="4511675"/>
            <a:ext cx="1479550" cy="1824990"/>
            <a:chOff x="3200923" y="8649785"/>
            <a:chExt cx="1371600" cy="2090057"/>
          </a:xfrm>
        </p:grpSpPr>
        <p:sp>
          <p:nvSpPr>
            <p:cNvPr id="505" name="Google Shape;505;p9"/>
            <p:cNvSpPr/>
            <p:nvPr>
              <p:custDataLst>
                <p:tags r:id="rId6"/>
              </p:custDataLst>
            </p:nvPr>
          </p:nvSpPr>
          <p:spPr>
            <a:xfrm>
              <a:off x="3200923" y="8649785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6" name="Google Shape;506;p9"/>
            <p:cNvGrpSpPr/>
            <p:nvPr/>
          </p:nvGrpSpPr>
          <p:grpSpPr>
            <a:xfrm>
              <a:off x="3222172" y="8730515"/>
              <a:ext cx="1350351" cy="2009322"/>
              <a:chOff x="3222172" y="8730515"/>
              <a:chExt cx="1350351" cy="2009322"/>
            </a:xfrm>
          </p:grpSpPr>
          <p:pic>
            <p:nvPicPr>
              <p:cNvPr id="507" name="Google Shape;507;p9"/>
              <p:cNvPicPr preferRelativeResize="0"/>
              <p:nvPr>
                <p:custDataLst>
                  <p:tags r:id="rId7"/>
                </p:custDataLst>
              </p:nvPr>
            </p:nvPicPr>
            <p:blipFill rotWithShape="1">
              <a:blip r:embed="rId73"/>
              <a:srcRect/>
              <a:stretch>
                <a:fillRect/>
              </a:stretch>
            </p:blipFill>
            <p:spPr>
              <a:xfrm>
                <a:off x="3222172" y="8730515"/>
                <a:ext cx="1350351" cy="19568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8" name="Google Shape;508;p9"/>
              <p:cNvSpPr/>
              <p:nvPr>
                <p:custDataLst>
                  <p:tags r:id="rId8"/>
                </p:custDataLst>
              </p:nvPr>
            </p:nvSpPr>
            <p:spPr>
              <a:xfrm>
                <a:off x="3781815" y="10303307"/>
                <a:ext cx="768414" cy="43653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17</a:t>
                </a:r>
                <a:endParaRPr sz="1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09" name="Google Shape;509;p9"/>
          <p:cNvGrpSpPr/>
          <p:nvPr/>
        </p:nvGrpSpPr>
        <p:grpSpPr>
          <a:xfrm>
            <a:off x="10022840" y="4458970"/>
            <a:ext cx="1550035" cy="1877695"/>
            <a:chOff x="5367181" y="8678085"/>
            <a:chExt cx="1371600" cy="2090057"/>
          </a:xfrm>
        </p:grpSpPr>
        <p:sp>
          <p:nvSpPr>
            <p:cNvPr id="510" name="Google Shape;510;p9"/>
            <p:cNvSpPr/>
            <p:nvPr>
              <p:custDataLst>
                <p:tags r:id="rId3"/>
              </p:custDataLst>
            </p:nvPr>
          </p:nvSpPr>
          <p:spPr>
            <a:xfrm>
              <a:off x="5367181" y="8678085"/>
              <a:ext cx="1371600" cy="2090057"/>
            </a:xfrm>
            <a:prstGeom prst="roundRect">
              <a:avLst>
                <a:gd name="adj" fmla="val 16667"/>
              </a:avLst>
            </a:prstGeom>
            <a:solidFill>
              <a:srgbClr val="00699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11" name="Google Shape;511;p9"/>
            <p:cNvGrpSpPr/>
            <p:nvPr/>
          </p:nvGrpSpPr>
          <p:grpSpPr>
            <a:xfrm>
              <a:off x="5388430" y="8802228"/>
              <a:ext cx="1350351" cy="1937611"/>
              <a:chOff x="5388430" y="8802228"/>
              <a:chExt cx="1350351" cy="1937611"/>
            </a:xfrm>
          </p:grpSpPr>
          <p:pic>
            <p:nvPicPr>
              <p:cNvPr id="512" name="Google Shape;512;p9"/>
              <p:cNvPicPr preferRelativeResize="0"/>
              <p:nvPr>
                <p:custDataLst>
                  <p:tags r:id="rId4"/>
                </p:custDataLst>
              </p:nvPr>
            </p:nvPicPr>
            <p:blipFill rotWithShape="1">
              <a:blip r:embed="rId65"/>
              <a:srcRect/>
              <a:stretch>
                <a:fillRect/>
              </a:stretch>
            </p:blipFill>
            <p:spPr>
              <a:xfrm>
                <a:off x="5388430" y="8802228"/>
                <a:ext cx="1350351" cy="1870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3" name="Google Shape;513;p9"/>
              <p:cNvSpPr/>
              <p:nvPr>
                <p:custDataLst>
                  <p:tags r:id="rId5"/>
                </p:custDataLst>
              </p:nvPr>
            </p:nvSpPr>
            <p:spPr>
              <a:xfrm>
                <a:off x="5988069" y="10242879"/>
                <a:ext cx="750188" cy="49696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TW" sz="1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18</a:t>
                </a:r>
                <a:endParaRPr sz="18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08940" y="2448560"/>
            <a:ext cx="1478280" cy="170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4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31" grpId="0" bldLvl="0" animBg="1"/>
      <p:bldP spid="31" grpId="1" animBg="1"/>
      <p:bldP spid="30" grpId="0" bldLvl="0" animBg="1"/>
      <p:bldP spid="30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学校</a:t>
            </a:r>
            <a:endParaRPr/>
          </a:p>
        </p:txBody>
      </p:sp>
      <p:sp>
        <p:nvSpPr>
          <p:cNvPr id="154" name="Google Shape;154;p5"/>
          <p:cNvSpPr txBox="1"/>
          <p:nvPr/>
        </p:nvSpPr>
        <p:spPr>
          <a:xfrm>
            <a:off x="608330" y="1760220"/>
            <a:ext cx="218948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小学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608330" y="2621915"/>
            <a:ext cx="126047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初中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608330" y="3483610"/>
            <a:ext cx="111696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高中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608330" y="4485640"/>
            <a:ext cx="120396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大学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5944235" y="1313815"/>
            <a:ext cx="5633085" cy="45758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A：你在哪里上了_____？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B：我在布拉格上了小学。你呢？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A：我就在布尔诺上了_____。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B：我在布尔诺上了____和_____。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A：我们可能是同一所高中。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248285" y="5207000"/>
            <a:ext cx="301498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中学：初中和高中</a:t>
            </a:r>
            <a:endParaRPr sz="24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150" y="2049145"/>
            <a:ext cx="3380740" cy="250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9009380" y="4382135"/>
            <a:ext cx="11722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zh-CN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ǒ</a:t>
            </a:r>
            <a:endParaRPr sz="20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7669CEF-1D68-DAF8-03AF-5AB5AC46CBA7}"/>
              </a:ext>
            </a:extLst>
          </p:cNvPr>
          <p:cNvSpPr txBox="1"/>
          <p:nvPr/>
        </p:nvSpPr>
        <p:spPr>
          <a:xfrm>
            <a:off x="841946" y="939452"/>
            <a:ext cx="10270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请按照先后的时间顺序进行排序，介绍一个学生的学习之旅。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8F7D61-D142-934D-AF29-705E8E824F55}"/>
              </a:ext>
            </a:extLst>
          </p:cNvPr>
          <p:cNvSpPr txBox="1"/>
          <p:nvPr/>
        </p:nvSpPr>
        <p:spPr>
          <a:xfrm>
            <a:off x="977030" y="2555310"/>
            <a:ext cx="9908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/>
              <a:t>大学</a:t>
            </a:r>
            <a:r>
              <a:rPr kumimoji="1" lang="en-US" altLang="zh-CN" sz="4000" dirty="0"/>
              <a:t>1</a:t>
            </a:r>
            <a:r>
              <a:rPr kumimoji="1" lang="zh-CN" altLang="en-US" sz="4000" dirty="0"/>
              <a:t>  </a:t>
            </a:r>
            <a:r>
              <a:rPr kumimoji="1" lang="en-US" altLang="zh-CN" sz="4000" dirty="0"/>
              <a:t>   </a:t>
            </a:r>
            <a:r>
              <a:rPr kumimoji="1" lang="zh-CN" altLang="en-US" sz="4000" dirty="0"/>
              <a:t>中学</a:t>
            </a:r>
            <a:r>
              <a:rPr kumimoji="1" lang="en-US" altLang="zh-CN" sz="4000" dirty="0"/>
              <a:t>2</a:t>
            </a:r>
            <a:r>
              <a:rPr kumimoji="1" lang="zh-CN" altLang="en-US" sz="4000" dirty="0"/>
              <a:t>  </a:t>
            </a:r>
            <a:r>
              <a:rPr kumimoji="1" lang="en-US" altLang="zh-CN" sz="4000" dirty="0"/>
              <a:t>   </a:t>
            </a:r>
            <a:r>
              <a:rPr kumimoji="1" lang="zh-CN" altLang="en-US" sz="4000" dirty="0"/>
              <a:t>高中</a:t>
            </a:r>
            <a:r>
              <a:rPr kumimoji="1" lang="en-US" altLang="zh-CN" sz="4000" dirty="0"/>
              <a:t>3</a:t>
            </a:r>
            <a:r>
              <a:rPr kumimoji="1" lang="zh-CN" altLang="en-US" sz="4000" dirty="0"/>
              <a:t>  </a:t>
            </a:r>
            <a:r>
              <a:rPr kumimoji="1" lang="en-US" altLang="zh-CN" sz="4000" dirty="0"/>
              <a:t>  </a:t>
            </a:r>
            <a:r>
              <a:rPr kumimoji="1" lang="zh-CN" altLang="en-US" sz="4000" dirty="0"/>
              <a:t>小学</a:t>
            </a:r>
            <a:r>
              <a:rPr kumimoji="1" lang="en-US" altLang="zh-CN" sz="4000" dirty="0"/>
              <a:t>4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   </a:t>
            </a:r>
            <a:r>
              <a:rPr kumimoji="1" lang="zh-CN" altLang="en-US" sz="4000" dirty="0"/>
              <a:t>幼儿园</a:t>
            </a:r>
            <a:r>
              <a:rPr kumimoji="1" lang="en-US" altLang="zh-CN" sz="4000" dirty="0"/>
              <a:t>5</a:t>
            </a:r>
          </a:p>
          <a:p>
            <a:r>
              <a:rPr kumimoji="1" lang="en-US" altLang="zh-CN" sz="4000" dirty="0"/>
              <a:t> </a:t>
            </a:r>
          </a:p>
          <a:p>
            <a:r>
              <a:rPr kumimoji="1" lang="en-US" altLang="zh-CN" sz="4000" dirty="0"/>
              <a:t>______________________________________ </a:t>
            </a:r>
            <a:endParaRPr kumimoji="1" lang="zh-CN" altLang="en-US" sz="4000" dirty="0"/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3319961D-D33D-F490-4CE6-7E23F55B6B17}"/>
              </a:ext>
            </a:extLst>
          </p:cNvPr>
          <p:cNvSpPr/>
          <p:nvPr/>
        </p:nvSpPr>
        <p:spPr>
          <a:xfrm>
            <a:off x="2572370" y="3665413"/>
            <a:ext cx="613776" cy="3256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4EEB644B-2765-21DF-AAC5-1C215911E04D}"/>
              </a:ext>
            </a:extLst>
          </p:cNvPr>
          <p:cNvSpPr/>
          <p:nvPr/>
        </p:nvSpPr>
        <p:spPr>
          <a:xfrm>
            <a:off x="4167710" y="3665413"/>
            <a:ext cx="613776" cy="3256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45142614-6267-C994-DF08-8BC6D793147B}"/>
              </a:ext>
            </a:extLst>
          </p:cNvPr>
          <p:cNvSpPr/>
          <p:nvPr/>
        </p:nvSpPr>
        <p:spPr>
          <a:xfrm>
            <a:off x="5931074" y="3665413"/>
            <a:ext cx="613776" cy="3256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右箭头 6">
            <a:extLst>
              <a:ext uri="{FF2B5EF4-FFF2-40B4-BE49-F238E27FC236}">
                <a16:creationId xmlns:a16="http://schemas.microsoft.com/office/drawing/2014/main" id="{FF027732-C020-ED09-5B27-507902D8E007}"/>
              </a:ext>
            </a:extLst>
          </p:cNvPr>
          <p:cNvSpPr/>
          <p:nvPr/>
        </p:nvSpPr>
        <p:spPr>
          <a:xfrm>
            <a:off x="7530948" y="3665413"/>
            <a:ext cx="613776" cy="3256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8173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花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096010" y="1768475"/>
            <a:ext cx="5186045" cy="30759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A：你的情人节过得怎么样？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B：好极了！我男朋友送了我__________！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A：哇！他送了你什么花？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8740" y="1072515"/>
            <a:ext cx="3115945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 txBox="1"/>
          <p:nvPr/>
        </p:nvSpPr>
        <p:spPr>
          <a:xfrm>
            <a:off x="2186305" y="1864360"/>
            <a:ext cx="138049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í</a:t>
            </a: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ngr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é</a:t>
            </a: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nji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é</a:t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8679815" y="5192395"/>
            <a:ext cx="2604135" cy="62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玫瑰花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"/>
          <p:cNvSpPr txBox="1"/>
          <p:nvPr/>
        </p:nvSpPr>
        <p:spPr>
          <a:xfrm>
            <a:off x="7032625" y="4976495"/>
            <a:ext cx="1042035" cy="117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一支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一束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9347835" y="4918710"/>
            <a:ext cx="4064000" cy="3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zh-CN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é</a:t>
            </a: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igu</a:t>
            </a:r>
            <a:r>
              <a:rPr lang="zh-CN" sz="2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ī</a:t>
            </a:r>
            <a:endParaRPr sz="20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844550" y="319849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一支/束玫瑰花</a:t>
            </a:r>
            <a:endParaRPr sz="2400" dirty="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水果</a:t>
            </a:r>
            <a:endParaRPr/>
          </a:p>
        </p:txBody>
      </p:sp>
      <p:sp>
        <p:nvSpPr>
          <p:cNvPr id="179" name="Google Shape;179;p7"/>
          <p:cNvSpPr txBox="1"/>
          <p:nvPr/>
        </p:nvSpPr>
        <p:spPr>
          <a:xfrm>
            <a:off x="8299450" y="2667635"/>
            <a:ext cx="1179830" cy="6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橘子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4640" y="3903345"/>
            <a:ext cx="10339070" cy="178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3895" y="944880"/>
            <a:ext cx="6977380" cy="14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 txBox="1"/>
          <p:nvPr/>
        </p:nvSpPr>
        <p:spPr>
          <a:xfrm>
            <a:off x="10205085" y="5879465"/>
            <a:ext cx="1356360" cy="669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梨子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 txBox="1"/>
          <p:nvPr/>
        </p:nvSpPr>
        <p:spPr>
          <a:xfrm>
            <a:off x="4781550" y="2667635"/>
            <a:ext cx="1948815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苹果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6616065" y="2667635"/>
            <a:ext cx="103632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葡萄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9980930" y="2667635"/>
            <a:ext cx="1075055" cy="70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香蕉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1913255" y="5879465"/>
            <a:ext cx="1219835" cy="56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桃子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"/>
          <p:cNvSpPr txBox="1"/>
          <p:nvPr/>
        </p:nvSpPr>
        <p:spPr>
          <a:xfrm>
            <a:off x="3980815" y="5879465"/>
            <a:ext cx="1092200" cy="66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菠萝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6022975" y="5890260"/>
            <a:ext cx="1163955" cy="55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草莓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"/>
          <p:cNvSpPr txBox="1"/>
          <p:nvPr/>
        </p:nvSpPr>
        <p:spPr>
          <a:xfrm>
            <a:off x="8136890" y="5890260"/>
            <a:ext cx="1260475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西瓜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47" descr="静かに食事をする子供のイラスト（女の子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424" y="1923636"/>
            <a:ext cx="2694915" cy="247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3356" y="1997878"/>
            <a:ext cx="1971675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47"/>
          <p:cNvSpPr/>
          <p:nvPr/>
        </p:nvSpPr>
        <p:spPr>
          <a:xfrm>
            <a:off x="5415148" y="2778826"/>
            <a:ext cx="938151" cy="4750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47"/>
          <p:cNvSpPr txBox="1"/>
          <p:nvPr/>
        </p:nvSpPr>
        <p:spPr>
          <a:xfrm>
            <a:off x="210052" y="180726"/>
            <a:ext cx="4164240" cy="120608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result(完)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5" name="Google Shape;825;p47"/>
          <p:cNvSpPr txBox="1"/>
          <p:nvPr/>
        </p:nvSpPr>
        <p:spPr>
          <a:xfrm>
            <a:off x="4087146" y="5963606"/>
            <a:ext cx="3228657" cy="80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</a:t>
            </a:r>
            <a:r>
              <a:rPr lang="zh-TW" sz="4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吃</a:t>
            </a:r>
            <a:r>
              <a:rPr lang="zh-TW" sz="44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</a:t>
            </a: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饭了。</a:t>
            </a:r>
            <a:endParaRPr sz="4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最/爱</a:t>
            </a:r>
            <a:endParaRPr/>
          </a:p>
        </p:txBody>
      </p:sp>
      <p:sp>
        <p:nvSpPr>
          <p:cNvPr id="195" name="Google Shape;195;p8"/>
          <p:cNvSpPr txBox="1"/>
          <p:nvPr/>
        </p:nvSpPr>
        <p:spPr>
          <a:xfrm>
            <a:off x="1280160" y="3863340"/>
            <a:ext cx="25019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你最爱什么花？</a:t>
            </a:r>
            <a:endParaRPr sz="24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728980" y="1633855"/>
            <a:ext cx="293306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A：你最爱什么水果？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728980" y="2298700"/>
            <a:ext cx="380047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B:___________________。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 txBox="1"/>
          <p:nvPr/>
        </p:nvSpPr>
        <p:spPr>
          <a:xfrm>
            <a:off x="1655445" y="2193290"/>
            <a:ext cx="201422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我最爱</a:t>
            </a:r>
            <a:r>
              <a:rPr lang="zh-CN" sz="24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苹果</a:t>
            </a:r>
            <a:endParaRPr sz="24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4940" y="608330"/>
            <a:ext cx="60483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6000" y="2029460"/>
            <a:ext cx="7204075" cy="1243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4261485" y="3763645"/>
            <a:ext cx="1572260" cy="27565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茉莉花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牡丹花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郁金香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728980" y="3999230"/>
            <a:ext cx="351980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A：_______________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3745" y="3863340"/>
            <a:ext cx="169545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9210" y="3951605"/>
            <a:ext cx="2597150" cy="17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66375" y="3747135"/>
            <a:ext cx="1663700" cy="2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8"/>
          <p:cNvSpPr txBox="1"/>
          <p:nvPr/>
        </p:nvSpPr>
        <p:spPr>
          <a:xfrm>
            <a:off x="728980" y="471043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B：我最爱_________。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4565650" y="386334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òlì</a:t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4529455" y="455739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ǔ</a:t>
            </a: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ā</a:t>
            </a: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4445000" y="533082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ùjīnxiāng</a:t>
            </a:r>
            <a:endParaRPr sz="1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重/轻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376555" y="5382895"/>
            <a:ext cx="5367020" cy="1113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这个箱子里是我买的一顶帽子，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所以它很____。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9"/>
          <p:cNvSpPr txBox="1"/>
          <p:nvPr/>
        </p:nvSpPr>
        <p:spPr>
          <a:xfrm>
            <a:off x="6727825" y="5462905"/>
            <a:ext cx="5041900" cy="9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这个书包里装了10本书，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所以它很____。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015" y="1612900"/>
            <a:ext cx="5192395" cy="346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120" y="378460"/>
            <a:ext cx="5317490" cy="508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楼</a:t>
            </a:r>
            <a:endParaRPr/>
          </a:p>
        </p:txBody>
      </p:sp>
      <p:sp>
        <p:nvSpPr>
          <p:cNvPr id="224" name="Google Shape;224;p10"/>
          <p:cNvSpPr txBox="1"/>
          <p:nvPr/>
        </p:nvSpPr>
        <p:spPr>
          <a:xfrm>
            <a:off x="104140" y="2050415"/>
            <a:ext cx="5032375" cy="7118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我住在9楼，小白住在8楼。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104140" y="4438015"/>
            <a:ext cx="4632325" cy="10763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我在小白的_____，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小白在我的_____。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7498080" y="2058670"/>
            <a:ext cx="4064000" cy="10763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我住在小高的楼下，小高住在我的_____。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7498080" y="4566285"/>
            <a:ext cx="4064000" cy="10763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小高住在5楼，我住在几楼？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Google Shape;228;p10"/>
          <p:cNvCxnSpPr/>
          <p:nvPr/>
        </p:nvCxnSpPr>
        <p:spPr>
          <a:xfrm>
            <a:off x="2490470" y="2819400"/>
            <a:ext cx="0" cy="153035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9" name="Google Shape;229;p10"/>
          <p:cNvCxnSpPr/>
          <p:nvPr/>
        </p:nvCxnSpPr>
        <p:spPr>
          <a:xfrm>
            <a:off x="8937625" y="3134995"/>
            <a:ext cx="0" cy="153035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30" name="Google Shape;230;p10"/>
          <p:cNvSpPr txBox="1"/>
          <p:nvPr/>
        </p:nvSpPr>
        <p:spPr>
          <a:xfrm>
            <a:off x="7409180" y="5907405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__________________________。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9988550" y="2517775"/>
            <a:ext cx="4064000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楼上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2687955" y="4349750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楼上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2687955" y="493331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楼下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0"/>
          <p:cNvSpPr txBox="1"/>
          <p:nvPr/>
        </p:nvSpPr>
        <p:spPr>
          <a:xfrm>
            <a:off x="7720965" y="5576570"/>
            <a:ext cx="2701925" cy="52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我住在4楼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3920" y="432435"/>
            <a:ext cx="2804160" cy="478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送/接</a:t>
            </a:r>
            <a:endParaRPr/>
          </a:p>
        </p:txBody>
      </p:sp>
      <p:sp>
        <p:nvSpPr>
          <p:cNvPr id="241" name="Google Shape;241;p11"/>
          <p:cNvSpPr txBox="1"/>
          <p:nvPr/>
        </p:nvSpPr>
        <p:spPr>
          <a:xfrm>
            <a:off x="4949825" y="478790"/>
            <a:ext cx="6417945" cy="59010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A：小白！你怎么也在火车站？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B：小高！你好！我来火车站</a:t>
            </a:r>
            <a:r>
              <a:rPr lang="en-US" altLang="zh-CN" sz="32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__</a:t>
            </a: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我的中文老师。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A：这样啊！我今天来车站</a:t>
            </a:r>
            <a:r>
              <a:rPr lang="en-US" altLang="zh-CN" sz="32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__</a:t>
            </a: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我姐姐去布拉格。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B：好的，那我先走了。再见。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A：再见。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0420"/>
            <a:ext cx="4846320" cy="3428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小时/分钟/秒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1160780" y="1730375"/>
            <a:ext cx="6002655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从布拉格到布尔诺的火车要3______。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4500880" y="3429000"/>
            <a:ext cx="741934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从我家到学校坐电车要20_______。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1160780" y="5311140"/>
            <a:ext cx="406400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我跑50米只需要9_____。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3435" y="194945"/>
            <a:ext cx="4900295" cy="253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2120" y="2371090"/>
            <a:ext cx="2235835" cy="276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2900" y="3970655"/>
            <a:ext cx="4730115" cy="28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外貌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3401695" y="950595"/>
            <a:ext cx="811530" cy="581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头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1380" y="1604645"/>
            <a:ext cx="3823335" cy="48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>
            <a:off x="720090" y="3228340"/>
            <a:ext cx="1316990" cy="60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眉毛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6631940" y="2947670"/>
            <a:ext cx="1399540" cy="58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眼睛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936625" y="4766310"/>
            <a:ext cx="1148715" cy="51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鼻子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6631940" y="5527040"/>
            <a:ext cx="1163955" cy="56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嘴巴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4801870" y="950595"/>
            <a:ext cx="1172845" cy="68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头发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"/>
          <p:cNvSpPr txBox="1"/>
          <p:nvPr/>
        </p:nvSpPr>
        <p:spPr>
          <a:xfrm>
            <a:off x="6631940" y="3836670"/>
            <a:ext cx="122301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耳朵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7926705" y="2651760"/>
            <a:ext cx="4064000" cy="350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眼睛的旁边是_____。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眼睛的上面是_____。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鼻子的下面是_____。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 txBox="1"/>
          <p:nvPr/>
        </p:nvSpPr>
        <p:spPr>
          <a:xfrm>
            <a:off x="10572750" y="3141345"/>
            <a:ext cx="1004570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耳朵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7264400" y="1430655"/>
            <a:ext cx="4807585" cy="110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她有一头___________。（长发/短发）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3020060" y="4127500"/>
            <a:ext cx="840740" cy="216535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"/>
          <p:cNvSpPr/>
          <p:nvPr/>
        </p:nvSpPr>
        <p:spPr>
          <a:xfrm>
            <a:off x="2581275" y="1859915"/>
            <a:ext cx="3107690" cy="3925570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4801870" y="3838575"/>
            <a:ext cx="544830" cy="734695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3860165" y="5056505"/>
            <a:ext cx="544830" cy="408305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3730625" y="4648200"/>
            <a:ext cx="544830" cy="408305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4058920" y="4079240"/>
            <a:ext cx="544830" cy="408305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3197860" y="1635125"/>
            <a:ext cx="2148840" cy="2025650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人物</a:t>
            </a:r>
            <a:endParaRPr/>
          </a:p>
        </p:txBody>
      </p:sp>
      <p:pic>
        <p:nvPicPr>
          <p:cNvPr id="282" name="Google Shape;2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0520" y="52705"/>
            <a:ext cx="3950335" cy="663130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4"/>
          <p:cNvSpPr txBox="1"/>
          <p:nvPr/>
        </p:nvSpPr>
        <p:spPr>
          <a:xfrm>
            <a:off x="1802130" y="1441450"/>
            <a:ext cx="883920" cy="48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头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>
            <a:off x="2127885" y="3844925"/>
            <a:ext cx="683260" cy="40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手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4"/>
          <p:cNvSpPr txBox="1"/>
          <p:nvPr/>
        </p:nvSpPr>
        <p:spPr>
          <a:xfrm>
            <a:off x="1805940" y="5278120"/>
            <a:ext cx="643890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4"/>
          <p:cNvSpPr txBox="1"/>
          <p:nvPr/>
        </p:nvSpPr>
        <p:spPr>
          <a:xfrm>
            <a:off x="7185025" y="1970405"/>
            <a:ext cx="1012190" cy="36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肩膀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4"/>
          <p:cNvSpPr txBox="1"/>
          <p:nvPr/>
        </p:nvSpPr>
        <p:spPr>
          <a:xfrm>
            <a:off x="7193280" y="2987675"/>
            <a:ext cx="1429385" cy="45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肚子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4"/>
          <p:cNvSpPr txBox="1"/>
          <p:nvPr/>
        </p:nvSpPr>
        <p:spPr>
          <a:xfrm>
            <a:off x="7185025" y="4100830"/>
            <a:ext cx="1550035" cy="5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膝盖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4"/>
          <p:cNvSpPr txBox="1"/>
          <p:nvPr/>
        </p:nvSpPr>
        <p:spPr>
          <a:xfrm>
            <a:off x="8546465" y="1144905"/>
            <a:ext cx="1645285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BBE1F4"/>
                </a:solidFill>
                <a:latin typeface="Arial"/>
                <a:ea typeface="Arial"/>
                <a:cs typeface="Arial"/>
                <a:sym typeface="Arial"/>
              </a:rPr>
              <a:t>说一说：</a:t>
            </a:r>
            <a:endParaRPr sz="3200">
              <a:solidFill>
                <a:srgbClr val="BBE1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4"/>
          <p:cNvSpPr txBox="1"/>
          <p:nvPr/>
        </p:nvSpPr>
        <p:spPr>
          <a:xfrm>
            <a:off x="8345805" y="2015490"/>
            <a:ext cx="3703955" cy="15773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圆圈中的部位叫什么？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示例：这是</a:t>
            </a:r>
            <a:r>
              <a:rPr lang="zh-CN" sz="2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肩膀</a:t>
            </a: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4"/>
          <p:cNvSpPr/>
          <p:nvPr/>
        </p:nvSpPr>
        <p:spPr>
          <a:xfrm>
            <a:off x="4269105" y="1313815"/>
            <a:ext cx="1089025" cy="984885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4"/>
          <p:cNvSpPr/>
          <p:nvPr/>
        </p:nvSpPr>
        <p:spPr>
          <a:xfrm>
            <a:off x="3811270" y="3740785"/>
            <a:ext cx="608965" cy="528320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4"/>
          <p:cNvSpPr/>
          <p:nvPr/>
        </p:nvSpPr>
        <p:spPr>
          <a:xfrm>
            <a:off x="4973955" y="3035935"/>
            <a:ext cx="1025525" cy="704850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4"/>
          <p:cNvSpPr/>
          <p:nvPr/>
        </p:nvSpPr>
        <p:spPr>
          <a:xfrm>
            <a:off x="4653915" y="5391150"/>
            <a:ext cx="1657350" cy="711835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4973955" y="4252595"/>
            <a:ext cx="1657350" cy="711835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4"/>
          <p:cNvSpPr/>
          <p:nvPr/>
        </p:nvSpPr>
        <p:spPr>
          <a:xfrm>
            <a:off x="5299075" y="1950720"/>
            <a:ext cx="608965" cy="528320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斜めから見た立つ人のイラスト（女性）">
            <a:extLst>
              <a:ext uri="{FF2B5EF4-FFF2-40B4-BE49-F238E27FC236}">
                <a16:creationId xmlns:a16="http://schemas.microsoft.com/office/drawing/2014/main" id="{402E8770-1D3B-8C81-0FB1-9CF02163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1078148"/>
            <a:ext cx="37211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BCC5B4B-E69B-517B-C6FB-3AF9CDBBEB87}"/>
              </a:ext>
            </a:extLst>
          </p:cNvPr>
          <p:cNvSpPr txBox="1"/>
          <p:nvPr/>
        </p:nvSpPr>
        <p:spPr>
          <a:xfrm>
            <a:off x="649880" y="365780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选择合适的字母填在对应的身体部位上。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ED9F41-E0CC-EE55-ECD8-1DFB577A1588}"/>
              </a:ext>
            </a:extLst>
          </p:cNvPr>
          <p:cNvSpPr txBox="1"/>
          <p:nvPr/>
        </p:nvSpPr>
        <p:spPr>
          <a:xfrm>
            <a:off x="3048000" y="32488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9618C952-46ED-2605-8FCA-2D6753D7071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577668" y="2561475"/>
            <a:ext cx="1258013" cy="66963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02EC1A26-37CE-2311-9FF3-70B4C5AC84BC}"/>
              </a:ext>
            </a:extLst>
          </p:cNvPr>
          <p:cNvCxnSpPr>
            <a:cxnSpLocks/>
          </p:cNvCxnSpPr>
          <p:nvPr/>
        </p:nvCxnSpPr>
        <p:spPr>
          <a:xfrm flipV="1">
            <a:off x="6014973" y="3908612"/>
            <a:ext cx="1694674" cy="19722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F3287E58-F2E5-573B-2F85-43FF70C3D565}"/>
              </a:ext>
            </a:extLst>
          </p:cNvPr>
          <p:cNvCxnSpPr>
            <a:cxnSpLocks/>
          </p:cNvCxnSpPr>
          <p:nvPr/>
        </p:nvCxnSpPr>
        <p:spPr>
          <a:xfrm flipH="1" flipV="1">
            <a:off x="4421511" y="4968545"/>
            <a:ext cx="1593462" cy="100941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81FABFAC-4197-2E8B-2B4A-377FA1EB7220}"/>
              </a:ext>
            </a:extLst>
          </p:cNvPr>
          <p:cNvCxnSpPr>
            <a:cxnSpLocks/>
          </p:cNvCxnSpPr>
          <p:nvPr/>
        </p:nvCxnSpPr>
        <p:spPr>
          <a:xfrm flipH="1" flipV="1">
            <a:off x="3848663" y="1562562"/>
            <a:ext cx="1593462" cy="100941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B034B614-235A-4E6A-4307-D518B151BF12}"/>
              </a:ext>
            </a:extLst>
          </p:cNvPr>
          <p:cNvSpPr/>
          <p:nvPr/>
        </p:nvSpPr>
        <p:spPr>
          <a:xfrm>
            <a:off x="5181743" y="1059489"/>
            <a:ext cx="1836505" cy="20091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6C31734D-6250-D0BB-4F2E-36E0A997876C}"/>
              </a:ext>
            </a:extLst>
          </p:cNvPr>
          <p:cNvCxnSpPr>
            <a:cxnSpLocks/>
          </p:cNvCxnSpPr>
          <p:nvPr/>
        </p:nvCxnSpPr>
        <p:spPr>
          <a:xfrm flipH="1" flipV="1">
            <a:off x="3978481" y="3565089"/>
            <a:ext cx="1593462" cy="100941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94A914A-BF9D-89A2-AC31-4EDC31EC0E1A}"/>
              </a:ext>
            </a:extLst>
          </p:cNvPr>
          <p:cNvSpPr txBox="1"/>
          <p:nvPr/>
        </p:nvSpPr>
        <p:spPr>
          <a:xfrm>
            <a:off x="1864659" y="1078148"/>
            <a:ext cx="17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（       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3D620DB-E764-6F03-3724-A1F3E2155196}"/>
              </a:ext>
            </a:extLst>
          </p:cNvPr>
          <p:cNvSpPr txBox="1"/>
          <p:nvPr/>
        </p:nvSpPr>
        <p:spPr>
          <a:xfrm>
            <a:off x="2010076" y="3247639"/>
            <a:ext cx="17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（       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DFFD93B-566B-DFB8-3034-78AD0640ABA6}"/>
              </a:ext>
            </a:extLst>
          </p:cNvPr>
          <p:cNvSpPr txBox="1"/>
          <p:nvPr/>
        </p:nvSpPr>
        <p:spPr>
          <a:xfrm>
            <a:off x="2518015" y="4832355"/>
            <a:ext cx="17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（       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815128-0FDE-2859-AE04-29220EA0872E}"/>
              </a:ext>
            </a:extLst>
          </p:cNvPr>
          <p:cNvSpPr txBox="1"/>
          <p:nvPr/>
        </p:nvSpPr>
        <p:spPr>
          <a:xfrm>
            <a:off x="7835681" y="2269087"/>
            <a:ext cx="17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（       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7BA2FA-0D1D-151D-DDA7-BF65ACA3EF41}"/>
              </a:ext>
            </a:extLst>
          </p:cNvPr>
          <p:cNvSpPr txBox="1"/>
          <p:nvPr/>
        </p:nvSpPr>
        <p:spPr>
          <a:xfrm>
            <a:off x="7647542" y="3653559"/>
            <a:ext cx="17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（       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6196E50-22E0-3F34-825A-ABB9BB0E99E5}"/>
              </a:ext>
            </a:extLst>
          </p:cNvPr>
          <p:cNvSpPr txBox="1"/>
          <p:nvPr/>
        </p:nvSpPr>
        <p:spPr>
          <a:xfrm>
            <a:off x="2732612" y="6090035"/>
            <a:ext cx="9190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A</a:t>
            </a:r>
            <a:r>
              <a:rPr kumimoji="1"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手  </a:t>
            </a:r>
            <a:r>
              <a:rPr kumimoji="1"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B</a:t>
            </a:r>
            <a:r>
              <a:rPr kumimoji="1"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脚  </a:t>
            </a:r>
            <a:r>
              <a:rPr kumimoji="1"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C</a:t>
            </a:r>
            <a:r>
              <a:rPr kumimoji="1"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肚子  </a:t>
            </a:r>
            <a:r>
              <a:rPr kumimoji="1"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D</a:t>
            </a:r>
            <a:r>
              <a:rPr kumimoji="1"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肩膀  </a:t>
            </a:r>
            <a:r>
              <a:rPr kumimoji="1"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E</a:t>
            </a:r>
            <a:r>
              <a:rPr kumimoji="1"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头</a:t>
            </a:r>
          </a:p>
        </p:txBody>
      </p:sp>
    </p:spTree>
    <p:extLst>
      <p:ext uri="{BB962C8B-B14F-4D97-AF65-F5344CB8AC3E}">
        <p14:creationId xmlns:p14="http://schemas.microsoft.com/office/powerpoint/2010/main" val="3461229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人物</a:t>
            </a:r>
            <a:endParaRPr/>
          </a:p>
        </p:txBody>
      </p:sp>
      <p:sp>
        <p:nvSpPr>
          <p:cNvPr id="302" name="Google Shape;302;p15"/>
          <p:cNvSpPr txBox="1"/>
          <p:nvPr/>
        </p:nvSpPr>
        <p:spPr>
          <a:xfrm>
            <a:off x="1205230" y="1313815"/>
            <a:ext cx="883920" cy="48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头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1205230" y="3707765"/>
            <a:ext cx="683260" cy="40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手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5"/>
          <p:cNvSpPr txBox="1"/>
          <p:nvPr/>
        </p:nvSpPr>
        <p:spPr>
          <a:xfrm>
            <a:off x="1205230" y="5414010"/>
            <a:ext cx="643890" cy="52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脚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5"/>
          <p:cNvSpPr txBox="1"/>
          <p:nvPr/>
        </p:nvSpPr>
        <p:spPr>
          <a:xfrm>
            <a:off x="1076960" y="2106295"/>
            <a:ext cx="1012190" cy="36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肩膀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5"/>
          <p:cNvSpPr txBox="1"/>
          <p:nvPr/>
        </p:nvSpPr>
        <p:spPr>
          <a:xfrm>
            <a:off x="1097915" y="2851785"/>
            <a:ext cx="1429385" cy="45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肚子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5"/>
          <p:cNvSpPr txBox="1"/>
          <p:nvPr/>
        </p:nvSpPr>
        <p:spPr>
          <a:xfrm>
            <a:off x="977265" y="4515485"/>
            <a:ext cx="1550035" cy="5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膝盖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5"/>
          <p:cNvSpPr txBox="1"/>
          <p:nvPr/>
        </p:nvSpPr>
        <p:spPr>
          <a:xfrm>
            <a:off x="8498840" y="77724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她用_____写字。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5"/>
          <p:cNvSpPr txBox="1"/>
          <p:nvPr/>
        </p:nvSpPr>
        <p:spPr>
          <a:xfrm>
            <a:off x="8498840" y="173799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她用_____走路。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5"/>
          <p:cNvSpPr txBox="1"/>
          <p:nvPr/>
        </p:nvSpPr>
        <p:spPr>
          <a:xfrm>
            <a:off x="8498840" y="285940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她用_____背书包。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5"/>
          <p:cNvSpPr txBox="1"/>
          <p:nvPr/>
        </p:nvSpPr>
        <p:spPr>
          <a:xfrm>
            <a:off x="8498840" y="402145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她用____想问题。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5"/>
          <p:cNvSpPr txBox="1"/>
          <p:nvPr/>
        </p:nvSpPr>
        <p:spPr>
          <a:xfrm>
            <a:off x="8498840" y="5117465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她用_____做萝卜蹲。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5"/>
          <p:cNvSpPr txBox="1"/>
          <p:nvPr/>
        </p:nvSpPr>
        <p:spPr>
          <a:xfrm>
            <a:off x="8498840" y="614426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她用_____跳肚皮舞。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7935" y="667385"/>
            <a:ext cx="2785745" cy="184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2930" y="667385"/>
            <a:ext cx="2598420" cy="17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9150" y="2545080"/>
            <a:ext cx="2510155" cy="27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1740" y="2486025"/>
            <a:ext cx="2197100" cy="261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1080" y="4481830"/>
            <a:ext cx="3695700" cy="237617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 txBox="1"/>
          <p:nvPr/>
        </p:nvSpPr>
        <p:spPr>
          <a:xfrm>
            <a:off x="10365105" y="4831080"/>
            <a:ext cx="1826895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luóbo dūn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0365105" y="5842000"/>
            <a:ext cx="1419225" cy="38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dùpí wǔ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6720" y="2545080"/>
            <a:ext cx="2235200" cy="2940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以为</a:t>
            </a:r>
            <a:endParaRPr/>
          </a:p>
        </p:txBody>
      </p:sp>
      <p:sp>
        <p:nvSpPr>
          <p:cNvPr id="327" name="Google Shape;327;p16"/>
          <p:cNvSpPr txBox="1"/>
          <p:nvPr/>
        </p:nvSpPr>
        <p:spPr>
          <a:xfrm>
            <a:off x="816610" y="1431925"/>
            <a:ext cx="7146290" cy="138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今天上午出太阳了，我_____是个大晴天。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但是中午下雨了。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 txBox="1"/>
          <p:nvPr/>
        </p:nvSpPr>
        <p:spPr>
          <a:xfrm>
            <a:off x="4853940" y="3361055"/>
            <a:ext cx="6851015" cy="138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乐乐不爱说话，我_____________。但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是他只是很害羞。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6"/>
          <p:cNvSpPr txBox="1"/>
          <p:nvPr/>
        </p:nvSpPr>
        <p:spPr>
          <a:xfrm>
            <a:off x="967740" y="5367020"/>
            <a:ext cx="7891780" cy="138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在学习捷克语之前，我______________。但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是捷克语很难。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065" y="360045"/>
            <a:ext cx="3691890" cy="28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610" y="2933700"/>
            <a:ext cx="3439160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3365" y="4065905"/>
            <a:ext cx="2352040" cy="25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6640195" y="3863340"/>
            <a:ext cx="1322705" cy="45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hài xiū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8398" y="1749611"/>
            <a:ext cx="1833151" cy="2986371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48"/>
          <p:cNvSpPr/>
          <p:nvPr/>
        </p:nvSpPr>
        <p:spPr>
          <a:xfrm>
            <a:off x="7398107" y="610799"/>
            <a:ext cx="4939012" cy="1482089"/>
          </a:xfrm>
          <a:prstGeom prst="wedgeEllipseCallout">
            <a:avLst>
              <a:gd name="adj1" fmla="val -40169"/>
              <a:gd name="adj2" fmla="val 53122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这件衣服有黑色的吗?</a:t>
            </a:r>
            <a:endParaRPr sz="2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2" name="Google Shape;832;p48"/>
          <p:cNvSpPr/>
          <p:nvPr/>
        </p:nvSpPr>
        <p:spPr>
          <a:xfrm>
            <a:off x="178130" y="1959429"/>
            <a:ext cx="4857802" cy="1283368"/>
          </a:xfrm>
          <a:prstGeom prst="wedgeEllipseCallout">
            <a:avLst>
              <a:gd name="adj1" fmla="val 39972"/>
              <a:gd name="adj2" fmla="val 54318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黑色的已经没有了。</a:t>
            </a:r>
            <a:endParaRPr sz="32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33" name="Google Shape;83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6696" y="2383642"/>
            <a:ext cx="1329436" cy="2541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4" name="Google Shape;834;p48"/>
          <p:cNvGrpSpPr/>
          <p:nvPr/>
        </p:nvGrpSpPr>
        <p:grpSpPr>
          <a:xfrm>
            <a:off x="1871848" y="5133750"/>
            <a:ext cx="8780318" cy="1724250"/>
            <a:chOff x="1871848" y="5133750"/>
            <a:chExt cx="8780318" cy="1724250"/>
          </a:xfrm>
        </p:grpSpPr>
        <p:sp>
          <p:nvSpPr>
            <p:cNvPr id="835" name="Google Shape;835;p48"/>
            <p:cNvSpPr txBox="1"/>
            <p:nvPr/>
          </p:nvSpPr>
          <p:spPr>
            <a:xfrm>
              <a:off x="1871848" y="6054737"/>
              <a:ext cx="8780318" cy="803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Microsoft JhengHei"/>
                <a:buNone/>
              </a:pPr>
              <a:r>
                <a:rPr lang="zh-TW" sz="4400" b="1" i="0" u="none" strike="noStrike" cap="none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店员说粉红色的衣服已经</a:t>
              </a:r>
              <a:r>
                <a:rPr lang="zh-TW" sz="44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卖</a:t>
              </a:r>
              <a:r>
                <a:rPr lang="zh-TW" sz="4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完</a:t>
              </a:r>
              <a:r>
                <a:rPr lang="zh-TW" sz="4400" b="1" i="0" u="none" strike="noStrike" cap="none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了</a:t>
              </a:r>
              <a:endParaRPr sz="44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endParaRPr sz="32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endParaRPr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617929" y="5133750"/>
              <a:ext cx="8795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3C0B"/>
                </a:buClr>
                <a:buSzPts val="2800"/>
                <a:buFont typeface="Calibri"/>
                <a:buNone/>
              </a:pPr>
              <a:r>
                <a:rPr lang="zh-TW" sz="2800" b="0" i="0" u="none" strike="noStrike" cap="non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wán </a:t>
              </a:r>
              <a:endParaRPr sz="2800" b="0" i="0" u="none" strike="noStrike" cap="non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7" name="Google Shape;837;p48"/>
          <p:cNvSpPr txBox="1"/>
          <p:nvPr/>
        </p:nvSpPr>
        <p:spPr>
          <a:xfrm>
            <a:off x="210052" y="180726"/>
            <a:ext cx="4164240" cy="120608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result(完)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用功</a:t>
            </a:r>
            <a:endParaRPr/>
          </a:p>
        </p:txBody>
      </p:sp>
      <p:sp>
        <p:nvSpPr>
          <p:cNvPr id="339" name="Google Shape;339;p17"/>
          <p:cNvSpPr txBox="1"/>
          <p:nvPr/>
        </p:nvSpPr>
        <p:spPr>
          <a:xfrm>
            <a:off x="695960" y="1659890"/>
            <a:ext cx="6507480" cy="392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A：乐乐，你这么______，在做什么呢？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B：我明天要考试了，今天得快点儿复习了。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A：你要是平时这么______就好了。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1710" y="1123950"/>
            <a:ext cx="4637405" cy="4065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8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聪明</a:t>
            </a:r>
            <a:endParaRPr/>
          </a:p>
        </p:txBody>
      </p:sp>
      <p:sp>
        <p:nvSpPr>
          <p:cNvPr id="346" name="Google Shape;346;p18"/>
          <p:cNvSpPr txBox="1"/>
          <p:nvPr/>
        </p:nvSpPr>
        <p:spPr>
          <a:xfrm>
            <a:off x="592455" y="2131060"/>
            <a:ext cx="6683375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读书让人更_______。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8"/>
          <p:cNvSpPr txBox="1"/>
          <p:nvPr/>
        </p:nvSpPr>
        <p:spPr>
          <a:xfrm>
            <a:off x="608330" y="3338830"/>
            <a:ext cx="62992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这真是一只_______的小狗。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8"/>
          <p:cNvSpPr txBox="1"/>
          <p:nvPr/>
        </p:nvSpPr>
        <p:spPr>
          <a:xfrm>
            <a:off x="592455" y="4474210"/>
            <a:ext cx="493522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你考上马萨里克大学了，你很_____。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0350" y="4283710"/>
            <a:ext cx="2773680" cy="271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4030" y="2827020"/>
            <a:ext cx="4034155" cy="299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4715" y="282575"/>
            <a:ext cx="4689475" cy="26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8"/>
          <p:cNvSpPr txBox="1"/>
          <p:nvPr/>
        </p:nvSpPr>
        <p:spPr>
          <a:xfrm>
            <a:off x="2519680" y="4123055"/>
            <a:ext cx="1731010" cy="40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mǎsà lǐkè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9"/>
          <p:cNvSpPr txBox="1">
            <a:spLocks noGrp="1"/>
          </p:cNvSpPr>
          <p:nvPr>
            <p:ph type="title"/>
          </p:nvPr>
        </p:nvSpPr>
        <p:spPr>
          <a:xfrm>
            <a:off x="611575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一定</a:t>
            </a:r>
            <a:endParaRPr/>
          </a:p>
        </p:txBody>
      </p:sp>
      <p:sp>
        <p:nvSpPr>
          <p:cNvPr id="358" name="Google Shape;358;p19"/>
          <p:cNvSpPr txBox="1"/>
          <p:nvPr/>
        </p:nvSpPr>
        <p:spPr>
          <a:xfrm>
            <a:off x="1537970" y="1730375"/>
            <a:ext cx="7395210" cy="69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你们学中文这么认真，_____能通过考试。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9"/>
          <p:cNvSpPr txBox="1"/>
          <p:nvPr/>
        </p:nvSpPr>
        <p:spPr>
          <a:xfrm>
            <a:off x="1625600" y="3019425"/>
            <a:ext cx="689102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你这么喜欢数学，将来_____能成为数学家。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4172" y="3804285"/>
            <a:ext cx="3452495" cy="305371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9"/>
          <p:cNvSpPr txBox="1"/>
          <p:nvPr/>
        </p:nvSpPr>
        <p:spPr>
          <a:xfrm>
            <a:off x="4474210" y="1410335"/>
            <a:ext cx="1426210" cy="42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rènzhēn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9"/>
          <p:cNvSpPr txBox="1"/>
          <p:nvPr/>
        </p:nvSpPr>
        <p:spPr>
          <a:xfrm>
            <a:off x="7579360" y="1410335"/>
            <a:ext cx="142621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kǎoshì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0"/>
          <p:cNvSpPr txBox="1"/>
          <p:nvPr/>
        </p:nvSpPr>
        <p:spPr>
          <a:xfrm>
            <a:off x="4293235" y="1466215"/>
            <a:ext cx="5994400" cy="36328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A：你上过_______吗？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B：---上过，它帮了我很多。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---没上过，我觉得这些我都会了，_______很</a:t>
            </a:r>
            <a:r>
              <a:rPr lang="zh-CN" sz="3600">
                <a:solidFill>
                  <a:srgbClr val="E9451F"/>
                </a:solidFill>
                <a:latin typeface="Arial"/>
                <a:ea typeface="Arial"/>
                <a:cs typeface="Arial"/>
                <a:sym typeface="Arial"/>
              </a:rPr>
              <a:t>浪费</a:t>
            </a: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时间。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班</a:t>
            </a:r>
            <a:endParaRPr/>
          </a:p>
        </p:txBody>
      </p:sp>
      <p:sp>
        <p:nvSpPr>
          <p:cNvPr id="370" name="Google Shape;370;p20"/>
          <p:cNvSpPr txBox="1"/>
          <p:nvPr/>
        </p:nvSpPr>
        <p:spPr>
          <a:xfrm>
            <a:off x="6607810" y="1010285"/>
            <a:ext cx="4064000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暑期班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寒假班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补习班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0"/>
          <p:cNvSpPr txBox="1"/>
          <p:nvPr/>
        </p:nvSpPr>
        <p:spPr>
          <a:xfrm>
            <a:off x="6295390" y="3669665"/>
            <a:ext cx="1757045" cy="1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暑期班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寒假班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补习班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0"/>
          <p:cNvSpPr txBox="1"/>
          <p:nvPr/>
        </p:nvSpPr>
        <p:spPr>
          <a:xfrm>
            <a:off x="792480" y="1826260"/>
            <a:ext cx="2005965" cy="21856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暑假班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寒假班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补习班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0"/>
          <p:cNvSpPr txBox="1"/>
          <p:nvPr/>
        </p:nvSpPr>
        <p:spPr>
          <a:xfrm>
            <a:off x="8442325" y="4224020"/>
            <a:ext cx="40640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E9451F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zh-CN" sz="2400">
                <a:solidFill>
                  <a:srgbClr val="E9451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à</a:t>
            </a:r>
            <a:r>
              <a:rPr lang="zh-CN" sz="2400">
                <a:solidFill>
                  <a:srgbClr val="E9451F"/>
                </a:solidFill>
                <a:latin typeface="Arial"/>
                <a:ea typeface="Arial"/>
                <a:cs typeface="Arial"/>
                <a:sym typeface="Arial"/>
              </a:rPr>
              <a:t>ngf</a:t>
            </a:r>
            <a:r>
              <a:rPr lang="zh-CN" sz="2400">
                <a:solidFill>
                  <a:srgbClr val="E9451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è</a:t>
            </a:r>
            <a:r>
              <a:rPr lang="zh-CN" sz="2400">
                <a:solidFill>
                  <a:srgbClr val="E9451F"/>
                </a:solidFill>
                <a:latin typeface="Arial"/>
                <a:ea typeface="Arial"/>
                <a:cs typeface="Arial"/>
                <a:sym typeface="Arial"/>
              </a:rPr>
              <a:t>i--Waste</a:t>
            </a:r>
            <a:endParaRPr sz="2400">
              <a:solidFill>
                <a:srgbClr val="E9451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长</a:t>
            </a:r>
            <a:endParaRPr/>
          </a:p>
        </p:txBody>
      </p:sp>
      <p:sp>
        <p:nvSpPr>
          <p:cNvPr id="379" name="Google Shape;379;p21"/>
          <p:cNvSpPr txBox="1"/>
          <p:nvPr/>
        </p:nvSpPr>
        <p:spPr>
          <a:xfrm>
            <a:off x="608330" y="336550"/>
            <a:ext cx="4064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</a:t>
            </a:r>
            <a:r>
              <a:rPr lang="zh-CN"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ǎ</a:t>
            </a:r>
            <a:r>
              <a:rPr lang="zh-C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1"/>
          <p:cNvSpPr txBox="1"/>
          <p:nvPr/>
        </p:nvSpPr>
        <p:spPr>
          <a:xfrm>
            <a:off x="1384935" y="1897380"/>
            <a:ext cx="1981835" cy="155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长得像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长得高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长得漂亮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1"/>
          <p:cNvSpPr txBox="1"/>
          <p:nvPr/>
        </p:nvSpPr>
        <p:spPr>
          <a:xfrm>
            <a:off x="4789805" y="217170"/>
            <a:ext cx="6586220" cy="664083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A：乐乐，你_____真高！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B：谢谢，你_____很漂亮！我哥哥比我______！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A：真的吗？你有照片吗？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B：给你看。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A：哇！你和你哥哥_______啊！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B：是的。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1"/>
          <p:cNvSpPr txBox="1"/>
          <p:nvPr/>
        </p:nvSpPr>
        <p:spPr>
          <a:xfrm>
            <a:off x="1472565" y="131381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285" y="3604895"/>
            <a:ext cx="4248785" cy="292862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1"/>
          <p:cNvSpPr txBox="1"/>
          <p:nvPr/>
        </p:nvSpPr>
        <p:spPr>
          <a:xfrm>
            <a:off x="7183120" y="12128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1"/>
          <p:cNvSpPr txBox="1"/>
          <p:nvPr/>
        </p:nvSpPr>
        <p:spPr>
          <a:xfrm>
            <a:off x="7183120" y="1120140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1"/>
          <p:cNvSpPr txBox="1"/>
          <p:nvPr/>
        </p:nvSpPr>
        <p:spPr>
          <a:xfrm>
            <a:off x="5760085" y="1674402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dirty="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长得高</a:t>
            </a:r>
            <a:endParaRPr sz="3200" dirty="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1"/>
          <p:cNvSpPr txBox="1"/>
          <p:nvPr/>
        </p:nvSpPr>
        <p:spPr>
          <a:xfrm>
            <a:off x="8272145" y="4420235"/>
            <a:ext cx="406400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长得</a:t>
            </a:r>
            <a:r>
              <a:rPr lang="zh-CN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好</a:t>
            </a:r>
            <a:r>
              <a:rPr lang="zh-CN" sz="32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像</a:t>
            </a:r>
            <a:endParaRPr sz="32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EAC702-50CE-82F8-4442-02B04E674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664" y="1657233"/>
            <a:ext cx="9594318" cy="45573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4C50923-D9D1-7654-2E07-92AC0CB0EFAF}"/>
              </a:ext>
            </a:extLst>
          </p:cNvPr>
          <p:cNvSpPr txBox="1"/>
          <p:nvPr/>
        </p:nvSpPr>
        <p:spPr>
          <a:xfrm>
            <a:off x="4955646" y="684217"/>
            <a:ext cx="284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Wawati SC" pitchFamily="82" charset="-122"/>
                <a:ea typeface="Wawati SC" pitchFamily="82" charset="-122"/>
              </a:rPr>
              <a:t>    </a:t>
            </a:r>
            <a:r>
              <a:rPr kumimoji="1" lang="en-US" altLang="zh-CN" sz="3200" dirty="0" err="1">
                <a:latin typeface="Times New Roman" panose="02020603050405020304" pitchFamily="18" charset="0"/>
                <a:ea typeface="Wawati SC" pitchFamily="82" charset="-122"/>
                <a:cs typeface="Times New Roman" panose="02020603050405020304" pitchFamily="18" charset="0"/>
              </a:rPr>
              <a:t>shēngxiào</a:t>
            </a:r>
            <a:endParaRPr kumimoji="1" lang="en-US" altLang="zh-CN" sz="3200" dirty="0">
              <a:latin typeface="Wawati SC" pitchFamily="82" charset="-122"/>
              <a:ea typeface="Wawati SC" pitchFamily="82" charset="-122"/>
            </a:endParaRPr>
          </a:p>
          <a:p>
            <a:r>
              <a:rPr kumimoji="1" lang="en-US" altLang="zh-CN" sz="3200" dirty="0">
                <a:latin typeface="Wawati SC" pitchFamily="82" charset="-122"/>
                <a:ea typeface="Wawati SC" pitchFamily="82" charset="-122"/>
              </a:rPr>
              <a:t>12</a:t>
            </a:r>
            <a:r>
              <a:rPr kumimoji="1" lang="zh-CN" altLang="en-US" sz="3200" dirty="0">
                <a:latin typeface="Wawati SC" pitchFamily="82" charset="-122"/>
                <a:ea typeface="Wawati SC" pitchFamily="82" charset="-122"/>
              </a:rPr>
              <a:t>生</a:t>
            </a:r>
            <a:r>
              <a:rPr kumimoji="1" lang="zh-TW" altLang="en-US" sz="3200" dirty="0">
                <a:latin typeface="Wawati SC" pitchFamily="82" charset="-122"/>
                <a:ea typeface="Wawati SC" pitchFamily="82" charset="-122"/>
              </a:rPr>
              <a:t> </a:t>
            </a:r>
            <a:r>
              <a:rPr kumimoji="1" lang="zh-CN" altLang="en-US" sz="3200" dirty="0">
                <a:latin typeface="Wawati SC" pitchFamily="82" charset="-122"/>
                <a:ea typeface="Wawati SC" pitchFamily="82" charset="-122"/>
              </a:rPr>
              <a:t>肖</a:t>
            </a:r>
          </a:p>
        </p:txBody>
      </p:sp>
    </p:spTree>
    <p:extLst>
      <p:ext uri="{BB962C8B-B14F-4D97-AF65-F5344CB8AC3E}">
        <p14:creationId xmlns:p14="http://schemas.microsoft.com/office/powerpoint/2010/main" val="3414301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5AA406-6E9E-5928-9EE3-69B8EC160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0" y="1357617"/>
            <a:ext cx="8957335" cy="414276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C678D66-2318-08AC-7100-824293E539A7}"/>
              </a:ext>
            </a:extLst>
          </p:cNvPr>
          <p:cNvSpPr txBox="1"/>
          <p:nvPr/>
        </p:nvSpPr>
        <p:spPr>
          <a:xfrm>
            <a:off x="2248394" y="714150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shǔ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F1033F-80AC-D064-BC3C-842F32DC013A}"/>
              </a:ext>
            </a:extLst>
          </p:cNvPr>
          <p:cNvSpPr txBox="1"/>
          <p:nvPr/>
        </p:nvSpPr>
        <p:spPr>
          <a:xfrm>
            <a:off x="3835894" y="714150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2B54D2-4687-DD0C-FB40-E030E610E705}"/>
              </a:ext>
            </a:extLst>
          </p:cNvPr>
          <p:cNvSpPr txBox="1"/>
          <p:nvPr/>
        </p:nvSpPr>
        <p:spPr>
          <a:xfrm>
            <a:off x="5386115" y="715781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hǔ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915195-2F6B-1D2D-5A8A-7E7C67A640A0}"/>
              </a:ext>
            </a:extLst>
          </p:cNvPr>
          <p:cNvSpPr txBox="1"/>
          <p:nvPr/>
        </p:nvSpPr>
        <p:spPr>
          <a:xfrm>
            <a:off x="6936337" y="715781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2D080D-F3C2-44AB-4B94-9239C7206BD8}"/>
              </a:ext>
            </a:extLst>
          </p:cNvPr>
          <p:cNvSpPr txBox="1"/>
          <p:nvPr/>
        </p:nvSpPr>
        <p:spPr>
          <a:xfrm>
            <a:off x="6909296" y="5421772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C33489E-8582-249D-9755-FA819DEEEDC1}"/>
              </a:ext>
            </a:extLst>
          </p:cNvPr>
          <p:cNvSpPr txBox="1"/>
          <p:nvPr/>
        </p:nvSpPr>
        <p:spPr>
          <a:xfrm>
            <a:off x="5358844" y="5421772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hóu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A9F8B7-8838-154A-0A6E-1E10B31CEE50}"/>
              </a:ext>
            </a:extLst>
          </p:cNvPr>
          <p:cNvSpPr txBox="1"/>
          <p:nvPr/>
        </p:nvSpPr>
        <p:spPr>
          <a:xfrm>
            <a:off x="3722965" y="5421772"/>
            <a:ext cx="1103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yáng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F787A45-B2A2-DFD9-2BD7-DAB3BC0B95AA}"/>
              </a:ext>
            </a:extLst>
          </p:cNvPr>
          <p:cNvSpPr txBox="1"/>
          <p:nvPr/>
        </p:nvSpPr>
        <p:spPr>
          <a:xfrm>
            <a:off x="2415137" y="5421772"/>
            <a:ext cx="98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mǎ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941023-C068-5D74-095D-5EF1F5C1573A}"/>
              </a:ext>
            </a:extLst>
          </p:cNvPr>
          <p:cNvSpPr txBox="1"/>
          <p:nvPr/>
        </p:nvSpPr>
        <p:spPr>
          <a:xfrm>
            <a:off x="8427221" y="714150"/>
            <a:ext cx="1265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1613FD3-9D05-FD8F-BDBB-3185FD9C9272}"/>
              </a:ext>
            </a:extLst>
          </p:cNvPr>
          <p:cNvSpPr txBox="1"/>
          <p:nvPr/>
        </p:nvSpPr>
        <p:spPr>
          <a:xfrm>
            <a:off x="10014722" y="714150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F2CE5CF-8632-3B98-07D7-1570E3A19775}"/>
              </a:ext>
            </a:extLst>
          </p:cNvPr>
          <p:cNvSpPr txBox="1"/>
          <p:nvPr/>
        </p:nvSpPr>
        <p:spPr>
          <a:xfrm>
            <a:off x="8459748" y="5395793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gǒu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F5CAD0E-93C7-04BC-468F-13AFF0A3DBB6}"/>
              </a:ext>
            </a:extLst>
          </p:cNvPr>
          <p:cNvSpPr txBox="1"/>
          <p:nvPr/>
        </p:nvSpPr>
        <p:spPr>
          <a:xfrm>
            <a:off x="9903899" y="5395793"/>
            <a:ext cx="98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zhū</a:t>
            </a:r>
            <a:endParaRPr kumimoji="1"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3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19" grpId="0"/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AB2CF8-C064-BB1E-A5DE-22B1A1EC7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40" y="965199"/>
            <a:ext cx="7273214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96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30F01F2-7B30-73AF-8ACD-124CA12BC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118946"/>
              </p:ext>
            </p:extLst>
          </p:nvPr>
        </p:nvGraphicFramePr>
        <p:xfrm>
          <a:off x="2053745" y="965199"/>
          <a:ext cx="8822205" cy="4927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71415">
                  <a:extLst>
                    <a:ext uri="{9D8B030D-6E8A-4147-A177-3AD203B41FA5}">
                      <a16:colId xmlns:a16="http://schemas.microsoft.com/office/drawing/2014/main" val="2806857181"/>
                    </a:ext>
                  </a:extLst>
                </a:gridCol>
                <a:gridCol w="2601330">
                  <a:extLst>
                    <a:ext uri="{9D8B030D-6E8A-4147-A177-3AD203B41FA5}">
                      <a16:colId xmlns:a16="http://schemas.microsoft.com/office/drawing/2014/main" val="2655219272"/>
                    </a:ext>
                  </a:extLst>
                </a:gridCol>
                <a:gridCol w="1848130">
                  <a:extLst>
                    <a:ext uri="{9D8B030D-6E8A-4147-A177-3AD203B41FA5}">
                      <a16:colId xmlns:a16="http://schemas.microsoft.com/office/drawing/2014/main" val="2441420612"/>
                    </a:ext>
                  </a:extLst>
                </a:gridCol>
                <a:gridCol w="2601330">
                  <a:extLst>
                    <a:ext uri="{9D8B030D-6E8A-4147-A177-3AD203B41FA5}">
                      <a16:colId xmlns:a16="http://schemas.microsoft.com/office/drawing/2014/main" val="914602859"/>
                    </a:ext>
                  </a:extLst>
                </a:gridCol>
              </a:tblGrid>
              <a:tr h="990877">
                <a:tc>
                  <a:txBody>
                    <a:bodyPr/>
                    <a:lstStyle/>
                    <a:p>
                      <a:r>
                        <a:rPr lang="zh-CN" alt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生肖</a:t>
                      </a: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年份</a:t>
                      </a:r>
                      <a:endParaRPr lang="en-US" altLang="zh-CN"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en-US" altLang="zh-CN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 of birth</a:t>
                      </a:r>
                      <a:endParaRPr lang="zh-CN" altLang="en-US"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生肖</a:t>
                      </a: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年份</a:t>
                      </a:r>
                      <a:endParaRPr lang="en-US" altLang="zh-CN"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en-US" altLang="zh-CN" sz="2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 of birth</a:t>
                      </a:r>
                      <a:endParaRPr lang="zh-CN" altLang="en-US" sz="2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1533547927"/>
                  </a:ext>
                </a:extLst>
              </a:tr>
              <a:tr h="656121"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鼠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shǔ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🐭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1984,1996,2008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牛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niú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🐮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1985,1997,2009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3940497425"/>
                  </a:ext>
                </a:extLst>
              </a:tr>
              <a:tr h="656121"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虎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hǔ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🐯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1986,1998,2010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兔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tù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🐰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1987,1999,2011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3485963070"/>
                  </a:ext>
                </a:extLst>
              </a:tr>
              <a:tr h="656121"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龙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lóng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🐲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1988,2000,2012</a:t>
                      </a:r>
                      <a:endParaRPr lang="zh-CN" alt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蛇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shé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🐍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1989,2001,2013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1019812230"/>
                  </a:ext>
                </a:extLst>
              </a:tr>
              <a:tr h="656121"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马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mǎ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🐎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1990,2002,2014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羊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yáng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🐑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1991,2003,2015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1570402041"/>
                  </a:ext>
                </a:extLst>
              </a:tr>
              <a:tr h="656121"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猴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hóu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🐒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1992,2004,2016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鸡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jī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🐔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1993,2005,2017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2050131198"/>
                  </a:ext>
                </a:extLst>
              </a:tr>
              <a:tr h="656121"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狗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gǒu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🐶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1994,2006,2018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zh-CN" altLang="en-US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猪</a:t>
                      </a:r>
                      <a:r>
                        <a:rPr lang="en-US" altLang="zh-CN" sz="2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zhū</a:t>
                      </a:r>
                      <a:r>
                        <a:rPr lang="en-US" altLang="zh-CN" sz="2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🐷</a:t>
                      </a:r>
                      <a:endParaRPr lang="zh-CN" altLang="en-US" sz="2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1995,2007,2019</a:t>
                      </a:r>
                      <a:endParaRPr lang="zh-CN" altLang="en-US" sz="2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67804" marR="133902" marT="133902" marB="133902"/>
                </a:tc>
                <a:extLst>
                  <a:ext uri="{0D108BD9-81ED-4DB2-BD59-A6C34878D82A}">
                    <a16:rowId xmlns:a16="http://schemas.microsoft.com/office/drawing/2014/main" val="1041785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/>
    </mc:Choice>
    <mc:Fallback xmlns="">
      <p:transition spd="slow" advTm="2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FFBF9FD-D5C9-CBF6-39D8-65B482F4FED6}"/>
              </a:ext>
            </a:extLst>
          </p:cNvPr>
          <p:cNvSpPr txBox="1"/>
          <p:nvPr/>
        </p:nvSpPr>
        <p:spPr>
          <a:xfrm>
            <a:off x="203199" y="997839"/>
            <a:ext cx="11988801" cy="34672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T: 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你属什么呢？</a:t>
            </a:r>
            <a:endParaRPr kumimoji="1" lang="en-US" altLang="zh-CN" sz="5600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A: 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我属</a:t>
            </a: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_____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。你呢？</a:t>
            </a:r>
            <a:endParaRPr kumimoji="1" lang="en-US" altLang="zh-CN" sz="5600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B: 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他</a:t>
            </a: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她属</a:t>
            </a: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_____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。我属</a:t>
            </a:r>
            <a:r>
              <a:rPr kumimoji="1" lang="en-US" altLang="zh-CN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_____</a:t>
            </a:r>
            <a:r>
              <a:rPr kumimoji="1" lang="zh-CN" altLang="en-US" sz="5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。你呢？</a:t>
            </a:r>
            <a:endParaRPr kumimoji="1" lang="en-US" altLang="zh-CN" sz="5600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34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49"/>
          <p:cNvPicPr preferRelativeResize="0"/>
          <p:nvPr/>
        </p:nvPicPr>
        <p:blipFill rotWithShape="1">
          <a:blip r:embed="rId3">
            <a:alphaModFix/>
          </a:blip>
          <a:srcRect r="576" b="1306"/>
          <a:stretch/>
        </p:blipFill>
        <p:spPr>
          <a:xfrm>
            <a:off x="4152122" y="2563142"/>
            <a:ext cx="2748265" cy="2408482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9"/>
          <p:cNvSpPr/>
          <p:nvPr/>
        </p:nvSpPr>
        <p:spPr>
          <a:xfrm>
            <a:off x="1182583" y="2034123"/>
            <a:ext cx="2969539" cy="1394310"/>
          </a:xfrm>
          <a:prstGeom prst="wedgeEllipseCallout">
            <a:avLst>
              <a:gd name="adj1" fmla="val 54272"/>
              <a:gd name="adj2" fmla="val 21728"/>
            </a:avLst>
          </a:prstGeom>
          <a:solidFill>
            <a:srgbClr val="E1EFD8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一共</a:t>
            </a:r>
            <a:r>
              <a:rPr lang="zh-TW" sz="2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30元</a:t>
            </a:r>
            <a:endParaRPr sz="2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5" name="Google Shape;845;p49"/>
          <p:cNvSpPr/>
          <p:nvPr/>
        </p:nvSpPr>
        <p:spPr>
          <a:xfrm>
            <a:off x="7424779" y="2123614"/>
            <a:ext cx="4417888" cy="1304819"/>
          </a:xfrm>
          <a:prstGeom prst="wedgeEllipseCallout">
            <a:avLst>
              <a:gd name="adj1" fmla="val -62178"/>
              <a:gd name="adj2" fmla="val 31607"/>
            </a:avLst>
          </a:prstGeom>
          <a:solidFill>
            <a:srgbClr val="FBE4D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</a:pPr>
            <a:r>
              <a:rPr lang="zh-TW"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这是50元</a:t>
            </a:r>
            <a:endParaRPr sz="32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6" name="Google Shape;846;p49"/>
          <p:cNvSpPr/>
          <p:nvPr/>
        </p:nvSpPr>
        <p:spPr>
          <a:xfrm>
            <a:off x="838200" y="3701399"/>
            <a:ext cx="2932034" cy="1270225"/>
          </a:xfrm>
          <a:prstGeom prst="wedgeEllipseCallout">
            <a:avLst>
              <a:gd name="adj1" fmla="val 58653"/>
              <a:gd name="adj2" fmla="val -42545"/>
            </a:avLst>
          </a:prstGeom>
          <a:solidFill>
            <a:srgbClr val="E1EFD8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</a:t>
            </a:r>
            <a:r>
              <a:rPr lang="zh-TW" sz="2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你10元</a:t>
            </a:r>
            <a:endParaRPr sz="2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7" name="Google Shape;847;p49"/>
          <p:cNvSpPr txBox="1"/>
          <p:nvPr/>
        </p:nvSpPr>
        <p:spPr>
          <a:xfrm>
            <a:off x="210052" y="180726"/>
            <a:ext cx="3560182" cy="120608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result(错)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8" name="Google Shape;848;p49"/>
          <p:cNvSpPr txBox="1"/>
          <p:nvPr/>
        </p:nvSpPr>
        <p:spPr>
          <a:xfrm>
            <a:off x="1182583" y="5892611"/>
            <a:ext cx="10320152" cy="80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这个店员</a:t>
            </a:r>
            <a:r>
              <a:rPr lang="zh-TW" sz="4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</a:t>
            </a:r>
            <a:r>
              <a:rPr lang="zh-TW" sz="44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错</a:t>
            </a: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钱了，他少找王朋10元。</a:t>
            </a:r>
            <a:endParaRPr sz="3200" b="1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D3E53C2-DBD9-8FEA-D7D0-FC9FF0EB8764}"/>
              </a:ext>
            </a:extLst>
          </p:cNvPr>
          <p:cNvSpPr txBox="1"/>
          <p:nvPr/>
        </p:nvSpPr>
        <p:spPr>
          <a:xfrm>
            <a:off x="841946" y="939452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选择合适的词进行连线。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07E46B33-7829-4AA7-D032-F79FA2C20BB4}"/>
              </a:ext>
            </a:extLst>
          </p:cNvPr>
          <p:cNvGraphicFramePr>
            <a:graphicFrameLocks noGrp="1"/>
          </p:cNvGraphicFramePr>
          <p:nvPr/>
        </p:nvGraphicFramePr>
        <p:xfrm>
          <a:off x="2201004" y="1919889"/>
          <a:ext cx="4683890" cy="3779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3890">
                  <a:extLst>
                    <a:ext uri="{9D8B030D-6E8A-4147-A177-3AD203B41FA5}">
                      <a16:colId xmlns:a16="http://schemas.microsoft.com/office/drawing/2014/main" val="2222820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我送你一</a:t>
                      </a:r>
                      <a:r>
                        <a:rPr lang="en-US" altLang="zh-CN" sz="2800" dirty="0"/>
                        <a:t>_______</a:t>
                      </a:r>
                      <a:r>
                        <a:rPr lang="zh-CN" altLang="en-US" sz="2800" dirty="0"/>
                        <a:t>花。</a:t>
                      </a:r>
                      <a:endParaRPr lang="en-US" altLang="zh-CN" sz="2800" dirty="0"/>
                    </a:p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61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他们是三</a:t>
                      </a:r>
                      <a:r>
                        <a:rPr lang="en-US" altLang="zh-CN" sz="2800" dirty="0"/>
                        <a:t>______</a:t>
                      </a:r>
                      <a:r>
                        <a:rPr lang="zh-CN" altLang="en-US" sz="2800" dirty="0"/>
                        <a:t>之家。</a:t>
                      </a:r>
                      <a:endParaRPr lang="en-US" altLang="zh-CN" sz="2800" dirty="0"/>
                    </a:p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443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他在看一</a:t>
                      </a:r>
                      <a:r>
                        <a:rPr lang="en-US" altLang="zh-CN" sz="2800" dirty="0"/>
                        <a:t>_____</a:t>
                      </a:r>
                      <a:r>
                        <a:rPr lang="zh-CN" altLang="en-US" sz="2800" dirty="0"/>
                        <a:t>书。</a:t>
                      </a:r>
                      <a:endParaRPr lang="en-US" altLang="zh-CN" sz="2800" dirty="0"/>
                    </a:p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810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他打了两</a:t>
                      </a:r>
                      <a:r>
                        <a:rPr lang="en-US" altLang="zh-CN" sz="2800" dirty="0"/>
                        <a:t>_______</a:t>
                      </a:r>
                      <a:r>
                        <a:rPr lang="zh-CN" altLang="en-US" sz="2800" dirty="0"/>
                        <a:t>小时的游戏。</a:t>
                      </a:r>
                      <a:endParaRPr lang="en-US" altLang="zh-CN" sz="2800" dirty="0"/>
                    </a:p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22856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510B225F-BA4A-50FF-C8F6-97B131AA2B60}"/>
              </a:ext>
            </a:extLst>
          </p:cNvPr>
          <p:cNvSpPr txBox="1"/>
          <p:nvPr/>
        </p:nvSpPr>
        <p:spPr>
          <a:xfrm>
            <a:off x="8016281" y="1301270"/>
            <a:ext cx="21085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/>
              <a:t>个</a:t>
            </a:r>
            <a:endParaRPr kumimoji="1" lang="en-US" altLang="zh-CN" sz="4000" dirty="0"/>
          </a:p>
          <a:p>
            <a:endParaRPr kumimoji="1" lang="en-US" altLang="zh-CN" sz="4000" dirty="0"/>
          </a:p>
          <a:p>
            <a:r>
              <a:rPr kumimoji="1" lang="zh-CN" altLang="en-US" sz="4000" dirty="0"/>
              <a:t>朵</a:t>
            </a:r>
            <a:endParaRPr kumimoji="1" lang="en-US" altLang="zh-CN" sz="4000" dirty="0"/>
          </a:p>
          <a:p>
            <a:endParaRPr kumimoji="1" lang="en-US" altLang="zh-CN" sz="4000" dirty="0"/>
          </a:p>
          <a:p>
            <a:r>
              <a:rPr kumimoji="1" lang="zh-CN" altLang="en-US" sz="4000" dirty="0"/>
              <a:t>口</a:t>
            </a:r>
            <a:endParaRPr kumimoji="1" lang="en-US" altLang="zh-CN" sz="4000" dirty="0"/>
          </a:p>
          <a:p>
            <a:endParaRPr kumimoji="1" lang="en-US" altLang="zh-CN" sz="4000" dirty="0"/>
          </a:p>
          <a:p>
            <a:r>
              <a:rPr kumimoji="1" lang="zh-CN" altLang="en-US" sz="4000" dirty="0"/>
              <a:t>本</a:t>
            </a:r>
            <a:endParaRPr kumimoji="1" lang="en-US" altLang="zh-CN" sz="4000" dirty="0"/>
          </a:p>
          <a:p>
            <a:endParaRPr kumimoji="1"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38240389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C1E8BF-B80B-3EBD-FAA9-F0EEC3105EB4}"/>
              </a:ext>
            </a:extLst>
          </p:cNvPr>
          <p:cNvSpPr txBox="1"/>
          <p:nvPr/>
        </p:nvSpPr>
        <p:spPr>
          <a:xfrm>
            <a:off x="954680" y="1089764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请说一说你的生日年月日、出生地点和生肖。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5283D3-3F6B-6343-F44D-5F8F1B1B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52" y="1689846"/>
            <a:ext cx="4504765" cy="45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312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79DA1C-1484-050F-BBDF-1CA1FAA7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34" y="1517650"/>
            <a:ext cx="2247900" cy="2298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ADBAF8-9D4A-7587-057E-97C11358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517650"/>
            <a:ext cx="2209800" cy="2222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DF4298-9BE3-25D1-FE3B-3787E80FD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433" y="1479550"/>
            <a:ext cx="2311400" cy="226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101EC9-F0ED-5C21-6E73-A7A025092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33" y="1454150"/>
            <a:ext cx="2349500" cy="2362200"/>
          </a:xfrm>
          <a:prstGeom prst="rect">
            <a:avLst/>
          </a:prstGeom>
        </p:spPr>
      </p:pic>
      <p:sp>
        <p:nvSpPr>
          <p:cNvPr id="12" name="圆角矩形 11">
            <a:extLst>
              <a:ext uri="{FF2B5EF4-FFF2-40B4-BE49-F238E27FC236}">
                <a16:creationId xmlns:a16="http://schemas.microsoft.com/office/drawing/2014/main" id="{922B5428-991F-D48E-883C-9AAE0F663CAF}"/>
              </a:ext>
            </a:extLst>
          </p:cNvPr>
          <p:cNvSpPr/>
          <p:nvPr/>
        </p:nvSpPr>
        <p:spPr>
          <a:xfrm>
            <a:off x="1811868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一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03802F98-F8EC-2FC7-3DEC-71A3322E9526}"/>
              </a:ext>
            </a:extLst>
          </p:cNvPr>
          <p:cNvSpPr/>
          <p:nvPr/>
        </p:nvSpPr>
        <p:spPr>
          <a:xfrm>
            <a:off x="45952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二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AFB0076D-585D-5CAB-3262-9C692C7C5E3A}"/>
              </a:ext>
            </a:extLst>
          </p:cNvPr>
          <p:cNvSpPr/>
          <p:nvPr/>
        </p:nvSpPr>
        <p:spPr>
          <a:xfrm>
            <a:off x="72368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三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9316FBFB-4D06-2390-E8B3-7075748DE902}"/>
              </a:ext>
            </a:extLst>
          </p:cNvPr>
          <p:cNvSpPr/>
          <p:nvPr/>
        </p:nvSpPr>
        <p:spPr>
          <a:xfrm>
            <a:off x="98784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四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C39A1A-DB06-21A2-967B-F636818FCCA5}"/>
              </a:ext>
            </a:extLst>
          </p:cNvPr>
          <p:cNvSpPr txBox="1"/>
          <p:nvPr/>
        </p:nvSpPr>
        <p:spPr>
          <a:xfrm>
            <a:off x="649880" y="365780"/>
            <a:ext cx="415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把</a:t>
            </a:r>
            <a:r>
              <a:rPr kumimoji="1" lang="en-US" altLang="zh-CN" sz="2800" dirty="0"/>
              <a:t>12</a:t>
            </a:r>
            <a:r>
              <a:rPr kumimoji="1" lang="zh-CN" altLang="en-US" sz="2800" dirty="0"/>
              <a:t>生肖进行排序连线。</a:t>
            </a:r>
          </a:p>
        </p:txBody>
      </p:sp>
    </p:spTree>
    <p:extLst>
      <p:ext uri="{BB962C8B-B14F-4D97-AF65-F5344CB8AC3E}">
        <p14:creationId xmlns:p14="http://schemas.microsoft.com/office/powerpoint/2010/main" val="20040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/>
    </mc:Choice>
    <mc:Fallback xmlns="">
      <p:transition spd="slow" advTm="2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C1C0C-3D65-AF02-E887-250ED2C3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9" y="920749"/>
            <a:ext cx="2184400" cy="2095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0D6EDF-69CE-4C50-6B4E-3070C416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37" y="910165"/>
            <a:ext cx="2108200" cy="2146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6EA373-4A29-5485-0571-FC36A2C3A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444" y="920749"/>
            <a:ext cx="2044700" cy="2184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387010-0045-B9D9-80FB-FC3ECFBED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582" y="910165"/>
            <a:ext cx="2286000" cy="23241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9505E3E1-A719-E8FF-1B07-179DA9210801}"/>
              </a:ext>
            </a:extLst>
          </p:cNvPr>
          <p:cNvSpPr/>
          <p:nvPr/>
        </p:nvSpPr>
        <p:spPr>
          <a:xfrm>
            <a:off x="1811868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五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C595ED43-D8DD-1353-1879-D75003A8C127}"/>
              </a:ext>
            </a:extLst>
          </p:cNvPr>
          <p:cNvSpPr/>
          <p:nvPr/>
        </p:nvSpPr>
        <p:spPr>
          <a:xfrm>
            <a:off x="45952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六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4D772052-53D5-FBBC-346B-71DB9F84329D}"/>
              </a:ext>
            </a:extLst>
          </p:cNvPr>
          <p:cNvSpPr/>
          <p:nvPr/>
        </p:nvSpPr>
        <p:spPr>
          <a:xfrm>
            <a:off x="72368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七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A4B21852-209C-F342-579E-F5169E61D224}"/>
              </a:ext>
            </a:extLst>
          </p:cNvPr>
          <p:cNvSpPr/>
          <p:nvPr/>
        </p:nvSpPr>
        <p:spPr>
          <a:xfrm>
            <a:off x="98784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八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53CB2C-9343-8C6C-F4E1-B965F62B543F}"/>
              </a:ext>
            </a:extLst>
          </p:cNvPr>
          <p:cNvSpPr txBox="1"/>
          <p:nvPr/>
        </p:nvSpPr>
        <p:spPr>
          <a:xfrm>
            <a:off x="649880" y="365780"/>
            <a:ext cx="415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把</a:t>
            </a:r>
            <a:r>
              <a:rPr kumimoji="1" lang="en-US" altLang="zh-CN" sz="2800" dirty="0"/>
              <a:t>12</a:t>
            </a:r>
            <a:r>
              <a:rPr kumimoji="1" lang="zh-CN" altLang="en-US" sz="2800" dirty="0"/>
              <a:t>生肖进行排序连线。</a:t>
            </a:r>
          </a:p>
        </p:txBody>
      </p:sp>
    </p:spTree>
    <p:extLst>
      <p:ext uri="{BB962C8B-B14F-4D97-AF65-F5344CB8AC3E}">
        <p14:creationId xmlns:p14="http://schemas.microsoft.com/office/powerpoint/2010/main" val="31489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/>
    </mc:Choice>
    <mc:Fallback xmlns="">
      <p:transition spd="slow" advTm="2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59F379-61CD-16D5-EDC8-8C54D093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583" y="1193800"/>
            <a:ext cx="2362200" cy="2235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822D69-3EE9-2EEE-97A9-D191DCF0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33" y="1236133"/>
            <a:ext cx="2184400" cy="2057400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CDDE6611-E5CD-41DA-1084-0D924DBF40FE}"/>
              </a:ext>
            </a:extLst>
          </p:cNvPr>
          <p:cNvSpPr/>
          <p:nvPr/>
        </p:nvSpPr>
        <p:spPr>
          <a:xfrm>
            <a:off x="1811868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九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13FC1637-1E16-E130-7D02-15FEB815C0B8}"/>
              </a:ext>
            </a:extLst>
          </p:cNvPr>
          <p:cNvSpPr/>
          <p:nvPr/>
        </p:nvSpPr>
        <p:spPr>
          <a:xfrm>
            <a:off x="45952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十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7FFF3079-C5CD-BD0A-9228-C87F097CBC9C}"/>
              </a:ext>
            </a:extLst>
          </p:cNvPr>
          <p:cNvSpPr/>
          <p:nvPr/>
        </p:nvSpPr>
        <p:spPr>
          <a:xfrm>
            <a:off x="72368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十一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12ABC266-4AE7-924B-F5B0-D7F32582FCCF}"/>
              </a:ext>
            </a:extLst>
          </p:cNvPr>
          <p:cNvSpPr/>
          <p:nvPr/>
        </p:nvSpPr>
        <p:spPr>
          <a:xfrm>
            <a:off x="9878483" y="4741334"/>
            <a:ext cx="1320800" cy="99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000" dirty="0"/>
              <a:t>十二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431DA5-AC90-FA6B-2D6E-C09DEF80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775" y="1216026"/>
            <a:ext cx="2260600" cy="2120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1CB9A9-236D-0D1C-1EA7-EA5B01EDF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367" y="1177926"/>
            <a:ext cx="2362200" cy="2159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5DEFCBF-A365-9329-F58F-3D3BE644029B}"/>
              </a:ext>
            </a:extLst>
          </p:cNvPr>
          <p:cNvSpPr txBox="1"/>
          <p:nvPr/>
        </p:nvSpPr>
        <p:spPr>
          <a:xfrm>
            <a:off x="649880" y="365780"/>
            <a:ext cx="415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把</a:t>
            </a:r>
            <a:r>
              <a:rPr kumimoji="1" lang="en-US" altLang="zh-CN" sz="2800" dirty="0"/>
              <a:t>12</a:t>
            </a:r>
            <a:r>
              <a:rPr kumimoji="1" lang="zh-CN" altLang="en-US" sz="2800" dirty="0"/>
              <a:t>生肖进行排序连线。</a:t>
            </a:r>
          </a:p>
        </p:txBody>
      </p:sp>
    </p:spTree>
    <p:extLst>
      <p:ext uri="{BB962C8B-B14F-4D97-AF65-F5344CB8AC3E}">
        <p14:creationId xmlns:p14="http://schemas.microsoft.com/office/powerpoint/2010/main" val="35979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/>
    </mc:Choice>
    <mc:Fallback xmlns="">
      <p:transition spd="slow" advTm="2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5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圆形/方形</a:t>
            </a:r>
            <a:endParaRPr/>
          </a:p>
        </p:txBody>
      </p:sp>
      <p:sp>
        <p:nvSpPr>
          <p:cNvPr id="424" name="Google Shape;424;p25"/>
          <p:cNvSpPr txBox="1"/>
          <p:nvPr/>
        </p:nvSpPr>
        <p:spPr>
          <a:xfrm>
            <a:off x="1153160" y="2018030"/>
            <a:ext cx="4064000" cy="181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这个西瓜是_______。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这个书包是_________。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9031" y="527685"/>
            <a:ext cx="4190999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5410" y="-190500"/>
            <a:ext cx="2921635" cy="409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5"/>
          <p:cNvSpPr txBox="1"/>
          <p:nvPr/>
        </p:nvSpPr>
        <p:spPr>
          <a:xfrm>
            <a:off x="1153160" y="4590415"/>
            <a:ext cx="5913755" cy="13836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乐乐吃饱了饭，肚子_______。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这个盒子看起来_______。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5"/>
          <p:cNvSpPr txBox="1"/>
          <p:nvPr/>
        </p:nvSpPr>
        <p:spPr>
          <a:xfrm>
            <a:off x="7265670" y="5020945"/>
            <a:ext cx="4064000" cy="5219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2168D3"/>
                </a:solidFill>
                <a:latin typeface="Arial"/>
                <a:ea typeface="Arial"/>
                <a:cs typeface="Arial"/>
                <a:sym typeface="Arial"/>
              </a:rPr>
              <a:t>圆圆的/方方的</a:t>
            </a:r>
            <a:endParaRPr sz="2800">
              <a:solidFill>
                <a:srgbClr val="2168D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94F0AD-F0AE-5F08-3BB8-866B2E642363}"/>
              </a:ext>
            </a:extLst>
          </p:cNvPr>
          <p:cNvSpPr txBox="1"/>
          <p:nvPr/>
        </p:nvSpPr>
        <p:spPr>
          <a:xfrm>
            <a:off x="649880" y="36578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选择题。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B8E35B2-08A5-3A01-E871-73FD189245DB}"/>
              </a:ext>
            </a:extLst>
          </p:cNvPr>
          <p:cNvSpPr txBox="1"/>
          <p:nvPr/>
        </p:nvSpPr>
        <p:spPr>
          <a:xfrm>
            <a:off x="1352782" y="1447562"/>
            <a:ext cx="6992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1.</a:t>
            </a:r>
            <a:r>
              <a:rPr kumimoji="1" lang="zh-CN" altLang="en-US" sz="3200" dirty="0"/>
              <a:t>他的脸</a:t>
            </a:r>
            <a:r>
              <a:rPr kumimoji="1" lang="en-US" altLang="zh-CN" sz="3200" dirty="0"/>
              <a:t>________</a:t>
            </a:r>
            <a:r>
              <a:rPr kumimoji="1" lang="zh-CN" altLang="en-US" sz="3200" dirty="0"/>
              <a:t>的。</a:t>
            </a:r>
            <a:endParaRPr kumimoji="1" lang="en-US" altLang="zh-CN" sz="3200" dirty="0"/>
          </a:p>
          <a:p>
            <a:r>
              <a:rPr kumimoji="1" lang="en-US" altLang="zh-CN" sz="3200" dirty="0"/>
              <a:t>A </a:t>
            </a:r>
            <a:r>
              <a:rPr kumimoji="1" lang="zh-CN" altLang="en-US" sz="3200" dirty="0"/>
              <a:t>高高 </a:t>
            </a:r>
            <a:r>
              <a:rPr kumimoji="1" lang="en-US" altLang="zh-CN" sz="3200" dirty="0"/>
              <a:t>B </a:t>
            </a:r>
            <a:r>
              <a:rPr kumimoji="1" lang="zh-CN" altLang="en-US" sz="3200" dirty="0"/>
              <a:t>圆圆 </a:t>
            </a:r>
            <a:r>
              <a:rPr kumimoji="1" lang="en-US" altLang="zh-CN" sz="3200" dirty="0"/>
              <a:t>C</a:t>
            </a:r>
            <a:r>
              <a:rPr kumimoji="1" lang="zh-CN" altLang="en-US" sz="3200" dirty="0"/>
              <a:t>方方</a:t>
            </a:r>
          </a:p>
        </p:txBody>
      </p:sp>
      <p:pic>
        <p:nvPicPr>
          <p:cNvPr id="6146" name="Picture 2" descr="おじさんの顔アイコン 7">
            <a:extLst>
              <a:ext uri="{FF2B5EF4-FFF2-40B4-BE49-F238E27FC236}">
                <a16:creationId xmlns:a16="http://schemas.microsoft.com/office/drawing/2014/main" id="{B1880B00-D77A-740C-1BA0-3A11A542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80"/>
            <a:ext cx="21590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873438A-84B6-5595-FD75-C1CA33092A73}"/>
              </a:ext>
            </a:extLst>
          </p:cNvPr>
          <p:cNvSpPr txBox="1"/>
          <p:nvPr/>
        </p:nvSpPr>
        <p:spPr>
          <a:xfrm>
            <a:off x="1352782" y="3883561"/>
            <a:ext cx="6992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2.</a:t>
            </a:r>
            <a:r>
              <a:rPr kumimoji="1" lang="zh-CN" altLang="en-US" sz="3200" dirty="0"/>
              <a:t>爸爸的爸爸叫</a:t>
            </a:r>
            <a:r>
              <a:rPr kumimoji="1" lang="en-US" altLang="zh-CN" sz="3200" dirty="0"/>
              <a:t>______</a:t>
            </a:r>
            <a:r>
              <a:rPr kumimoji="1" lang="zh-CN" altLang="en-US" sz="3200" dirty="0"/>
              <a:t>。</a:t>
            </a:r>
            <a:endParaRPr kumimoji="1" lang="en-US" altLang="zh-CN" sz="3200" dirty="0"/>
          </a:p>
          <a:p>
            <a:r>
              <a:rPr kumimoji="1" lang="en-US" altLang="zh-CN" sz="3200" dirty="0"/>
              <a:t>A </a:t>
            </a:r>
            <a:r>
              <a:rPr kumimoji="1" lang="zh-CN" altLang="en-US" sz="3200" dirty="0"/>
              <a:t>爷爷 </a:t>
            </a:r>
            <a:r>
              <a:rPr kumimoji="1" lang="en-US" altLang="zh-CN" sz="3200" dirty="0"/>
              <a:t>B </a:t>
            </a:r>
            <a:r>
              <a:rPr kumimoji="1" lang="zh-CN" altLang="en-US" sz="3200" dirty="0"/>
              <a:t>舅舅 </a:t>
            </a:r>
            <a:r>
              <a:rPr kumimoji="1" lang="en-US" altLang="zh-CN" sz="3200" dirty="0"/>
              <a:t>C</a:t>
            </a:r>
            <a:r>
              <a:rPr kumimoji="1" lang="zh-CN" altLang="en-US" sz="3200" dirty="0"/>
              <a:t>伯伯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81531C-4B11-A14B-5167-FFCD8338F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7"/>
          <a:stretch/>
        </p:blipFill>
        <p:spPr>
          <a:xfrm>
            <a:off x="5612279" y="3227294"/>
            <a:ext cx="4361310" cy="34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45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"/>
          <p:cNvSpPr txBox="1"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CN"/>
              <a:t>零食</a:t>
            </a:r>
            <a:endParaRPr/>
          </a:p>
        </p:txBody>
      </p:sp>
      <p:sp>
        <p:nvSpPr>
          <p:cNvPr id="434" name="Google Shape;434;p26"/>
          <p:cNvSpPr txBox="1"/>
          <p:nvPr/>
        </p:nvSpPr>
        <p:spPr>
          <a:xfrm>
            <a:off x="2578735" y="660400"/>
            <a:ext cx="1397000" cy="22961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糖果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甜食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饼干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蛋糕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6"/>
          <p:cNvSpPr txBox="1"/>
          <p:nvPr/>
        </p:nvSpPr>
        <p:spPr>
          <a:xfrm>
            <a:off x="4782185" y="156210"/>
            <a:ext cx="6569075" cy="65455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A：你喜欢吃什么零食？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B：我喜欢吃_________。你呢？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A：我喜欢吃甜食，我最喜欢吃奶油_____了！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B：我也很喜欢！但我觉得_____和______也很好吃！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A：但是我不能吃太多，因为我牙疼。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B：好吧。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90" y="3020060"/>
            <a:ext cx="4581525" cy="345821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6"/>
          <p:cNvSpPr txBox="1"/>
          <p:nvPr/>
        </p:nvSpPr>
        <p:spPr>
          <a:xfrm>
            <a:off x="10441305" y="1834515"/>
            <a:ext cx="1370330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nǎiyóu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 descr="图片包含 桌子, 室内, 人, 笔记本&#10;&#10;描述已自动生成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2579" y="947284"/>
            <a:ext cx="3479300" cy="233249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154908" y="-1071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CN"/>
              <a:t>……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呢</a:t>
            </a:r>
            <a:endParaRPr/>
          </a:p>
        </p:txBody>
      </p:sp>
      <p:sp>
        <p:nvSpPr>
          <p:cNvPr id="92" name="Google Shape;92;p2"/>
          <p:cNvSpPr txBox="1"/>
          <p:nvPr/>
        </p:nvSpPr>
        <p:spPr>
          <a:xfrm>
            <a:off x="5412708" y="1218462"/>
            <a:ext cx="6577012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-你</a:t>
            </a:r>
            <a:r>
              <a:rPr lang="zh-CN" sz="3200" b="0" i="0" u="none" strike="noStrike" cap="none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32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写什么</a:t>
            </a:r>
            <a:r>
              <a:rPr lang="zh-CN" sz="3200" b="0" i="0" u="none" strike="noStrike" cap="non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32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？</a:t>
            </a:r>
            <a:endParaRPr sz="3200" b="0" i="0" u="none" strike="noStrike" cap="none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-_____________________________。</a:t>
            </a:r>
            <a:endParaRPr/>
          </a:p>
        </p:txBody>
      </p:sp>
      <p:pic>
        <p:nvPicPr>
          <p:cNvPr id="93" name="Google Shape;93;p2" descr="卡通人物&#10;&#10;中度可信度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579" y="3719513"/>
            <a:ext cx="3479301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5614988" y="4100513"/>
            <a:ext cx="5872162" cy="128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-______________________________?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-我</a:t>
            </a:r>
            <a:r>
              <a:rPr lang="zh-CN" sz="2800" b="0" i="0" u="none" strike="noStrike" cap="none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找我的手机</a:t>
            </a:r>
            <a:r>
              <a:rPr lang="zh-CN" sz="2800" b="0" i="0" u="none" strike="noStrike" cap="non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5751095" y="2113530"/>
            <a:ext cx="37418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</a:t>
            </a:r>
            <a:r>
              <a:rPr lang="zh-CN" sz="2800" b="0" i="0" u="none" strike="noStrike" cap="none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写作业</a:t>
            </a:r>
            <a:r>
              <a:rPr lang="zh-CN" sz="2800" b="0" i="0" u="none" strike="noStrike" cap="none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2800" b="0" i="0" u="none" strike="noStrike" cap="none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5851357" y="4100513"/>
            <a:ext cx="38059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你</a:t>
            </a:r>
            <a:r>
              <a:rPr lang="zh-CN" sz="32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找什么</a:t>
            </a:r>
            <a:r>
              <a:rPr lang="zh-CN" sz="32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？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 descr="卡通人物&#10;&#10;中度可信度描述已自动生成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3468" y="340255"/>
            <a:ext cx="4685770" cy="466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 descr="图片包含 人, 播放, 前, 小孩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6865" y="743214"/>
            <a:ext cx="5291667" cy="339989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1128713" y="5257800"/>
            <a:ext cx="44862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她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睡觉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6738142" y="5257800"/>
            <a:ext cx="43291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老师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上课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51" descr="メガネを探す人のイラスト（女性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501117"/>
            <a:ext cx="2797949" cy="319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51" descr="メガネを探す人のイラスト（女性）"/>
          <p:cNvPicPr preferRelativeResize="0"/>
          <p:nvPr/>
        </p:nvPicPr>
        <p:blipFill rotWithShape="1">
          <a:blip r:embed="rId3">
            <a:alphaModFix/>
          </a:blip>
          <a:srcRect l="58484" t="7220" r="14241" b="73463"/>
          <a:stretch/>
        </p:blipFill>
        <p:spPr>
          <a:xfrm>
            <a:off x="6519610" y="3278020"/>
            <a:ext cx="909250" cy="735982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51"/>
          <p:cNvSpPr/>
          <p:nvPr/>
        </p:nvSpPr>
        <p:spPr>
          <a:xfrm rot="-5106668" flipH="1">
            <a:off x="7612820" y="2053371"/>
            <a:ext cx="944428" cy="1236359"/>
          </a:xfrm>
          <a:prstGeom prst="bentArrow">
            <a:avLst>
              <a:gd name="adj1" fmla="val 17746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3" name="Google Shape;863;p51" descr="離れていく若者のイラスト"/>
          <p:cNvPicPr preferRelativeResize="0"/>
          <p:nvPr/>
        </p:nvPicPr>
        <p:blipFill rotWithShape="1">
          <a:blip r:embed="rId4">
            <a:alphaModFix/>
          </a:blip>
          <a:srcRect l="-1" r="56597" b="6479"/>
          <a:stretch/>
        </p:blipFill>
        <p:spPr>
          <a:xfrm>
            <a:off x="8927221" y="1285132"/>
            <a:ext cx="1653672" cy="3108829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51"/>
          <p:cNvSpPr/>
          <p:nvPr/>
        </p:nvSpPr>
        <p:spPr>
          <a:xfrm>
            <a:off x="1979175" y="5313968"/>
            <a:ext cx="88024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她找了很久，才找</a:t>
            </a:r>
            <a:r>
              <a:rPr lang="zh-TW" sz="4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</a:t>
            </a:r>
            <a:r>
              <a:rPr lang="zh-TW" sz="4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她的眼镜。</a:t>
            </a:r>
            <a:endParaRPr sz="4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5" name="Google Shape;865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586416" cy="13255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result(到)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 descr="图标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8793" y="637249"/>
            <a:ext cx="2776444" cy="32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 descr="卡通人物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7493" y="750442"/>
            <a:ext cx="3456215" cy="30241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1880687" y="4114860"/>
            <a:ext cx="211455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妈妈  打电话</a:t>
            </a:r>
            <a:endParaRPr/>
          </a:p>
        </p:txBody>
      </p:sp>
      <p:sp>
        <p:nvSpPr>
          <p:cNvPr id="112" name="Google Shape;112;p4"/>
          <p:cNvSpPr txBox="1"/>
          <p:nvPr/>
        </p:nvSpPr>
        <p:spPr>
          <a:xfrm>
            <a:off x="6238373" y="4114860"/>
            <a:ext cx="17621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    写作业</a:t>
            </a:r>
            <a:endParaRPr/>
          </a:p>
        </p:txBody>
      </p:sp>
      <p:sp>
        <p:nvSpPr>
          <p:cNvPr id="113" name="Google Shape;113;p4"/>
          <p:cNvSpPr txBox="1"/>
          <p:nvPr/>
        </p:nvSpPr>
        <p:spPr>
          <a:xfrm>
            <a:off x="1720516" y="4969042"/>
            <a:ext cx="90357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妈妈给我打电话的时候，我</a:t>
            </a:r>
            <a:r>
              <a:rPr lang="zh-CN" sz="32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</a:t>
            </a: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写作业</a:t>
            </a:r>
            <a:r>
              <a:rPr lang="zh-CN" sz="32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呢</a:t>
            </a: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291784" y="503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zh-CN">
                <a:solidFill>
                  <a:srgbClr val="0070C0"/>
                </a:solidFill>
              </a:rPr>
              <a:t>V</a:t>
            </a:r>
            <a:r>
              <a:rPr lang="zh-CN"/>
              <a:t>+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/>
              <a:t>+</a:t>
            </a:r>
            <a:r>
              <a:rPr lang="zh-CN">
                <a:solidFill>
                  <a:srgbClr val="00B050"/>
                </a:solidFill>
              </a:rPr>
              <a:t>N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119" name="Google Shape;119;p5" descr="建筑的摆设布局&#10;&#10;描述已自动生成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1797" y="976915"/>
            <a:ext cx="4354580" cy="444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753747" y="5783088"/>
            <a:ext cx="50720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我们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住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2800">
                <a:solidFill>
                  <a:srgbClr val="00B050"/>
                </a:solidFill>
                <a:latin typeface="KaiTi"/>
                <a:ea typeface="KaiTi"/>
                <a:cs typeface="KaiTi"/>
                <a:sym typeface="KaiTi"/>
              </a:rPr>
              <a:t>宿舍</a:t>
            </a:r>
            <a:endParaRPr/>
          </a:p>
        </p:txBody>
      </p:sp>
      <p:pic>
        <p:nvPicPr>
          <p:cNvPr id="121" name="Google Shape;121;p5" descr="桌子上有一碗食物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5810" y="1352850"/>
            <a:ext cx="6161020" cy="40902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6864626" y="5860032"/>
            <a:ext cx="4711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饭馆儿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卖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2800">
                <a:solidFill>
                  <a:srgbClr val="00B050"/>
                </a:solidFill>
                <a:latin typeface="KaiTi"/>
                <a:ea typeface="KaiTi"/>
                <a:cs typeface="KaiTi"/>
                <a:sym typeface="KaiTi"/>
              </a:rPr>
              <a:t>牛肉面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731693" y="13684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我昨天买了一双漂亮的鞋子。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----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1600198" y="1961247"/>
            <a:ext cx="58007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我昨天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买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2800">
                <a:solidFill>
                  <a:srgbClr val="00B050"/>
                </a:solidFill>
                <a:latin typeface="KaiTi"/>
                <a:ea typeface="KaiTi"/>
                <a:cs typeface="KaiTi"/>
                <a:sym typeface="KaiTi"/>
              </a:rPr>
              <a:t>鞋子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很漂亮。</a:t>
            </a:r>
            <a:endParaRPr/>
          </a:p>
        </p:txBody>
      </p:sp>
      <p:pic>
        <p:nvPicPr>
          <p:cNvPr id="129" name="Google Shape;129;p6" descr="鞋子的特写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707" y="2906684"/>
            <a:ext cx="4010100" cy="375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 descr="碗里的食物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6676" y="270339"/>
            <a:ext cx="5063631" cy="284069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6095999" y="3429000"/>
            <a:ext cx="5364307" cy="14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妈妈做了好吃的番茄炒蛋。</a:t>
            </a:r>
            <a:endParaRPr sz="320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---妈妈</a:t>
            </a:r>
            <a:r>
              <a:rPr lang="zh-CN" sz="32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做</a:t>
            </a: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3200">
                <a:solidFill>
                  <a:srgbClr val="548135"/>
                </a:solidFill>
                <a:latin typeface="KaiTi"/>
                <a:ea typeface="KaiTi"/>
                <a:cs typeface="KaiTi"/>
                <a:sym typeface="KaiTi"/>
              </a:rPr>
              <a:t>番茄炒蛋</a:t>
            </a:r>
            <a:r>
              <a:rPr lang="zh-CN" sz="32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很好吃。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>
            <a:off x="263049" y="86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zh-CN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zh-CN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zh-CN" sz="4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zh-CN" sz="4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4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zh-CN">
                <a:solidFill>
                  <a:srgbClr val="0070C0"/>
                </a:solidFill>
              </a:rPr>
              <a:t>V</a:t>
            </a:r>
            <a:r>
              <a:rPr lang="zh-CN"/>
              <a:t>+</a:t>
            </a:r>
            <a:r>
              <a:rPr lang="zh-CN">
                <a:solidFill>
                  <a:srgbClr val="00B050"/>
                </a:solidFill>
              </a:rPr>
              <a:t>N</a:t>
            </a:r>
            <a:r>
              <a:rPr lang="zh-CN"/>
              <a:t>+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的</a:t>
            </a:r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这个男生非常喜欢中文。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-这是一个非常</a:t>
            </a:r>
            <a:r>
              <a:rPr lang="zh-CN">
                <a:solidFill>
                  <a:srgbClr val="0070C0"/>
                </a:solidFill>
              </a:rPr>
              <a:t>喜欢</a:t>
            </a:r>
            <a:r>
              <a:rPr lang="zh-CN">
                <a:solidFill>
                  <a:srgbClr val="00B050"/>
                </a:solidFill>
              </a:rPr>
              <a:t>中文</a:t>
            </a:r>
            <a:r>
              <a:rPr lang="zh-CN"/>
              <a:t>的男生。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这个女生正在看书，她是我的朋友。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-这个正在</a:t>
            </a:r>
            <a:r>
              <a:rPr lang="zh-CN">
                <a:solidFill>
                  <a:srgbClr val="0070C0"/>
                </a:solidFill>
              </a:rPr>
              <a:t>看</a:t>
            </a:r>
            <a:r>
              <a:rPr lang="zh-CN">
                <a:solidFill>
                  <a:srgbClr val="00B050"/>
                </a:solidFill>
              </a:rPr>
              <a:t>书</a:t>
            </a:r>
            <a:r>
              <a:rPr lang="zh-CN"/>
              <a:t>的女生是我的朋友。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9" name="Google Shape;139;p7" descr="图形用户界面, 网站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4173" y="260084"/>
            <a:ext cx="4781551" cy="307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 descr="小孩在草地上吃草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4175" y="3522208"/>
            <a:ext cx="4781550" cy="31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0" y="1651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zh-CN">
                <a:solidFill>
                  <a:schemeClr val="accent6"/>
                </a:solidFill>
              </a:rPr>
              <a:t>S</a:t>
            </a:r>
            <a:r>
              <a:rPr lang="zh-CN"/>
              <a:t>+</a:t>
            </a:r>
            <a:r>
              <a:rPr lang="zh-CN">
                <a:solidFill>
                  <a:srgbClr val="0070C0"/>
                </a:solidFill>
              </a:rPr>
              <a:t>V</a:t>
            </a:r>
            <a:r>
              <a:rPr lang="zh-CN"/>
              <a:t>(+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了</a:t>
            </a:r>
            <a:r>
              <a:rPr lang="zh-CN"/>
              <a:t>) </a:t>
            </a:r>
            <a:r>
              <a:rPr lang="zh-CN">
                <a:solidFill>
                  <a:srgbClr val="FF0000"/>
                </a:solidFill>
              </a:rPr>
              <a:t>duration time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6" name="Google Shape;146;p8"/>
          <p:cNvSpPr txBox="1">
            <a:spLocks noGrp="1"/>
          </p:cNvSpPr>
          <p:nvPr>
            <p:ph type="body" idx="1"/>
          </p:nvPr>
        </p:nvSpPr>
        <p:spPr>
          <a:xfrm>
            <a:off x="166687" y="1253331"/>
            <a:ext cx="10834688" cy="454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练习：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CN"/>
              <a:t>中国/在/他/五年/住了。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zh-CN"/>
              <a:t>他/书店/三个小时/在/每天/工作。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47" name="Google Shape;147;p8"/>
          <p:cNvSpPr txBox="1"/>
          <p:nvPr/>
        </p:nvSpPr>
        <p:spPr>
          <a:xfrm>
            <a:off x="1088888" y="2647906"/>
            <a:ext cx="47840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rgbClr val="00B050"/>
                </a:solidFill>
                <a:latin typeface="KaiTi"/>
                <a:ea typeface="KaiTi"/>
                <a:cs typeface="KaiTi"/>
                <a:sym typeface="KaiTi"/>
              </a:rPr>
              <a:t>他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在中国</a:t>
            </a: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住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了</a:t>
            </a:r>
            <a:r>
              <a:rPr lang="zh-CN" sz="2800" dirty="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五年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 dirty="0"/>
          </a:p>
        </p:txBody>
      </p:sp>
      <p:sp>
        <p:nvSpPr>
          <p:cNvPr id="148" name="Google Shape;148;p8"/>
          <p:cNvSpPr txBox="1"/>
          <p:nvPr/>
        </p:nvSpPr>
        <p:spPr>
          <a:xfrm>
            <a:off x="750166" y="4427476"/>
            <a:ext cx="53273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rgbClr val="00B050"/>
                </a:solidFill>
                <a:latin typeface="KaiTi"/>
                <a:ea typeface="KaiTi"/>
                <a:cs typeface="KaiTi"/>
                <a:sym typeface="KaiTi"/>
              </a:rPr>
              <a:t>他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每天在书店</a:t>
            </a: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工作</a:t>
            </a:r>
            <a:r>
              <a:rPr lang="zh-CN" sz="2800" dirty="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三个小时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 dirty="0"/>
          </a:p>
        </p:txBody>
      </p:sp>
      <p:pic>
        <p:nvPicPr>
          <p:cNvPr id="149" name="Google Shape;149;p8" descr="图片包含 形状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9078" y="1378502"/>
            <a:ext cx="2449622" cy="153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 descr="图书馆里的椅子上&#10;&#10;描述已自动生成"/>
          <p:cNvPicPr preferRelativeResize="0"/>
          <p:nvPr/>
        </p:nvPicPr>
        <p:blipFill rotWithShape="1">
          <a:blip r:embed="rId4">
            <a:alphaModFix/>
          </a:blip>
          <a:srcRect b="11498"/>
          <a:stretch/>
        </p:blipFill>
        <p:spPr>
          <a:xfrm>
            <a:off x="7094508" y="3034687"/>
            <a:ext cx="3122917" cy="3685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title"/>
          </p:nvPr>
        </p:nvSpPr>
        <p:spPr>
          <a:xfrm>
            <a:off x="152400" y="4079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zh-CN" dirty="0">
                <a:solidFill>
                  <a:schemeClr val="accent6"/>
                </a:solidFill>
              </a:rPr>
              <a:t>S</a:t>
            </a:r>
            <a:r>
              <a:rPr lang="zh-CN" dirty="0"/>
              <a:t>+</a:t>
            </a:r>
            <a:r>
              <a:rPr lang="zh-CN" dirty="0">
                <a:solidFill>
                  <a:srgbClr val="0070C0"/>
                </a:solidFill>
              </a:rPr>
              <a:t>V</a:t>
            </a:r>
            <a:r>
              <a:rPr lang="zh-CN" dirty="0"/>
              <a:t>+</a:t>
            </a:r>
            <a:r>
              <a:rPr lang="zh-CN" dirty="0">
                <a:solidFill>
                  <a:srgbClr val="FFC000"/>
                </a:solidFill>
              </a:rPr>
              <a:t>O</a:t>
            </a:r>
            <a:r>
              <a:rPr lang="zh-CN" dirty="0"/>
              <a:t>+</a:t>
            </a:r>
            <a:r>
              <a:rPr lang="zh-CN" dirty="0">
                <a:solidFill>
                  <a:schemeClr val="accent1"/>
                </a:solidFill>
              </a:rPr>
              <a:t>V</a:t>
            </a:r>
            <a:r>
              <a:rPr lang="zh-CN" dirty="0"/>
              <a:t>+</a:t>
            </a:r>
            <a:r>
              <a:rPr lang="zh-CN" dirty="0">
                <a:solidFill>
                  <a:schemeClr val="accent1"/>
                </a:solidFill>
              </a:rPr>
              <a:t>了</a:t>
            </a:r>
            <a:r>
              <a:rPr lang="zh-CN" dirty="0"/>
              <a:t>+</a:t>
            </a:r>
            <a:r>
              <a:rPr lang="zh-CN" dirty="0">
                <a:solidFill>
                  <a:srgbClr val="FF0000"/>
                </a:solidFill>
              </a:rPr>
              <a:t>duration time</a:t>
            </a:r>
            <a:br>
              <a:rPr lang="zh-CN" dirty="0">
                <a:solidFill>
                  <a:srgbClr val="FF0000"/>
                </a:solidFill>
              </a:rPr>
            </a:br>
            <a:r>
              <a:rPr lang="zh-CN" dirty="0"/>
              <a:t>        </a:t>
            </a:r>
            <a:endParaRPr dirty="0"/>
          </a:p>
        </p:txBody>
      </p:sp>
      <p:sp>
        <p:nvSpPr>
          <p:cNvPr id="156" name="Google Shape;156;p9"/>
          <p:cNvSpPr txBox="1">
            <a:spLocks noGrp="1"/>
          </p:cNvSpPr>
          <p:nvPr>
            <p:ph type="body" idx="1"/>
          </p:nvPr>
        </p:nvSpPr>
        <p:spPr>
          <a:xfrm>
            <a:off x="709612" y="183911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1.  他/作业/两个小时/写了/写。</a:t>
            </a: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2. 小美/布尔诺/上了/上班/两年/在。</a:t>
            </a: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3. 三个小时/他们/火锅/吃/昨天晚上/吃了。</a:t>
            </a:r>
            <a:endParaRPr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1818861" y="2610678"/>
            <a:ext cx="3945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accent6"/>
                </a:solidFill>
                <a:latin typeface="KaiTi"/>
                <a:ea typeface="KaiTi"/>
                <a:cs typeface="KaiTi"/>
                <a:sym typeface="KaiTi"/>
              </a:rPr>
              <a:t>他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写</a:t>
            </a:r>
            <a:r>
              <a:rPr lang="zh-CN" sz="2800">
                <a:solidFill>
                  <a:srgbClr val="FFC000"/>
                </a:solidFill>
                <a:latin typeface="KaiTi"/>
                <a:ea typeface="KaiTi"/>
                <a:cs typeface="KaiTi"/>
                <a:sym typeface="KaiTi"/>
              </a:rPr>
              <a:t>作业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写了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两个小时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sp>
        <p:nvSpPr>
          <p:cNvPr id="158" name="Google Shape;158;p9"/>
          <p:cNvSpPr txBox="1"/>
          <p:nvPr/>
        </p:nvSpPr>
        <p:spPr>
          <a:xfrm>
            <a:off x="1818861" y="4014787"/>
            <a:ext cx="5141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chemeClr val="accent6"/>
                </a:solidFill>
                <a:latin typeface="KaiTi"/>
                <a:ea typeface="KaiTi"/>
                <a:cs typeface="KaiTi"/>
                <a:sym typeface="KaiTi"/>
              </a:rPr>
              <a:t>小美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在布尔诺</a:t>
            </a: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上</a:t>
            </a:r>
            <a:r>
              <a:rPr lang="zh-CN" sz="2800" dirty="0">
                <a:solidFill>
                  <a:srgbClr val="FFC000"/>
                </a:solidFill>
                <a:latin typeface="KaiTi"/>
                <a:ea typeface="KaiTi"/>
                <a:cs typeface="KaiTi"/>
                <a:sym typeface="KaiTi"/>
              </a:rPr>
              <a:t>班</a:t>
            </a: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上了</a:t>
            </a:r>
            <a:r>
              <a:rPr lang="zh-CN" sz="2800" dirty="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两年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 dirty="0"/>
          </a:p>
        </p:txBody>
      </p:sp>
      <p:sp>
        <p:nvSpPr>
          <p:cNvPr id="159" name="Google Shape;159;p9"/>
          <p:cNvSpPr txBox="1"/>
          <p:nvPr/>
        </p:nvSpPr>
        <p:spPr>
          <a:xfrm>
            <a:off x="1587041" y="5667236"/>
            <a:ext cx="6679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chemeClr val="accent6"/>
                </a:solidFill>
                <a:latin typeface="KaiTi"/>
                <a:ea typeface="KaiTi"/>
                <a:cs typeface="KaiTi"/>
                <a:sym typeface="KaiTi"/>
              </a:rPr>
              <a:t>他们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昨天晚上</a:t>
            </a: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吃</a:t>
            </a:r>
            <a:r>
              <a:rPr lang="zh-CN" sz="2800" dirty="0">
                <a:solidFill>
                  <a:srgbClr val="FFC000"/>
                </a:solidFill>
                <a:latin typeface="KaiTi"/>
                <a:ea typeface="KaiTi"/>
                <a:cs typeface="KaiTi"/>
                <a:sym typeface="KaiTi"/>
              </a:rPr>
              <a:t>火锅</a:t>
            </a: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吃了</a:t>
            </a:r>
            <a:r>
              <a:rPr lang="zh-CN" sz="2800" dirty="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三个小时</a:t>
            </a: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215348" y="1597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CN"/>
              <a:t>S+V+了+ duration time +的+O</a:t>
            </a:r>
            <a:endParaRPr/>
          </a:p>
        </p:txBody>
      </p:sp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小美在布尔诺上班上了两年。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他们昨天晚上吃火锅吃了三个小时。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6" name="Google Shape;166;p10"/>
          <p:cNvSpPr txBox="1"/>
          <p:nvPr/>
        </p:nvSpPr>
        <p:spPr>
          <a:xfrm>
            <a:off x="556591" y="2346945"/>
            <a:ext cx="51153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00B050"/>
                </a:solidFill>
                <a:latin typeface="KaiTi"/>
                <a:ea typeface="KaiTi"/>
                <a:cs typeface="KaiTi"/>
                <a:sym typeface="KaiTi"/>
              </a:rPr>
              <a:t>小美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在布尔诺</a:t>
            </a:r>
            <a:r>
              <a:rPr lang="zh-CN" sz="2800">
                <a:solidFill>
                  <a:schemeClr val="accent1"/>
                </a:solidFill>
                <a:latin typeface="KaiTi"/>
                <a:ea typeface="KaiTi"/>
                <a:cs typeface="KaiTi"/>
                <a:sym typeface="KaiTi"/>
              </a:rPr>
              <a:t>上了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两年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2800">
                <a:solidFill>
                  <a:srgbClr val="FFC000"/>
                </a:solidFill>
                <a:latin typeface="KaiTi"/>
                <a:ea typeface="KaiTi"/>
                <a:cs typeface="KaiTi"/>
                <a:sym typeface="KaiTi"/>
              </a:rPr>
              <a:t>班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sp>
        <p:nvSpPr>
          <p:cNvPr id="167" name="Google Shape;167;p10"/>
          <p:cNvSpPr txBox="1"/>
          <p:nvPr/>
        </p:nvSpPr>
        <p:spPr>
          <a:xfrm>
            <a:off x="556591" y="3987836"/>
            <a:ext cx="62815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92D050"/>
                </a:solidFill>
                <a:latin typeface="KaiTi"/>
                <a:ea typeface="KaiTi"/>
                <a:cs typeface="KaiTi"/>
                <a:sym typeface="KaiTi"/>
              </a:rPr>
              <a:t>他们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昨天晚上</a:t>
            </a: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吃了</a:t>
            </a:r>
            <a:r>
              <a:rPr lang="zh-CN" sz="2800">
                <a:solidFill>
                  <a:srgbClr val="FF0000"/>
                </a:solidFill>
                <a:latin typeface="KaiTi"/>
                <a:ea typeface="KaiTi"/>
                <a:cs typeface="KaiTi"/>
                <a:sym typeface="KaiTi"/>
              </a:rPr>
              <a:t>三个小时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的</a:t>
            </a:r>
            <a:r>
              <a:rPr lang="zh-CN" sz="2800">
                <a:solidFill>
                  <a:srgbClr val="FFC000"/>
                </a:solidFill>
                <a:latin typeface="KaiTi"/>
                <a:ea typeface="KaiTi"/>
                <a:cs typeface="KaiTi"/>
                <a:sym typeface="KaiTi"/>
              </a:rPr>
              <a:t>火锅</a:t>
            </a:r>
            <a:r>
              <a:rPr lang="zh-CN" sz="28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  <a:endParaRPr/>
          </a:p>
        </p:txBody>
      </p:sp>
      <p:pic>
        <p:nvPicPr>
          <p:cNvPr id="168" name="Google Shape;168;p10" descr="桌子上放着许多食物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5208" y="3125476"/>
            <a:ext cx="4685864" cy="3121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iTi"/>
              <a:buNone/>
            </a:pPr>
            <a:r>
              <a:rPr lang="zh-CN">
                <a:latin typeface="KaiTi"/>
                <a:ea typeface="KaiTi"/>
                <a:cs typeface="KaiTi"/>
                <a:sym typeface="KaiTi"/>
              </a:rPr>
              <a:t>问答练习</a:t>
            </a:r>
            <a:endParaRPr/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112851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1. 你学了多久的中文？（一年）/___________________________?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2. 你昨天听音乐听了多久？（一个小时）/_____________________?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CN"/>
              <a:t>3. 你和朋友滑雪滑了多久？（一个下午）</a:t>
            </a:r>
            <a:endParaRPr/>
          </a:p>
        </p:txBody>
      </p:sp>
      <p:sp>
        <p:nvSpPr>
          <p:cNvPr id="175" name="Google Shape;175;p11"/>
          <p:cNvSpPr txBox="1"/>
          <p:nvPr/>
        </p:nvSpPr>
        <p:spPr>
          <a:xfrm>
            <a:off x="5512905" y="1519050"/>
            <a:ext cx="43467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你学中文学了多久</a:t>
            </a:r>
            <a:endParaRPr dirty="0"/>
          </a:p>
        </p:txBody>
      </p:sp>
      <p:sp>
        <p:nvSpPr>
          <p:cNvPr id="176" name="Google Shape;176;p11"/>
          <p:cNvSpPr txBox="1"/>
          <p:nvPr/>
        </p:nvSpPr>
        <p:spPr>
          <a:xfrm>
            <a:off x="4417594" y="2140477"/>
            <a:ext cx="51153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（1）我学中文学了一年。</a:t>
            </a:r>
            <a:endParaRPr sz="2400" dirty="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（2）我学中文一年了。</a:t>
            </a:r>
            <a:endParaRPr sz="2400" dirty="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sp>
        <p:nvSpPr>
          <p:cNvPr id="177" name="Google Shape;177;p11"/>
          <p:cNvSpPr txBox="1"/>
          <p:nvPr/>
        </p:nvSpPr>
        <p:spPr>
          <a:xfrm>
            <a:off x="6354418" y="3391704"/>
            <a:ext cx="4982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你昨天听了多久的音乐</a:t>
            </a:r>
            <a:endParaRPr dirty="0"/>
          </a:p>
        </p:txBody>
      </p:sp>
      <p:sp>
        <p:nvSpPr>
          <p:cNvPr id="178" name="Google Shape;178;p11"/>
          <p:cNvSpPr txBox="1"/>
          <p:nvPr/>
        </p:nvSpPr>
        <p:spPr>
          <a:xfrm>
            <a:off x="6096000" y="4043304"/>
            <a:ext cx="65730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（1）我昨天听音乐听了一个小时。</a:t>
            </a:r>
            <a:endParaRPr sz="2400" dirty="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（2）我昨天听了一个小时的音乐。</a:t>
            </a:r>
            <a:endParaRPr dirty="0"/>
          </a:p>
        </p:txBody>
      </p:sp>
      <p:sp>
        <p:nvSpPr>
          <p:cNvPr id="179" name="Google Shape;179;p11"/>
          <p:cNvSpPr txBox="1"/>
          <p:nvPr/>
        </p:nvSpPr>
        <p:spPr>
          <a:xfrm>
            <a:off x="1193257" y="4838053"/>
            <a:ext cx="60164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（1）我和朋友滑雪滑了一个下午。</a:t>
            </a:r>
            <a:endParaRPr sz="2400" dirty="0">
              <a:solidFill>
                <a:schemeClr val="dk1"/>
              </a:solidFill>
              <a:latin typeface="KaiTi"/>
              <a:ea typeface="KaiTi"/>
              <a:cs typeface="KaiTi"/>
              <a:sym typeface="KaiT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（2）我和朋友滑了一个下午的雪。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body" idx="1"/>
          </p:nvPr>
        </p:nvSpPr>
        <p:spPr>
          <a:xfrm>
            <a:off x="523874" y="1253330"/>
            <a:ext cx="10920413" cy="509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A: 你去过北京吗？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B: 我去过北京。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A: 你是跟</a:t>
            </a:r>
            <a:r>
              <a:rPr lang="zh-CN" sz="3600">
                <a:solidFill>
                  <a:srgbClr val="FF0000"/>
                </a:solidFill>
              </a:rPr>
              <a:t>谁</a:t>
            </a:r>
            <a:r>
              <a:rPr lang="zh-CN" sz="3600"/>
              <a:t>一起去的？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B: 我是跟我表姐一起去的。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A: 你们是</a:t>
            </a:r>
            <a:r>
              <a:rPr lang="zh-CN" sz="3600">
                <a:solidFill>
                  <a:srgbClr val="FF0000"/>
                </a:solidFill>
              </a:rPr>
              <a:t>什么时候</a:t>
            </a:r>
            <a:r>
              <a:rPr lang="zh-CN" sz="3600"/>
              <a:t>去的？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B: 我们是去年去的。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A: 你们是</a:t>
            </a:r>
            <a:r>
              <a:rPr lang="zh-CN" sz="3600">
                <a:solidFill>
                  <a:srgbClr val="FF0000"/>
                </a:solidFill>
              </a:rPr>
              <a:t>怎么</a:t>
            </a:r>
            <a:r>
              <a:rPr lang="zh-CN" sz="3600"/>
              <a:t>去的？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B: 我们是坐飞机去的。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309562" y="1508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CN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S+</a:t>
            </a:r>
            <a:r>
              <a:rPr lang="zh-CN" sz="4400">
                <a:solidFill>
                  <a:schemeClr val="dk1"/>
                </a:solidFill>
                <a:latin typeface="KaiTi"/>
                <a:ea typeface="KaiTi"/>
                <a:cs typeface="KaiTi"/>
                <a:sym typeface="KaiTi"/>
              </a:rPr>
              <a:t>是……的</a:t>
            </a:r>
            <a:endParaRPr/>
          </a:p>
        </p:txBody>
      </p:sp>
      <p:pic>
        <p:nvPicPr>
          <p:cNvPr id="186" name="Google Shape;186;p12" descr="草地上有房子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4080" y="150813"/>
            <a:ext cx="4908825" cy="3068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 descr="飞机在飞行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0252" y="3798489"/>
            <a:ext cx="4656480" cy="232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309562" y="1508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CN"/>
              <a:t>S+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是……的</a:t>
            </a:r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body" idx="1"/>
          </p:nvPr>
        </p:nvSpPr>
        <p:spPr>
          <a:xfrm>
            <a:off x="309562" y="147637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1. A: 我上周去打羽毛球了。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   B: ____________________？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   A: 跟我的同学一起去的。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2. A: 你学过唱歌吗？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    B: 学过。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    A: 在哪儿学的？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/>
              <a:t>    B: ___________________。(音乐学校)</a:t>
            </a:r>
            <a:endParaRPr/>
          </a:p>
        </p:txBody>
      </p:sp>
      <p:pic>
        <p:nvPicPr>
          <p:cNvPr id="194" name="Google Shape;194;p13" descr="卡通人物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2650" y="150813"/>
            <a:ext cx="6072187" cy="346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 descr="卡通人物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60389" y="3706812"/>
            <a:ext cx="2164773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3"/>
          <p:cNvSpPr txBox="1"/>
          <p:nvPr/>
        </p:nvSpPr>
        <p:spPr>
          <a:xfrm>
            <a:off x="1073807" y="1763675"/>
            <a:ext cx="28624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跟谁一起去的</a:t>
            </a:r>
            <a:endParaRPr dirty="0"/>
          </a:p>
        </p:txBody>
      </p:sp>
      <p:sp>
        <p:nvSpPr>
          <p:cNvPr id="197" name="Google Shape;197;p13"/>
          <p:cNvSpPr txBox="1"/>
          <p:nvPr/>
        </p:nvSpPr>
        <p:spPr>
          <a:xfrm>
            <a:off x="929016" y="4047886"/>
            <a:ext cx="31520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在音乐学校学的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6869" y="2565562"/>
            <a:ext cx="2713061" cy="267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3483" y="2338526"/>
            <a:ext cx="2347447" cy="17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2" descr="スーツを着た男性のイラスト（笑顔）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6891" y="2952636"/>
            <a:ext cx="1400175" cy="190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4" name="Google Shape;874;p52"/>
          <p:cNvGrpSpPr/>
          <p:nvPr/>
        </p:nvGrpSpPr>
        <p:grpSpPr>
          <a:xfrm>
            <a:off x="3611869" y="1386815"/>
            <a:ext cx="2488373" cy="1930860"/>
            <a:chOff x="5325762" y="2743200"/>
            <a:chExt cx="2488373" cy="1930860"/>
          </a:xfrm>
        </p:grpSpPr>
        <p:sp>
          <p:nvSpPr>
            <p:cNvPr id="875" name="Google Shape;875;p52"/>
            <p:cNvSpPr/>
            <p:nvPr/>
          </p:nvSpPr>
          <p:spPr>
            <a:xfrm>
              <a:off x="5325762" y="2743200"/>
              <a:ext cx="2488373" cy="193086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6" name="Google Shape;876;p5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37898" y="2959993"/>
              <a:ext cx="1005303" cy="1365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7" name="Google Shape;877;p52"/>
          <p:cNvGrpSpPr/>
          <p:nvPr/>
        </p:nvGrpSpPr>
        <p:grpSpPr>
          <a:xfrm>
            <a:off x="10021943" y="882914"/>
            <a:ext cx="2335973" cy="1930860"/>
            <a:chOff x="5325762" y="2743200"/>
            <a:chExt cx="2488373" cy="1930860"/>
          </a:xfrm>
        </p:grpSpPr>
        <p:sp>
          <p:nvSpPr>
            <p:cNvPr id="878" name="Google Shape;878;p52"/>
            <p:cNvSpPr/>
            <p:nvPr/>
          </p:nvSpPr>
          <p:spPr>
            <a:xfrm>
              <a:off x="5325762" y="2743200"/>
              <a:ext cx="2488373" cy="193086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9" name="Google Shape;879;p5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37898" y="2959993"/>
              <a:ext cx="1005303" cy="13659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0" name="Google Shape;880;p52"/>
          <p:cNvSpPr/>
          <p:nvPr/>
        </p:nvSpPr>
        <p:spPr>
          <a:xfrm>
            <a:off x="5623139" y="3511080"/>
            <a:ext cx="1064304" cy="5419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52"/>
          <p:cNvSpPr/>
          <p:nvPr/>
        </p:nvSpPr>
        <p:spPr>
          <a:xfrm>
            <a:off x="365339" y="5729014"/>
            <a:ext cx="114698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他在市中心的衣服店</a:t>
            </a:r>
            <a:r>
              <a:rPr lang="zh-TW" sz="4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买</a:t>
            </a:r>
            <a:r>
              <a:rPr lang="zh-TW" sz="44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</a:t>
            </a: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这件黑色的裤子了。</a:t>
            </a:r>
            <a:endParaRPr sz="4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2" name="Google Shape;882;p52"/>
          <p:cNvSpPr txBox="1"/>
          <p:nvPr/>
        </p:nvSpPr>
        <p:spPr>
          <a:xfrm>
            <a:off x="210052" y="180726"/>
            <a:ext cx="4164240" cy="120608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Microsoft JhengHei"/>
              <a:buNone/>
            </a:pP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V+</a:t>
            </a:r>
            <a:r>
              <a:rPr lang="zh-TW" sz="40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result(到)</a:t>
            </a:r>
            <a:r>
              <a:rPr lang="zh-TW" sz="40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4000" b="1" i="0" u="none" strike="noStrike" cap="none">
              <a:solidFill>
                <a:srgbClr val="222A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>
            <a:spLocks noGrp="1"/>
          </p:cNvSpPr>
          <p:nvPr>
            <p:ph type="title"/>
          </p:nvPr>
        </p:nvSpPr>
        <p:spPr>
          <a:xfrm>
            <a:off x="152400" y="1222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CN"/>
              <a:t>S+</a:t>
            </a:r>
            <a:r>
              <a:rPr lang="zh-CN">
                <a:latin typeface="KaiTi"/>
                <a:ea typeface="KaiTi"/>
                <a:cs typeface="KaiTi"/>
                <a:sym typeface="KaiTi"/>
              </a:rPr>
              <a:t>还</a:t>
            </a:r>
            <a:r>
              <a:rPr lang="zh-CN"/>
              <a:t>v</a:t>
            </a:r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body" idx="1"/>
          </p:nvPr>
        </p:nvSpPr>
        <p:spPr>
          <a:xfrm>
            <a:off x="623886" y="1653381"/>
            <a:ext cx="1156811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AutoNum type="arabicPeriod"/>
            </a:pPr>
            <a:r>
              <a:rPr lang="zh-CN" sz="3600"/>
              <a:t>雨下了一天了，______________（现在，下）。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2. 他已经吃了很多了零食，_______________。（想吃）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CN" sz="3600"/>
              <a:t>3. 她很悲伤，____________。(哭)</a:t>
            </a:r>
            <a:endParaRPr/>
          </a:p>
          <a:p>
            <a:pPr marL="5143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204" name="Google Shape;204;p14"/>
          <p:cNvSpPr txBox="1"/>
          <p:nvPr/>
        </p:nvSpPr>
        <p:spPr>
          <a:xfrm>
            <a:off x="4558748" y="1550504"/>
            <a:ext cx="26636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现在，还在下</a:t>
            </a:r>
            <a:endParaRPr/>
          </a:p>
        </p:txBody>
      </p:sp>
      <p:sp>
        <p:nvSpPr>
          <p:cNvPr id="205" name="Google Shape;205;p14"/>
          <p:cNvSpPr txBox="1"/>
          <p:nvPr/>
        </p:nvSpPr>
        <p:spPr>
          <a:xfrm>
            <a:off x="7036904" y="2810504"/>
            <a:ext cx="13252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还想吃</a:t>
            </a:r>
            <a:endParaRPr/>
          </a:p>
        </p:txBody>
      </p:sp>
      <p:sp>
        <p:nvSpPr>
          <p:cNvPr id="206" name="Google Shape;206;p14"/>
          <p:cNvSpPr txBox="1"/>
          <p:nvPr/>
        </p:nvSpPr>
        <p:spPr>
          <a:xfrm>
            <a:off x="4002157" y="4130485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还在哭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title"/>
          </p:nvPr>
        </p:nvSpPr>
        <p:spPr>
          <a:xfrm>
            <a:off x="142253" y="-624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CN"/>
              <a:t>S+(v)</a:t>
            </a:r>
            <a:r>
              <a:rPr lang="zh-CN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又</a:t>
            </a:r>
            <a:r>
              <a:rPr lang="zh-CN"/>
              <a:t>+adj.+</a:t>
            </a:r>
            <a:r>
              <a:rPr lang="zh-CN">
                <a:solidFill>
                  <a:srgbClr val="0070C0"/>
                </a:solidFill>
                <a:latin typeface="KaiTi"/>
                <a:ea typeface="KaiTi"/>
                <a:cs typeface="KaiTi"/>
                <a:sym typeface="KaiTi"/>
              </a:rPr>
              <a:t>又</a:t>
            </a:r>
            <a:r>
              <a:rPr lang="zh-CN"/>
              <a:t>+adj.</a:t>
            </a:r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body" idx="1"/>
          </p:nvPr>
        </p:nvSpPr>
        <p:spPr>
          <a:xfrm>
            <a:off x="695459" y="957186"/>
            <a:ext cx="10996530" cy="49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indent="-4572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zh-CN" sz="7000" dirty="0">
                <a:latin typeface="SimHei" panose="02010609060101010101" pitchFamily="49" charset="-122"/>
                <a:ea typeface="SimHei" panose="02010609060101010101" pitchFamily="49" charset="-122"/>
              </a:rPr>
              <a:t>妹妹，可爱，聪明。</a:t>
            </a: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6350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6350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zh-CN" sz="7000" dirty="0">
                <a:latin typeface="SimHei" panose="02010609060101010101" pitchFamily="49" charset="-122"/>
                <a:ea typeface="SimHei" panose="02010609060101010101" pitchFamily="49" charset="-122"/>
              </a:rPr>
              <a:t>衣服，便宜，漂亮。</a:t>
            </a: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6350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6350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zh-CN" sz="7000" dirty="0">
                <a:latin typeface="SimHei" panose="02010609060101010101" pitchFamily="49" charset="-122"/>
                <a:ea typeface="SimHei" panose="02010609060101010101" pitchFamily="49" charset="-122"/>
              </a:rPr>
              <a:t>苹果，大，甜。</a:t>
            </a: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6350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6350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457200" indent="-457200">
              <a:lnSpc>
                <a:spcPct val="90000"/>
              </a:lnSpc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zh-CN" sz="7000" dirty="0">
                <a:latin typeface="SimHei" panose="02010609060101010101" pitchFamily="49" charset="-122"/>
                <a:ea typeface="SimHei" panose="02010609060101010101" pitchFamily="49" charset="-122"/>
              </a:rPr>
              <a:t>教室，宽敞，明亮</a:t>
            </a:r>
            <a:endParaRPr sz="7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-65315" y="65314"/>
            <a:ext cx="914400" cy="1047749"/>
            <a:chOff x="-65315" y="65314"/>
            <a:chExt cx="914400" cy="1047749"/>
          </a:xfrm>
        </p:grpSpPr>
        <p:sp>
          <p:nvSpPr>
            <p:cNvPr id="5" name="三角形 4"/>
            <p:cNvSpPr/>
            <p:nvPr/>
          </p:nvSpPr>
          <p:spPr>
            <a:xfrm rot="5400000">
              <a:off x="-50800" y="246743"/>
              <a:ext cx="798286" cy="69668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三角形 5"/>
            <p:cNvSpPr/>
            <p:nvPr/>
          </p:nvSpPr>
          <p:spPr>
            <a:xfrm rot="5400000">
              <a:off x="-131990" y="131989"/>
              <a:ext cx="1047749" cy="914400"/>
            </a:xfrm>
            <a:prstGeom prst="triangl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055870" y="415925"/>
            <a:ext cx="2080260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 defTabSz="121666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content</a:t>
            </a: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5232400" y="734695"/>
            <a:ext cx="1727200" cy="31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 defTabSz="121666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mù lù 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14400" y="196215"/>
            <a:ext cx="357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2">
                    <a:lumMod val="50000"/>
                  </a:schemeClr>
                </a:solidFill>
              </a:rPr>
              <a:t>对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3600" b="1">
                <a:solidFill>
                  <a:schemeClr val="accent2">
                    <a:lumMod val="50000"/>
                  </a:schemeClr>
                </a:solidFill>
              </a:rPr>
              <a:t>话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3600" b="1">
                <a:solidFill>
                  <a:schemeClr val="accent2">
                    <a:lumMod val="50000"/>
                  </a:schemeClr>
                </a:solidFill>
              </a:rPr>
              <a:t>练</a:t>
            </a:r>
            <a:r>
              <a:rPr lang="en-US" altLang="zh-CN" sz="36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3600" b="1">
                <a:solidFill>
                  <a:schemeClr val="accent2">
                    <a:lumMod val="50000"/>
                  </a:schemeClr>
                </a:solidFill>
              </a:rPr>
              <a:t>习</a:t>
            </a:r>
            <a:endParaRPr lang="en-US" altLang="zh-CN" sz="3600" b="1"/>
          </a:p>
        </p:txBody>
      </p:sp>
      <p:sp>
        <p:nvSpPr>
          <p:cNvPr id="2" name="文本框 1"/>
          <p:cNvSpPr txBox="1"/>
          <p:nvPr/>
        </p:nvSpPr>
        <p:spPr>
          <a:xfrm>
            <a:off x="511810" y="1051560"/>
            <a:ext cx="5745480" cy="5805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/>
              <a:t>A</a:t>
            </a:r>
            <a:r>
              <a:rPr lang="zh-CN" altLang="en-US" sz="2400" b="1"/>
              <a:t>：你做什么呢？</a:t>
            </a:r>
          </a:p>
          <a:p>
            <a:endParaRPr lang="zh-CN" altLang="en-US" sz="2400" b="1"/>
          </a:p>
          <a:p>
            <a:endParaRPr lang="zh-CN" altLang="en-US" sz="2400" b="1"/>
          </a:p>
          <a:p>
            <a:r>
              <a:rPr lang="en-US" altLang="zh-CN" sz="2400" b="1"/>
              <a:t>A</a:t>
            </a:r>
            <a:r>
              <a:rPr lang="zh-CN" altLang="en-US" sz="2400" b="1"/>
              <a:t>：晚上我们去</a:t>
            </a:r>
            <a:r>
              <a:rPr lang="en-US" altLang="zh-CN" sz="2400" b="1"/>
              <a:t>________</a:t>
            </a:r>
            <a:r>
              <a:rPr lang="zh-CN" altLang="en-US" sz="2400" b="1"/>
              <a:t>，你来吗？</a:t>
            </a:r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r>
              <a:rPr lang="en-US" altLang="zh-CN" sz="2400" b="1"/>
              <a:t>A</a:t>
            </a:r>
            <a:r>
              <a:rPr lang="zh-CN" altLang="en-US" sz="2400" b="1"/>
              <a:t>：</a:t>
            </a:r>
            <a:r>
              <a:rPr lang="en-US" altLang="zh-CN" sz="2400" b="1"/>
              <a:t>8</a:t>
            </a:r>
            <a:r>
              <a:rPr lang="zh-CN" altLang="en-US" sz="2400" b="1"/>
              <a:t>点开始，你住的地方很远，我</a:t>
            </a:r>
            <a:r>
              <a:rPr lang="en-US" altLang="zh-CN" sz="2400" b="1"/>
              <a:t>___________</a:t>
            </a:r>
            <a:r>
              <a:rPr lang="zh-CN" altLang="en-US" sz="2400" b="1"/>
              <a:t>。</a:t>
            </a:r>
          </a:p>
          <a:p>
            <a:endParaRPr lang="zh-CN" altLang="en-US" sz="2400" b="1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48995" y="2932430"/>
            <a:ext cx="1761490" cy="147066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882005" y="994410"/>
            <a:ext cx="5745480" cy="5130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/>
              <a:t>B</a:t>
            </a:r>
            <a:r>
              <a:rPr lang="zh-CN" altLang="en-US" sz="2400" b="1"/>
              <a:t>：我</a:t>
            </a:r>
            <a:r>
              <a:rPr lang="en-US" altLang="zh-CN" sz="2400" b="1"/>
              <a:t>_________</a:t>
            </a:r>
            <a:r>
              <a:rPr lang="zh-CN" altLang="en-US" sz="2400" b="1"/>
              <a:t>。</a:t>
            </a:r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r>
              <a:rPr lang="en-US" altLang="zh-CN" sz="2400" b="1"/>
              <a:t>B</a:t>
            </a:r>
            <a:r>
              <a:rPr lang="zh-CN" altLang="en-US" sz="2400" b="1"/>
              <a:t>：</a:t>
            </a:r>
            <a:r>
              <a:rPr lang="zh-CN" sz="2400" b="1"/>
              <a:t>去，</a:t>
            </a:r>
            <a:r>
              <a:rPr lang="zh-CN" altLang="en-US" sz="2400" b="1"/>
              <a:t>几点？</a:t>
            </a:r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  <a:p>
            <a:endParaRPr lang="en-US" altLang="zh-CN" sz="2400" b="1"/>
          </a:p>
          <a:p>
            <a:r>
              <a:rPr lang="en-US" altLang="zh-CN" sz="2400" b="1"/>
              <a:t>B</a:t>
            </a:r>
            <a:r>
              <a:rPr lang="zh-CN" altLang="en-US" sz="2400" b="1"/>
              <a:t>：好，我</a:t>
            </a:r>
            <a:r>
              <a:rPr lang="en-US" altLang="zh-CN" sz="2400" b="1"/>
              <a:t>__________________</a:t>
            </a:r>
            <a:r>
              <a:rPr lang="zh-CN" altLang="en-US" sz="2400" b="1"/>
              <a:t>。</a:t>
            </a:r>
          </a:p>
          <a:p>
            <a:endParaRPr lang="zh-CN" altLang="en-US" sz="2400" b="1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5505" y="2171700"/>
            <a:ext cx="1594485" cy="1626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130030" y="4257040"/>
            <a:ext cx="3134360" cy="24917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955" y="5785485"/>
            <a:ext cx="963295" cy="9632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297670" y="196215"/>
            <a:ext cx="2373630" cy="16046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301365" y="2828925"/>
            <a:ext cx="1827530" cy="16776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rcRect t="9923" b="13873"/>
          <a:stretch>
            <a:fillRect/>
          </a:stretch>
        </p:blipFill>
        <p:spPr>
          <a:xfrm flipH="1">
            <a:off x="2367915" y="5378450"/>
            <a:ext cx="1896110" cy="13703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487920" y="5201920"/>
            <a:ext cx="19399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</a:rPr>
              <a:t>(X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</a:rPr>
              <a:t>点</a:t>
            </a: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</a:rPr>
              <a:t>在</a:t>
            </a: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</a:rPr>
              <a:t>等你</a:t>
            </a: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4695190" y="3399155"/>
            <a:ext cx="826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000" b="1">
                <a:solidFill>
                  <a:schemeClr val="accent2">
                    <a:lumMod val="75000"/>
                  </a:schemeClr>
                </a:solidFill>
              </a:rPr>
              <a:t>吃饭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-65315" y="65314"/>
            <a:ext cx="914400" cy="1047749"/>
            <a:chOff x="-65315" y="65314"/>
            <a:chExt cx="914400" cy="1047749"/>
          </a:xfrm>
        </p:grpSpPr>
        <p:sp>
          <p:nvSpPr>
            <p:cNvPr id="5" name="三角形 4"/>
            <p:cNvSpPr/>
            <p:nvPr/>
          </p:nvSpPr>
          <p:spPr>
            <a:xfrm rot="5400000">
              <a:off x="-50800" y="246743"/>
              <a:ext cx="798286" cy="69668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三角形 5"/>
            <p:cNvSpPr/>
            <p:nvPr/>
          </p:nvSpPr>
          <p:spPr>
            <a:xfrm rot="5400000">
              <a:off x="-131990" y="131989"/>
              <a:ext cx="1047749" cy="914400"/>
            </a:xfrm>
            <a:prstGeom prst="triangl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055870" y="415925"/>
            <a:ext cx="2080260" cy="380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 defTabSz="121666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content</a:t>
            </a: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5232400" y="734695"/>
            <a:ext cx="1727200" cy="31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 defTabSz="121666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mù lù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63955" y="4119245"/>
            <a:ext cx="95389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 Do a role play with a partner. Invite your partner to your birthday party. Tell him/her when and where the party is, what people will do, what to bring, and how to get there. Ask your friend if he/she needs a ride. 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48995" y="335280"/>
            <a:ext cx="357568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>
                <a:solidFill>
                  <a:schemeClr val="accent2">
                    <a:lumMod val="50000"/>
                  </a:schemeClr>
                </a:solidFill>
              </a:rPr>
              <a:t>角  色 扮  演</a:t>
            </a:r>
          </a:p>
          <a:p>
            <a:r>
              <a:rPr sz="2800">
                <a:solidFill>
                  <a:schemeClr val="accent2">
                    <a:lumMod val="50000"/>
                  </a:schemeClr>
                </a:solidFill>
              </a:rPr>
              <a:t> jué sè bàn yǎn </a:t>
            </a:r>
          </a:p>
          <a:p>
            <a:r>
              <a:rPr sz="2800">
                <a:solidFill>
                  <a:schemeClr val="accent2">
                    <a:lumMod val="50000"/>
                  </a:schemeClr>
                </a:solidFill>
              </a:rPr>
              <a:t>role-play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63955" y="2374900"/>
            <a:ext cx="89319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你请你的朋友来你的生日晚会，告诉他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/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她晚会在哪里、几点开始、哪些人来、要带什么、怎么去，问问你的朋友要不要接他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/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7463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DengXian"/>
        <a:ea typeface=""/>
        <a:cs typeface=""/>
      </a:majorFont>
      <a:minorFont>
        <a:latin typeface="DengXian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3816</Words>
  <Application>Microsoft Macintosh PowerPoint</Application>
  <PresentationFormat>宽屏</PresentationFormat>
  <Paragraphs>946</Paragraphs>
  <Slides>94</Slides>
  <Notes>78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94</vt:i4>
      </vt:variant>
    </vt:vector>
  </HeadingPairs>
  <TitlesOfParts>
    <vt:vector size="108" baseType="lpstr">
      <vt:lpstr>DengXian</vt:lpstr>
      <vt:lpstr>DengXian</vt:lpstr>
      <vt:lpstr>DengXian Light</vt:lpstr>
      <vt:lpstr>SimHei</vt:lpstr>
      <vt:lpstr>华文楷体</vt:lpstr>
      <vt:lpstr>KaiTi</vt:lpstr>
      <vt:lpstr>Microsoft Yahei</vt:lpstr>
      <vt:lpstr>Microsoft JhengHei</vt:lpstr>
      <vt:lpstr>Wawati SC</vt:lpstr>
      <vt:lpstr>Arial</vt:lpstr>
      <vt:lpstr>Calibri</vt:lpstr>
      <vt:lpstr>Times New Roman</vt:lpstr>
      <vt:lpstr>Wingdings</vt:lpstr>
      <vt:lpstr>FrostyVTI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V+result(到)…</vt:lpstr>
      <vt:lpstr>PowerPoint 演示文稿</vt:lpstr>
      <vt:lpstr>V+result(见)…</vt:lpstr>
      <vt:lpstr>V+result(见)…</vt:lpstr>
      <vt:lpstr>PowerPoint 演示文稿</vt:lpstr>
      <vt:lpstr>V+result(懂)…</vt:lpstr>
      <vt:lpstr>V+result(清楚)…</vt:lpstr>
      <vt:lpstr>V+result(会)…</vt:lpstr>
      <vt:lpstr>V过</vt:lpstr>
      <vt:lpstr>V过</vt:lpstr>
      <vt:lpstr>V完</vt:lpstr>
      <vt:lpstr>V错</vt:lpstr>
      <vt:lpstr>V到</vt:lpstr>
      <vt:lpstr>V见</vt:lpstr>
      <vt:lpstr>S+V好</vt:lpstr>
      <vt:lpstr>V懂</vt:lpstr>
      <vt:lpstr>V清楚</vt:lpstr>
      <vt:lpstr>A 没（有）/不比 B + Adj.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S+一...就...</vt:lpstr>
      <vt:lpstr>S+VV</vt:lpstr>
      <vt:lpstr>S+一...就...</vt:lpstr>
      <vt:lpstr>S+一...就...</vt:lpstr>
      <vt:lpstr>S+一......就......</vt:lpstr>
      <vt:lpstr>PowerPoint 演示文稿</vt:lpstr>
      <vt:lpstr>PowerPoint 演示文稿</vt:lpstr>
      <vt:lpstr>L14</vt:lpstr>
      <vt:lpstr>舞会</vt:lpstr>
      <vt:lpstr>PowerPoint 演示文稿</vt:lpstr>
      <vt:lpstr>舞会</vt:lpstr>
      <vt:lpstr>家庭</vt:lpstr>
      <vt:lpstr>家庭</vt:lpstr>
      <vt:lpstr>PowerPoint 演示文稿</vt:lpstr>
      <vt:lpstr>学校</vt:lpstr>
      <vt:lpstr>PowerPoint 演示文稿</vt:lpstr>
      <vt:lpstr>花</vt:lpstr>
      <vt:lpstr>水果</vt:lpstr>
      <vt:lpstr>最/爱</vt:lpstr>
      <vt:lpstr>重/轻</vt:lpstr>
      <vt:lpstr>楼</vt:lpstr>
      <vt:lpstr>送/接</vt:lpstr>
      <vt:lpstr>小时/分钟/秒</vt:lpstr>
      <vt:lpstr>外貌</vt:lpstr>
      <vt:lpstr>人物</vt:lpstr>
      <vt:lpstr>PowerPoint 演示文稿</vt:lpstr>
      <vt:lpstr>人物</vt:lpstr>
      <vt:lpstr>以为</vt:lpstr>
      <vt:lpstr>用功</vt:lpstr>
      <vt:lpstr>聪明</vt:lpstr>
      <vt:lpstr>一定</vt:lpstr>
      <vt:lpstr>班</vt:lpstr>
      <vt:lpstr>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圆形/方形</vt:lpstr>
      <vt:lpstr>PowerPoint 演示文稿</vt:lpstr>
      <vt:lpstr>零食</vt:lpstr>
      <vt:lpstr>……呢</vt:lpstr>
      <vt:lpstr>PowerPoint 演示文稿</vt:lpstr>
      <vt:lpstr>PowerPoint 演示文稿</vt:lpstr>
      <vt:lpstr>V+的+N</vt:lpstr>
      <vt:lpstr>PowerPoint 演示文稿</vt:lpstr>
      <vt:lpstr>V+N+的</vt:lpstr>
      <vt:lpstr>S+V(+了) duration time</vt:lpstr>
      <vt:lpstr>S+V+O+V+了+duration time         </vt:lpstr>
      <vt:lpstr>S+V+了+ duration time +的+O</vt:lpstr>
      <vt:lpstr>问答练习</vt:lpstr>
      <vt:lpstr>PowerPoint 演示文稿</vt:lpstr>
      <vt:lpstr>S+是……的</vt:lpstr>
      <vt:lpstr>S+还v</vt:lpstr>
      <vt:lpstr>S+(v)又+adj.+又+adj.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3课一复习</dc:title>
  <dc:creator>ZHANG, xiaorain [Student]</dc:creator>
  <cp:lastModifiedBy>ZHANG, xiaorain [Student]</cp:lastModifiedBy>
  <cp:revision>9</cp:revision>
  <dcterms:created xsi:type="dcterms:W3CDTF">2023-03-01T19:04:39Z</dcterms:created>
  <dcterms:modified xsi:type="dcterms:W3CDTF">2023-03-09T21:48:59Z</dcterms:modified>
</cp:coreProperties>
</file>