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90" r:id="rId3"/>
    <p:sldId id="301" r:id="rId4"/>
    <p:sldId id="302" r:id="rId5"/>
    <p:sldId id="303" r:id="rId6"/>
    <p:sldId id="306" r:id="rId7"/>
    <p:sldId id="291" r:id="rId8"/>
    <p:sldId id="294" r:id="rId9"/>
    <p:sldId id="295" r:id="rId10"/>
    <p:sldId id="296" r:id="rId11"/>
    <p:sldId id="297" r:id="rId12"/>
    <p:sldId id="292" r:id="rId13"/>
    <p:sldId id="298" r:id="rId14"/>
    <p:sldId id="300" r:id="rId15"/>
    <p:sldId id="299" r:id="rId16"/>
    <p:sldId id="304" r:id="rId1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D2D"/>
    <a:srgbClr val="348447"/>
    <a:srgbClr val="A28716"/>
    <a:srgbClr val="8B2D2D"/>
    <a:srgbClr val="B1DA2E"/>
    <a:srgbClr val="FD7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6456-2274-4752-B5A7-600196A6B8E1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C30BA-53E3-4BAD-B8A2-1A5DB925D4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75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76DA-BD63-4943-9121-23C820F9CAB6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3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BC5D-919C-493E-9F22-A8CB292DB5B4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4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DD5D-E891-4578-B46C-659D01E7CC7D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3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C7AE-F8DC-4C65-8339-EC365379C9C8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5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FE94-6D26-4C11-9290-C761CEDE4536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80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24A6-A56C-4CA1-8307-C32E4BD7EC32}" type="datetime1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2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DC35-EA33-4A18-9A8E-6573E3EC79CA}" type="datetime1">
              <a:rPr lang="cs-CZ" smtClean="0"/>
              <a:t>15.03.2023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55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904-C7D5-4937-9598-409C9243B60C}" type="datetime1">
              <a:rPr lang="cs-CZ" smtClean="0"/>
              <a:t>15.03.2023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2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5FB4-E7D0-4CA3-942E-F1155634CEE2}" type="datetime1">
              <a:rPr lang="cs-CZ" smtClean="0"/>
              <a:t>15.03.2023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B96-B98E-4C23-8B26-37BD29203D29}" type="datetime1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41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DA2-E847-4355-9FA7-047089A7DB4A}" type="datetime1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0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1861-7712-403A-8626-233122039060}" type="datetime1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8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Cantonese II</a:t>
            </a:r>
            <a:br>
              <a:rPr lang="en-US" dirty="0"/>
            </a:br>
            <a:r>
              <a:rPr lang="en-US" dirty="0"/>
              <a:t>Lesson 5 – Activities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19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10</a:t>
            </a:fld>
            <a:endParaRPr lang="cs-C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98072"/>
            <a:ext cx="10515600" cy="859993"/>
          </a:xfrm>
        </p:spPr>
        <p:txBody>
          <a:bodyPr/>
          <a:lstStyle/>
          <a:p>
            <a:r>
              <a:rPr lang="zh-TW" altLang="en-US" dirty="0"/>
              <a:t>中環 </a:t>
            </a:r>
            <a:r>
              <a:rPr lang="en-US" altLang="zh-TW" dirty="0"/>
              <a:t>zung1 waan4</a:t>
            </a:r>
            <a:endParaRPr lang="cs-CZ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0983" y="931983"/>
            <a:ext cx="7462402" cy="5049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dirty="0"/>
              <a:t>中環碼頭</a:t>
            </a:r>
            <a:r>
              <a:rPr lang="en-US" altLang="zh-TW" sz="1800" dirty="0"/>
              <a:t> zung1 waan4 maa5 tau4 (Central Ferry Pier)</a:t>
            </a:r>
          </a:p>
          <a:p>
            <a:pPr marL="0" indent="0">
              <a:buNone/>
            </a:pPr>
            <a:r>
              <a:rPr lang="zh-TW" altLang="en-US" sz="1800" dirty="0"/>
              <a:t>交易</a:t>
            </a:r>
            <a:r>
              <a:rPr lang="zh-TW" altLang="en-US" sz="1800" b="1" dirty="0"/>
              <a:t>廣場</a:t>
            </a:r>
            <a:r>
              <a:rPr lang="zh-TW" altLang="en-US" sz="1800" dirty="0"/>
              <a:t> </a:t>
            </a:r>
            <a:r>
              <a:rPr lang="en-US" altLang="zh-TW" sz="1800" dirty="0"/>
              <a:t>gaau1 jik6 gwong2 coeng4</a:t>
            </a:r>
            <a:r>
              <a:rPr lang="zh-TW" altLang="en-US" sz="1800" dirty="0"/>
              <a:t> </a:t>
            </a:r>
            <a:r>
              <a:rPr lang="en-US" altLang="zh-TW" sz="1800" dirty="0"/>
              <a:t>(Exchange Square)</a:t>
            </a:r>
          </a:p>
          <a:p>
            <a:pPr marL="0" indent="0">
              <a:buNone/>
            </a:pPr>
            <a:r>
              <a:rPr lang="zh-TW" altLang="en-US" sz="1800" dirty="0"/>
              <a:t>國際金融</a:t>
            </a:r>
            <a:r>
              <a:rPr lang="zh-TW" altLang="en-US" sz="1800" b="1" dirty="0"/>
              <a:t>中心</a:t>
            </a:r>
            <a:r>
              <a:rPr lang="zh-TW" altLang="en-US" sz="1800" dirty="0"/>
              <a:t> </a:t>
            </a:r>
            <a:r>
              <a:rPr lang="en-US" altLang="zh-TW" sz="1800" dirty="0"/>
              <a:t>gwok3 zai3 gam1 jung4 zung1 sam1</a:t>
            </a:r>
            <a:r>
              <a:rPr lang="zh-TW" altLang="en-US" sz="1800" dirty="0"/>
              <a:t> </a:t>
            </a:r>
            <a:r>
              <a:rPr lang="en-US" altLang="zh-TW" sz="1800" dirty="0"/>
              <a:t>(IFC Mall)</a:t>
            </a:r>
          </a:p>
          <a:p>
            <a:pPr marL="0" indent="0">
              <a:buNone/>
            </a:pPr>
            <a:r>
              <a:rPr lang="zh-TW" altLang="en-US" sz="1800" dirty="0"/>
              <a:t>置地</a:t>
            </a:r>
            <a:r>
              <a:rPr lang="zh-TW" altLang="en-US" sz="1800" b="1" dirty="0"/>
              <a:t>廣場</a:t>
            </a:r>
            <a:r>
              <a:rPr lang="zh-TW" altLang="en-US" sz="1800" dirty="0"/>
              <a:t> </a:t>
            </a:r>
            <a:r>
              <a:rPr lang="en-US" altLang="zh-TW" sz="1800" dirty="0"/>
              <a:t>zi3 dei6 gwong2 coeng4</a:t>
            </a:r>
            <a:r>
              <a:rPr lang="zh-TW" altLang="en-US" sz="1800" dirty="0"/>
              <a:t> </a:t>
            </a:r>
            <a:r>
              <a:rPr lang="en-US" altLang="zh-TW" sz="1800" dirty="0"/>
              <a:t>(Landmark)</a:t>
            </a:r>
          </a:p>
          <a:p>
            <a:pPr marL="0" indent="0">
              <a:buNone/>
            </a:pPr>
            <a:r>
              <a:rPr lang="zh-TW" altLang="en-US" sz="1800" dirty="0"/>
              <a:t>滙豐總行</a:t>
            </a:r>
            <a:r>
              <a:rPr lang="zh-TW" altLang="en-US" sz="1800" b="1" dirty="0"/>
              <a:t>大廈</a:t>
            </a:r>
            <a:r>
              <a:rPr lang="zh-TW" altLang="en-US" sz="1800" dirty="0"/>
              <a:t> </a:t>
            </a:r>
            <a:r>
              <a:rPr lang="en-US" altLang="zh-TW" sz="1800" dirty="0"/>
              <a:t>wui6 fung1 zung2 hong2</a:t>
            </a:r>
            <a:r>
              <a:rPr lang="zh-TW" altLang="en-US" sz="1800" dirty="0"/>
              <a:t> </a:t>
            </a:r>
            <a:r>
              <a:rPr lang="en-US" altLang="zh-TW" sz="1800" dirty="0"/>
              <a:t>daai6 haa6 (HSBC bank headquarter)</a:t>
            </a:r>
          </a:p>
          <a:p>
            <a:pPr marL="0" indent="0">
              <a:buNone/>
            </a:pPr>
            <a:r>
              <a:rPr lang="zh-TW" altLang="en-US" sz="1800" dirty="0"/>
              <a:t>中銀大廈 </a:t>
            </a:r>
            <a:r>
              <a:rPr lang="en-US" altLang="zh-TW" sz="1800" dirty="0"/>
              <a:t>zung1 ngan2</a:t>
            </a:r>
            <a:r>
              <a:rPr lang="cs-CZ" altLang="zh-TW" sz="1800" dirty="0"/>
              <a:t> </a:t>
            </a:r>
            <a:r>
              <a:rPr lang="en-US" altLang="zh-TW" sz="1800" dirty="0"/>
              <a:t>(daai6 haa6)</a:t>
            </a:r>
            <a:r>
              <a:rPr lang="zh-TW" altLang="en-US" sz="1800" dirty="0"/>
              <a:t> </a:t>
            </a:r>
            <a:r>
              <a:rPr lang="en-US" altLang="zh-TW" sz="1800" dirty="0"/>
              <a:t>(Bank of China Tower)</a:t>
            </a:r>
          </a:p>
          <a:p>
            <a:pPr marL="0" indent="0">
              <a:buNone/>
            </a:pPr>
            <a:r>
              <a:rPr lang="zh-TW" altLang="en-US" sz="1800" dirty="0"/>
              <a:t>山頂 </a:t>
            </a:r>
            <a:r>
              <a:rPr lang="en-US" altLang="zh-TW" sz="1800" dirty="0"/>
              <a:t>saan1 deng2</a:t>
            </a:r>
            <a:r>
              <a:rPr lang="zh-TW" altLang="en-US" sz="1800" dirty="0"/>
              <a:t> </a:t>
            </a:r>
            <a:r>
              <a:rPr lang="en-US" altLang="zh-TW" sz="1800" dirty="0"/>
              <a:t>(Victoria Peak)</a:t>
            </a:r>
          </a:p>
          <a:p>
            <a:pPr marL="0" indent="0">
              <a:buNone/>
            </a:pPr>
            <a:r>
              <a:rPr lang="zh-TW" altLang="en-US" sz="1800" dirty="0"/>
              <a:t>蘭桂坊 </a:t>
            </a:r>
            <a:r>
              <a:rPr lang="en-US" altLang="zh-TW" sz="1800" dirty="0"/>
              <a:t>laan4 gwai3 fong1</a:t>
            </a:r>
            <a:r>
              <a:rPr lang="zh-TW" altLang="en-US" sz="1800" dirty="0"/>
              <a:t>  </a:t>
            </a:r>
            <a:r>
              <a:rPr lang="en-US" altLang="zh-TW" sz="1800" dirty="0"/>
              <a:t>(Lan </a:t>
            </a:r>
            <a:r>
              <a:rPr lang="en-US" altLang="zh-TW" sz="1800" dirty="0" err="1"/>
              <a:t>Kwai</a:t>
            </a:r>
            <a:r>
              <a:rPr lang="en-US" altLang="zh-TW" sz="1800" dirty="0"/>
              <a:t> Fong LKF) </a:t>
            </a:r>
            <a:r>
              <a:rPr lang="en-US" altLang="zh-TW" sz="1800" dirty="0">
                <a:sym typeface="Wingdings" panose="05000000000000000000" pitchFamily="2" charset="2"/>
              </a:rPr>
              <a:t> </a:t>
            </a:r>
            <a:r>
              <a:rPr lang="zh-TW" altLang="en-US" sz="1800" dirty="0"/>
              <a:t>飲酒</a:t>
            </a:r>
            <a:r>
              <a:rPr lang="en-US" altLang="zh-TW" sz="1800" dirty="0"/>
              <a:t>, </a:t>
            </a:r>
            <a:r>
              <a:rPr lang="zh-TW" altLang="en-US" sz="1800" dirty="0"/>
              <a:t>去</a:t>
            </a:r>
            <a:r>
              <a:rPr lang="en-US" altLang="zh-TW" sz="1800" dirty="0"/>
              <a:t>clubbing, </a:t>
            </a:r>
            <a:r>
              <a:rPr lang="zh-TW" altLang="en-US" sz="1800" dirty="0"/>
              <a:t>去</a:t>
            </a:r>
            <a:r>
              <a:rPr lang="en-US" altLang="zh-TW" sz="1800" dirty="0"/>
              <a:t>party</a:t>
            </a:r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endParaRPr lang="en-US" altLang="zh-TW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5" y="844061"/>
            <a:ext cx="2381250" cy="425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30" y="1058065"/>
            <a:ext cx="2737153" cy="3780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89" y="3961245"/>
            <a:ext cx="2838197" cy="28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0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/>
          <a:lstStyle/>
          <a:p>
            <a:r>
              <a:rPr lang="en-US" dirty="0"/>
              <a:t>Conversation Practice - Taxi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5118"/>
            <a:ext cx="10515600" cy="49518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200" dirty="0"/>
              <a:t>Taxi</a:t>
            </a:r>
            <a:r>
              <a:rPr lang="en-US" sz="3200" dirty="0"/>
              <a:t>: </a:t>
            </a:r>
            <a:r>
              <a:rPr lang="zh-TW" altLang="en-US" sz="3200" dirty="0"/>
              <a:t>你想去邊度</a:t>
            </a:r>
            <a:r>
              <a:rPr lang="en-US" altLang="zh-TW" sz="3200" dirty="0"/>
              <a:t>? </a:t>
            </a:r>
            <a:r>
              <a:rPr lang="en-US" altLang="zh-TW" sz="2400" dirty="0"/>
              <a:t>(you want go where?)</a:t>
            </a:r>
          </a:p>
          <a:p>
            <a:pPr marL="0" indent="0">
              <a:buNone/>
            </a:pPr>
            <a:r>
              <a:rPr lang="en-US" sz="2400" dirty="0"/>
              <a:t>Nei5 soeng2 heoi3 bin1 dou6?</a:t>
            </a:r>
            <a:endParaRPr lang="cs-CZ" sz="2400" dirty="0"/>
          </a:p>
          <a:p>
            <a:pPr marL="0" indent="0">
              <a:buNone/>
            </a:pPr>
            <a:r>
              <a:rPr lang="en-US" sz="3200" dirty="0"/>
              <a:t>Passenger: </a:t>
            </a:r>
            <a:r>
              <a:rPr lang="zh-TW" altLang="en-US" sz="3200" dirty="0"/>
              <a:t>司機大哥</a:t>
            </a:r>
            <a:r>
              <a:rPr lang="en-US" altLang="zh-TW" sz="3200" dirty="0"/>
              <a:t>, </a:t>
            </a:r>
            <a:r>
              <a:rPr lang="zh-TW" altLang="en-US" sz="3200" dirty="0"/>
              <a:t>唔該</a:t>
            </a:r>
            <a:r>
              <a:rPr lang="en-US" altLang="zh-TW" sz="3200" dirty="0"/>
              <a:t>, </a:t>
            </a:r>
            <a:r>
              <a:rPr lang="zh-TW" altLang="en-US" sz="3200" dirty="0"/>
              <a:t>我想去  </a:t>
            </a:r>
            <a:r>
              <a:rPr lang="zh-TW" altLang="en-US" sz="3200" u="sng" dirty="0"/>
              <a:t>旺角</a:t>
            </a:r>
            <a:r>
              <a:rPr lang="zh-TW" altLang="en-US" sz="3200" dirty="0"/>
              <a:t>◦ 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(driver big brother, excuse me, I want go </a:t>
            </a:r>
            <a:r>
              <a:rPr lang="en-US" altLang="zh-TW" sz="2400" u="sng" dirty="0" err="1"/>
              <a:t>Mong</a:t>
            </a:r>
            <a:r>
              <a:rPr lang="en-US" altLang="zh-TW" sz="2400" u="sng" dirty="0"/>
              <a:t> </a:t>
            </a:r>
            <a:r>
              <a:rPr lang="en-US" altLang="zh-TW" sz="2400" u="sng" dirty="0" err="1"/>
              <a:t>Kok</a:t>
            </a:r>
            <a:r>
              <a:rPr lang="en-US" altLang="zh-TW" sz="2400" dirty="0"/>
              <a:t>.)</a:t>
            </a:r>
          </a:p>
          <a:p>
            <a:pPr marL="0" indent="0">
              <a:buNone/>
            </a:pPr>
            <a:r>
              <a:rPr lang="en-US" altLang="zh-TW" sz="2400" dirty="0"/>
              <a:t>Si1 gei1 daai6 go1, m4 goi1, ngo5 soeng2 heoi3 </a:t>
            </a:r>
            <a:r>
              <a:rPr lang="en-US" altLang="zh-TW" sz="2400" u="sng" dirty="0"/>
              <a:t>wong6 gok3</a:t>
            </a:r>
            <a:r>
              <a:rPr lang="en-US" altLang="zh-TW" sz="2400" dirty="0"/>
              <a:t>.</a:t>
            </a:r>
          </a:p>
          <a:p>
            <a:pPr marL="0" indent="0">
              <a:buNone/>
            </a:pPr>
            <a:r>
              <a:rPr lang="en-US" sz="3200" dirty="0"/>
              <a:t>Taxi: </a:t>
            </a:r>
            <a:r>
              <a:rPr lang="zh-TW" altLang="en-US" sz="3200" dirty="0"/>
              <a:t>你想去 </a:t>
            </a:r>
            <a:r>
              <a:rPr lang="zh-TW" altLang="en-US" sz="3200" u="sng" dirty="0"/>
              <a:t>旺角 </a:t>
            </a:r>
            <a:r>
              <a:rPr lang="zh-TW" altLang="en-US" sz="3200" dirty="0"/>
              <a:t>邊度</a:t>
            </a:r>
            <a:r>
              <a:rPr lang="en-US" altLang="zh-TW" sz="3200" dirty="0"/>
              <a:t>? </a:t>
            </a:r>
            <a:r>
              <a:rPr lang="en-US" altLang="zh-TW" sz="2400" dirty="0"/>
              <a:t>(you want go </a:t>
            </a:r>
            <a:r>
              <a:rPr lang="en-US" altLang="zh-TW" sz="2400" u="sng" dirty="0" err="1"/>
              <a:t>Mong</a:t>
            </a:r>
            <a:r>
              <a:rPr lang="en-US" altLang="zh-TW" sz="2400" u="sng" dirty="0"/>
              <a:t> </a:t>
            </a:r>
            <a:r>
              <a:rPr lang="en-US" altLang="zh-TW" sz="2400" u="sng" dirty="0" err="1"/>
              <a:t>Kok</a:t>
            </a:r>
            <a:r>
              <a:rPr lang="en-US" altLang="zh-TW" sz="2400" u="sng" dirty="0"/>
              <a:t> </a:t>
            </a:r>
            <a:r>
              <a:rPr lang="en-US" altLang="zh-TW" sz="2400" dirty="0"/>
              <a:t>where?)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Nei5 soeng2 heoi3 wong6 gok3 bin1 dou6?</a:t>
            </a:r>
          </a:p>
          <a:p>
            <a:pPr marL="0" indent="0">
              <a:buNone/>
            </a:pPr>
            <a:r>
              <a:rPr lang="en-US" sz="3200" dirty="0"/>
              <a:t>Passenger: </a:t>
            </a:r>
            <a:r>
              <a:rPr lang="zh-TW" altLang="en-US" sz="3200" u="sng" dirty="0"/>
              <a:t>信和</a:t>
            </a:r>
            <a:r>
              <a:rPr lang="zh-TW" altLang="en-US" sz="3200" dirty="0"/>
              <a:t>呀◦唔該◦ </a:t>
            </a:r>
            <a:r>
              <a:rPr lang="en-US" altLang="zh-TW" sz="2400" dirty="0"/>
              <a:t>(Sino Centre aa. Excuse me)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seon3 wo2 aa3. m4 hoi1</a:t>
            </a:r>
          </a:p>
          <a:p>
            <a:pPr marL="0" indent="0">
              <a:buNone/>
            </a:pPr>
            <a:r>
              <a:rPr lang="en-US" sz="3200" dirty="0"/>
              <a:t>Taxi: </a:t>
            </a:r>
            <a:r>
              <a:rPr lang="zh-TW" altLang="en-US" sz="3200" dirty="0"/>
              <a:t>好嘅</a:t>
            </a:r>
            <a:r>
              <a:rPr lang="en-US" altLang="zh-TW" sz="3200" dirty="0"/>
              <a:t>! (good </a:t>
            </a:r>
            <a:r>
              <a:rPr lang="en-US" altLang="zh-TW" sz="3200" dirty="0" err="1"/>
              <a:t>ge</a:t>
            </a:r>
            <a:r>
              <a:rPr lang="en-US" altLang="zh-TW" sz="3200" dirty="0"/>
              <a:t>)</a:t>
            </a:r>
          </a:p>
          <a:p>
            <a:pPr marL="0" indent="0">
              <a:buNone/>
            </a:pPr>
            <a:r>
              <a:rPr lang="en-US" sz="2600" dirty="0"/>
              <a:t>Hou2 ge3 </a:t>
            </a:r>
          </a:p>
          <a:p>
            <a:pPr marL="0" indent="0">
              <a:buNone/>
            </a:pPr>
            <a:r>
              <a:rPr lang="en-US" sz="2400" u="sng" dirty="0"/>
              <a:t>Underline words are for exchangeable options</a:t>
            </a:r>
            <a:endParaRPr lang="cs-CZ" sz="2400" u="sng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11</a:t>
            </a:fld>
            <a:endParaRPr lang="cs-CZ"/>
          </a:p>
        </p:txBody>
      </p:sp>
      <p:sp>
        <p:nvSpPr>
          <p:cNvPr id="6" name="Right Brace 5"/>
          <p:cNvSpPr/>
          <p:nvPr/>
        </p:nvSpPr>
        <p:spPr>
          <a:xfrm>
            <a:off x="8114190" y="1100832"/>
            <a:ext cx="976544" cy="19501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9174718" y="1900445"/>
            <a:ext cx="23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Part 1 (just go to a city)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114190" y="3175218"/>
            <a:ext cx="976544" cy="256171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9423396" y="4271411"/>
            <a:ext cx="233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Part 2 (exactly where?)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8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12</a:t>
            </a:fld>
            <a:endParaRPr lang="cs-CZ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078638"/>
            <a:ext cx="9275618" cy="50498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/>
              <a:t>行街 </a:t>
            </a:r>
            <a:r>
              <a:rPr lang="en-US" altLang="zh-TW" dirty="0"/>
              <a:t>haang4 gaai1 (“walk on street”, meaning: shopping)</a:t>
            </a:r>
          </a:p>
          <a:p>
            <a:pPr marL="0" indent="0">
              <a:buNone/>
            </a:pPr>
            <a:r>
              <a:rPr lang="zh-TW" altLang="en-US" dirty="0"/>
              <a:t>買嘢 </a:t>
            </a:r>
            <a:r>
              <a:rPr lang="en-US" altLang="zh-TW" dirty="0"/>
              <a:t>maai5 je5 (buy things, meaning: shopping)</a:t>
            </a:r>
          </a:p>
          <a:p>
            <a:pPr marL="0" indent="0">
              <a:buNone/>
            </a:pPr>
            <a:r>
              <a:rPr lang="zh-TW" altLang="en-US" dirty="0"/>
              <a:t>唱</a:t>
            </a:r>
            <a:r>
              <a:rPr lang="en-US" altLang="zh-TW" dirty="0"/>
              <a:t>K  coeng3 kei1 (sing karaoke)</a:t>
            </a:r>
          </a:p>
          <a:p>
            <a:pPr marL="0" indent="0">
              <a:buNone/>
            </a:pPr>
            <a:r>
              <a:rPr lang="zh-TW" altLang="en-US" dirty="0"/>
              <a:t>食嘢 </a:t>
            </a:r>
            <a:r>
              <a:rPr lang="en-US" altLang="zh-TW" dirty="0"/>
              <a:t>sik6 je5 (“eat something”, meaning: go for food)</a:t>
            </a:r>
          </a:p>
          <a:p>
            <a:pPr marL="0" indent="0">
              <a:buNone/>
            </a:pPr>
            <a:r>
              <a:rPr lang="zh-TW" altLang="en-US" dirty="0"/>
              <a:t>食飯 </a:t>
            </a:r>
            <a:r>
              <a:rPr lang="en-US" altLang="zh-TW" dirty="0"/>
              <a:t>sik6 faan6 (“eat rice”, have a meal)</a:t>
            </a:r>
          </a:p>
          <a:p>
            <a:pPr marL="0" indent="0">
              <a:buNone/>
            </a:pPr>
            <a:r>
              <a:rPr lang="zh-TW" altLang="en-US" dirty="0"/>
              <a:t>飲嘢 </a:t>
            </a:r>
            <a:r>
              <a:rPr lang="en-US" altLang="zh-TW" dirty="0"/>
              <a:t>jam2 je5 (“drink something”, meaning: go for a drink)</a:t>
            </a:r>
          </a:p>
          <a:p>
            <a:pPr marL="0" indent="0">
              <a:buNone/>
            </a:pPr>
            <a:r>
              <a:rPr lang="zh-TW" altLang="en-US" dirty="0"/>
              <a:t>飲酒 </a:t>
            </a:r>
            <a:r>
              <a:rPr lang="en-US" altLang="zh-TW" dirty="0"/>
              <a:t>jam2 zau2 (drink alcohol)</a:t>
            </a:r>
          </a:p>
          <a:p>
            <a:pPr marL="0" indent="0">
              <a:buNone/>
            </a:pPr>
            <a:r>
              <a:rPr lang="zh-TW" altLang="en-US" dirty="0"/>
              <a:t>見朋友 </a:t>
            </a:r>
            <a:r>
              <a:rPr lang="en-US" altLang="zh-TW" dirty="0"/>
              <a:t>gin3 pang4 jau5 (“see friends”, meaning: meet friends)</a:t>
            </a:r>
          </a:p>
          <a:p>
            <a:pPr marL="0" indent="0">
              <a:buNone/>
            </a:pPr>
            <a:r>
              <a:rPr lang="zh-TW" altLang="en-US" dirty="0"/>
              <a:t>拍拖 </a:t>
            </a:r>
            <a:r>
              <a:rPr lang="en-US" altLang="zh-TW" dirty="0"/>
              <a:t>paak3 to1 (literally “partner dragging”. Meaning: courting, go out on a date)</a:t>
            </a:r>
          </a:p>
          <a:p>
            <a:pPr marL="0" indent="0">
              <a:buNone/>
            </a:pPr>
            <a:r>
              <a:rPr lang="zh-TW" altLang="en-US" dirty="0"/>
              <a:t>睇戲 </a:t>
            </a:r>
            <a:r>
              <a:rPr lang="en-US" altLang="zh-TW" dirty="0"/>
              <a:t>tai2 hei3 (watch movie)</a:t>
            </a:r>
          </a:p>
          <a:p>
            <a:pPr marL="0" indent="0">
              <a:buNone/>
            </a:pPr>
            <a:r>
              <a:rPr lang="zh-TW" altLang="en-US" dirty="0"/>
              <a:t>去</a:t>
            </a:r>
            <a:r>
              <a:rPr lang="en-US" altLang="zh-TW" dirty="0"/>
              <a:t>party; heoi3 party (go to party)</a:t>
            </a:r>
          </a:p>
          <a:p>
            <a:pPr marL="0" indent="0">
              <a:buNone/>
            </a:pPr>
            <a:r>
              <a:rPr lang="zh-TW" altLang="en-US" dirty="0"/>
              <a:t>去</a:t>
            </a:r>
            <a:r>
              <a:rPr lang="en-US" altLang="zh-TW" dirty="0"/>
              <a:t>clubbing; heoi3 clubbing (go to disco clubs)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8072"/>
            <a:ext cx="10515600" cy="859993"/>
          </a:xfrm>
        </p:spPr>
        <p:txBody>
          <a:bodyPr/>
          <a:lstStyle/>
          <a:p>
            <a:r>
              <a:rPr lang="en-US" altLang="zh-TW" dirty="0"/>
              <a:t>Activities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Conversation Practice – Which city to go? What do you do?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505"/>
            <a:ext cx="10515600" cy="4951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HK friend: </a:t>
            </a:r>
            <a:r>
              <a:rPr lang="zh-TW" altLang="en-US" sz="3200" dirty="0"/>
              <a:t>你一陣去邊度呀</a:t>
            </a:r>
            <a:r>
              <a:rPr lang="en-US" altLang="zh-TW" sz="3200" dirty="0"/>
              <a:t>? </a:t>
            </a:r>
            <a:r>
              <a:rPr lang="en-US" altLang="zh-TW" sz="2400" dirty="0"/>
              <a:t>(you later go where aa?)</a:t>
            </a:r>
          </a:p>
          <a:p>
            <a:pPr marL="0" indent="0">
              <a:buNone/>
            </a:pPr>
            <a:r>
              <a:rPr lang="en-US" sz="2400" dirty="0"/>
              <a:t>Nei5 jat1 zan6/2 heoi3 bin1 dou6 aa3?</a:t>
            </a:r>
            <a:endParaRPr lang="cs-CZ" sz="2400" dirty="0"/>
          </a:p>
          <a:p>
            <a:pPr marL="0" indent="0">
              <a:buNone/>
            </a:pPr>
            <a:r>
              <a:rPr lang="en-US" sz="3200" dirty="0"/>
              <a:t>I: </a:t>
            </a:r>
            <a:r>
              <a:rPr lang="zh-TW" altLang="en-US" sz="3200" dirty="0"/>
              <a:t>我一陣去</a:t>
            </a:r>
            <a:r>
              <a:rPr lang="zh-TW" altLang="en-US" sz="3200" u="sng" dirty="0"/>
              <a:t>旺角</a:t>
            </a:r>
            <a:r>
              <a:rPr lang="zh-TW" altLang="en-US" sz="3200" dirty="0"/>
              <a:t>呀◦ </a:t>
            </a:r>
            <a:r>
              <a:rPr lang="en-US" altLang="zh-TW" sz="2400" dirty="0"/>
              <a:t>(I later go </a:t>
            </a:r>
            <a:r>
              <a:rPr lang="en-US" altLang="zh-TW" sz="2400" u="sng" dirty="0" err="1"/>
              <a:t>Mong</a:t>
            </a:r>
            <a:r>
              <a:rPr lang="en-US" altLang="zh-TW" sz="2400" u="sng" dirty="0"/>
              <a:t> </a:t>
            </a:r>
            <a:r>
              <a:rPr lang="en-US" altLang="zh-TW" sz="2400" u="sng" dirty="0" err="1"/>
              <a:t>Kok</a:t>
            </a:r>
            <a:r>
              <a:rPr lang="en-US" altLang="zh-TW" sz="2400" dirty="0"/>
              <a:t> aa)</a:t>
            </a:r>
          </a:p>
          <a:p>
            <a:pPr marL="0" indent="0">
              <a:buNone/>
            </a:pPr>
            <a:r>
              <a:rPr lang="en-US" altLang="zh-TW" sz="2400" dirty="0"/>
              <a:t>Ngo5 jat1 zan6/2 heoi3 </a:t>
            </a:r>
            <a:r>
              <a:rPr lang="en-US" altLang="zh-TW" sz="2400" u="sng" dirty="0"/>
              <a:t>wong6 gok3</a:t>
            </a:r>
            <a:r>
              <a:rPr lang="en-US" altLang="zh-TW" sz="2400" dirty="0"/>
              <a:t>.</a:t>
            </a:r>
          </a:p>
          <a:p>
            <a:pPr marL="0" indent="0">
              <a:buNone/>
            </a:pPr>
            <a:r>
              <a:rPr lang="en-US" sz="3200" dirty="0"/>
              <a:t>HK friend: </a:t>
            </a:r>
            <a:r>
              <a:rPr lang="zh-TW" altLang="en-US" sz="3200" dirty="0"/>
              <a:t>你去 </a:t>
            </a:r>
            <a:r>
              <a:rPr lang="zh-TW" altLang="en-US" sz="3200" u="sng" dirty="0"/>
              <a:t>旺角 </a:t>
            </a:r>
            <a:r>
              <a:rPr lang="zh-TW" altLang="en-US" sz="3200" dirty="0"/>
              <a:t>有乜做</a:t>
            </a:r>
            <a:r>
              <a:rPr lang="en-US" altLang="zh-TW" sz="3200" dirty="0"/>
              <a:t>? </a:t>
            </a:r>
            <a:r>
              <a:rPr lang="en-US" altLang="zh-TW" sz="2400" dirty="0"/>
              <a:t>(you go </a:t>
            </a:r>
            <a:r>
              <a:rPr lang="en-US" altLang="zh-TW" sz="2400" u="sng" dirty="0" err="1"/>
              <a:t>Mong</a:t>
            </a:r>
            <a:r>
              <a:rPr lang="en-US" altLang="zh-TW" sz="2400" u="sng" dirty="0"/>
              <a:t> </a:t>
            </a:r>
            <a:r>
              <a:rPr lang="en-US" altLang="zh-TW" sz="2400" u="sng" dirty="0" err="1"/>
              <a:t>Kok</a:t>
            </a:r>
            <a:r>
              <a:rPr lang="en-US" altLang="zh-TW" sz="2400" u="sng" dirty="0"/>
              <a:t> </a:t>
            </a:r>
            <a:r>
              <a:rPr lang="en-US" altLang="zh-TW" sz="2400" dirty="0"/>
              <a:t>have what do?)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Nei5 heoi3 </a:t>
            </a:r>
            <a:r>
              <a:rPr lang="en-US" altLang="zh-TW" sz="2400" u="sng" dirty="0"/>
              <a:t>wong6 gok3 </a:t>
            </a:r>
            <a:r>
              <a:rPr lang="en-US" altLang="zh-TW" sz="2400" dirty="0"/>
              <a:t>jau5 mat1 zou6?</a:t>
            </a:r>
          </a:p>
          <a:p>
            <a:pPr marL="0" indent="0">
              <a:buNone/>
            </a:pPr>
            <a:r>
              <a:rPr lang="en-US" sz="3200" dirty="0"/>
              <a:t>I: </a:t>
            </a:r>
            <a:r>
              <a:rPr lang="zh-TW" altLang="en-US" sz="3200" dirty="0"/>
              <a:t>我去 </a:t>
            </a:r>
            <a:r>
              <a:rPr lang="zh-TW" altLang="en-US" sz="3200" u="sng" dirty="0"/>
              <a:t>旺角 睇戲</a:t>
            </a:r>
            <a:r>
              <a:rPr lang="zh-TW" altLang="en-US" sz="3200" dirty="0"/>
              <a:t>◦ </a:t>
            </a:r>
            <a:r>
              <a:rPr lang="en-US" altLang="zh-TW" sz="2400" dirty="0"/>
              <a:t>(I go </a:t>
            </a:r>
            <a:r>
              <a:rPr lang="en-US" altLang="zh-TW" sz="2400" u="sng" dirty="0" err="1"/>
              <a:t>Mong</a:t>
            </a:r>
            <a:r>
              <a:rPr lang="en-US" altLang="zh-TW" sz="2400" u="sng" dirty="0"/>
              <a:t> </a:t>
            </a:r>
            <a:r>
              <a:rPr lang="en-US" altLang="zh-TW" sz="2400" u="sng" dirty="0" err="1"/>
              <a:t>Kok</a:t>
            </a:r>
            <a:r>
              <a:rPr lang="en-US" altLang="zh-TW" sz="2400" u="sng" dirty="0"/>
              <a:t> watch movie</a:t>
            </a:r>
            <a:r>
              <a:rPr lang="en-US" altLang="zh-TW" sz="2400" dirty="0"/>
              <a:t>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Ngo5 heoi3 </a:t>
            </a:r>
            <a:r>
              <a:rPr lang="en-US" altLang="zh-TW" sz="2400" u="sng" dirty="0"/>
              <a:t>wong6 gok3 tai2 hei3</a:t>
            </a:r>
            <a:r>
              <a:rPr lang="en-US" altLang="zh-TW" sz="2400" dirty="0"/>
              <a:t>.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sz="2400" u="sng" dirty="0"/>
              <a:t>Underline words are for exchangeable options</a:t>
            </a:r>
            <a:endParaRPr lang="cs-CZ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13</a:t>
            </a:fld>
            <a:endParaRPr lang="cs-CZ"/>
          </a:p>
        </p:txBody>
      </p:sp>
      <p:sp>
        <p:nvSpPr>
          <p:cNvPr id="6" name="Right Brace 5"/>
          <p:cNvSpPr/>
          <p:nvPr/>
        </p:nvSpPr>
        <p:spPr>
          <a:xfrm>
            <a:off x="8511438" y="1079346"/>
            <a:ext cx="976544" cy="204170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9530034" y="1915533"/>
            <a:ext cx="198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Part 1 (which city?)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777966" y="3321924"/>
            <a:ext cx="976544" cy="1698483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9863011" y="3967802"/>
            <a:ext cx="18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Part 2 (do what?)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03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14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896815" y="404446"/>
            <a:ext cx="8994963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Types of Cantonese restaurants:</a:t>
            </a:r>
          </a:p>
          <a:p>
            <a:r>
              <a:rPr lang="zh-TW" altLang="en-US" dirty="0"/>
              <a:t>酒樓</a:t>
            </a:r>
            <a:r>
              <a:rPr lang="en-US" altLang="zh-TW" dirty="0" err="1"/>
              <a:t>zau</a:t>
            </a:r>
            <a:r>
              <a:rPr lang="en-US" altLang="zh-TW" dirty="0"/>
              <a:t> 2 lau4/</a:t>
            </a:r>
            <a:r>
              <a:rPr lang="zh-TW" altLang="en-US" dirty="0"/>
              <a:t>茶樓</a:t>
            </a:r>
            <a:r>
              <a:rPr lang="en-US" altLang="zh-TW" dirty="0"/>
              <a:t>caa4 lau4/</a:t>
            </a:r>
            <a:r>
              <a:rPr lang="zh-TW" altLang="en-US" dirty="0"/>
              <a:t>海鮮酒家 </a:t>
            </a:r>
            <a:r>
              <a:rPr lang="en-US" altLang="zh-TW" dirty="0"/>
              <a:t>hoi2 sin1 zau2 gaa1 -</a:t>
            </a:r>
            <a:r>
              <a:rPr lang="zh-TW" altLang="en-US" dirty="0"/>
              <a:t>點心</a:t>
            </a:r>
            <a:r>
              <a:rPr lang="en-US" altLang="zh-TW" dirty="0"/>
              <a:t>dim2 sam1, </a:t>
            </a:r>
            <a:r>
              <a:rPr lang="zh-TW" altLang="en-US" dirty="0"/>
              <a:t>小菜 </a:t>
            </a:r>
            <a:r>
              <a:rPr lang="en-US" altLang="zh-TW" dirty="0"/>
              <a:t>siu2 coi3</a:t>
            </a:r>
          </a:p>
          <a:p>
            <a:r>
              <a:rPr lang="en-US" altLang="zh-TW" dirty="0"/>
              <a:t>“alcohol building” “tea building” “seafood restaurant”</a:t>
            </a:r>
          </a:p>
          <a:p>
            <a:endParaRPr lang="en-US" altLang="zh-TW" dirty="0"/>
          </a:p>
          <a:p>
            <a:r>
              <a:rPr lang="zh-TW" altLang="en-US" dirty="0"/>
              <a:t>燒味</a:t>
            </a:r>
            <a:r>
              <a:rPr lang="en-US" altLang="zh-TW" dirty="0"/>
              <a:t> siu1 mei6*2, roasted meat</a:t>
            </a:r>
          </a:p>
          <a:p>
            <a:endParaRPr lang="en-US" altLang="zh-TW" dirty="0"/>
          </a:p>
          <a:p>
            <a:r>
              <a:rPr lang="zh-TW" altLang="en-US" dirty="0"/>
              <a:t>茶餐廳</a:t>
            </a:r>
            <a:r>
              <a:rPr lang="en-US" altLang="zh-TW" dirty="0"/>
              <a:t> caa4 caan1 teng1 “diner”</a:t>
            </a:r>
          </a:p>
          <a:p>
            <a:r>
              <a:rPr lang="zh-TW" altLang="en-US" dirty="0"/>
              <a:t>潮州打冷 </a:t>
            </a:r>
            <a:r>
              <a:rPr lang="en-US" altLang="zh-TW" dirty="0"/>
              <a:t>ciu4 zau1 daa2 laang5*1 “Chiu-Chow style meal”</a:t>
            </a:r>
          </a:p>
          <a:p>
            <a:r>
              <a:rPr lang="zh-TW" altLang="en-US" dirty="0"/>
              <a:t>大排檔 </a:t>
            </a:r>
            <a:r>
              <a:rPr lang="en-US" altLang="zh-TW" dirty="0"/>
              <a:t>daai6 paai4 dong3, street food stall</a:t>
            </a:r>
          </a:p>
          <a:p>
            <a:r>
              <a:rPr lang="zh-TW" altLang="en-US" dirty="0"/>
              <a:t>打邊爐 </a:t>
            </a:r>
            <a:r>
              <a:rPr lang="en-US" altLang="zh-TW" dirty="0"/>
              <a:t>daa2 bin1 lou4, hotpot</a:t>
            </a:r>
          </a:p>
          <a:p>
            <a:r>
              <a:rPr lang="zh-TW" altLang="en-US" dirty="0"/>
              <a:t>街邊小食 </a:t>
            </a:r>
            <a:r>
              <a:rPr lang="en-US" altLang="zh-TW" dirty="0"/>
              <a:t>gaai1 bin1 siu2 sik6 (street food snack), </a:t>
            </a:r>
            <a:r>
              <a:rPr lang="zh-TW" altLang="en-US" dirty="0"/>
              <a:t>掃街 </a:t>
            </a:r>
            <a:r>
              <a:rPr lang="en-US" altLang="zh-TW" dirty="0"/>
              <a:t>sou3 gaai1 “sweep the street”</a:t>
            </a:r>
          </a:p>
          <a:p>
            <a:r>
              <a:rPr lang="zh-TW" altLang="en-US" dirty="0"/>
              <a:t>雲吞麵 </a:t>
            </a:r>
            <a:r>
              <a:rPr lang="en-US" altLang="zh-TW" dirty="0"/>
              <a:t>wan4 tan1 min6 (wonton noodle)</a:t>
            </a:r>
          </a:p>
          <a:p>
            <a:r>
              <a:rPr lang="zh-TW" altLang="en-US" dirty="0"/>
              <a:t>麵包鋪 </a:t>
            </a:r>
            <a:r>
              <a:rPr lang="en-US" altLang="zh-TW" dirty="0"/>
              <a:t>min6 baau1 pou3*2 (bread shop, bakery)</a:t>
            </a:r>
            <a:endParaRPr lang="cs-CZ" dirty="0"/>
          </a:p>
          <a:p>
            <a:r>
              <a:rPr lang="zh-TW" altLang="en-US" dirty="0"/>
              <a:t>糖水鋪 </a:t>
            </a:r>
            <a:r>
              <a:rPr lang="en-US" altLang="zh-TW" dirty="0"/>
              <a:t>tong4 seoi2 pou3*2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甜品店 </a:t>
            </a:r>
            <a:r>
              <a:rPr lang="en-US" altLang="zh-TW" dirty="0"/>
              <a:t>tim4 ban2 dim3) (dessert bistro)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3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Conversation Practice – Which city to go? What are you going to eat there?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15</a:t>
            </a:fld>
            <a:endParaRPr lang="cs-CZ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404505"/>
            <a:ext cx="9664084" cy="49518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dirty="0"/>
              <a:t>HK friend: </a:t>
            </a:r>
            <a:r>
              <a:rPr lang="zh-TW" altLang="en-US" sz="3200" dirty="0"/>
              <a:t>你一陣去邊度呀</a:t>
            </a:r>
            <a:r>
              <a:rPr lang="en-US" altLang="zh-TW" sz="3200" dirty="0"/>
              <a:t>? </a:t>
            </a:r>
            <a:r>
              <a:rPr lang="en-US" altLang="zh-TW" sz="2400" dirty="0"/>
              <a:t>(you later go where aa?)</a:t>
            </a:r>
          </a:p>
          <a:p>
            <a:pPr marL="0" indent="0">
              <a:buNone/>
            </a:pPr>
            <a:r>
              <a:rPr lang="en-US" sz="2400" dirty="0"/>
              <a:t>Nei5 jat1 zan6/2 heoi3 bin1 dou6 aa3?</a:t>
            </a:r>
            <a:endParaRPr lang="cs-CZ" sz="2400" dirty="0"/>
          </a:p>
          <a:p>
            <a:pPr marL="0" indent="0">
              <a:buNone/>
            </a:pPr>
            <a:r>
              <a:rPr lang="en-US" sz="3200" dirty="0"/>
              <a:t>I: </a:t>
            </a:r>
            <a:r>
              <a:rPr lang="zh-TW" altLang="en-US" sz="3200" dirty="0"/>
              <a:t>我一陣去</a:t>
            </a:r>
            <a:r>
              <a:rPr lang="zh-TW" altLang="en-US" sz="3200" u="sng" dirty="0"/>
              <a:t>油麻地</a:t>
            </a:r>
            <a:r>
              <a:rPr lang="zh-TW" altLang="en-US" sz="3200" dirty="0"/>
              <a:t>呀◦ </a:t>
            </a:r>
            <a:r>
              <a:rPr lang="en-US" altLang="zh-TW" sz="2400" dirty="0"/>
              <a:t>(I later go </a:t>
            </a:r>
            <a:r>
              <a:rPr lang="en-US" altLang="zh-TW" sz="2400" u="sng" dirty="0" err="1"/>
              <a:t>Yau</a:t>
            </a:r>
            <a:r>
              <a:rPr lang="en-US" altLang="zh-TW" sz="2400" u="sng" dirty="0"/>
              <a:t> Ma </a:t>
            </a:r>
            <a:r>
              <a:rPr lang="en-US" altLang="zh-TW" sz="2400" u="sng" dirty="0" err="1"/>
              <a:t>Tei</a:t>
            </a:r>
            <a:r>
              <a:rPr lang="en-US" altLang="zh-TW" sz="2400" u="sng" dirty="0"/>
              <a:t> </a:t>
            </a:r>
            <a:r>
              <a:rPr lang="en-US" altLang="zh-TW" sz="2400" dirty="0"/>
              <a:t>aa)</a:t>
            </a:r>
          </a:p>
          <a:p>
            <a:pPr marL="0" indent="0">
              <a:buNone/>
            </a:pPr>
            <a:r>
              <a:rPr lang="en-US" altLang="zh-TW" sz="2400" dirty="0"/>
              <a:t>Ngo5 jat1 zan6/2 heoi3 </a:t>
            </a:r>
            <a:r>
              <a:rPr lang="en-US" altLang="zh-TW" sz="2400" u="sng" dirty="0"/>
              <a:t>jau4 maa4 dei2</a:t>
            </a:r>
            <a:r>
              <a:rPr lang="en-US" altLang="zh-TW" sz="2400" dirty="0"/>
              <a:t> aa3.</a:t>
            </a:r>
          </a:p>
          <a:p>
            <a:pPr marL="0" indent="0">
              <a:buNone/>
            </a:pPr>
            <a:r>
              <a:rPr lang="en-US" sz="3200" dirty="0"/>
              <a:t>HK friend: </a:t>
            </a:r>
            <a:r>
              <a:rPr lang="zh-TW" altLang="en-US" sz="3200" dirty="0"/>
              <a:t>你去</a:t>
            </a:r>
            <a:r>
              <a:rPr lang="zh-TW" altLang="en-US" sz="3200" u="sng" dirty="0"/>
              <a:t>油麻地</a:t>
            </a:r>
            <a:r>
              <a:rPr lang="zh-TW" altLang="en-US" sz="3200" dirty="0"/>
              <a:t>有乜做</a:t>
            </a:r>
            <a:r>
              <a:rPr lang="en-US" altLang="zh-TW" sz="3200" dirty="0"/>
              <a:t>? </a:t>
            </a:r>
            <a:r>
              <a:rPr lang="en-US" altLang="zh-TW" sz="2400" dirty="0"/>
              <a:t>(you go </a:t>
            </a:r>
            <a:r>
              <a:rPr lang="en-US" altLang="zh-TW" sz="2400" u="sng" dirty="0" err="1"/>
              <a:t>Yau</a:t>
            </a:r>
            <a:r>
              <a:rPr lang="en-US" altLang="zh-TW" sz="2400" u="sng" dirty="0"/>
              <a:t> Ma </a:t>
            </a:r>
            <a:r>
              <a:rPr lang="en-US" altLang="zh-TW" sz="2400" u="sng" dirty="0" err="1"/>
              <a:t>Tei</a:t>
            </a:r>
            <a:r>
              <a:rPr lang="en-US" altLang="zh-TW" sz="2400" u="sng" dirty="0"/>
              <a:t> </a:t>
            </a:r>
            <a:r>
              <a:rPr lang="en-US" altLang="zh-TW" sz="2400" dirty="0"/>
              <a:t>have what do?)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Nei5 heoi3 </a:t>
            </a:r>
            <a:r>
              <a:rPr lang="en-US" altLang="zh-TW" sz="2400" u="sng" dirty="0"/>
              <a:t>jau4 maa4 dei2 </a:t>
            </a:r>
            <a:r>
              <a:rPr lang="en-US" altLang="zh-TW" sz="2400" dirty="0"/>
              <a:t>jau5 mat1 zou6?</a:t>
            </a:r>
          </a:p>
          <a:p>
            <a:pPr marL="0" indent="0">
              <a:buNone/>
            </a:pPr>
            <a:r>
              <a:rPr lang="en-US" sz="3200" dirty="0"/>
              <a:t>I: </a:t>
            </a:r>
            <a:r>
              <a:rPr lang="zh-TW" altLang="en-US" sz="3200" dirty="0"/>
              <a:t>我去</a:t>
            </a:r>
            <a:r>
              <a:rPr lang="zh-TW" altLang="en-US" sz="3200" u="sng" dirty="0"/>
              <a:t>油麻地</a:t>
            </a:r>
            <a:r>
              <a:rPr lang="zh-TW" altLang="en-US" sz="3200" dirty="0"/>
              <a:t> 食嘢◦ </a:t>
            </a:r>
            <a:r>
              <a:rPr lang="en-US" altLang="zh-TW" sz="2400" dirty="0"/>
              <a:t>(I go </a:t>
            </a:r>
            <a:r>
              <a:rPr lang="en-US" altLang="zh-TW" sz="2400" u="sng" dirty="0" err="1"/>
              <a:t>Yau</a:t>
            </a:r>
            <a:r>
              <a:rPr lang="en-US" altLang="zh-TW" sz="2400" u="sng" dirty="0"/>
              <a:t> Ma </a:t>
            </a:r>
            <a:r>
              <a:rPr lang="en-US" altLang="zh-TW" sz="2400" u="sng" dirty="0" err="1"/>
              <a:t>Tei</a:t>
            </a:r>
            <a:r>
              <a:rPr lang="en-US" altLang="zh-TW" sz="2400" dirty="0"/>
              <a:t> eat things)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Ngo5 heoi3 </a:t>
            </a:r>
            <a:r>
              <a:rPr lang="en-US" altLang="zh-TW" sz="2400" u="sng" dirty="0"/>
              <a:t>jau4 maa4 dei2 </a:t>
            </a:r>
            <a:r>
              <a:rPr lang="en-US" altLang="zh-TW" sz="2400" dirty="0"/>
              <a:t> sik6 je1.</a:t>
            </a:r>
          </a:p>
          <a:p>
            <a:pPr marL="0" indent="0">
              <a:buNone/>
            </a:pPr>
            <a:r>
              <a:rPr lang="en-US" sz="3200" dirty="0"/>
              <a:t>HK friend: </a:t>
            </a:r>
            <a:r>
              <a:rPr lang="zh-TW" altLang="en-US" sz="3200" dirty="0"/>
              <a:t>你去食乜嘢</a:t>
            </a:r>
            <a:r>
              <a:rPr lang="en-US" altLang="zh-TW" sz="3200" dirty="0"/>
              <a:t>? </a:t>
            </a:r>
            <a:r>
              <a:rPr lang="en-US" altLang="zh-TW" sz="2400" dirty="0"/>
              <a:t>(you go eat what things?)</a:t>
            </a:r>
          </a:p>
          <a:p>
            <a:pPr marL="0" indent="0">
              <a:buNone/>
            </a:pPr>
            <a:r>
              <a:rPr lang="en-US" altLang="zh-TW" sz="2400" dirty="0"/>
              <a:t>Nei5 heoi3 sik6 mat1 je1?</a:t>
            </a:r>
          </a:p>
          <a:p>
            <a:pPr marL="0" indent="0">
              <a:buNone/>
            </a:pPr>
            <a:r>
              <a:rPr lang="en-US" sz="3200" dirty="0"/>
              <a:t>I: </a:t>
            </a:r>
            <a:r>
              <a:rPr lang="zh-TW" altLang="en-US" sz="3200" dirty="0"/>
              <a:t>我去食</a:t>
            </a:r>
            <a:r>
              <a:rPr lang="zh-TW" altLang="en-US" sz="3200" u="sng" dirty="0"/>
              <a:t>大排檔 </a:t>
            </a:r>
            <a:r>
              <a:rPr lang="zh-TW" altLang="en-US" sz="3200" dirty="0"/>
              <a:t>◦ </a:t>
            </a:r>
            <a:r>
              <a:rPr lang="en-US" altLang="zh-TW" sz="2400" dirty="0"/>
              <a:t>(I go eat street food stall.)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2400" dirty="0"/>
              <a:t>Ngo5 heoi3 sik6 </a:t>
            </a:r>
            <a:r>
              <a:rPr lang="en-US" altLang="zh-TW" sz="2400" u="sng" dirty="0"/>
              <a:t>daai6 paai4 dong3</a:t>
            </a:r>
            <a:r>
              <a:rPr lang="en-US" altLang="zh-TW" sz="2400" dirty="0"/>
              <a:t>.</a:t>
            </a:r>
          </a:p>
          <a:p>
            <a:pPr marL="0" indent="0">
              <a:buNone/>
            </a:pPr>
            <a:r>
              <a:rPr lang="en-US" sz="3200" dirty="0"/>
              <a:t>HK friend: </a:t>
            </a:r>
            <a:r>
              <a:rPr lang="zh-TW" altLang="en-US" sz="3200" dirty="0"/>
              <a:t>你喺</a:t>
            </a:r>
            <a:r>
              <a:rPr lang="zh-TW" altLang="en-US" sz="3200" u="sng" dirty="0"/>
              <a:t>大排檔</a:t>
            </a:r>
            <a:r>
              <a:rPr lang="zh-TW" altLang="en-US" sz="3200" dirty="0"/>
              <a:t>想食乜嘢</a:t>
            </a:r>
            <a:r>
              <a:rPr lang="en-US" altLang="zh-TW" sz="3200" dirty="0"/>
              <a:t>? </a:t>
            </a:r>
            <a:r>
              <a:rPr lang="en-US" altLang="zh-TW" sz="2400" dirty="0"/>
              <a:t>(you want eat what things?)</a:t>
            </a:r>
          </a:p>
          <a:p>
            <a:pPr marL="0" indent="0">
              <a:buNone/>
            </a:pPr>
            <a:r>
              <a:rPr lang="en-US" altLang="zh-TW" sz="2400" dirty="0"/>
              <a:t>Nei5 hai2 </a:t>
            </a:r>
            <a:r>
              <a:rPr lang="en-US" altLang="zh-TW" sz="2400" u="sng" dirty="0"/>
              <a:t>daai6 paai4 dong3 </a:t>
            </a:r>
            <a:r>
              <a:rPr lang="en-US" altLang="zh-TW" sz="2400" dirty="0"/>
              <a:t>soeng2 sik6 mat1 je1?</a:t>
            </a:r>
          </a:p>
          <a:p>
            <a:pPr marL="0" indent="0">
              <a:buNone/>
            </a:pPr>
            <a:r>
              <a:rPr lang="en-US" sz="3200" dirty="0"/>
              <a:t>I: </a:t>
            </a:r>
            <a:r>
              <a:rPr lang="zh-TW" altLang="en-US" sz="3200" dirty="0"/>
              <a:t>我想食</a:t>
            </a:r>
            <a:r>
              <a:rPr lang="zh-TW" altLang="en-US" sz="3200" u="sng" dirty="0"/>
              <a:t>蒜茸炒牛肉菜心</a:t>
            </a:r>
            <a:r>
              <a:rPr lang="zh-TW" altLang="en-US" sz="3200" dirty="0"/>
              <a:t>◦ </a:t>
            </a:r>
            <a:r>
              <a:rPr lang="en-US" altLang="zh-TW" sz="2400" dirty="0"/>
              <a:t>(I want eat </a:t>
            </a:r>
            <a:r>
              <a:rPr lang="en-US" altLang="zh-TW" sz="2400" u="sng" dirty="0"/>
              <a:t>smashed garlic stir-fry beef and choy sum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en-US" altLang="zh-TW" sz="2400" dirty="0"/>
              <a:t>Ngo5 soeng2 sik6 </a:t>
            </a:r>
            <a:r>
              <a:rPr lang="en-US" altLang="zh-TW" sz="2400" u="sng" dirty="0"/>
              <a:t>syun3 jung4 caau2 ngau4 juk6 coi3 sam1</a:t>
            </a:r>
            <a:r>
              <a:rPr lang="en-US" altLang="zh-TW" sz="2400" dirty="0"/>
              <a:t>.</a:t>
            </a:r>
          </a:p>
          <a:p>
            <a:pPr marL="0" indent="0">
              <a:buNone/>
            </a:pPr>
            <a:r>
              <a:rPr lang="en-US" sz="2400" u="sng" dirty="0"/>
              <a:t>Underline words are for exchangeable options</a:t>
            </a:r>
            <a:endParaRPr lang="cs-CZ" sz="2400" u="sng" dirty="0"/>
          </a:p>
        </p:txBody>
      </p:sp>
      <p:sp>
        <p:nvSpPr>
          <p:cNvPr id="11" name="Right Brace 10"/>
          <p:cNvSpPr/>
          <p:nvPr/>
        </p:nvSpPr>
        <p:spPr>
          <a:xfrm>
            <a:off x="5422791" y="1404505"/>
            <a:ext cx="494902" cy="992466"/>
          </a:xfrm>
          <a:prstGeom prst="rightBrace">
            <a:avLst>
              <a:gd name="adj1" fmla="val 8333"/>
              <a:gd name="adj2" fmla="val 4886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Right Brace 11"/>
          <p:cNvSpPr/>
          <p:nvPr/>
        </p:nvSpPr>
        <p:spPr>
          <a:xfrm>
            <a:off x="6356426" y="2506815"/>
            <a:ext cx="494902" cy="804556"/>
          </a:xfrm>
          <a:prstGeom prst="rightBrace">
            <a:avLst>
              <a:gd name="adj1" fmla="val 8333"/>
              <a:gd name="adj2" fmla="val 4886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Right Brace 12"/>
          <p:cNvSpPr/>
          <p:nvPr/>
        </p:nvSpPr>
        <p:spPr>
          <a:xfrm>
            <a:off x="4943411" y="3724536"/>
            <a:ext cx="494902" cy="1060528"/>
          </a:xfrm>
          <a:prstGeom prst="rightBrace">
            <a:avLst>
              <a:gd name="adj1" fmla="val 8333"/>
              <a:gd name="adj2" fmla="val 4886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Right Brace 13"/>
          <p:cNvSpPr/>
          <p:nvPr/>
        </p:nvSpPr>
        <p:spPr>
          <a:xfrm>
            <a:off x="7102165" y="4871234"/>
            <a:ext cx="494902" cy="1485115"/>
          </a:xfrm>
          <a:prstGeom prst="rightBrace">
            <a:avLst>
              <a:gd name="adj1" fmla="val 8333"/>
              <a:gd name="adj2" fmla="val 4886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Box 14"/>
          <p:cNvSpPr txBox="1"/>
          <p:nvPr/>
        </p:nvSpPr>
        <p:spPr>
          <a:xfrm>
            <a:off x="6170960" y="1716072"/>
            <a:ext cx="180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Which city to go?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2552" y="2658584"/>
            <a:ext cx="108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 what?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0042" y="4070134"/>
            <a:ext cx="284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Eat what type of restaurant?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6652" y="5429125"/>
            <a:ext cx="155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Eat what dish?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3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16</a:t>
            </a:fld>
            <a:endParaRPr lang="cs-CZ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>
            <a:normAutofit/>
          </a:bodyPr>
          <a:lstStyle/>
          <a:p>
            <a:r>
              <a:rPr lang="zh-TW" altLang="en-US" b="1" dirty="0"/>
              <a:t>食好西</a:t>
            </a:r>
            <a:endParaRPr lang="cs-CZ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042" y="272583"/>
            <a:ext cx="3360834" cy="334187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705" y="1314811"/>
            <a:ext cx="7116192" cy="495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Originally, he wanted to type</a:t>
            </a:r>
          </a:p>
          <a:p>
            <a:pPr marL="0" indent="0">
              <a:buNone/>
            </a:pPr>
            <a:r>
              <a:rPr lang="zh-TW" altLang="en-US" sz="2400" dirty="0"/>
              <a:t>食好東西 </a:t>
            </a:r>
            <a:r>
              <a:rPr lang="en-US" altLang="zh-TW" sz="2400" dirty="0"/>
              <a:t>(eat good things)</a:t>
            </a:r>
          </a:p>
          <a:p>
            <a:pPr marL="0" indent="0">
              <a:buNone/>
            </a:pPr>
            <a:r>
              <a:rPr lang="en-US" sz="2400" dirty="0"/>
              <a:t>Sik6 hou2 dung1 sai1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Mistakenly:</a:t>
            </a:r>
          </a:p>
          <a:p>
            <a:pPr marL="0" indent="0">
              <a:buNone/>
            </a:pPr>
            <a:r>
              <a:rPr lang="zh-TW" altLang="en-US" sz="2400" dirty="0"/>
              <a:t>食好西 </a:t>
            </a:r>
            <a:r>
              <a:rPr lang="en-US" altLang="zh-TW" sz="2400" dirty="0"/>
              <a:t>(eat good “west”/X)</a:t>
            </a:r>
          </a:p>
          <a:p>
            <a:pPr marL="0" indent="0">
              <a:buNone/>
            </a:pPr>
            <a:r>
              <a:rPr lang="en-US" sz="2400" dirty="0"/>
              <a:t>Sik6 hou2 sai1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zh-TW" altLang="en-US" sz="2400" dirty="0"/>
              <a:t>西</a:t>
            </a:r>
            <a:r>
              <a:rPr lang="en-US" altLang="zh-TW" sz="2400" dirty="0"/>
              <a:t>sai1 &lt;-&gt; </a:t>
            </a:r>
            <a:r>
              <a:rPr lang="zh-TW" altLang="en-US" sz="2400" dirty="0"/>
              <a:t>閪</a:t>
            </a:r>
            <a:r>
              <a:rPr lang="en-US" altLang="zh-TW" sz="2400" dirty="0"/>
              <a:t>hai1</a:t>
            </a:r>
            <a:endParaRPr lang="cs-CZ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596" y="4679256"/>
            <a:ext cx="5772150" cy="1704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460" y="1342693"/>
            <a:ext cx="5290573" cy="32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4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check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3" y="1825625"/>
            <a:ext cx="86076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diu   </a:t>
            </a:r>
            <a:r>
              <a:rPr lang="zh-TW" altLang="en-US" sz="2200" dirty="0"/>
              <a:t>鵰</a:t>
            </a:r>
            <a:r>
              <a:rPr lang="en-US" sz="2200" dirty="0"/>
              <a:t>diu1    </a:t>
            </a:r>
            <a:r>
              <a:rPr lang="zh-TW" altLang="en-US" sz="2200" dirty="0"/>
              <a:t>𨳒</a:t>
            </a:r>
            <a:r>
              <a:rPr lang="en-US" sz="2200" dirty="0"/>
              <a:t>diu2           </a:t>
            </a:r>
            <a:r>
              <a:rPr lang="zh-TW" altLang="en-US" sz="2200" dirty="0"/>
              <a:t>吊</a:t>
            </a:r>
            <a:r>
              <a:rPr lang="en-US" sz="2200" dirty="0"/>
              <a:t>diu3           diu4         diu5       </a:t>
            </a:r>
            <a:r>
              <a:rPr lang="zh-TW" altLang="en-US" sz="2200" dirty="0"/>
              <a:t>調</a:t>
            </a:r>
            <a:r>
              <a:rPr lang="en-US" sz="2200" dirty="0"/>
              <a:t>diu6</a:t>
            </a:r>
          </a:p>
          <a:p>
            <a:pPr marL="0" indent="0">
              <a:buNone/>
            </a:pPr>
            <a:r>
              <a:rPr lang="en-US" sz="2200" dirty="0"/>
              <a:t>Hai  </a:t>
            </a:r>
            <a:r>
              <a:rPr lang="zh-TW" altLang="en-US" sz="2200" dirty="0"/>
              <a:t>閪</a:t>
            </a:r>
            <a:r>
              <a:rPr lang="en-US" sz="2200" dirty="0"/>
              <a:t>hai1     </a:t>
            </a:r>
            <a:r>
              <a:rPr lang="zh-TW" altLang="en-US" sz="2200" dirty="0"/>
              <a:t>喺</a:t>
            </a:r>
            <a:r>
              <a:rPr lang="en-US" sz="2200" dirty="0"/>
              <a:t>hai2            hai3         </a:t>
            </a:r>
            <a:r>
              <a:rPr lang="zh-TW" altLang="en-US" sz="2200" dirty="0"/>
              <a:t>兮</a:t>
            </a:r>
            <a:r>
              <a:rPr lang="en-US" sz="2200" dirty="0"/>
              <a:t>hai4      </a:t>
            </a:r>
            <a:r>
              <a:rPr lang="zh-TW" altLang="en-US" sz="2200" dirty="0"/>
              <a:t>匸</a:t>
            </a:r>
            <a:r>
              <a:rPr lang="en-US" sz="2200" dirty="0"/>
              <a:t>hai5   </a:t>
            </a:r>
            <a:r>
              <a:rPr lang="zh-TW" altLang="en-US" sz="2200" dirty="0"/>
              <a:t>係</a:t>
            </a:r>
            <a:r>
              <a:rPr lang="en-US" sz="2200" dirty="0"/>
              <a:t>hai6</a:t>
            </a:r>
          </a:p>
          <a:p>
            <a:pPr marL="0" indent="0">
              <a:buNone/>
            </a:pPr>
            <a:r>
              <a:rPr lang="en-US" sz="2200" dirty="0"/>
              <a:t>Ngo ngo1       </a:t>
            </a:r>
            <a:r>
              <a:rPr lang="zh-TW" altLang="en-US" sz="2200" dirty="0"/>
              <a:t>鵝</a:t>
            </a:r>
            <a:r>
              <a:rPr lang="en-US" sz="2200" dirty="0"/>
              <a:t>ngo2           ngo3       </a:t>
            </a:r>
            <a:r>
              <a:rPr lang="zh-TW" altLang="en-US" sz="2200" dirty="0"/>
              <a:t>蛾</a:t>
            </a:r>
            <a:r>
              <a:rPr lang="en-US" sz="2200" dirty="0"/>
              <a:t>ngo4   </a:t>
            </a:r>
            <a:r>
              <a:rPr lang="zh-TW" altLang="en-US" sz="2200" dirty="0"/>
              <a:t>我</a:t>
            </a:r>
            <a:r>
              <a:rPr lang="en-US" altLang="zh-TW" sz="2200" dirty="0"/>
              <a:t>ngo5    </a:t>
            </a:r>
            <a:r>
              <a:rPr lang="zh-TW" altLang="en-US" sz="2200" dirty="0"/>
              <a:t>餓</a:t>
            </a:r>
            <a:r>
              <a:rPr lang="en-US" altLang="zh-TW" sz="2200" dirty="0"/>
              <a:t>ngo6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Nei    </a:t>
            </a:r>
            <a:r>
              <a:rPr lang="zh-TW" altLang="en-US" sz="2200" dirty="0"/>
              <a:t>匿</a:t>
            </a:r>
            <a:r>
              <a:rPr lang="en-US" sz="2200" dirty="0"/>
              <a:t>nei1/nik1  </a:t>
            </a:r>
            <a:r>
              <a:rPr lang="zh-TW" altLang="en-US" sz="2200" dirty="0"/>
              <a:t>洱</a:t>
            </a:r>
            <a:r>
              <a:rPr lang="cs-CZ" altLang="zh-TW" sz="2200" dirty="0"/>
              <a:t>nei5*2</a:t>
            </a:r>
            <a:r>
              <a:rPr lang="en-US" altLang="zh-TW" sz="2200" dirty="0"/>
              <a:t>  nei3      </a:t>
            </a:r>
            <a:r>
              <a:rPr lang="zh-TW" altLang="en-US" sz="2200" dirty="0"/>
              <a:t>妮</a:t>
            </a:r>
            <a:r>
              <a:rPr lang="en-US" altLang="zh-TW" sz="2200" dirty="0"/>
              <a:t>nei4   </a:t>
            </a:r>
            <a:r>
              <a:rPr lang="zh-TW" altLang="en-US" sz="2200" dirty="0"/>
              <a:t>你</a:t>
            </a:r>
            <a:r>
              <a:rPr lang="en-US" altLang="zh-TW" sz="2200" dirty="0"/>
              <a:t>nei5   </a:t>
            </a:r>
            <a:r>
              <a:rPr lang="zh-TW" altLang="en-US" sz="2200" dirty="0"/>
              <a:t>餌</a:t>
            </a:r>
            <a:r>
              <a:rPr lang="en-US" altLang="zh-TW" sz="2200" dirty="0"/>
              <a:t>nei6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Heoi  </a:t>
            </a:r>
            <a:r>
              <a:rPr lang="zh-TW" altLang="en-US" sz="2200" dirty="0"/>
              <a:t>虛</a:t>
            </a:r>
            <a:r>
              <a:rPr lang="cs-CZ" altLang="zh-TW" sz="2200" dirty="0"/>
              <a:t>heoi1</a:t>
            </a:r>
            <a:r>
              <a:rPr lang="en-US" altLang="zh-TW" sz="2200" dirty="0"/>
              <a:t>  </a:t>
            </a:r>
            <a:r>
              <a:rPr lang="zh-TW" altLang="en-US" sz="2200" dirty="0"/>
              <a:t>許</a:t>
            </a:r>
            <a:r>
              <a:rPr lang="en-US" altLang="zh-TW" sz="2200" dirty="0"/>
              <a:t>heoi2     </a:t>
            </a:r>
            <a:r>
              <a:rPr lang="zh-TW" altLang="en-US" sz="2200" dirty="0"/>
              <a:t>去</a:t>
            </a:r>
            <a:r>
              <a:rPr lang="en-US" altLang="zh-TW" sz="2200" dirty="0"/>
              <a:t>heoi3      heoi4      heoi5   heoi6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Jing  </a:t>
            </a:r>
            <a:r>
              <a:rPr lang="zh-TW" altLang="en-US" sz="2200" dirty="0"/>
              <a:t>英</a:t>
            </a:r>
            <a:r>
              <a:rPr lang="en-US" altLang="zh-TW" sz="2200" dirty="0"/>
              <a:t>jing1   </a:t>
            </a:r>
            <a:r>
              <a:rPr lang="zh-TW" altLang="en-US" sz="2200" dirty="0"/>
              <a:t>影</a:t>
            </a:r>
            <a:r>
              <a:rPr lang="en-US" altLang="zh-TW" sz="2200" dirty="0"/>
              <a:t>jing2      </a:t>
            </a:r>
            <a:r>
              <a:rPr lang="zh-TW" altLang="en-US" sz="2200" dirty="0"/>
              <a:t>應</a:t>
            </a:r>
            <a:r>
              <a:rPr lang="en-US" altLang="zh-TW" sz="2200" dirty="0"/>
              <a:t>jing1 or 3  </a:t>
            </a:r>
            <a:r>
              <a:rPr lang="zh-TW" altLang="en-US" sz="2200" dirty="0"/>
              <a:t>型</a:t>
            </a:r>
            <a:r>
              <a:rPr lang="en-US" altLang="zh-TW" sz="2200" dirty="0"/>
              <a:t>jing4    jing5  </a:t>
            </a:r>
            <a:r>
              <a:rPr lang="zh-TW" altLang="en-US" sz="2200" dirty="0"/>
              <a:t>認</a:t>
            </a:r>
            <a:r>
              <a:rPr lang="en-US" altLang="zh-TW" sz="2200" dirty="0"/>
              <a:t>jing6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Dou </a:t>
            </a:r>
            <a:r>
              <a:rPr lang="zh-TW" altLang="en-US" sz="2200" dirty="0"/>
              <a:t>都</a:t>
            </a:r>
            <a:r>
              <a:rPr lang="en-US" altLang="zh-TW" sz="2200" dirty="0"/>
              <a:t>dou1  </a:t>
            </a:r>
            <a:r>
              <a:rPr lang="zh-TW" altLang="en-US" sz="2200" dirty="0"/>
              <a:t>島</a:t>
            </a:r>
            <a:r>
              <a:rPr lang="en-US" altLang="zh-TW" sz="2200" dirty="0"/>
              <a:t>dou2       </a:t>
            </a:r>
            <a:r>
              <a:rPr lang="zh-TW" altLang="en-US" sz="2200" dirty="0"/>
              <a:t>妒</a:t>
            </a:r>
            <a:r>
              <a:rPr lang="en-US" altLang="zh-TW" sz="2200" dirty="0"/>
              <a:t>dou3         dou4      dou5   </a:t>
            </a:r>
            <a:r>
              <a:rPr lang="zh-TW" altLang="en-US" sz="2200" dirty="0"/>
              <a:t>道</a:t>
            </a:r>
            <a:r>
              <a:rPr lang="en-US" altLang="zh-TW" sz="2200" dirty="0"/>
              <a:t>dou6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Co   </a:t>
            </a:r>
            <a:r>
              <a:rPr lang="zh-TW" altLang="en-US" sz="2200" dirty="0"/>
              <a:t>初</a:t>
            </a:r>
            <a:r>
              <a:rPr lang="en-US" altLang="zh-TW" sz="2200" dirty="0"/>
              <a:t>co1      </a:t>
            </a:r>
            <a:r>
              <a:rPr lang="zh-TW" altLang="en-US" sz="2200" dirty="0"/>
              <a:t>楚</a:t>
            </a:r>
            <a:r>
              <a:rPr lang="en-US" altLang="zh-TW" sz="2200" dirty="0"/>
              <a:t>co2       </a:t>
            </a:r>
            <a:r>
              <a:rPr lang="zh-TW" altLang="en-US" sz="2200" dirty="0"/>
              <a:t>挫</a:t>
            </a:r>
            <a:r>
              <a:rPr lang="en-US" altLang="zh-TW" sz="2200" dirty="0"/>
              <a:t>co3              </a:t>
            </a:r>
            <a:r>
              <a:rPr lang="zh-TW" altLang="en-US" sz="2200" dirty="0"/>
              <a:t>鋤</a:t>
            </a:r>
            <a:r>
              <a:rPr lang="en-US" altLang="zh-TW" sz="2200" dirty="0"/>
              <a:t>co4    </a:t>
            </a:r>
            <a:r>
              <a:rPr lang="zh-TW" altLang="en-US" sz="2200" dirty="0"/>
              <a:t>坐</a:t>
            </a:r>
            <a:r>
              <a:rPr lang="en-US" altLang="zh-TW" sz="2200" dirty="0"/>
              <a:t>co5  co6</a:t>
            </a:r>
          </a:p>
          <a:p>
            <a:pPr marL="0" indent="0">
              <a:buNone/>
            </a:pPr>
            <a:r>
              <a:rPr lang="en-US" sz="2200" dirty="0"/>
              <a:t>Coi  </a:t>
            </a:r>
            <a:r>
              <a:rPr lang="zh-TW" altLang="en-US" sz="2200" dirty="0"/>
              <a:t>啋</a:t>
            </a:r>
            <a:r>
              <a:rPr lang="en-US" altLang="zh-TW" sz="2200" dirty="0"/>
              <a:t>coi1     </a:t>
            </a:r>
            <a:r>
              <a:rPr lang="zh-TW" altLang="en-US" sz="2200" dirty="0"/>
              <a:t>彩</a:t>
            </a:r>
            <a:r>
              <a:rPr lang="en-US" altLang="zh-TW" sz="2200" dirty="0"/>
              <a:t>coi2      </a:t>
            </a:r>
            <a:r>
              <a:rPr lang="zh-TW" altLang="en-US" sz="2200" dirty="0"/>
              <a:t>菜</a:t>
            </a:r>
            <a:r>
              <a:rPr lang="en-US" altLang="zh-TW" sz="2200" dirty="0"/>
              <a:t>coi3            </a:t>
            </a:r>
            <a:r>
              <a:rPr lang="zh-TW" altLang="en-US" sz="2200" dirty="0"/>
              <a:t>財</a:t>
            </a:r>
            <a:r>
              <a:rPr lang="en-US" altLang="zh-TW" sz="2200" dirty="0"/>
              <a:t>coi4     coi5  coi6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Ce  </a:t>
            </a:r>
            <a:r>
              <a:rPr lang="zh-TW" altLang="en-US" sz="2200" dirty="0"/>
              <a:t>車</a:t>
            </a:r>
            <a:r>
              <a:rPr lang="en-US" altLang="zh-TW" sz="2200" dirty="0"/>
              <a:t>ce1       </a:t>
            </a:r>
            <a:r>
              <a:rPr lang="zh-TW" altLang="en-US" sz="2200" dirty="0"/>
              <a:t>扯</a:t>
            </a:r>
            <a:r>
              <a:rPr lang="en-US" altLang="zh-TW" sz="2200" dirty="0"/>
              <a:t>ce2       </a:t>
            </a:r>
            <a:r>
              <a:rPr lang="zh-TW" altLang="en-US" sz="2200" dirty="0"/>
              <a:t>斜</a:t>
            </a:r>
            <a:r>
              <a:rPr lang="en-US" altLang="zh-TW" sz="2200" dirty="0"/>
              <a:t>ce3              </a:t>
            </a:r>
            <a:r>
              <a:rPr lang="zh-TW" altLang="en-US" sz="2200" dirty="0"/>
              <a:t>邪</a:t>
            </a:r>
            <a:r>
              <a:rPr lang="en-US" altLang="zh-TW" sz="2200" dirty="0"/>
              <a:t>ce4     ce5  ce6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574" y="329983"/>
            <a:ext cx="3380509" cy="59366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107" y="6176963"/>
            <a:ext cx="447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呢  </a:t>
            </a:r>
            <a:r>
              <a:rPr lang="en-US" altLang="zh-TW" dirty="0"/>
              <a:t>ni1 ne1 nei1 nei4  - final particle; [</a:t>
            </a:r>
            <a:r>
              <a:rPr lang="zh-TW" altLang="en-US" dirty="0"/>
              <a:t>粵</a:t>
            </a:r>
            <a:r>
              <a:rPr lang="en-US" altLang="zh-TW" dirty="0"/>
              <a:t>]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7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phrases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347"/>
            <a:ext cx="10515600" cy="4970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食乜嘢</a:t>
            </a:r>
            <a:r>
              <a:rPr lang="en-US" altLang="zh-TW" dirty="0"/>
              <a:t>?  Sik6 mat1/mi1/me1 je5? (eat what things?)</a:t>
            </a:r>
          </a:p>
          <a:p>
            <a:pPr marL="0" indent="0">
              <a:buNone/>
            </a:pPr>
            <a:r>
              <a:rPr lang="zh-TW" altLang="en-US" dirty="0"/>
              <a:t>做乜嘢</a:t>
            </a:r>
            <a:r>
              <a:rPr lang="en-US" altLang="zh-TW" dirty="0"/>
              <a:t>? Zou6 mat1 je5? (do what things?)</a:t>
            </a:r>
          </a:p>
          <a:p>
            <a:pPr marL="0" indent="0">
              <a:buNone/>
            </a:pPr>
            <a:r>
              <a:rPr lang="zh-TW" altLang="en-US" dirty="0"/>
              <a:t>聽乜嘢</a:t>
            </a:r>
            <a:r>
              <a:rPr lang="en-US" altLang="zh-TW" dirty="0"/>
              <a:t>? Teng1 mat1 je5? (hear what things?) </a:t>
            </a:r>
          </a:p>
          <a:p>
            <a:pPr marL="0" indent="0">
              <a:buNone/>
            </a:pPr>
            <a:r>
              <a:rPr lang="zh-TW" altLang="en-US" dirty="0"/>
              <a:t>睇乜嘢</a:t>
            </a:r>
            <a:r>
              <a:rPr lang="en-US" altLang="zh-TW" dirty="0"/>
              <a:t>? Tai2 me1 je5? (see what things?)</a:t>
            </a:r>
          </a:p>
          <a:p>
            <a:pPr marL="0" indent="0">
              <a:buNone/>
            </a:pPr>
            <a:r>
              <a:rPr lang="zh-TW" altLang="en-US" dirty="0"/>
              <a:t>去邊度</a:t>
            </a:r>
            <a:r>
              <a:rPr lang="en-US" altLang="zh-TW" dirty="0"/>
              <a:t>? Heoi3 bin1 dou6? (go where?)</a:t>
            </a:r>
          </a:p>
          <a:p>
            <a:pPr marL="0" indent="0">
              <a:buNone/>
            </a:pPr>
            <a:r>
              <a:rPr lang="zh-TW" altLang="en-US" dirty="0"/>
              <a:t>邊個</a:t>
            </a:r>
            <a:r>
              <a:rPr lang="en-US" altLang="zh-TW" dirty="0"/>
              <a:t>? Bin1 go3? (who?)</a:t>
            </a:r>
          </a:p>
          <a:p>
            <a:pPr marL="0" indent="0">
              <a:buNone/>
            </a:pPr>
            <a:r>
              <a:rPr lang="zh-TW" altLang="en-US" dirty="0"/>
              <a:t>點解</a:t>
            </a:r>
            <a:r>
              <a:rPr lang="en-US" altLang="zh-TW" dirty="0"/>
              <a:t>? Dim2 gaai2 (how explain? </a:t>
            </a:r>
            <a:r>
              <a:rPr lang="en-US" altLang="zh-TW" dirty="0">
                <a:sym typeface="Wingdings" panose="05000000000000000000" pitchFamily="2" charset="2"/>
              </a:rPr>
              <a:t> why?)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點樣</a:t>
            </a:r>
            <a:r>
              <a:rPr lang="en-US" altLang="zh-TW" dirty="0"/>
              <a:t>? Dim2 jeong2? (how?)</a:t>
            </a:r>
          </a:p>
          <a:p>
            <a:pPr marL="0" indent="0">
              <a:buNone/>
            </a:pPr>
            <a:r>
              <a:rPr lang="zh-TW" altLang="en-US" dirty="0"/>
              <a:t>幾時</a:t>
            </a:r>
            <a:r>
              <a:rPr lang="en-US" altLang="zh-TW" dirty="0"/>
              <a:t>? Gei2 si4? (how time </a:t>
            </a:r>
            <a:r>
              <a:rPr lang="en-US" altLang="zh-TW" dirty="0">
                <a:sym typeface="Wingdings" panose="05000000000000000000" pitchFamily="2" charset="2"/>
              </a:rPr>
              <a:t> when?)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幾多</a:t>
            </a:r>
            <a:r>
              <a:rPr lang="en-US" altLang="zh-TW" dirty="0"/>
              <a:t>? Gei2 do1? (how many?)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</a:t>
            </a:fld>
            <a:endParaRPr lang="cs-CZ"/>
          </a:p>
        </p:txBody>
      </p:sp>
      <p:sp>
        <p:nvSpPr>
          <p:cNvPr id="5" name="Rounded Rectangle 4"/>
          <p:cNvSpPr/>
          <p:nvPr/>
        </p:nvSpPr>
        <p:spPr>
          <a:xfrm>
            <a:off x="905522" y="1318846"/>
            <a:ext cx="372863" cy="190793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27969" y="452761"/>
            <a:ext cx="110231" cy="86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8382" y="199345"/>
            <a:ext cx="77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789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"</a:t>
            </a:r>
            <a:r>
              <a:rPr lang="cs-CZ" sz="3600" dirty="0" err="1"/>
              <a:t>outstanding</a:t>
            </a:r>
            <a:r>
              <a:rPr lang="cs-CZ" sz="3600" dirty="0"/>
              <a:t> </a:t>
            </a:r>
            <a:r>
              <a:rPr lang="cs-CZ" sz="3600" dirty="0" err="1"/>
              <a:t>five</a:t>
            </a:r>
            <a:r>
              <a:rPr lang="cs-CZ" sz="3600" dirty="0"/>
              <a:t> in </a:t>
            </a:r>
            <a:r>
              <a:rPr lang="cs-CZ" sz="3600" dirty="0" err="1"/>
              <a:t>Cantonese</a:t>
            </a:r>
            <a:r>
              <a:rPr lang="cs-CZ" sz="3600" dirty="0"/>
              <a:t>" (</a:t>
            </a:r>
            <a:r>
              <a:rPr lang="zh-TW" altLang="en-US" sz="3600" dirty="0"/>
              <a:t>廣東話一門五傑</a:t>
            </a:r>
            <a:r>
              <a:rPr lang="en-US" altLang="zh-TW" sz="3600" dirty="0"/>
              <a:t>)</a:t>
            </a:r>
            <a:endParaRPr lang="cs-CZ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91376" y="1690688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 Diu2 </a:t>
            </a:r>
            <a:r>
              <a:rPr lang="zh-TW" altLang="en-US" sz="4400" dirty="0"/>
              <a:t>屌 </a:t>
            </a:r>
            <a:r>
              <a:rPr lang="en-US" sz="4400" dirty="0"/>
              <a:t>or </a:t>
            </a:r>
            <a:r>
              <a:rPr lang="zh-TW" altLang="en-US" sz="4400" dirty="0"/>
              <a:t>𨳒 </a:t>
            </a:r>
            <a:r>
              <a:rPr lang="en-US" altLang="zh-TW" sz="4400" dirty="0"/>
              <a:t>(fuck)</a:t>
            </a:r>
            <a:r>
              <a:rPr lang="en-US" sz="4400" dirty="0"/>
              <a:t> </a:t>
            </a:r>
          </a:p>
          <a:p>
            <a:pPr marL="342900" indent="-342900">
              <a:buAutoNum type="arabicPeriod"/>
            </a:pPr>
            <a:r>
              <a:rPr lang="en-US" sz="4400" dirty="0"/>
              <a:t> Gau1 </a:t>
            </a:r>
            <a:r>
              <a:rPr lang="zh-TW" altLang="en-US" sz="4400" dirty="0"/>
              <a:t>鳩 </a:t>
            </a:r>
            <a:r>
              <a:rPr lang="en-US" altLang="zh-TW" sz="4400" dirty="0"/>
              <a:t>or </a:t>
            </a:r>
            <a:r>
              <a:rPr lang="zh-TW" altLang="en-US" sz="4400" dirty="0"/>
              <a:t>𨳊 </a:t>
            </a:r>
            <a:r>
              <a:rPr lang="en-US" altLang="zh-TW" sz="4400" dirty="0"/>
              <a:t>(small penis)</a:t>
            </a:r>
            <a:endParaRPr lang="en-US" sz="4400" dirty="0"/>
          </a:p>
          <a:p>
            <a:pPr marL="342900" indent="-342900">
              <a:buAutoNum type="arabicPeriod"/>
            </a:pPr>
            <a:r>
              <a:rPr lang="en-US" sz="4400" dirty="0"/>
              <a:t> Lan2 </a:t>
            </a:r>
            <a:r>
              <a:rPr lang="zh-TW" altLang="en-US" sz="4400" dirty="0"/>
              <a:t>撚 </a:t>
            </a:r>
            <a:r>
              <a:rPr lang="en-US" altLang="zh-TW" sz="4400" dirty="0"/>
              <a:t>or </a:t>
            </a:r>
            <a:r>
              <a:rPr lang="zh-TW" altLang="en-US" sz="4400" dirty="0"/>
              <a:t>𨶙 </a:t>
            </a:r>
            <a:r>
              <a:rPr lang="en-US" altLang="zh-TW" sz="4400" dirty="0"/>
              <a:t>(penis)</a:t>
            </a:r>
            <a:endParaRPr lang="en-US" sz="4400" dirty="0"/>
          </a:p>
          <a:p>
            <a:pPr marL="342900" indent="-342900">
              <a:buAutoNum type="arabicPeriod"/>
            </a:pPr>
            <a:r>
              <a:rPr lang="en-US" sz="4400" dirty="0"/>
              <a:t> Cat6 </a:t>
            </a:r>
            <a:r>
              <a:rPr lang="zh-TW" altLang="en-US" sz="4400" dirty="0"/>
              <a:t>柒 </a:t>
            </a:r>
            <a:r>
              <a:rPr lang="en-US" altLang="zh-TW" sz="4400" dirty="0"/>
              <a:t>or </a:t>
            </a:r>
            <a:r>
              <a:rPr lang="zh-TW" altLang="en-US" sz="4400" dirty="0"/>
              <a:t>𨳍 </a:t>
            </a:r>
            <a:r>
              <a:rPr lang="en-US" altLang="zh-TW" sz="4400" dirty="0"/>
              <a:t>(penis)</a:t>
            </a:r>
            <a:endParaRPr lang="en-US" sz="4400" dirty="0"/>
          </a:p>
          <a:p>
            <a:pPr marL="342900" indent="-342900">
              <a:buAutoNum type="arabicPeriod"/>
            </a:pPr>
            <a:r>
              <a:rPr lang="en-US" sz="4400" dirty="0"/>
              <a:t> Hai1 </a:t>
            </a:r>
            <a:r>
              <a:rPr lang="zh-TW" altLang="en-US" sz="4400" dirty="0"/>
              <a:t>閪 </a:t>
            </a:r>
            <a:r>
              <a:rPr lang="en-US" altLang="zh-TW" sz="4400" dirty="0"/>
              <a:t>(cunt)</a:t>
            </a:r>
            <a:endParaRPr lang="cs-CZ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91376" y="5329646"/>
            <a:ext cx="69170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Similar usage: gau1 ~ lan2 ~ cat6 ~hai1</a:t>
            </a:r>
          </a:p>
          <a:p>
            <a:r>
              <a:rPr lang="en-US" sz="2800" dirty="0"/>
              <a:t>As </a:t>
            </a:r>
            <a:r>
              <a:rPr lang="en-US" sz="2800" dirty="0" err="1"/>
              <a:t>i</a:t>
            </a:r>
            <a:r>
              <a:rPr lang="en-US" sz="2800" dirty="0"/>
              <a:t>. a particle to boost the tone, ii. a negation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7731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phrases with the “goodies”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347"/>
            <a:ext cx="8385699" cy="4970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食乜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zh-TW" altLang="en-US" dirty="0"/>
              <a:t>嘢</a:t>
            </a:r>
            <a:r>
              <a:rPr lang="en-US" altLang="zh-TW" dirty="0"/>
              <a:t>?  Sik6 mat1/mi1/me1 je5? (eat what X things?)</a:t>
            </a:r>
          </a:p>
          <a:p>
            <a:pPr marL="0" indent="0">
              <a:buNone/>
            </a:pPr>
            <a:r>
              <a:rPr lang="zh-TW" altLang="en-US" dirty="0"/>
              <a:t>做乜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zh-TW" altLang="en-US" dirty="0"/>
              <a:t>嘢</a:t>
            </a:r>
            <a:r>
              <a:rPr lang="en-US" altLang="zh-TW" dirty="0"/>
              <a:t>? Zou6 me1 je5? (do what X things?)</a:t>
            </a:r>
          </a:p>
          <a:p>
            <a:pPr marL="0" indent="0">
              <a:buNone/>
            </a:pPr>
            <a:r>
              <a:rPr lang="zh-TW" altLang="en-US" dirty="0"/>
              <a:t>聽乜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zh-TW" altLang="en-US" dirty="0"/>
              <a:t>嘢</a:t>
            </a:r>
            <a:r>
              <a:rPr lang="en-US" altLang="zh-TW" dirty="0"/>
              <a:t>? Teng1 me1 je5? (hear what X things?) </a:t>
            </a:r>
          </a:p>
          <a:p>
            <a:pPr marL="0" indent="0">
              <a:buNone/>
            </a:pPr>
            <a:r>
              <a:rPr lang="zh-TW" altLang="en-US" dirty="0"/>
              <a:t>睇乜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zh-TW" altLang="en-US" dirty="0"/>
              <a:t>嘢</a:t>
            </a:r>
            <a:r>
              <a:rPr lang="en-US" altLang="zh-TW" dirty="0"/>
              <a:t>? Tai2 me1 je5? (see what X things?)</a:t>
            </a:r>
          </a:p>
          <a:p>
            <a:pPr marL="0" indent="0">
              <a:buNone/>
            </a:pPr>
            <a:r>
              <a:rPr lang="zh-TW" altLang="en-US" dirty="0"/>
              <a:t>去邊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zh-TW" altLang="en-US" dirty="0"/>
              <a:t>度</a:t>
            </a:r>
            <a:r>
              <a:rPr lang="en-US" altLang="zh-TW" dirty="0"/>
              <a:t>? Heoi3 bin1 dou6? (go X where?)</a:t>
            </a:r>
          </a:p>
          <a:p>
            <a:pPr marL="0" indent="0">
              <a:buNone/>
            </a:pPr>
            <a:r>
              <a:rPr lang="zh-TW" altLang="en-US" dirty="0"/>
              <a:t>邊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zh-TW" altLang="en-US" dirty="0"/>
              <a:t>個</a:t>
            </a:r>
            <a:r>
              <a:rPr lang="en-US" altLang="zh-TW" dirty="0"/>
              <a:t>? Bin1 go3? (who X?)</a:t>
            </a:r>
          </a:p>
          <a:p>
            <a:pPr marL="0" indent="0">
              <a:buNone/>
            </a:pPr>
            <a:r>
              <a:rPr lang="zh-TW" altLang="en-US" dirty="0"/>
              <a:t>點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zh-TW" altLang="en-US" dirty="0"/>
              <a:t>解</a:t>
            </a:r>
            <a:r>
              <a:rPr lang="en-US" altLang="zh-TW" dirty="0"/>
              <a:t>? Dim2 gaai2 (how explain? </a:t>
            </a:r>
            <a:r>
              <a:rPr lang="en-US" altLang="zh-TW" dirty="0">
                <a:sym typeface="Wingdings" panose="05000000000000000000" pitchFamily="2" charset="2"/>
              </a:rPr>
              <a:t> why X?)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點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zh-TW" altLang="en-US" dirty="0"/>
              <a:t>樣</a:t>
            </a:r>
            <a:r>
              <a:rPr lang="en-US" altLang="zh-TW" dirty="0"/>
              <a:t>? Dim2 jeong2? (how X?)</a:t>
            </a:r>
          </a:p>
          <a:p>
            <a:pPr marL="0" indent="0">
              <a:buNone/>
            </a:pPr>
            <a:r>
              <a:rPr lang="zh-TW" altLang="en-US" dirty="0"/>
              <a:t>幾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zh-TW" altLang="en-US" dirty="0"/>
              <a:t>時</a:t>
            </a:r>
            <a:r>
              <a:rPr lang="en-US" altLang="zh-TW" dirty="0"/>
              <a:t>? Gei2 si4? (how time </a:t>
            </a:r>
            <a:r>
              <a:rPr lang="en-US" altLang="zh-TW" dirty="0">
                <a:sym typeface="Wingdings" panose="05000000000000000000" pitchFamily="2" charset="2"/>
              </a:rPr>
              <a:t> when X?)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幾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zh-TW" altLang="en-US" dirty="0"/>
              <a:t>多</a:t>
            </a:r>
            <a:r>
              <a:rPr lang="en-US" altLang="zh-TW" dirty="0"/>
              <a:t>? Gei2 do1? (how many X?)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5</a:t>
            </a:fld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8270905" y="3018408"/>
            <a:ext cx="3082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= Gau1 </a:t>
            </a:r>
            <a:r>
              <a:rPr lang="zh-TW" altLang="en-US" dirty="0"/>
              <a:t>鳩 </a:t>
            </a:r>
            <a:r>
              <a:rPr lang="en-US" altLang="zh-TW" dirty="0"/>
              <a:t>or </a:t>
            </a:r>
            <a:r>
              <a:rPr lang="zh-TW" altLang="en-US" dirty="0"/>
              <a:t>𨳊 </a:t>
            </a:r>
            <a:r>
              <a:rPr lang="en-US" altLang="zh-TW" dirty="0"/>
              <a:t>(small penis)</a:t>
            </a:r>
            <a:endParaRPr lang="en-US" dirty="0"/>
          </a:p>
          <a:p>
            <a:r>
              <a:rPr lang="en-US" dirty="0"/>
              <a:t>Lan2 </a:t>
            </a:r>
            <a:r>
              <a:rPr lang="zh-TW" altLang="en-US" dirty="0"/>
              <a:t>撚 </a:t>
            </a:r>
            <a:r>
              <a:rPr lang="en-US" altLang="zh-TW" dirty="0"/>
              <a:t>or </a:t>
            </a:r>
            <a:r>
              <a:rPr lang="zh-TW" altLang="en-US" dirty="0"/>
              <a:t>𨶙 </a:t>
            </a:r>
            <a:r>
              <a:rPr lang="en-US" altLang="zh-TW" dirty="0"/>
              <a:t>(penis)</a:t>
            </a:r>
            <a:endParaRPr lang="en-US" dirty="0"/>
          </a:p>
          <a:p>
            <a:r>
              <a:rPr lang="en-US" dirty="0"/>
              <a:t>Cat6 </a:t>
            </a:r>
            <a:r>
              <a:rPr lang="zh-TW" altLang="en-US" dirty="0"/>
              <a:t>柒 </a:t>
            </a:r>
            <a:r>
              <a:rPr lang="en-US" altLang="zh-TW" dirty="0"/>
              <a:t>or </a:t>
            </a:r>
            <a:r>
              <a:rPr lang="zh-TW" altLang="en-US" dirty="0"/>
              <a:t>𨳍 </a:t>
            </a:r>
            <a:r>
              <a:rPr lang="en-US" altLang="zh-TW" dirty="0"/>
              <a:t>(penis)</a:t>
            </a:r>
            <a:endParaRPr lang="en-US" dirty="0"/>
          </a:p>
          <a:p>
            <a:r>
              <a:rPr lang="en-US" dirty="0"/>
              <a:t>Hai1 </a:t>
            </a:r>
            <a:r>
              <a:rPr lang="zh-TW" altLang="en-US" dirty="0"/>
              <a:t>閪 </a:t>
            </a:r>
            <a:r>
              <a:rPr lang="en-US" altLang="zh-TW" dirty="0"/>
              <a:t>(cunt)</a:t>
            </a:r>
            <a:endParaRPr lang="cs-CZ" dirty="0"/>
          </a:p>
          <a:p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37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words in place names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347"/>
            <a:ext cx="8385699" cy="4970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中心 </a:t>
            </a:r>
            <a:r>
              <a:rPr lang="cs-CZ" altLang="zh-TW" dirty="0"/>
              <a:t>zung1 sam1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centre</a:t>
            </a:r>
            <a:r>
              <a:rPr lang="en-US" altLang="zh-TW" dirty="0"/>
              <a:t>, shopping </a:t>
            </a:r>
            <a:r>
              <a:rPr lang="en-US" altLang="zh-TW" dirty="0" err="1"/>
              <a:t>centre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街 </a:t>
            </a:r>
            <a:r>
              <a:rPr lang="en-US" altLang="zh-TW" dirty="0"/>
              <a:t>gaai1 (street)</a:t>
            </a:r>
          </a:p>
          <a:p>
            <a:pPr marL="0" indent="0">
              <a:buNone/>
            </a:pPr>
            <a:r>
              <a:rPr lang="zh-TW" altLang="en-US" dirty="0"/>
              <a:t>道 </a:t>
            </a:r>
            <a:r>
              <a:rPr lang="en-US" altLang="zh-TW" dirty="0"/>
              <a:t>dou6 (road)</a:t>
            </a:r>
          </a:p>
          <a:p>
            <a:pPr marL="0" indent="0">
              <a:buNone/>
            </a:pPr>
            <a:r>
              <a:rPr lang="zh-TW" altLang="en-US" dirty="0"/>
              <a:t>廣場 </a:t>
            </a:r>
            <a:r>
              <a:rPr lang="cs-CZ" altLang="zh-TW" dirty="0"/>
              <a:t>gwong2 coeng4</a:t>
            </a:r>
            <a:r>
              <a:rPr lang="zh-TW" altLang="en-US" dirty="0"/>
              <a:t> </a:t>
            </a:r>
            <a:r>
              <a:rPr lang="en-US" altLang="zh-TW" dirty="0"/>
              <a:t>(plaza, square)</a:t>
            </a:r>
          </a:p>
          <a:p>
            <a:pPr marL="0" indent="0">
              <a:buNone/>
            </a:pPr>
            <a:r>
              <a:rPr lang="zh-TW" altLang="en-US" dirty="0"/>
              <a:t>大廈 </a:t>
            </a:r>
            <a:r>
              <a:rPr lang="cs-CZ" altLang="zh-TW" dirty="0"/>
              <a:t>daai6 haa6</a:t>
            </a:r>
            <a:r>
              <a:rPr lang="en-US" altLang="zh-TW" dirty="0"/>
              <a:t> (building)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5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7</a:t>
            </a:fld>
            <a:endParaRPr lang="cs-C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98072"/>
            <a:ext cx="10515600" cy="859993"/>
          </a:xfrm>
        </p:spPr>
        <p:txBody>
          <a:bodyPr/>
          <a:lstStyle/>
          <a:p>
            <a:r>
              <a:rPr lang="zh-TW" altLang="en-US" dirty="0"/>
              <a:t>旺角 </a:t>
            </a:r>
            <a:r>
              <a:rPr lang="en-US" altLang="zh-TW" dirty="0"/>
              <a:t>wong6 gok3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8" y="987727"/>
            <a:ext cx="3316350" cy="221198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4931" y="904084"/>
            <a:ext cx="7392168" cy="5049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/>
              <a:t>旺角</a:t>
            </a:r>
            <a:r>
              <a:rPr lang="zh-TW" altLang="en-US" sz="2000" b="1" dirty="0"/>
              <a:t>中心</a:t>
            </a:r>
            <a:r>
              <a:rPr lang="zh-TW" altLang="en-US" sz="2000" dirty="0"/>
              <a:t> </a:t>
            </a:r>
            <a:r>
              <a:rPr lang="en-US" altLang="zh-TW" sz="2000" dirty="0"/>
              <a:t>wong6 gok3 zung1 sam1 (</a:t>
            </a:r>
            <a:r>
              <a:rPr lang="en-US" altLang="zh-TW" sz="2000" dirty="0" err="1"/>
              <a:t>Mong</a:t>
            </a:r>
            <a:r>
              <a:rPr lang="en-US" altLang="zh-TW" sz="2000" dirty="0"/>
              <a:t> </a:t>
            </a:r>
            <a:r>
              <a:rPr lang="en-US" altLang="zh-TW" sz="2000" dirty="0" err="1"/>
              <a:t>Kok</a:t>
            </a:r>
            <a:r>
              <a:rPr lang="en-US" altLang="zh-TW" sz="2000" dirty="0"/>
              <a:t> Centre), </a:t>
            </a:r>
            <a:r>
              <a:rPr lang="zh-TW" altLang="en-US" sz="2000" dirty="0"/>
              <a:t>旺中</a:t>
            </a:r>
            <a:r>
              <a:rPr lang="en-US" altLang="zh-TW" sz="2000" dirty="0"/>
              <a:t>wong6 zung1</a:t>
            </a:r>
          </a:p>
          <a:p>
            <a:pPr marL="0" indent="0">
              <a:buNone/>
            </a:pPr>
            <a:r>
              <a:rPr lang="zh-TW" altLang="en-US" sz="2000" dirty="0"/>
              <a:t>銀行</a:t>
            </a:r>
            <a:r>
              <a:rPr lang="zh-TW" altLang="en-US" sz="2000" b="1" dirty="0"/>
              <a:t>中心</a:t>
            </a:r>
            <a:r>
              <a:rPr lang="zh-TW" altLang="en-US" sz="2000" dirty="0"/>
              <a:t> </a:t>
            </a:r>
            <a:r>
              <a:rPr lang="en-US" altLang="zh-TW" sz="2000" dirty="0"/>
              <a:t>ngan4 hong3 zung1 sam1 (Bank Centre) </a:t>
            </a:r>
          </a:p>
          <a:p>
            <a:pPr marL="0" indent="0">
              <a:buNone/>
            </a:pPr>
            <a:r>
              <a:rPr lang="zh-TW" altLang="en-US" sz="2000" dirty="0"/>
              <a:t>旺角電腦</a:t>
            </a:r>
            <a:r>
              <a:rPr lang="zh-TW" altLang="en-US" sz="2000" b="1" dirty="0"/>
              <a:t>中心</a:t>
            </a:r>
            <a:r>
              <a:rPr lang="zh-TW" altLang="en-US" sz="2000" dirty="0"/>
              <a:t> </a:t>
            </a:r>
            <a:r>
              <a:rPr lang="en-US" altLang="zh-TW" sz="2000" dirty="0"/>
              <a:t>wong6 gok3 din6 nou5  zung1 sam1 (</a:t>
            </a:r>
            <a:r>
              <a:rPr lang="en-US" altLang="zh-TW" sz="2000" dirty="0" err="1"/>
              <a:t>Mong</a:t>
            </a:r>
            <a:r>
              <a:rPr lang="en-US" altLang="zh-TW" sz="2000" dirty="0"/>
              <a:t> </a:t>
            </a:r>
            <a:r>
              <a:rPr lang="en-US" altLang="zh-TW" sz="2000" dirty="0" err="1"/>
              <a:t>Kok</a:t>
            </a:r>
            <a:r>
              <a:rPr lang="en-US" altLang="zh-TW" sz="2000" dirty="0"/>
              <a:t> Computer Centre), </a:t>
            </a:r>
            <a:r>
              <a:rPr lang="zh-TW" altLang="en-US" sz="2000" dirty="0"/>
              <a:t>旺電 </a:t>
            </a:r>
            <a:r>
              <a:rPr lang="en-US" altLang="zh-TW" sz="2000" dirty="0"/>
              <a:t>wong6 din6</a:t>
            </a:r>
          </a:p>
          <a:p>
            <a:pPr marL="0" indent="0">
              <a:buNone/>
            </a:pPr>
            <a:r>
              <a:rPr lang="zh-TW" altLang="en-US" sz="2000" dirty="0"/>
              <a:t>信和</a:t>
            </a:r>
            <a:r>
              <a:rPr lang="en-US" altLang="zh-TW" sz="2000" dirty="0"/>
              <a:t>(</a:t>
            </a:r>
            <a:r>
              <a:rPr lang="zh-TW" altLang="en-US" sz="2000" b="1" dirty="0"/>
              <a:t>中心</a:t>
            </a:r>
            <a:r>
              <a:rPr lang="en-US" altLang="zh-TW" sz="2000" dirty="0"/>
              <a:t>)</a:t>
            </a:r>
            <a:r>
              <a:rPr lang="zh-TW" altLang="en-US" sz="2000" dirty="0"/>
              <a:t> </a:t>
            </a:r>
            <a:r>
              <a:rPr lang="en-US" altLang="zh-TW" sz="2000" dirty="0"/>
              <a:t>seon3 wo2 zung1 sam1 (Sino Centre)</a:t>
            </a:r>
          </a:p>
          <a:p>
            <a:pPr marL="0" indent="0">
              <a:buNone/>
            </a:pPr>
            <a:r>
              <a:rPr lang="zh-TW" altLang="en-US" sz="2000" dirty="0"/>
              <a:t>兆萬</a:t>
            </a:r>
            <a:r>
              <a:rPr lang="en-US" altLang="zh-TW" sz="2000" dirty="0"/>
              <a:t>(</a:t>
            </a:r>
            <a:r>
              <a:rPr lang="zh-TW" altLang="en-US" sz="2000" b="1" dirty="0"/>
              <a:t>中心</a:t>
            </a:r>
            <a:r>
              <a:rPr lang="en-US" altLang="zh-TW" sz="2000" dirty="0"/>
              <a:t>)</a:t>
            </a:r>
            <a:r>
              <a:rPr lang="zh-TW" altLang="en-US" sz="2000" dirty="0"/>
              <a:t> </a:t>
            </a:r>
            <a:r>
              <a:rPr lang="en-US" altLang="zh-TW" sz="2000" dirty="0"/>
              <a:t>siu6 maan6 zung1 sam1 (CTMA Centre)</a:t>
            </a:r>
          </a:p>
          <a:p>
            <a:pPr marL="0" indent="0">
              <a:buNone/>
            </a:pPr>
            <a:r>
              <a:rPr lang="zh-TW" altLang="en-US" sz="2000" dirty="0"/>
              <a:t>花園</a:t>
            </a:r>
            <a:r>
              <a:rPr lang="zh-TW" altLang="en-US" sz="2000" b="1" dirty="0"/>
              <a:t>街</a:t>
            </a:r>
            <a:r>
              <a:rPr lang="zh-TW" altLang="en-US" sz="2000" dirty="0"/>
              <a:t> </a:t>
            </a:r>
            <a:r>
              <a:rPr lang="en-US" altLang="zh-TW" sz="2000" dirty="0"/>
              <a:t>faa1 jyun4 gaai1 (Fa Yuen Street)</a:t>
            </a:r>
          </a:p>
          <a:p>
            <a:pPr marL="0" indent="0">
              <a:buNone/>
            </a:pPr>
            <a:r>
              <a:rPr lang="zh-TW" altLang="en-US" sz="2000" dirty="0"/>
              <a:t>彌敦</a:t>
            </a:r>
            <a:r>
              <a:rPr lang="zh-TW" altLang="en-US" sz="2000" b="1" dirty="0"/>
              <a:t>道</a:t>
            </a:r>
            <a:r>
              <a:rPr lang="zh-TW" altLang="en-US" sz="2000" dirty="0"/>
              <a:t> </a:t>
            </a:r>
            <a:r>
              <a:rPr lang="en-US" altLang="zh-TW" sz="2000" dirty="0"/>
              <a:t>nei4 deon1 dou6 (Nathan Road)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8" y="3429000"/>
            <a:ext cx="3997696" cy="26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9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36" y="4009002"/>
            <a:ext cx="3372925" cy="25299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8</a:t>
            </a:fld>
            <a:endParaRPr lang="cs-C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98072"/>
            <a:ext cx="10515600" cy="859993"/>
          </a:xfrm>
        </p:spPr>
        <p:txBody>
          <a:bodyPr/>
          <a:lstStyle/>
          <a:p>
            <a:r>
              <a:rPr lang="zh-TW" altLang="en-US" dirty="0"/>
              <a:t>油麻地 </a:t>
            </a:r>
            <a:r>
              <a:rPr lang="en-US" altLang="zh-TW" dirty="0"/>
              <a:t>jau4 maa4 dei2</a:t>
            </a:r>
            <a:endParaRPr lang="cs-CZ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13131" y="931984"/>
            <a:ext cx="6778869" cy="5049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廟街 </a:t>
            </a:r>
            <a:r>
              <a:rPr lang="en-US" altLang="zh-TW" dirty="0"/>
              <a:t>miu6 gaai1  (temple street)</a:t>
            </a:r>
          </a:p>
          <a:p>
            <a:pPr marL="0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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食煲仔飯 </a:t>
            </a:r>
            <a:r>
              <a:rPr lang="en-US" altLang="zh-TW" dirty="0"/>
              <a:t>sik6 bou1 zai2 faan6 (eat </a:t>
            </a:r>
            <a:r>
              <a:rPr lang="en-US" altLang="zh-TW" dirty="0" err="1"/>
              <a:t>claypot</a:t>
            </a:r>
            <a:r>
              <a:rPr lang="en-US" altLang="zh-TW" dirty="0"/>
              <a:t> rice)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1984"/>
            <a:ext cx="4148586" cy="2766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04743"/>
            <a:ext cx="3880536" cy="2583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576" y="3168070"/>
            <a:ext cx="4360985" cy="22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3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9</a:t>
            </a:fld>
            <a:endParaRPr lang="cs-C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98072"/>
            <a:ext cx="10515600" cy="859993"/>
          </a:xfrm>
        </p:spPr>
        <p:txBody>
          <a:bodyPr/>
          <a:lstStyle/>
          <a:p>
            <a:r>
              <a:rPr lang="zh-TW" altLang="en-US" dirty="0"/>
              <a:t>銅鑼灣 </a:t>
            </a:r>
            <a:r>
              <a:rPr lang="en-US" altLang="zh-TW" dirty="0"/>
              <a:t>tung4 lo4 waan1/*4</a:t>
            </a:r>
            <a:endParaRPr lang="cs-CZ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13131" y="931984"/>
            <a:ext cx="6778869" cy="4492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時代</a:t>
            </a:r>
            <a:r>
              <a:rPr lang="zh-TW" altLang="en-US" b="1" dirty="0"/>
              <a:t>廣場</a:t>
            </a:r>
            <a:r>
              <a:rPr lang="en-US" altLang="zh-TW" dirty="0"/>
              <a:t> si4 doi6 gwong2 coeng4  (Times Square)</a:t>
            </a:r>
          </a:p>
          <a:p>
            <a:pPr marL="0" indent="0">
              <a:buNone/>
            </a:pPr>
            <a:r>
              <a:rPr lang="zh-TW" altLang="en-US" dirty="0"/>
              <a:t>崇光百貨 </a:t>
            </a:r>
            <a:r>
              <a:rPr lang="en-US" altLang="zh-TW" dirty="0"/>
              <a:t>sung4 gwong1 baak3 fo3</a:t>
            </a:r>
            <a:r>
              <a:rPr lang="zh-TW" altLang="en-US" dirty="0"/>
              <a:t>  </a:t>
            </a:r>
            <a:r>
              <a:rPr lang="en-US" altLang="zh-TW" dirty="0"/>
              <a:t>(</a:t>
            </a:r>
            <a:r>
              <a:rPr lang="en-US" altLang="zh-TW" dirty="0" err="1"/>
              <a:t>sogo</a:t>
            </a:r>
            <a:r>
              <a:rPr lang="en-US" altLang="zh-TW" dirty="0"/>
              <a:t> department store) </a:t>
            </a:r>
            <a:r>
              <a:rPr lang="en-US" altLang="zh-TW" dirty="0">
                <a:sym typeface="Wingdings" panose="05000000000000000000" pitchFamily="2" charset="2"/>
              </a:rPr>
              <a:t> SO GO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9" y="1195753"/>
            <a:ext cx="4626708" cy="2602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31" y="2801214"/>
            <a:ext cx="6175131" cy="34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3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1752</Words>
  <Application>Microsoft Office PowerPoint</Application>
  <PresentationFormat>Širokoúhlá obrazovka</PresentationFormat>
  <Paragraphs>182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Cantonese II Lesson 5 – Activities</vt:lpstr>
      <vt:lpstr>Tone check</vt:lpstr>
      <vt:lpstr>Question phrases</vt:lpstr>
      <vt:lpstr>"outstanding five in Cantonese" (廣東話一門五傑)</vt:lpstr>
      <vt:lpstr>Question phrases with the “goodies”</vt:lpstr>
      <vt:lpstr>Common words in place names</vt:lpstr>
      <vt:lpstr>旺角 wong6 gok3</vt:lpstr>
      <vt:lpstr>油麻地 jau4 maa4 dei2</vt:lpstr>
      <vt:lpstr>銅鑼灣 tung4 lo4 waan1/*4</vt:lpstr>
      <vt:lpstr>中環 zung1 waan4</vt:lpstr>
      <vt:lpstr>Conversation Practice - Taxi</vt:lpstr>
      <vt:lpstr>Activities</vt:lpstr>
      <vt:lpstr>Conversation Practice – Which city to go? What do you do?</vt:lpstr>
      <vt:lpstr>Prezentace aplikace PowerPoint</vt:lpstr>
      <vt:lpstr>Conversation Practice – Which city to go? What are you going to eat there?</vt:lpstr>
      <vt:lpstr>食好西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 Kong Mak</dc:creator>
  <cp:lastModifiedBy>Tadeáš Hájek</cp:lastModifiedBy>
  <cp:revision>266</cp:revision>
  <cp:lastPrinted>2023-03-08T16:11:56Z</cp:lastPrinted>
  <dcterms:created xsi:type="dcterms:W3CDTF">2023-01-12T14:32:40Z</dcterms:created>
  <dcterms:modified xsi:type="dcterms:W3CDTF">2023-03-15T18:28:54Z</dcterms:modified>
</cp:coreProperties>
</file>