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90" r:id="rId3"/>
    <p:sldId id="304" r:id="rId4"/>
    <p:sldId id="301" r:id="rId5"/>
    <p:sldId id="302" r:id="rId6"/>
    <p:sldId id="305" r:id="rId7"/>
    <p:sldId id="307" r:id="rId8"/>
    <p:sldId id="308" r:id="rId9"/>
    <p:sldId id="310" r:id="rId10"/>
    <p:sldId id="312" r:id="rId11"/>
    <p:sldId id="313" r:id="rId12"/>
    <p:sldId id="306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D2D"/>
    <a:srgbClr val="348447"/>
    <a:srgbClr val="A28716"/>
    <a:srgbClr val="8B2D2D"/>
    <a:srgbClr val="B1DA2E"/>
    <a:srgbClr val="FD7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456-2274-4752-B5A7-600196A6B8E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30BA-53E3-4BAD-B8A2-1A5DB925D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6DA-BD63-4943-9121-23C820F9CAB6}" type="datetime1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BC5D-919C-493E-9F22-A8CB292DB5B4}" type="datetime1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DD5D-E891-4578-B46C-659D01E7CC7D}" type="datetime1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C7AE-F8DC-4C65-8339-EC365379C9C8}" type="datetime1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FE94-6D26-4C11-9290-C761CEDE4536}" type="datetime1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24A6-A56C-4CA1-8307-C32E4BD7EC32}" type="datetime1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DC35-EA33-4A18-9A8E-6573E3EC79CA}" type="datetime1">
              <a:rPr lang="cs-CZ" smtClean="0"/>
              <a:t>22.03.2023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904-C7D5-4937-9598-409C9243B60C}" type="datetime1">
              <a:rPr lang="cs-CZ" smtClean="0"/>
              <a:t>22.03.2023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5FB4-E7D0-4CA3-942E-F1155634CEE2}" type="datetime1">
              <a:rPr lang="cs-CZ" smtClean="0"/>
              <a:t>22.03.2023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B96-B98E-4C23-8B26-37BD29203D29}" type="datetime1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DA2-E847-4355-9FA7-047089A7DB4A}" type="datetime1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861-7712-403A-8626-233122039060}" type="datetime1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EjoTehvv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Cantonese II</a:t>
            </a:r>
            <a:br>
              <a:rPr lang="en-US" dirty="0"/>
            </a:br>
            <a:r>
              <a:rPr lang="en-US" dirty="0"/>
              <a:t>Lesson 6 – Question, continuous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10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仲 </a:t>
            </a:r>
            <a:r>
              <a:rPr lang="en-US" altLang="zh-TW" dirty="0"/>
              <a:t>zung6, still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304246"/>
            <a:ext cx="10515600" cy="495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Although referring most often to the present, verbs with </a:t>
            </a:r>
            <a:r>
              <a:rPr lang="zh-TW" altLang="en-US" sz="2400" dirty="0"/>
              <a:t>緊 </a:t>
            </a:r>
            <a:r>
              <a:rPr lang="en-US" altLang="zh-TW" sz="2400" dirty="0"/>
              <a:t>gan2 may apply to an activity in the past. In such cases, there is typically a past time adverb present to make this clear. For example:</a:t>
            </a:r>
            <a:r>
              <a:rPr lang="zh-TW" altLang="en-US" sz="2400" dirty="0"/>
              <a:t>仲 </a:t>
            </a:r>
            <a:r>
              <a:rPr lang="en-US" altLang="zh-TW" sz="2400" dirty="0"/>
              <a:t>zung6</a:t>
            </a:r>
          </a:p>
          <a:p>
            <a:pPr marL="0" indent="0">
              <a:buNone/>
            </a:pPr>
            <a:r>
              <a:rPr lang="zh-TW" altLang="en-US" sz="2400" dirty="0"/>
              <a:t>我食飯 </a:t>
            </a:r>
            <a:r>
              <a:rPr lang="en-US" altLang="zh-TW" sz="2400" dirty="0"/>
              <a:t>ngo5 sik6 faan6 -&gt;</a:t>
            </a:r>
            <a:r>
              <a:rPr lang="zh-TW" altLang="en-US" sz="2400" dirty="0"/>
              <a:t>我</a:t>
            </a:r>
            <a:r>
              <a:rPr lang="zh-TW" altLang="en-US" sz="2400" b="1" dirty="0">
                <a:solidFill>
                  <a:srgbClr val="FF0000"/>
                </a:solidFill>
              </a:rPr>
              <a:t>仲</a:t>
            </a:r>
            <a:r>
              <a:rPr lang="zh-TW" altLang="en-US" sz="2400" dirty="0"/>
              <a:t>食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飯 </a:t>
            </a:r>
            <a:r>
              <a:rPr lang="en-US" altLang="zh-TW" sz="2400" dirty="0"/>
              <a:t>ngo5 </a:t>
            </a:r>
            <a:r>
              <a:rPr lang="en-US" altLang="zh-TW" sz="2400" b="1" dirty="0">
                <a:solidFill>
                  <a:srgbClr val="FF0000"/>
                </a:solidFill>
              </a:rPr>
              <a:t>zung6</a:t>
            </a:r>
            <a:r>
              <a:rPr lang="en-US" altLang="zh-TW" sz="2400" dirty="0"/>
              <a:t> sik6</a:t>
            </a:r>
            <a:r>
              <a:rPr lang="en-US" altLang="zh-TW" sz="2400" b="1" dirty="0">
                <a:solidFill>
                  <a:srgbClr val="FF0000"/>
                </a:solidFill>
              </a:rPr>
              <a:t> gan2 </a:t>
            </a:r>
            <a:r>
              <a:rPr lang="en-US" altLang="zh-TW" sz="2400" dirty="0"/>
              <a:t>faan6 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010564"/>
            <a:ext cx="10515600" cy="497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仲</a:t>
            </a:r>
            <a:r>
              <a:rPr lang="zh-TW" altLang="en-US" sz="2400" dirty="0"/>
              <a:t>食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</a:t>
            </a:r>
            <a:r>
              <a:rPr lang="en-US" altLang="zh-TW" sz="2400" b="1" dirty="0">
                <a:solidFill>
                  <a:srgbClr val="FF0000"/>
                </a:solidFill>
              </a:rPr>
              <a:t>zung6 </a:t>
            </a:r>
            <a:r>
              <a:rPr lang="en-US" altLang="zh-TW" sz="2400" dirty="0"/>
              <a:t>Sik6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mat1/mi1/me1 je5? (</a:t>
            </a:r>
            <a:r>
              <a:rPr lang="en-US" altLang="zh-TW" sz="2400" b="1" dirty="0">
                <a:solidFill>
                  <a:srgbClr val="FF0000"/>
                </a:solidFill>
              </a:rPr>
              <a:t>still </a:t>
            </a:r>
            <a:r>
              <a:rPr lang="en-US" altLang="zh-TW" sz="2400" dirty="0"/>
              <a:t>eat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仲</a:t>
            </a:r>
            <a:r>
              <a:rPr lang="zh-TW" altLang="en-US" sz="2400" dirty="0"/>
              <a:t>做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</a:t>
            </a:r>
            <a:r>
              <a:rPr lang="en-US" altLang="zh-TW" sz="2400" b="1" dirty="0">
                <a:solidFill>
                  <a:srgbClr val="FF0000"/>
                </a:solidFill>
              </a:rPr>
              <a:t>zung6 </a:t>
            </a:r>
            <a:r>
              <a:rPr lang="en-US" altLang="zh-TW" sz="2400" dirty="0"/>
              <a:t>Zou6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mat1 je5? (</a:t>
            </a:r>
            <a:r>
              <a:rPr lang="en-US" altLang="zh-TW" sz="2400" b="1" dirty="0">
                <a:solidFill>
                  <a:srgbClr val="FF0000"/>
                </a:solidFill>
              </a:rPr>
              <a:t>still </a:t>
            </a:r>
            <a:r>
              <a:rPr lang="en-US" altLang="zh-TW" sz="2400" dirty="0"/>
              <a:t>do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仲</a:t>
            </a:r>
            <a:r>
              <a:rPr lang="zh-TW" altLang="en-US" sz="2400" dirty="0"/>
              <a:t>聽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</a:t>
            </a:r>
            <a:r>
              <a:rPr lang="en-US" altLang="zh-TW" sz="2400" b="1" dirty="0">
                <a:solidFill>
                  <a:srgbClr val="FF0000"/>
                </a:solidFill>
              </a:rPr>
              <a:t>zung6 </a:t>
            </a:r>
            <a:r>
              <a:rPr lang="en-US" altLang="zh-TW" sz="2400" dirty="0"/>
              <a:t>Teng1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mat1 je5? (</a:t>
            </a:r>
            <a:r>
              <a:rPr lang="en-US" altLang="zh-TW" sz="2400" b="1" dirty="0">
                <a:solidFill>
                  <a:srgbClr val="FF0000"/>
                </a:solidFill>
              </a:rPr>
              <a:t>still </a:t>
            </a:r>
            <a:r>
              <a:rPr lang="en-US" altLang="zh-TW" sz="2400" dirty="0"/>
              <a:t>hear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 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仲</a:t>
            </a:r>
            <a:r>
              <a:rPr lang="zh-TW" altLang="en-US" sz="2400" dirty="0"/>
              <a:t>睇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</a:t>
            </a:r>
            <a:r>
              <a:rPr lang="en-US" altLang="zh-TW" sz="2400" b="1" dirty="0">
                <a:solidFill>
                  <a:srgbClr val="FF0000"/>
                </a:solidFill>
              </a:rPr>
              <a:t>zung6 </a:t>
            </a:r>
            <a:r>
              <a:rPr lang="en-US" altLang="zh-TW" sz="2400" dirty="0"/>
              <a:t>Tai2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me1 je5? (</a:t>
            </a:r>
            <a:r>
              <a:rPr lang="en-US" altLang="zh-TW" sz="2400" b="1" dirty="0">
                <a:solidFill>
                  <a:srgbClr val="FF0000"/>
                </a:solidFill>
              </a:rPr>
              <a:t>still </a:t>
            </a:r>
            <a:r>
              <a:rPr lang="en-US" altLang="zh-TW" sz="2400" dirty="0"/>
              <a:t>see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</a:t>
            </a:r>
          </a:p>
        </p:txBody>
      </p:sp>
    </p:spTree>
    <p:extLst>
      <p:ext uri="{BB962C8B-B14F-4D97-AF65-F5344CB8AC3E}">
        <p14:creationId xmlns:p14="http://schemas.microsoft.com/office/powerpoint/2010/main" val="393703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11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078638"/>
            <a:ext cx="9275618" cy="5049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/>
              <a:t>行街 </a:t>
            </a:r>
            <a:r>
              <a:rPr lang="en-US" altLang="zh-TW" dirty="0"/>
              <a:t>haang4 gaai1 (“walk on street”, meaning: shopping)</a:t>
            </a:r>
          </a:p>
          <a:p>
            <a:pPr marL="0" indent="0">
              <a:buNone/>
            </a:pPr>
            <a:r>
              <a:rPr lang="zh-TW" altLang="en-US" dirty="0"/>
              <a:t>買嘢 </a:t>
            </a:r>
            <a:r>
              <a:rPr lang="en-US" altLang="zh-TW" dirty="0"/>
              <a:t>maai5 je5 (buy things, meaning: shopping)</a:t>
            </a:r>
          </a:p>
          <a:p>
            <a:pPr marL="0" indent="0">
              <a:buNone/>
            </a:pPr>
            <a:r>
              <a:rPr lang="zh-TW" altLang="en-US" dirty="0"/>
              <a:t>唱</a:t>
            </a:r>
            <a:r>
              <a:rPr lang="en-US" altLang="zh-TW" dirty="0"/>
              <a:t>K  coeng3 kei1 (sing karaoke)</a:t>
            </a:r>
          </a:p>
          <a:p>
            <a:pPr marL="0" indent="0">
              <a:buNone/>
            </a:pPr>
            <a:r>
              <a:rPr lang="zh-TW" altLang="en-US" dirty="0"/>
              <a:t>食嘢 </a:t>
            </a:r>
            <a:r>
              <a:rPr lang="en-US" altLang="zh-TW" dirty="0"/>
              <a:t>sik6 je5 (“eat something”, meaning: go for food)</a:t>
            </a:r>
          </a:p>
          <a:p>
            <a:pPr marL="0" indent="0">
              <a:buNone/>
            </a:pPr>
            <a:r>
              <a:rPr lang="zh-TW" altLang="en-US" dirty="0"/>
              <a:t>食飯 </a:t>
            </a:r>
            <a:r>
              <a:rPr lang="en-US" altLang="zh-TW" dirty="0"/>
              <a:t>sik6 faan6 (“eat rice”, have a meal)</a:t>
            </a:r>
          </a:p>
          <a:p>
            <a:pPr marL="0" indent="0">
              <a:buNone/>
            </a:pPr>
            <a:r>
              <a:rPr lang="zh-TW" altLang="en-US" dirty="0"/>
              <a:t>飲嘢 </a:t>
            </a:r>
            <a:r>
              <a:rPr lang="en-US" altLang="zh-TW" dirty="0"/>
              <a:t>jam2 je5 (“drink something”, meaning: go for a drink)</a:t>
            </a:r>
          </a:p>
          <a:p>
            <a:pPr marL="0" indent="0">
              <a:buNone/>
            </a:pPr>
            <a:r>
              <a:rPr lang="zh-TW" altLang="en-US" dirty="0"/>
              <a:t>飲酒 </a:t>
            </a:r>
            <a:r>
              <a:rPr lang="en-US" altLang="zh-TW" dirty="0"/>
              <a:t>jam2 zau2 (drink alcohol)</a:t>
            </a:r>
          </a:p>
          <a:p>
            <a:pPr marL="0" indent="0">
              <a:buNone/>
            </a:pPr>
            <a:r>
              <a:rPr lang="zh-TW" altLang="en-US" dirty="0"/>
              <a:t>見朋友 </a:t>
            </a:r>
            <a:r>
              <a:rPr lang="en-US" altLang="zh-TW" dirty="0"/>
              <a:t>gin3 pang4 jau5 (“see friends”, meaning: meet friends)</a:t>
            </a:r>
          </a:p>
          <a:p>
            <a:pPr marL="0" indent="0">
              <a:buNone/>
            </a:pPr>
            <a:r>
              <a:rPr lang="zh-TW" altLang="en-US" dirty="0"/>
              <a:t>拍拖 </a:t>
            </a:r>
            <a:r>
              <a:rPr lang="en-US" altLang="zh-TW" dirty="0"/>
              <a:t>paak3 to1 (literally “partner dragging”. Meaning: courting, go out on a date)</a:t>
            </a:r>
          </a:p>
          <a:p>
            <a:pPr marL="0" indent="0">
              <a:buNone/>
            </a:pPr>
            <a:r>
              <a:rPr lang="zh-TW" altLang="en-US" dirty="0"/>
              <a:t>睇戲 </a:t>
            </a:r>
            <a:r>
              <a:rPr lang="en-US" altLang="zh-TW" dirty="0"/>
              <a:t>tai2 hei3 (watch movie)</a:t>
            </a:r>
          </a:p>
          <a:p>
            <a:pPr marL="0" indent="0">
              <a:buNone/>
            </a:pPr>
            <a:r>
              <a:rPr lang="zh-TW" altLang="en-US" dirty="0"/>
              <a:t>去</a:t>
            </a:r>
            <a:r>
              <a:rPr lang="en-US" altLang="zh-TW" dirty="0"/>
              <a:t>party; heoi3 party (go to party)</a:t>
            </a:r>
          </a:p>
          <a:p>
            <a:pPr marL="0" indent="0">
              <a:buNone/>
            </a:pPr>
            <a:r>
              <a:rPr lang="zh-TW" altLang="en-US" dirty="0"/>
              <a:t>去</a:t>
            </a:r>
            <a:r>
              <a:rPr lang="en-US" altLang="zh-TW" dirty="0"/>
              <a:t>clubbing; heoi3 clubbing (go to disco clubs)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en-US" altLang="zh-TW" dirty="0"/>
              <a:t>Activities </a:t>
            </a:r>
            <a:r>
              <a:rPr lang="en-US" altLang="zh-TW" dirty="0">
                <a:sym typeface="Wingdings" panose="05000000000000000000" pitchFamily="2" charset="2"/>
              </a:rPr>
              <a:t> Add 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仲 </a:t>
            </a:r>
            <a:r>
              <a:rPr lang="en-US" altLang="zh-TW" b="1" dirty="0">
                <a:solidFill>
                  <a:srgbClr val="FF0000"/>
                </a:solidFill>
                <a:sym typeface="Wingdings" panose="05000000000000000000" pitchFamily="2" charset="2"/>
              </a:rPr>
              <a:t>zung6 </a:t>
            </a:r>
            <a:r>
              <a:rPr lang="en-US" altLang="zh-TW" dirty="0">
                <a:sym typeface="Wingdings" panose="05000000000000000000" pitchFamily="2" charset="2"/>
              </a:rPr>
              <a:t>and 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緊 </a:t>
            </a:r>
            <a:r>
              <a:rPr lang="en-US" altLang="zh-TW" b="1" dirty="0">
                <a:solidFill>
                  <a:srgbClr val="FF0000"/>
                </a:solidFill>
                <a:sym typeface="Wingdings" panose="05000000000000000000" pitchFamily="2" charset="2"/>
              </a:rPr>
              <a:t>gan2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煲仔飯 </a:t>
            </a:r>
            <a:r>
              <a:rPr lang="en-US" altLang="zh-TW" dirty="0"/>
              <a:t>bou1 zai2 faan6 (</a:t>
            </a:r>
            <a:r>
              <a:rPr lang="en-US" dirty="0" err="1"/>
              <a:t>Claypot</a:t>
            </a:r>
            <a:r>
              <a:rPr lang="en-US" dirty="0"/>
              <a:t> rice)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12</a:t>
            </a:fld>
            <a:endParaRPr lang="cs-CZ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04505"/>
            <a:ext cx="10515600" cy="495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hlinkClick r:id="rId2"/>
              </a:rPr>
              <a:t>https://www.youtube.com/watch?v=TiEjoTehvvM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5:30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Soak the rice 10min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Marinate meat/vegetable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Add water to the rice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Start slow fire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After </a:t>
            </a:r>
            <a:r>
              <a:rPr lang="en-US" altLang="zh-TW" sz="2400" dirty="0" err="1"/>
              <a:t>halfly</a:t>
            </a:r>
            <a:r>
              <a:rPr lang="en-US" altLang="zh-TW" sz="2400" dirty="0"/>
              <a:t> cooked rice, add your meat/vegetable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When you hear “click” sound, you turn the pot.</a:t>
            </a:r>
          </a:p>
          <a:p>
            <a:pPr marL="457200" indent="-457200">
              <a:buAutoNum type="arabicPeriod"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6131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check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3" y="1825625"/>
            <a:ext cx="86076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Si   </a:t>
            </a:r>
            <a:r>
              <a:rPr lang="zh-TW" altLang="en-US" sz="2200" dirty="0"/>
              <a:t>師</a:t>
            </a:r>
            <a:r>
              <a:rPr lang="en-US" altLang="zh-TW" sz="2200" dirty="0"/>
              <a:t>si1    </a:t>
            </a:r>
            <a:r>
              <a:rPr lang="zh-TW" altLang="en-US" sz="2200" dirty="0"/>
              <a:t>屎</a:t>
            </a:r>
            <a:r>
              <a:rPr lang="en-US" altLang="zh-TW" sz="2200" dirty="0"/>
              <a:t>si2   </a:t>
            </a:r>
            <a:r>
              <a:rPr lang="zh-TW" altLang="en-US" sz="2200" dirty="0"/>
              <a:t>嗜</a:t>
            </a:r>
            <a:r>
              <a:rPr lang="en-US" altLang="zh-TW" sz="2200" dirty="0"/>
              <a:t>si3    </a:t>
            </a:r>
            <a:r>
              <a:rPr lang="zh-TW" altLang="en-US" sz="2200" dirty="0"/>
              <a:t>匙</a:t>
            </a:r>
            <a:r>
              <a:rPr lang="en-US" altLang="zh-TW" sz="2200" dirty="0"/>
              <a:t>si4    </a:t>
            </a:r>
            <a:r>
              <a:rPr lang="zh-TW" altLang="en-US" sz="2200" dirty="0"/>
              <a:t>市</a:t>
            </a:r>
            <a:r>
              <a:rPr lang="en-US" altLang="zh-TW" sz="2200" dirty="0"/>
              <a:t>si5    </a:t>
            </a:r>
            <a:r>
              <a:rPr lang="zh-TW" altLang="en-US" sz="2200" dirty="0"/>
              <a:t>是</a:t>
            </a:r>
            <a:r>
              <a:rPr lang="en-US" altLang="zh-TW" sz="2200" dirty="0"/>
              <a:t>si6   </a:t>
            </a:r>
            <a:r>
              <a:rPr lang="zh-TW" altLang="en-US" sz="2200" dirty="0"/>
              <a:t>識</a:t>
            </a:r>
            <a:r>
              <a:rPr lang="en-US" altLang="zh-TW" sz="2200" dirty="0"/>
              <a:t>sek7  </a:t>
            </a:r>
            <a:r>
              <a:rPr lang="zh-TW" altLang="en-US" sz="2200" dirty="0"/>
              <a:t>錫</a:t>
            </a:r>
            <a:r>
              <a:rPr lang="en-US" altLang="zh-TW" sz="2200" dirty="0"/>
              <a:t>sek8   </a:t>
            </a:r>
            <a:r>
              <a:rPr lang="zh-TW" altLang="en-US" sz="2200" dirty="0"/>
              <a:t>食</a:t>
            </a:r>
            <a:r>
              <a:rPr lang="en-US" altLang="zh-TW" sz="2200" dirty="0"/>
              <a:t>sek9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Joeng  </a:t>
            </a:r>
            <a:r>
              <a:rPr lang="zh-TW" altLang="en-US" sz="2200" dirty="0"/>
              <a:t>央</a:t>
            </a:r>
            <a:r>
              <a:rPr lang="en-US" altLang="zh-TW" sz="2200" dirty="0"/>
              <a:t>joeng1  </a:t>
            </a:r>
            <a:r>
              <a:rPr lang="zh-TW" altLang="en-US" sz="2200" dirty="0"/>
              <a:t>抰</a:t>
            </a:r>
            <a:r>
              <a:rPr lang="en-US" altLang="zh-TW" sz="2200" dirty="0"/>
              <a:t>joeng2  joeng3   </a:t>
            </a:r>
            <a:r>
              <a:rPr lang="zh-TW" altLang="en-US" sz="2200" dirty="0"/>
              <a:t>陽</a:t>
            </a:r>
            <a:r>
              <a:rPr lang="en-US" altLang="zh-TW" sz="2200" dirty="0"/>
              <a:t>joeng4   </a:t>
            </a:r>
            <a:r>
              <a:rPr lang="zh-TW" altLang="en-US" sz="2200" dirty="0"/>
              <a:t>養</a:t>
            </a:r>
            <a:r>
              <a:rPr lang="en-US" altLang="zh-TW" sz="2200" dirty="0"/>
              <a:t>joeng5   </a:t>
            </a:r>
            <a:r>
              <a:rPr lang="zh-TW" altLang="en-US" sz="2200" dirty="0"/>
              <a:t>讓</a:t>
            </a:r>
            <a:r>
              <a:rPr lang="en-US" altLang="zh-TW" sz="2200" dirty="0"/>
              <a:t>joeng6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Zung</a:t>
            </a:r>
            <a:r>
              <a:rPr lang="en-US" sz="2200" dirty="0"/>
              <a:t> </a:t>
            </a:r>
            <a:r>
              <a:rPr lang="zh-TW" altLang="en-US" sz="2200" dirty="0"/>
              <a:t>中</a:t>
            </a:r>
            <a:r>
              <a:rPr lang="en-US" altLang="zh-TW" sz="2200" dirty="0"/>
              <a:t>zung1   </a:t>
            </a:r>
            <a:r>
              <a:rPr lang="zh-TW" altLang="en-US" sz="2200" dirty="0"/>
              <a:t>總</a:t>
            </a:r>
            <a:r>
              <a:rPr lang="en-US" altLang="zh-TW" sz="2200" dirty="0"/>
              <a:t>zung2  </a:t>
            </a:r>
            <a:r>
              <a:rPr lang="zh-TW" altLang="en-US" sz="2200" dirty="0"/>
              <a:t>眾</a:t>
            </a:r>
            <a:r>
              <a:rPr lang="en-US" altLang="zh-TW" sz="2200" dirty="0"/>
              <a:t>zung3  zung4    zung5   </a:t>
            </a:r>
            <a:r>
              <a:rPr lang="zh-TW" altLang="en-US" sz="2200" dirty="0"/>
              <a:t>仲</a:t>
            </a:r>
            <a:r>
              <a:rPr lang="en-US" altLang="zh-TW" sz="2200" dirty="0"/>
              <a:t>zung6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Gwong   </a:t>
            </a:r>
            <a:r>
              <a:rPr lang="zh-TW" altLang="en-US" sz="2200" dirty="0"/>
              <a:t>光</a:t>
            </a:r>
            <a:r>
              <a:rPr lang="en-US" altLang="zh-TW" sz="2200" dirty="0"/>
              <a:t>gwong1   </a:t>
            </a:r>
            <a:r>
              <a:rPr lang="zh-TW" altLang="en-US" sz="2200" dirty="0"/>
              <a:t>廣</a:t>
            </a:r>
            <a:r>
              <a:rPr lang="en-US" altLang="zh-TW" sz="2200" dirty="0"/>
              <a:t>gwong2  gwong3 gwong4 gwong5 gwong6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Coeng   </a:t>
            </a:r>
            <a:r>
              <a:rPr lang="zh-TW" altLang="en-US" sz="2200" dirty="0"/>
              <a:t>窗</a:t>
            </a:r>
            <a:r>
              <a:rPr lang="en-US" altLang="zh-TW" sz="2200" dirty="0"/>
              <a:t>coeng1  </a:t>
            </a:r>
            <a:r>
              <a:rPr lang="zh-TW" altLang="en-US" sz="2200" dirty="0"/>
              <a:t>搶</a:t>
            </a:r>
            <a:r>
              <a:rPr lang="en-US" altLang="zh-TW" sz="2200" dirty="0"/>
              <a:t>coeng2  </a:t>
            </a:r>
            <a:r>
              <a:rPr lang="zh-TW" altLang="en-US" sz="2200" dirty="0"/>
              <a:t>唱</a:t>
            </a:r>
            <a:r>
              <a:rPr lang="en-US" altLang="zh-TW" sz="2200" dirty="0"/>
              <a:t>coeng3  </a:t>
            </a:r>
            <a:r>
              <a:rPr lang="zh-TW" altLang="en-US" sz="2200" dirty="0"/>
              <a:t>場</a:t>
            </a:r>
            <a:r>
              <a:rPr lang="en-US" altLang="zh-TW" sz="2200" dirty="0"/>
              <a:t>coeng4  coeng5  coeng6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Seon  </a:t>
            </a:r>
            <a:r>
              <a:rPr lang="zh-TW" altLang="en-US" sz="2200" dirty="0"/>
              <a:t>詢</a:t>
            </a:r>
            <a:r>
              <a:rPr lang="en-US" altLang="zh-TW" sz="2200" dirty="0"/>
              <a:t>seon1  </a:t>
            </a:r>
            <a:r>
              <a:rPr lang="zh-TW" altLang="en-US" sz="2200" dirty="0"/>
              <a:t>筍</a:t>
            </a:r>
            <a:r>
              <a:rPr lang="en-US" altLang="zh-TW" sz="2200" dirty="0"/>
              <a:t>seon2  </a:t>
            </a:r>
            <a:r>
              <a:rPr lang="zh-TW" altLang="en-US" sz="2200" dirty="0"/>
              <a:t>信</a:t>
            </a:r>
            <a:r>
              <a:rPr lang="en-US" altLang="zh-TW" sz="2200" dirty="0"/>
              <a:t>seon3  </a:t>
            </a:r>
            <a:r>
              <a:rPr lang="zh-TW" altLang="en-US" sz="2200" dirty="0"/>
              <a:t>純</a:t>
            </a:r>
            <a:r>
              <a:rPr lang="en-US" altLang="zh-TW" sz="2200" dirty="0"/>
              <a:t>seon4   seon5   </a:t>
            </a:r>
            <a:r>
              <a:rPr lang="zh-TW" altLang="en-US" sz="2200" dirty="0"/>
              <a:t>順</a:t>
            </a:r>
            <a:r>
              <a:rPr lang="en-US" altLang="zh-TW" sz="2200" dirty="0"/>
              <a:t>seon6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Miu  </a:t>
            </a:r>
            <a:r>
              <a:rPr lang="zh-TW" altLang="en-US" sz="2200" dirty="0"/>
              <a:t>喵</a:t>
            </a:r>
            <a:r>
              <a:rPr lang="en-US" altLang="zh-TW" sz="2200" dirty="0"/>
              <a:t>miu1   </a:t>
            </a:r>
            <a:r>
              <a:rPr lang="zh-TW" altLang="en-US" sz="2200" dirty="0"/>
              <a:t>廟</a:t>
            </a:r>
            <a:r>
              <a:rPr lang="en-US" altLang="zh-TW" sz="2200" dirty="0"/>
              <a:t>miu2  miu3  </a:t>
            </a:r>
            <a:r>
              <a:rPr lang="zh-TW" altLang="en-US" sz="2200" dirty="0"/>
              <a:t>描</a:t>
            </a:r>
            <a:r>
              <a:rPr lang="en-US" altLang="zh-TW" sz="2200" dirty="0"/>
              <a:t>miu4   </a:t>
            </a:r>
            <a:r>
              <a:rPr lang="zh-TW" altLang="en-US" sz="2200" dirty="0"/>
              <a:t>秒</a:t>
            </a:r>
            <a:r>
              <a:rPr lang="en-US" altLang="zh-TW" sz="2200" dirty="0"/>
              <a:t>miu5  </a:t>
            </a:r>
            <a:r>
              <a:rPr lang="zh-TW" altLang="en-US" sz="2200" dirty="0"/>
              <a:t>妙</a:t>
            </a:r>
            <a:r>
              <a:rPr lang="en-US" altLang="zh-TW" sz="2200" dirty="0"/>
              <a:t>miu6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Gaai1  </a:t>
            </a:r>
            <a:r>
              <a:rPr lang="zh-TW" altLang="en-US" sz="2200" dirty="0"/>
              <a:t>街</a:t>
            </a:r>
            <a:r>
              <a:rPr lang="en-US" altLang="zh-TW" sz="2200" dirty="0"/>
              <a:t>gaai1  </a:t>
            </a:r>
            <a:r>
              <a:rPr lang="zh-TW" altLang="en-US" sz="2200" dirty="0"/>
              <a:t>解</a:t>
            </a:r>
            <a:r>
              <a:rPr lang="en-US" altLang="zh-TW" sz="2200" dirty="0"/>
              <a:t>gaai2  </a:t>
            </a:r>
            <a:r>
              <a:rPr lang="zh-TW" altLang="en-US" sz="2200" dirty="0"/>
              <a:t>戒</a:t>
            </a:r>
            <a:r>
              <a:rPr lang="en-US" altLang="zh-TW" sz="2200" dirty="0"/>
              <a:t>gaai3   gaai4  gaai5   gaai6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Gwai   </a:t>
            </a:r>
            <a:r>
              <a:rPr lang="zh-TW" altLang="en-US" sz="2200" dirty="0"/>
              <a:t>歸</a:t>
            </a:r>
            <a:r>
              <a:rPr lang="en-US" altLang="zh-TW" sz="2200" dirty="0"/>
              <a:t>gwai1  </a:t>
            </a:r>
            <a:r>
              <a:rPr lang="zh-TW" altLang="en-US" sz="2200" dirty="0"/>
              <a:t>鬼</a:t>
            </a:r>
            <a:r>
              <a:rPr lang="en-US" altLang="zh-TW" sz="2200" dirty="0"/>
              <a:t>gwai2  </a:t>
            </a:r>
            <a:r>
              <a:rPr lang="zh-TW" altLang="en-US" sz="2200" dirty="0"/>
              <a:t>貴</a:t>
            </a:r>
            <a:r>
              <a:rPr lang="en-US" altLang="zh-TW" sz="2200" dirty="0"/>
              <a:t>gwai3   gwai4  gwai5  </a:t>
            </a:r>
            <a:r>
              <a:rPr lang="zh-TW" altLang="en-US" sz="2200" dirty="0"/>
              <a:t>櫃</a:t>
            </a:r>
            <a:r>
              <a:rPr lang="en-US" altLang="zh-TW" sz="2200" dirty="0"/>
              <a:t>gwai6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Zau</a:t>
            </a:r>
            <a:r>
              <a:rPr lang="en-US" sz="2200" dirty="0"/>
              <a:t>   </a:t>
            </a:r>
            <a:r>
              <a:rPr lang="zh-TW" altLang="en-US" sz="2200" dirty="0"/>
              <a:t>洲</a:t>
            </a:r>
            <a:r>
              <a:rPr lang="en-US" altLang="zh-TW" sz="2200" dirty="0"/>
              <a:t>zau1  </a:t>
            </a:r>
            <a:r>
              <a:rPr lang="zh-TW" altLang="en-US" sz="2200" dirty="0"/>
              <a:t>酒</a:t>
            </a:r>
            <a:r>
              <a:rPr lang="en-US" altLang="zh-TW" sz="2200" dirty="0"/>
              <a:t>zau2   </a:t>
            </a:r>
            <a:r>
              <a:rPr lang="zh-TW" altLang="en-US" sz="2200" dirty="0"/>
              <a:t>晝</a:t>
            </a:r>
            <a:r>
              <a:rPr lang="en-US" altLang="zh-TW" sz="2200" dirty="0"/>
              <a:t>zau3   zau4  zau5   </a:t>
            </a:r>
            <a:r>
              <a:rPr lang="zh-TW" altLang="en-US" sz="2200" dirty="0"/>
              <a:t>就</a:t>
            </a:r>
            <a:r>
              <a:rPr lang="en-US" altLang="zh-TW" sz="2200" dirty="0"/>
              <a:t>zau6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74" y="329983"/>
            <a:ext cx="3380509" cy="5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verbs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347"/>
            <a:ext cx="10515600" cy="497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								Negation +</a:t>
            </a:r>
            <a:r>
              <a:rPr lang="zh-TW" altLang="en-US" dirty="0"/>
              <a:t>唔 </a:t>
            </a:r>
            <a:r>
              <a:rPr lang="en-US" altLang="zh-TW" dirty="0"/>
              <a:t>m4</a:t>
            </a:r>
          </a:p>
          <a:p>
            <a:pPr marL="0" indent="0">
              <a:buNone/>
            </a:pPr>
            <a:r>
              <a:rPr lang="zh-TW" altLang="en-US" dirty="0"/>
              <a:t>會  </a:t>
            </a:r>
            <a:r>
              <a:rPr lang="en-US" altLang="zh-TW" dirty="0"/>
              <a:t>		wui5  			will, would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可以  </a:t>
            </a:r>
            <a:r>
              <a:rPr lang="en-US" altLang="zh-TW" dirty="0"/>
              <a:t>		ho2 ji5		can, may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可以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識 </a:t>
            </a:r>
            <a:r>
              <a:rPr lang="en-US" altLang="zh-TW" dirty="0"/>
              <a:t>		sik1			know (how to)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識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應該  </a:t>
            </a:r>
            <a:r>
              <a:rPr lang="en-US" altLang="zh-TW" dirty="0"/>
              <a:t>		jing1 goi1 		should, ought to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應該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需要</a:t>
            </a:r>
            <a:r>
              <a:rPr lang="en-US" altLang="zh-TW" dirty="0"/>
              <a:t>/</a:t>
            </a:r>
            <a:r>
              <a:rPr lang="zh-TW" altLang="en-US" dirty="0"/>
              <a:t>要 </a:t>
            </a:r>
            <a:r>
              <a:rPr lang="en-US" altLang="zh-TW" dirty="0"/>
              <a:t>	seoi1 jiu3/jiu3	want, need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>
                <a:sym typeface="Wingdings" panose="05000000000000000000" pitchFamily="2" charset="2"/>
              </a:rPr>
              <a:t>需要</a:t>
            </a:r>
            <a:r>
              <a:rPr lang="en-US" altLang="zh-TW" dirty="0">
                <a:sym typeface="Wingdings" panose="05000000000000000000" pitchFamily="2" charset="2"/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>
                <a:sym typeface="Wingdings" panose="05000000000000000000" pitchFamily="2" charset="2"/>
              </a:rPr>
              <a:t>要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想 </a:t>
            </a:r>
            <a:r>
              <a:rPr lang="en-US" altLang="zh-TW" dirty="0"/>
              <a:t>		soeng2 		want to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想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92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phrases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347"/>
            <a:ext cx="10515600" cy="4970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食乜嘢</a:t>
            </a:r>
            <a:r>
              <a:rPr lang="en-US" altLang="zh-TW" dirty="0"/>
              <a:t>?  Sik6 mat1/mi1/me1 je5? (eat what things?)</a:t>
            </a:r>
          </a:p>
          <a:p>
            <a:pPr marL="0" indent="0">
              <a:buNone/>
            </a:pPr>
            <a:r>
              <a:rPr lang="zh-TW" altLang="en-US" dirty="0"/>
              <a:t>做乜嘢</a:t>
            </a:r>
            <a:r>
              <a:rPr lang="en-US" altLang="zh-TW" dirty="0"/>
              <a:t>? Zou6 mat1 je5? (do what things?)</a:t>
            </a:r>
          </a:p>
          <a:p>
            <a:pPr marL="0" indent="0">
              <a:buNone/>
            </a:pPr>
            <a:r>
              <a:rPr lang="zh-TW" altLang="en-US" dirty="0"/>
              <a:t>聽乜嘢</a:t>
            </a:r>
            <a:r>
              <a:rPr lang="en-US" altLang="zh-TW" dirty="0"/>
              <a:t>? Teng1 mat1 je5? (hear what things?) </a:t>
            </a:r>
          </a:p>
          <a:p>
            <a:pPr marL="0" indent="0">
              <a:buNone/>
            </a:pPr>
            <a:r>
              <a:rPr lang="zh-TW" altLang="en-US" dirty="0"/>
              <a:t>睇乜嘢</a:t>
            </a:r>
            <a:r>
              <a:rPr lang="en-US" altLang="zh-TW" dirty="0"/>
              <a:t>? Tai2 me1 je5? (see what things?)</a:t>
            </a:r>
          </a:p>
          <a:p>
            <a:pPr marL="0" indent="0">
              <a:buNone/>
            </a:pPr>
            <a:r>
              <a:rPr lang="zh-TW" altLang="en-US" dirty="0"/>
              <a:t>去邊度</a:t>
            </a:r>
            <a:r>
              <a:rPr lang="en-US" altLang="zh-TW" dirty="0"/>
              <a:t>? Heoi3 bin1 dou6? (go where?)</a:t>
            </a:r>
          </a:p>
          <a:p>
            <a:pPr marL="0" indent="0">
              <a:buNone/>
            </a:pPr>
            <a:r>
              <a:rPr lang="zh-TW" altLang="en-US" dirty="0"/>
              <a:t>邊個</a:t>
            </a:r>
            <a:r>
              <a:rPr lang="en-US" altLang="zh-TW" dirty="0"/>
              <a:t>? Bin1 go3? (who?)</a:t>
            </a:r>
          </a:p>
          <a:p>
            <a:pPr marL="0" indent="0">
              <a:buNone/>
            </a:pPr>
            <a:r>
              <a:rPr lang="zh-TW" altLang="en-US" dirty="0"/>
              <a:t>點解</a:t>
            </a:r>
            <a:r>
              <a:rPr lang="en-US" altLang="zh-TW" dirty="0"/>
              <a:t>? Dim2 gaai2 (how explain? </a:t>
            </a:r>
            <a:r>
              <a:rPr lang="en-US" altLang="zh-TW" dirty="0">
                <a:sym typeface="Wingdings" panose="05000000000000000000" pitchFamily="2" charset="2"/>
              </a:rPr>
              <a:t> why?)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點樣</a:t>
            </a:r>
            <a:r>
              <a:rPr lang="en-US" altLang="zh-TW" dirty="0"/>
              <a:t>? Dim2 joeng2? (how?)</a:t>
            </a:r>
          </a:p>
          <a:p>
            <a:pPr marL="0" indent="0">
              <a:buNone/>
            </a:pPr>
            <a:r>
              <a:rPr lang="zh-TW" altLang="en-US" dirty="0"/>
              <a:t>幾時</a:t>
            </a:r>
            <a:r>
              <a:rPr lang="en-US" altLang="zh-TW" dirty="0"/>
              <a:t>? Gei2 si4? (how time </a:t>
            </a:r>
            <a:r>
              <a:rPr lang="en-US" altLang="zh-TW" dirty="0">
                <a:sym typeface="Wingdings" panose="05000000000000000000" pitchFamily="2" charset="2"/>
              </a:rPr>
              <a:t> when?)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幾多</a:t>
            </a:r>
            <a:r>
              <a:rPr lang="en-US" altLang="zh-TW" dirty="0"/>
              <a:t>? Gei2 do1? (how many?)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</a:t>
            </a:fld>
            <a:endParaRPr lang="cs-CZ"/>
          </a:p>
        </p:txBody>
      </p:sp>
      <p:sp>
        <p:nvSpPr>
          <p:cNvPr id="5" name="Rounded Rectangle 4"/>
          <p:cNvSpPr/>
          <p:nvPr/>
        </p:nvSpPr>
        <p:spPr>
          <a:xfrm>
            <a:off x="905522" y="1318846"/>
            <a:ext cx="372863" cy="190793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27969" y="452761"/>
            <a:ext cx="110231" cy="86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382" y="199345"/>
            <a:ext cx="77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89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en-US" dirty="0"/>
              <a:t>Combination: auxiliary verb x question phrase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你會食乜嘢</a:t>
            </a:r>
            <a:r>
              <a:rPr lang="en-US" altLang="zh-TW" sz="2600" dirty="0">
                <a:latin typeface="+mj-lt"/>
              </a:rPr>
              <a:t>? Nei5 wui5 sik6 mat1 je5? (you will eat what thing?) 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你會去邊度</a:t>
            </a:r>
            <a:r>
              <a:rPr lang="en-US" altLang="zh-TW" sz="2600" dirty="0">
                <a:latin typeface="+mj-lt"/>
              </a:rPr>
              <a:t>? Nei5 wui5 heoi3 bin1 dou6? (you will go where?)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我可以食乜嘢</a:t>
            </a:r>
            <a:r>
              <a:rPr lang="en-US" altLang="zh-TW" sz="2600" dirty="0">
                <a:latin typeface="+mj-lt"/>
              </a:rPr>
              <a:t>? Ngo5 ho2 ji5 sik6 mat1 je5? (I can eat what thing?)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我可以去邊度</a:t>
            </a:r>
            <a:r>
              <a:rPr lang="en-US" altLang="zh-TW" sz="2600" dirty="0">
                <a:latin typeface="+mj-lt"/>
              </a:rPr>
              <a:t>? Ngo5 ho2 ji5 heoi3 bin1 dou6? (I can go where?)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我可以點樣</a:t>
            </a:r>
            <a:r>
              <a:rPr lang="en-US" altLang="zh-TW" sz="2600" dirty="0">
                <a:latin typeface="+mj-lt"/>
              </a:rPr>
              <a:t>? ngo5 ho2 ji5 dim2 joeng2? (I can how? -&gt; “what should I do?”)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你可以幾時</a:t>
            </a:r>
            <a:r>
              <a:rPr lang="en-US" altLang="zh-TW" sz="2600" dirty="0">
                <a:latin typeface="+mj-lt"/>
              </a:rPr>
              <a:t>? Nei5 ho2 ji5 gei2 si4? (you can when?)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你識唔識佢係邊個</a:t>
            </a:r>
            <a:r>
              <a:rPr lang="en-US" altLang="zh-TW" sz="2600" dirty="0">
                <a:latin typeface="+mj-lt"/>
              </a:rPr>
              <a:t>? Nei5 sik1 m4 sik1 keoi5? (you know or not know he/she is who?)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你識唔識點解</a:t>
            </a:r>
            <a:r>
              <a:rPr lang="en-US" altLang="zh-TW" sz="2600" dirty="0">
                <a:latin typeface="+mj-lt"/>
              </a:rPr>
              <a:t>? Nei5 sik1 m4 sik1 dim2 gaai2? (you know or not know why?)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你識講乜嘢話</a:t>
            </a:r>
            <a:r>
              <a:rPr lang="en-US" altLang="zh-TW" sz="2600" dirty="0">
                <a:latin typeface="+mj-lt"/>
              </a:rPr>
              <a:t>? Nei5 sik1 gong2 mat1 je5 waa2? (you know speak what language?)</a:t>
            </a:r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97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en-US" dirty="0"/>
              <a:t>Combination: auxiliary verb x question phrase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我應該坐乜嘢車</a:t>
            </a:r>
            <a:r>
              <a:rPr lang="en-US" altLang="zh-TW" sz="2400" dirty="0"/>
              <a:t>? Ngo5 jing1 goi1 co5 mat1 je5 ce1? (I should sit what thing car?)</a:t>
            </a:r>
          </a:p>
          <a:p>
            <a:pPr marL="0" indent="0">
              <a:buNone/>
            </a:pPr>
            <a:r>
              <a:rPr lang="zh-TW" altLang="en-US" sz="2400" dirty="0"/>
              <a:t>我應該去邊度</a:t>
            </a:r>
            <a:r>
              <a:rPr lang="en-US" altLang="zh-TW" sz="2400" dirty="0"/>
              <a:t>? Ngo5 jing1 goi1 heoi3 bin1 dou6? (I should go where?)</a:t>
            </a:r>
          </a:p>
          <a:p>
            <a:pPr marL="0" indent="0">
              <a:buNone/>
            </a:pPr>
            <a:r>
              <a:rPr lang="zh-TW" altLang="en-US" sz="2400" dirty="0"/>
              <a:t>我應該點樣</a:t>
            </a:r>
            <a:r>
              <a:rPr lang="en-US" altLang="zh-TW" sz="2400" dirty="0"/>
              <a:t>? Ngo5 jing1 goi1 dim2 joeng2? (I should how?)</a:t>
            </a:r>
          </a:p>
          <a:p>
            <a:pPr marL="0" indent="0">
              <a:buNone/>
            </a:pPr>
            <a:r>
              <a:rPr lang="zh-TW" altLang="en-US" sz="2400" dirty="0"/>
              <a:t>我應該要幾多杯</a:t>
            </a:r>
            <a:r>
              <a:rPr lang="en-US" altLang="zh-TW" sz="2400" dirty="0"/>
              <a:t>? Ngo5 jing1 goi1 jiu3 gei2 do1 bui1? (I should need how many cups?)</a:t>
            </a:r>
          </a:p>
          <a:p>
            <a:pPr marL="0" indent="0">
              <a:buNone/>
            </a:pPr>
            <a:r>
              <a:rPr lang="zh-TW" altLang="en-US" sz="2400" dirty="0"/>
              <a:t>你要一個乜菜</a:t>
            </a:r>
            <a:r>
              <a:rPr lang="en-US" altLang="zh-TW" sz="2400" dirty="0"/>
              <a:t>? Nei5 jiu3 jat1 go3 mat1 coi3? (you need one piece what “vegetable” dish?)</a:t>
            </a:r>
          </a:p>
          <a:p>
            <a:pPr marL="0" indent="0">
              <a:buNone/>
            </a:pPr>
            <a:r>
              <a:rPr lang="zh-TW" altLang="en-US" sz="2400" dirty="0"/>
              <a:t>你要去邊度</a:t>
            </a:r>
            <a:r>
              <a:rPr lang="en-US" altLang="zh-TW" sz="2400" dirty="0"/>
              <a:t>? Nei5 jiu3 heoi3 bin1 dou6? (you need go where?)</a:t>
            </a:r>
          </a:p>
          <a:p>
            <a:pPr marL="0" indent="0">
              <a:buNone/>
            </a:pPr>
            <a:r>
              <a:rPr lang="zh-TW" altLang="en-US" sz="2400" dirty="0"/>
              <a:t>你想點樣</a:t>
            </a:r>
            <a:r>
              <a:rPr lang="en-US" altLang="zh-TW" sz="2400" dirty="0"/>
              <a:t>? Nei5 soeng2 dim2 joeng2? (you want how?)</a:t>
            </a:r>
          </a:p>
          <a:p>
            <a:pPr marL="0" indent="0">
              <a:buNone/>
            </a:pPr>
            <a:r>
              <a:rPr lang="zh-TW" altLang="en-US" sz="2400" dirty="0"/>
              <a:t>你想幾多錢</a:t>
            </a:r>
            <a:r>
              <a:rPr lang="en-US" altLang="zh-TW" sz="2400" dirty="0"/>
              <a:t>? Nei5 soeng2 gei2 do1 cin2? (you want how much money? -&gt; “how much do you want to pay for this item?”)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0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7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16" y="243806"/>
            <a:ext cx="5558261" cy="536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806"/>
            <a:ext cx="5538392" cy="20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57" y="667276"/>
            <a:ext cx="9621085" cy="51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1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9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緊 </a:t>
            </a:r>
            <a:r>
              <a:rPr lang="en-US" altLang="zh-TW" dirty="0"/>
              <a:t>gan2, “-</a:t>
            </a:r>
            <a:r>
              <a:rPr lang="en-US" altLang="zh-TW" dirty="0" err="1"/>
              <a:t>ing</a:t>
            </a:r>
            <a:r>
              <a:rPr lang="en-US" altLang="zh-TW" dirty="0"/>
              <a:t>”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304246"/>
            <a:ext cx="10515600" cy="495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The progressive suffix </a:t>
            </a:r>
            <a:r>
              <a:rPr lang="zh-TW" altLang="en-US" sz="2400" dirty="0"/>
              <a:t>緊 </a:t>
            </a:r>
            <a:r>
              <a:rPr lang="en-US" altLang="zh-TW" sz="2400" dirty="0"/>
              <a:t>gan2, like the English progressive “-</a:t>
            </a:r>
            <a:r>
              <a:rPr lang="en-US" altLang="zh-TW" sz="2400" dirty="0" err="1"/>
              <a:t>ing</a:t>
            </a:r>
            <a:r>
              <a:rPr lang="en-US" altLang="zh-TW" sz="2400" dirty="0"/>
              <a:t>”, is used for ongoing activities.</a:t>
            </a:r>
          </a:p>
          <a:p>
            <a:pPr marL="0" indent="0">
              <a:buNone/>
            </a:pPr>
            <a:r>
              <a:rPr lang="zh-TW" altLang="en-US" sz="2400" dirty="0"/>
              <a:t>我食飯 </a:t>
            </a:r>
            <a:r>
              <a:rPr lang="en-US" altLang="zh-TW" sz="2400" dirty="0"/>
              <a:t>ngo5 sik6 faan6 -&gt;</a:t>
            </a:r>
            <a:r>
              <a:rPr lang="zh-TW" altLang="en-US" sz="2400" dirty="0"/>
              <a:t>我食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飯 </a:t>
            </a:r>
            <a:r>
              <a:rPr lang="en-US" altLang="zh-TW" sz="2400" dirty="0"/>
              <a:t>ngo5 sik6</a:t>
            </a:r>
            <a:r>
              <a:rPr lang="en-US" altLang="zh-TW" sz="2400" b="1" dirty="0">
                <a:solidFill>
                  <a:srgbClr val="FF0000"/>
                </a:solidFill>
              </a:rPr>
              <a:t> gan2 </a:t>
            </a:r>
            <a:r>
              <a:rPr lang="en-US" altLang="zh-TW" sz="2400" dirty="0"/>
              <a:t>faan6 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562157"/>
            <a:ext cx="10515600" cy="497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/>
              <a:t>食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 Sik6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mat1/mi1/me1 je5? (eat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</a:t>
            </a:r>
          </a:p>
          <a:p>
            <a:pPr marL="0" indent="0">
              <a:buNone/>
            </a:pPr>
            <a:r>
              <a:rPr lang="zh-TW" altLang="en-US" sz="2400" dirty="0"/>
              <a:t>做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Zou6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mat1 je5? (do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</a:t>
            </a:r>
          </a:p>
          <a:p>
            <a:pPr marL="0" indent="0">
              <a:buNone/>
            </a:pPr>
            <a:r>
              <a:rPr lang="zh-TW" altLang="en-US" sz="2400" dirty="0"/>
              <a:t>聽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Teng1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mat1 je5? (hear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 </a:t>
            </a:r>
          </a:p>
          <a:p>
            <a:pPr marL="0" indent="0">
              <a:buNone/>
            </a:pPr>
            <a:r>
              <a:rPr lang="zh-TW" altLang="en-US" sz="2400" dirty="0"/>
              <a:t>睇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乜嘢</a:t>
            </a:r>
            <a:r>
              <a:rPr lang="en-US" altLang="zh-TW" sz="2400" dirty="0"/>
              <a:t>? Tai2 </a:t>
            </a:r>
            <a:r>
              <a:rPr lang="en-US" altLang="zh-TW" sz="2400" b="1" dirty="0">
                <a:solidFill>
                  <a:srgbClr val="FF0000"/>
                </a:solidFill>
              </a:rPr>
              <a:t>gan2</a:t>
            </a:r>
            <a:r>
              <a:rPr lang="en-US" altLang="zh-TW" sz="2400" dirty="0"/>
              <a:t> me1 je5? (see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what things?)</a:t>
            </a:r>
          </a:p>
          <a:p>
            <a:pPr marL="0" indent="0">
              <a:buNone/>
            </a:pPr>
            <a:r>
              <a:rPr lang="zh-TW" altLang="en-US" sz="2400" dirty="0"/>
              <a:t>去</a:t>
            </a:r>
            <a:r>
              <a:rPr lang="zh-TW" altLang="en-US" sz="2400" b="1" dirty="0">
                <a:solidFill>
                  <a:srgbClr val="FF0000"/>
                </a:solidFill>
              </a:rPr>
              <a:t>緊</a:t>
            </a:r>
            <a:r>
              <a:rPr lang="zh-TW" altLang="en-US" sz="2400" dirty="0"/>
              <a:t>邊度</a:t>
            </a:r>
            <a:r>
              <a:rPr lang="en-US" altLang="zh-TW" sz="2400" dirty="0"/>
              <a:t>? Heoi3</a:t>
            </a:r>
            <a:r>
              <a:rPr lang="en-US" altLang="zh-TW" sz="2400" b="1" dirty="0">
                <a:solidFill>
                  <a:srgbClr val="FF0000"/>
                </a:solidFill>
              </a:rPr>
              <a:t> gan2</a:t>
            </a:r>
            <a:r>
              <a:rPr lang="en-US" altLang="zh-TW" sz="2400" dirty="0"/>
              <a:t> bin1 dou6? (go</a:t>
            </a:r>
            <a:r>
              <a:rPr lang="en-US" altLang="zh-TW" sz="2400" b="1" dirty="0">
                <a:solidFill>
                  <a:srgbClr val="FF0000"/>
                </a:solidFill>
              </a:rPr>
              <a:t>ing</a:t>
            </a:r>
            <a:r>
              <a:rPr lang="en-US" altLang="zh-TW" sz="2400" dirty="0"/>
              <a:t> where?)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2983" y="2424656"/>
            <a:ext cx="372863" cy="190793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2709" y="4332587"/>
            <a:ext cx="300274" cy="40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166" y="4567101"/>
            <a:ext cx="77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verb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632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Širokoúhlá obrazovka</PresentationFormat>
  <Paragraphs>113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Cantonese II Lesson 6 – Question, continuous</vt:lpstr>
      <vt:lpstr>Tone check</vt:lpstr>
      <vt:lpstr>Auxiliary verbs</vt:lpstr>
      <vt:lpstr>Question phrases</vt:lpstr>
      <vt:lpstr>Combination: auxiliary verb x question phrase</vt:lpstr>
      <vt:lpstr>Combination: auxiliary verb x question phrase</vt:lpstr>
      <vt:lpstr>Prezentace aplikace PowerPoint</vt:lpstr>
      <vt:lpstr>Prezentace aplikace PowerPoint</vt:lpstr>
      <vt:lpstr>緊 gan2, “-ing”</vt:lpstr>
      <vt:lpstr>仲 zung6, still</vt:lpstr>
      <vt:lpstr>Activities  Add 仲 zung6 and 緊 gan2</vt:lpstr>
      <vt:lpstr>煲仔飯 bou1 zai2 faan6 (Claypot rice)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Kong Mak</dc:creator>
  <cp:lastModifiedBy>Tadeáš Hájek</cp:lastModifiedBy>
  <cp:revision>299</cp:revision>
  <cp:lastPrinted>2023-03-22T16:02:02Z</cp:lastPrinted>
  <dcterms:created xsi:type="dcterms:W3CDTF">2023-01-12T14:32:40Z</dcterms:created>
  <dcterms:modified xsi:type="dcterms:W3CDTF">2023-03-22T18:34:42Z</dcterms:modified>
</cp:coreProperties>
</file>