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1" r:id="rId2"/>
    <p:sldId id="292" r:id="rId3"/>
    <p:sldId id="295" r:id="rId4"/>
    <p:sldId id="299" r:id="rId5"/>
    <p:sldId id="303" r:id="rId6"/>
    <p:sldId id="304" r:id="rId7"/>
    <p:sldId id="293" r:id="rId8"/>
    <p:sldId id="297" r:id="rId9"/>
    <p:sldId id="294" r:id="rId10"/>
    <p:sldId id="300" r:id="rId11"/>
    <p:sldId id="302" r:id="rId12"/>
    <p:sldId id="296" r:id="rId13"/>
    <p:sldId id="301" r:id="rId14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73C0845-E7DB-4F25-BE2A-15D7118A7E08}">
          <p14:sldIdLst>
            <p14:sldId id="271"/>
            <p14:sldId id="292"/>
            <p14:sldId id="295"/>
            <p14:sldId id="299"/>
            <p14:sldId id="303"/>
            <p14:sldId id="304"/>
            <p14:sldId id="293"/>
            <p14:sldId id="297"/>
            <p14:sldId id="294"/>
            <p14:sldId id="300"/>
            <p14:sldId id="302"/>
            <p14:sldId id="296"/>
            <p14:sldId id="30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7FEB"/>
    <a:srgbClr val="2B8D2D"/>
    <a:srgbClr val="348447"/>
    <a:srgbClr val="A28716"/>
    <a:srgbClr val="8B2D2D"/>
    <a:srgbClr val="B1DA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43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386456-2274-4752-B5A7-600196A6B8E1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4C30BA-53E3-4BAD-B8A2-1A5DB925D4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753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 water</a:t>
            </a:r>
            <a:r>
              <a:rPr lang="en-US" baseline="0" dirty="0"/>
              <a:t> </a:t>
            </a:r>
            <a:r>
              <a:rPr lang="en-US" baseline="0" dirty="0" err="1"/>
              <a:t>bruce</a:t>
            </a:r>
            <a:r>
              <a:rPr lang="en-US" baseline="0" dirty="0"/>
              <a:t> lee https://youtu.be/cJMwBwFj5nQ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C30BA-53E3-4BAD-B8A2-1A5DB925D4F8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9768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476DA-BD63-4943-9121-23C820F9CAB6}" type="datetime1">
              <a:rPr lang="cs-CZ" smtClean="0"/>
              <a:t>26.04.2023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031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6BC5D-919C-493E-9F22-A8CB292DB5B4}" type="datetime1">
              <a:rPr lang="cs-CZ" smtClean="0"/>
              <a:t>26.04.2023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140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ADD5D-E891-4578-B46C-659D01E7CC7D}" type="datetime1">
              <a:rPr lang="cs-CZ" smtClean="0"/>
              <a:t>26.04.2023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236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8C7AE-F8DC-4C65-8339-EC365379C9C8}" type="datetime1">
              <a:rPr lang="cs-CZ" smtClean="0"/>
              <a:t>26.04.2023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5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BFE94-6D26-4C11-9290-C761CEDE4536}" type="datetime1">
              <a:rPr lang="cs-CZ" smtClean="0"/>
              <a:t>26.04.2023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4808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B24A6-A56C-4CA1-8307-C32E4BD7EC32}" type="datetime1">
              <a:rPr lang="cs-CZ" smtClean="0"/>
              <a:t>26.04.2023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622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ADC35-EA33-4A18-9A8E-6573E3EC79CA}" type="datetime1">
              <a:rPr lang="cs-CZ" smtClean="0"/>
              <a:t>26.04.2023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55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63904-C7D5-4937-9598-409C9243B60C}" type="datetime1">
              <a:rPr lang="cs-CZ" smtClean="0"/>
              <a:t>26.04.2023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1924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5FB4-E7D0-4CA3-942E-F1155634CEE2}" type="datetime1">
              <a:rPr lang="cs-CZ" smtClean="0"/>
              <a:t>26.04.2023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402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9B96-B98E-4C23-8B26-37BD29203D29}" type="datetime1">
              <a:rPr lang="cs-CZ" smtClean="0"/>
              <a:t>26.04.2023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417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1DA2-E847-4355-9FA7-047089A7DB4A}" type="datetime1">
              <a:rPr lang="cs-CZ" smtClean="0"/>
              <a:t>26.04.2023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007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F1861-7712-403A-8626-233122039060}" type="datetime1">
              <a:rPr lang="cs-CZ" smtClean="0"/>
              <a:t>26.04.2023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44378-8EFA-479B-ACCF-66258FED53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6861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oFEaoUoM3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jECZQPP4azc" TargetMode="External"/><Relationship Id="rId3" Type="http://schemas.openxmlformats.org/officeDocument/2006/relationships/hyperlink" Target="https://youtu.be/wZD_qQ81l3Q" TargetMode="External"/><Relationship Id="rId7" Type="http://schemas.openxmlformats.org/officeDocument/2006/relationships/hyperlink" Target="https://youtu.be/Px4VMWBEmuU" TargetMode="External"/><Relationship Id="rId2" Type="http://schemas.openxmlformats.org/officeDocument/2006/relationships/hyperlink" Target="https://youtu.be/VqnpLbr1zJ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92umHyOJ8Yg" TargetMode="External"/><Relationship Id="rId5" Type="http://schemas.openxmlformats.org/officeDocument/2006/relationships/hyperlink" Target="https://youtu.be/tmmliJjsizc" TargetMode="External"/><Relationship Id="rId4" Type="http://schemas.openxmlformats.org/officeDocument/2006/relationships/hyperlink" Target="https://youtu.be/eYKyQn2W2tw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69722"/>
            <a:ext cx="9144000" cy="1918555"/>
          </a:xfrm>
        </p:spPr>
        <p:txBody>
          <a:bodyPr>
            <a:normAutofit/>
          </a:bodyPr>
          <a:lstStyle/>
          <a:p>
            <a:r>
              <a:rPr lang="en-US" dirty="0"/>
              <a:t>Cantonese II</a:t>
            </a:r>
            <a:br>
              <a:rPr lang="en-US" dirty="0"/>
            </a:br>
            <a:r>
              <a:rPr lang="en-US" dirty="0"/>
              <a:t>Lesson 10 – Dream, Life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197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1360"/>
            <a:ext cx="10515600" cy="443764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Conversation Practice – “life idealism/philosophy”</a:t>
            </a:r>
            <a:endParaRPr lang="cs-CZ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277" y="545125"/>
            <a:ext cx="11500338" cy="60444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/>
              <a:t>Friend: </a:t>
            </a:r>
            <a:r>
              <a:rPr lang="zh-TW" altLang="en-US" sz="1600" dirty="0"/>
              <a:t>你有啲咩人生哲學呢</a:t>
            </a:r>
            <a:r>
              <a:rPr lang="en-US" altLang="zh-TW" sz="1600" dirty="0"/>
              <a:t>? You have D what life goal ne?</a:t>
            </a:r>
          </a:p>
          <a:p>
            <a:pPr marL="0" indent="0">
              <a:buNone/>
            </a:pPr>
            <a:r>
              <a:rPr lang="en-US" altLang="zh-TW" sz="1600" dirty="0"/>
              <a:t>Nei5 jau5 di1 me1 jan4 sang1 zit3 hok6 ne1?</a:t>
            </a:r>
          </a:p>
          <a:p>
            <a:pPr marL="0" indent="0">
              <a:buNone/>
            </a:pPr>
            <a:endParaRPr lang="en-US" sz="1600" u="sng" dirty="0"/>
          </a:p>
          <a:p>
            <a:pPr marL="0" indent="0">
              <a:buNone/>
            </a:pPr>
            <a:r>
              <a:rPr lang="en-US" sz="1600" b="1" dirty="0"/>
              <a:t>I: </a:t>
            </a:r>
            <a:r>
              <a:rPr lang="zh-TW" altLang="en-US" sz="1600" dirty="0"/>
              <a:t>我覺得做人最緊要係</a:t>
            </a:r>
            <a:r>
              <a:rPr lang="zh-TW" altLang="en-US" sz="1600" u="sng" dirty="0"/>
              <a:t>開心</a:t>
            </a:r>
            <a:r>
              <a:rPr lang="zh-TW" altLang="en-US" sz="1600" dirty="0"/>
              <a:t>◦ </a:t>
            </a:r>
            <a:r>
              <a:rPr lang="zh-TW" altLang="en-US" sz="1600" u="sng" dirty="0"/>
              <a:t>唔好做工作狂</a:t>
            </a:r>
            <a:r>
              <a:rPr lang="zh-TW" altLang="en-US" sz="1600" dirty="0"/>
              <a:t>◦ </a:t>
            </a:r>
            <a:r>
              <a:rPr lang="en-US" altLang="zh-TW" sz="1600" dirty="0"/>
              <a:t>I think being a person the most important is being happy. Don’t be a workaholic.)</a:t>
            </a:r>
          </a:p>
          <a:p>
            <a:pPr marL="0" indent="0">
              <a:buNone/>
            </a:pPr>
            <a:r>
              <a:rPr lang="en-US" altLang="zh-TW" sz="1600" dirty="0"/>
              <a:t>ngo5 gok3 dak1 </a:t>
            </a:r>
            <a:r>
              <a:rPr lang="nl-NL" altLang="zh-TW" sz="1600" dirty="0"/>
              <a:t>zou6 jan4 zeoi3 gan2 jiu3 hai6 </a:t>
            </a:r>
            <a:r>
              <a:rPr lang="nl-NL" altLang="zh-TW" sz="1600" u="sng" dirty="0"/>
              <a:t>hoi1 sam1</a:t>
            </a:r>
            <a:r>
              <a:rPr lang="nl-NL" altLang="zh-TW" sz="1600" dirty="0"/>
              <a:t>. </a:t>
            </a:r>
            <a:r>
              <a:rPr lang="nl-NL" altLang="zh-TW" sz="1600" u="sng" dirty="0"/>
              <a:t>m4 hou2 zou6 gung1 zok3 kong4</a:t>
            </a:r>
            <a:r>
              <a:rPr lang="nl-NL" altLang="zh-TW" sz="1600" dirty="0"/>
              <a:t>.</a:t>
            </a:r>
            <a:endParaRPr lang="en-US" altLang="zh-TW" sz="1600" dirty="0"/>
          </a:p>
          <a:p>
            <a:pPr marL="0" indent="0">
              <a:buNone/>
            </a:pPr>
            <a:r>
              <a:rPr lang="zh-TW" altLang="en-US" sz="1600" u="sng" dirty="0"/>
              <a:t>夠錢生活就足夠◦有美好回億◦死得眼閉◦</a:t>
            </a:r>
            <a:r>
              <a:rPr lang="zh-TW" altLang="en-US" sz="1600" dirty="0"/>
              <a:t> </a:t>
            </a:r>
            <a:r>
              <a:rPr lang="en-US" altLang="zh-TW" sz="1600" dirty="0"/>
              <a:t>enough money to live is enough. Have a beautiful memory. Die with eyes closed. </a:t>
            </a:r>
          </a:p>
          <a:p>
            <a:pPr marL="0" indent="0">
              <a:buNone/>
            </a:pPr>
            <a:r>
              <a:rPr lang="en-US" altLang="zh-TW" sz="1600" u="sng" dirty="0"/>
              <a:t>gau2 cin2 sang1 wut6 zau6 zuk1 gau3. sei2 dak1 ngaan5 bai3</a:t>
            </a:r>
          </a:p>
          <a:p>
            <a:pPr marL="0" indent="0">
              <a:buNone/>
            </a:pPr>
            <a:endParaRPr lang="en-US" altLang="zh-TW" sz="1600" dirty="0"/>
          </a:p>
          <a:p>
            <a:pPr marL="0" indent="0">
              <a:buNone/>
            </a:pPr>
            <a:r>
              <a:rPr lang="en-US" sz="1600" b="1" dirty="0"/>
              <a:t>Friend: </a:t>
            </a:r>
            <a:r>
              <a:rPr lang="zh-TW" altLang="en-US" sz="1600" dirty="0"/>
              <a:t>你覺得有咩挑戰</a:t>
            </a:r>
            <a:r>
              <a:rPr lang="en-US" altLang="zh-TW" sz="1600" dirty="0"/>
              <a:t>? you think what challenges (you will come across)?</a:t>
            </a:r>
          </a:p>
          <a:p>
            <a:pPr marL="0" indent="0">
              <a:buNone/>
            </a:pPr>
            <a:r>
              <a:rPr lang="en-US" altLang="zh-TW" sz="1600" dirty="0"/>
              <a:t>Nei5 gok3 dak1 jau5 me1 tiu1 zin3?</a:t>
            </a:r>
          </a:p>
          <a:p>
            <a:pPr marL="0" indent="0">
              <a:buNone/>
            </a:pPr>
            <a:endParaRPr lang="en-US" altLang="zh-TW" sz="1600" dirty="0"/>
          </a:p>
          <a:p>
            <a:pPr marL="0" indent="0">
              <a:buNone/>
            </a:pPr>
            <a:r>
              <a:rPr lang="en-US" sz="1600" b="1" dirty="0"/>
              <a:t>I: </a:t>
            </a:r>
            <a:r>
              <a:rPr lang="zh-TW" altLang="en-US" sz="1600" dirty="0"/>
              <a:t>我覺得可能</a:t>
            </a:r>
            <a:r>
              <a:rPr lang="zh-TW" altLang="en-US" sz="1600" u="sng" dirty="0"/>
              <a:t>會餓死</a:t>
            </a:r>
            <a:r>
              <a:rPr lang="zh-TW" altLang="en-US" sz="1600" dirty="0"/>
              <a:t>◦  </a:t>
            </a:r>
            <a:r>
              <a:rPr lang="en-US" altLang="zh-TW" sz="1600" dirty="0"/>
              <a:t>I think perhaps will starve to death.</a:t>
            </a:r>
          </a:p>
          <a:p>
            <a:pPr marL="0" indent="0">
              <a:buNone/>
            </a:pPr>
            <a:r>
              <a:rPr lang="en-US" altLang="zh-TW" sz="1600" dirty="0"/>
              <a:t>Ngo5 gok3 dak1 ho2 nang4 </a:t>
            </a:r>
            <a:r>
              <a:rPr lang="en-US" altLang="zh-TW" sz="1600" u="sng" dirty="0"/>
              <a:t>wui5 ngo6 sei6</a:t>
            </a:r>
            <a:r>
              <a:rPr lang="en-US" altLang="zh-TW" sz="1600" dirty="0"/>
              <a:t>.</a:t>
            </a:r>
          </a:p>
          <a:p>
            <a:pPr marL="0" indent="0">
              <a:buNone/>
            </a:pPr>
            <a:endParaRPr lang="en-US" altLang="zh-TW" sz="1600" dirty="0"/>
          </a:p>
          <a:p>
            <a:pPr marL="0" indent="0">
              <a:buNone/>
            </a:pPr>
            <a:r>
              <a:rPr lang="en-US" sz="1600" u="sng" dirty="0"/>
              <a:t>Underline words are for exchangeable options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702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392" y="269386"/>
            <a:ext cx="11869616" cy="64520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800" b="1" dirty="0"/>
              <a:t>Movie &lt;&lt;</a:t>
            </a:r>
            <a:r>
              <a:rPr lang="zh-TW" altLang="en-US" sz="1800" b="1" dirty="0"/>
              <a:t>激戰</a:t>
            </a:r>
            <a:r>
              <a:rPr lang="en-US" altLang="zh-TW" sz="1800" b="1" dirty="0"/>
              <a:t>&gt;&gt;</a:t>
            </a:r>
          </a:p>
          <a:p>
            <a:pPr marL="0" indent="0">
              <a:buNone/>
            </a:pPr>
            <a:r>
              <a:rPr lang="cs-CZ" altLang="zh-TW" sz="1800" b="1" dirty="0">
                <a:hlinkClick r:id="rId2"/>
              </a:rPr>
              <a:t>https://www.youtube.com/watch?v=5oFEaoUoM3M</a:t>
            </a:r>
            <a:endParaRPr lang="en-US" altLang="zh-TW" sz="1800" b="1" dirty="0"/>
          </a:p>
          <a:p>
            <a:pPr marL="0" indent="0">
              <a:buNone/>
            </a:pPr>
            <a:r>
              <a:rPr lang="en-US" altLang="zh-TW" sz="1800" dirty="0"/>
              <a:t>0:55-1:22</a:t>
            </a:r>
          </a:p>
          <a:p>
            <a:pPr marL="0" indent="0">
              <a:buNone/>
            </a:pPr>
            <a:r>
              <a:rPr lang="zh-TW" altLang="en-US" sz="1800" b="1" dirty="0"/>
              <a:t>我呢廿幾年乜都冇做過呀</a:t>
            </a:r>
            <a:r>
              <a:rPr lang="en-US" altLang="zh-TW" sz="1800" b="1" dirty="0"/>
              <a:t>!</a:t>
            </a:r>
            <a:r>
              <a:rPr lang="en-US" altLang="zh-TW" sz="1800" dirty="0"/>
              <a:t>		</a:t>
            </a:r>
            <a:r>
              <a:rPr lang="en-US" altLang="zh-TW" sz="1600" dirty="0"/>
              <a:t>I these 20+ years have done nothing aa!</a:t>
            </a:r>
          </a:p>
          <a:p>
            <a:pPr marL="0" indent="0">
              <a:buNone/>
            </a:pPr>
            <a:r>
              <a:rPr lang="en-US" altLang="zh-TW" sz="1600" dirty="0"/>
              <a:t>Ngo5 ni1 jaa6 gei2 nin4 mat1 dou1 mou5 zou6 gwo3 aa3!</a:t>
            </a:r>
          </a:p>
          <a:p>
            <a:pPr marL="0" indent="0">
              <a:buNone/>
            </a:pPr>
            <a:r>
              <a:rPr lang="zh-TW" altLang="en-US" sz="1800" b="1" dirty="0"/>
              <a:t>我唔想到熄燈嗰陣˒我連一件</a:t>
            </a:r>
            <a:r>
              <a:rPr lang="zh-TW" altLang="en-US" sz="1800" b="1" u="sng" dirty="0"/>
              <a:t>值得記得</a:t>
            </a:r>
            <a:r>
              <a:rPr lang="zh-TW" altLang="en-US" sz="1800" b="1" dirty="0"/>
              <a:t>嘅事都冇呀</a:t>
            </a:r>
            <a:r>
              <a:rPr lang="en-US" altLang="zh-TW" sz="1800" b="1" dirty="0"/>
              <a:t>! </a:t>
            </a:r>
            <a:r>
              <a:rPr lang="en-US" altLang="zh-TW" sz="1600" dirty="0"/>
              <a:t>I don’t want when “my light” switches off, I don’t even remember one thing.</a:t>
            </a:r>
          </a:p>
          <a:p>
            <a:pPr marL="0" indent="0">
              <a:buNone/>
            </a:pPr>
            <a:r>
              <a:rPr lang="en-US" altLang="zh-TW" sz="1600" dirty="0"/>
              <a:t>Ngo5 m4 soeng2 dou3 sik1 dang1 go2 zan6, ngo5 lin4 jat1 gin6 </a:t>
            </a:r>
            <a:r>
              <a:rPr lang="en-US" altLang="zh-TW" sz="1600" u="sng" dirty="0"/>
              <a:t>zik6 dak1 gei3 dak1 </a:t>
            </a:r>
            <a:r>
              <a:rPr lang="en-US" altLang="zh-TW" sz="1600" dirty="0"/>
              <a:t>ge3 si6 dou1 mou5 aa3!</a:t>
            </a:r>
          </a:p>
          <a:p>
            <a:pPr marL="0" indent="0">
              <a:buNone/>
            </a:pPr>
            <a:r>
              <a:rPr lang="zh-TW" altLang="en-US" sz="1800" b="1" dirty="0"/>
              <a:t>我仲有嘢輸咩</a:t>
            </a:r>
            <a:r>
              <a:rPr lang="en-US" altLang="zh-TW" sz="1800" b="1" dirty="0"/>
              <a:t>?  </a:t>
            </a:r>
            <a:r>
              <a:rPr lang="en-US" altLang="zh-TW" sz="1600" dirty="0"/>
              <a:t>I still can lose?</a:t>
            </a:r>
          </a:p>
          <a:p>
            <a:pPr marL="0" indent="0">
              <a:buNone/>
            </a:pPr>
            <a:r>
              <a:rPr lang="en-US" altLang="zh-TW" sz="1600" dirty="0"/>
              <a:t>Ngo5 zung6 jau5 je5 syu1 me1?</a:t>
            </a:r>
          </a:p>
          <a:p>
            <a:pPr marL="0" indent="0">
              <a:buNone/>
            </a:pPr>
            <a:r>
              <a:rPr lang="zh-TW" altLang="en-US" sz="1800" b="1" dirty="0"/>
              <a:t>唔緊要啦</a:t>
            </a:r>
            <a:r>
              <a:rPr lang="en-US" altLang="zh-TW" sz="1800" b="1" dirty="0"/>
              <a:t>! </a:t>
            </a:r>
            <a:r>
              <a:rPr lang="zh-TW" altLang="en-US" sz="1800" b="1" dirty="0"/>
              <a:t>贏又好˴輸又好◦啲嘢都返唔到嚟啦◦ </a:t>
            </a:r>
            <a:r>
              <a:rPr lang="en-US" altLang="zh-TW" sz="1600" dirty="0"/>
              <a:t>not important la! No matter win, or less. Thins won’t come back la</a:t>
            </a:r>
          </a:p>
          <a:p>
            <a:pPr marL="0" indent="0">
              <a:buNone/>
            </a:pPr>
            <a:r>
              <a:rPr lang="en-US" altLang="zh-TW" sz="1600" dirty="0"/>
              <a:t>M4 gan2 jiu3 laa3! Jeng4 jau6 hou2</a:t>
            </a:r>
            <a:r>
              <a:rPr lang="zh-TW" altLang="en-US" sz="1600" dirty="0"/>
              <a:t>˴</a:t>
            </a:r>
            <a:r>
              <a:rPr lang="en-US" altLang="zh-TW" sz="1600" dirty="0"/>
              <a:t>syu1 jau6 hou2. di1 je5 dou1 faan1 m4 dou2 lei4 laa3.</a:t>
            </a:r>
          </a:p>
          <a:p>
            <a:pPr marL="0" indent="0">
              <a:buNone/>
            </a:pPr>
            <a:r>
              <a:rPr lang="zh-TW" altLang="en-US" sz="1800" b="1" dirty="0"/>
              <a:t>其實我同阿齊都一樣之嘛◦只係想為自己做返一件事啫◦ </a:t>
            </a:r>
            <a:r>
              <a:rPr lang="en-US" altLang="zh-TW" sz="1600" dirty="0"/>
              <a:t>in fact, I and </a:t>
            </a:r>
            <a:r>
              <a:rPr lang="en-US" altLang="zh-TW" sz="1600" dirty="0" err="1"/>
              <a:t>Ar</a:t>
            </a:r>
            <a:r>
              <a:rPr lang="en-US" altLang="zh-TW" sz="1600" dirty="0"/>
              <a:t> Chai also only the same. Only want to do one thing for ourselves</a:t>
            </a:r>
          </a:p>
          <a:p>
            <a:pPr marL="0" indent="0">
              <a:buNone/>
            </a:pPr>
            <a:r>
              <a:rPr lang="en-US" altLang="zh-TW" sz="1600" dirty="0"/>
              <a:t>Kei4 sat5 ngo5 tung5 aa3 cai4 dou1 jat1 joeng6 zi1 maa3. zi2 hai6 soeng2 wai4 zi6 gei2 zou6 faan1 jat1 gin6 si6 ze1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zh-TW" altLang="en-US" sz="1800" dirty="0"/>
              <a:t>之嘛</a:t>
            </a:r>
            <a:r>
              <a:rPr lang="en-US" altLang="zh-TW" sz="1800" dirty="0"/>
              <a:t> zi1 maa3 – (model particle) only; that’s all</a:t>
            </a:r>
          </a:p>
          <a:p>
            <a:pPr marL="0" indent="0">
              <a:buNone/>
            </a:pPr>
            <a:r>
              <a:rPr lang="zh-TW" altLang="en-US" sz="1800" dirty="0"/>
              <a:t>啫 </a:t>
            </a:r>
            <a:r>
              <a:rPr lang="en-US" altLang="zh-TW" sz="1800" dirty="0"/>
              <a:t>ze1</a:t>
            </a:r>
            <a:r>
              <a:rPr lang="zh-TW" altLang="en-US" sz="1800" dirty="0"/>
              <a:t> </a:t>
            </a:r>
            <a:r>
              <a:rPr lang="en-US" altLang="zh-TW" sz="1800" dirty="0"/>
              <a:t>- [final particle] merely, only, that's all (used mainly to play down a fact and convey a sense of reassurance)</a:t>
            </a:r>
          </a:p>
          <a:p>
            <a:pPr marL="0" indent="0">
              <a:buNone/>
            </a:pPr>
            <a:r>
              <a:rPr lang="zh-TW" altLang="en-US" sz="1800" dirty="0"/>
              <a:t>值得 </a:t>
            </a:r>
            <a:r>
              <a:rPr lang="en-US" altLang="zh-TW" sz="1800" dirty="0"/>
              <a:t>zik6 dak1</a:t>
            </a:r>
            <a:r>
              <a:rPr lang="zh-TW" altLang="en-US" sz="1800" dirty="0"/>
              <a:t> </a:t>
            </a:r>
            <a:r>
              <a:rPr lang="en-US" altLang="zh-TW" sz="1800" dirty="0"/>
              <a:t>– worthy</a:t>
            </a:r>
          </a:p>
          <a:p>
            <a:pPr marL="0" indent="0">
              <a:buNone/>
            </a:pPr>
            <a:endParaRPr lang="en-US" altLang="zh-TW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491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245"/>
            <a:ext cx="10515600" cy="1325563"/>
          </a:xfrm>
        </p:spPr>
        <p:txBody>
          <a:bodyPr/>
          <a:lstStyle/>
          <a:p>
            <a:r>
              <a:rPr lang="en-US" dirty="0"/>
              <a:t>Song list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9038"/>
            <a:ext cx="10515600" cy="547760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zh-TW" altLang="en-US" dirty="0"/>
              <a:t>林奕匡 </a:t>
            </a:r>
            <a:r>
              <a:rPr lang="cs-CZ" dirty="0" err="1"/>
              <a:t>Phil</a:t>
            </a:r>
            <a:r>
              <a:rPr lang="cs-CZ" dirty="0"/>
              <a:t> - </a:t>
            </a:r>
            <a:r>
              <a:rPr lang="zh-TW" altLang="en-US" dirty="0"/>
              <a:t>高山低谷 </a:t>
            </a:r>
            <a:r>
              <a:rPr lang="en-US" altLang="zh-TW" dirty="0"/>
              <a:t>(about pushing through the setback in life)</a:t>
            </a:r>
          </a:p>
          <a:p>
            <a:pPr marL="0" indent="0">
              <a:buNone/>
            </a:pPr>
            <a:r>
              <a:rPr lang="en-US" altLang="zh-TW" dirty="0">
                <a:hlinkClick r:id="rId2"/>
              </a:rPr>
              <a:t>https://youtu.be/VqnpLbr1zJs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cs-CZ" dirty="0" err="1"/>
              <a:t>RubberBand</a:t>
            </a:r>
            <a:r>
              <a:rPr lang="cs-CZ" dirty="0"/>
              <a:t> -</a:t>
            </a:r>
            <a:r>
              <a:rPr lang="zh-TW" altLang="en-US" dirty="0"/>
              <a:t>發現號</a:t>
            </a:r>
            <a:r>
              <a:rPr lang="en-US" altLang="zh-TW" dirty="0"/>
              <a:t> (about discovery of the unknowns)</a:t>
            </a:r>
          </a:p>
          <a:p>
            <a:pPr marL="0" indent="0">
              <a:buNone/>
            </a:pPr>
            <a:r>
              <a:rPr lang="en-US" altLang="zh-TW" dirty="0">
                <a:hlinkClick r:id="rId3"/>
              </a:rPr>
              <a:t>https://youtu.be/wZD_qQ81l3Q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dirty="0"/>
              <a:t>Mr. - </a:t>
            </a:r>
            <a:r>
              <a:rPr lang="en-US" dirty="0" err="1"/>
              <a:t>人一世物一世</a:t>
            </a:r>
            <a:r>
              <a:rPr lang="en-US" dirty="0"/>
              <a:t> (about YOLO)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https://youtu.be/eYKyQn2W2tw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zh-TW" altLang="en-US" dirty="0"/>
              <a:t>方皓玟 </a:t>
            </a:r>
            <a:r>
              <a:rPr lang="en-US" altLang="zh-TW" dirty="0"/>
              <a:t>- </a:t>
            </a:r>
            <a:r>
              <a:rPr lang="zh-TW" altLang="en-US" dirty="0"/>
              <a:t>你是你本身的傳奇 </a:t>
            </a:r>
            <a:r>
              <a:rPr lang="en-US" altLang="zh-TW" dirty="0"/>
              <a:t>(you are the legend yourself. kind to summarize some common hardships in </a:t>
            </a:r>
            <a:r>
              <a:rPr lang="en-US" altLang="zh-TW" dirty="0" err="1"/>
              <a:t>hong</a:t>
            </a:r>
            <a:r>
              <a:rPr lang="en-US" altLang="zh-TW" dirty="0"/>
              <a:t> </a:t>
            </a:r>
            <a:r>
              <a:rPr lang="en-US" altLang="zh-TW" dirty="0" err="1"/>
              <a:t>kong</a:t>
            </a:r>
            <a:r>
              <a:rPr lang="en-US" altLang="zh-TW" dirty="0"/>
              <a:t> life and encourage audience)</a:t>
            </a:r>
          </a:p>
          <a:p>
            <a:pPr marL="0" indent="0">
              <a:buNone/>
            </a:pPr>
            <a:r>
              <a:rPr lang="en-US" altLang="zh-TW" dirty="0">
                <a:hlinkClick r:id="rId5"/>
              </a:rPr>
              <a:t>https://youtu.be/tmmliJjsizc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謝安琪 </a:t>
            </a:r>
            <a:r>
              <a:rPr lang="cs-CZ" dirty="0" err="1"/>
              <a:t>Kay</a:t>
            </a:r>
            <a:r>
              <a:rPr lang="cs-CZ" dirty="0"/>
              <a:t> </a:t>
            </a:r>
            <a:r>
              <a:rPr lang="cs-CZ" dirty="0" err="1"/>
              <a:t>Tse</a:t>
            </a:r>
            <a:r>
              <a:rPr lang="en-US" dirty="0"/>
              <a:t> - </a:t>
            </a:r>
            <a:r>
              <a:rPr lang="zh-TW" altLang="en-US" dirty="0"/>
              <a:t>山林道</a:t>
            </a:r>
            <a:r>
              <a:rPr lang="en-US" altLang="zh-TW" dirty="0"/>
              <a:t> (About fighting challenges and stick to the original initiatives)</a:t>
            </a:r>
          </a:p>
          <a:p>
            <a:pPr marL="0" indent="0">
              <a:buNone/>
            </a:pPr>
            <a:r>
              <a:rPr lang="en-US" altLang="zh-TW" dirty="0">
                <a:hlinkClick r:id="rId6"/>
              </a:rPr>
              <a:t>https://youtu.be/92umHyOJ8Yg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cs-CZ" dirty="0" err="1"/>
              <a:t>Beyond</a:t>
            </a:r>
            <a:r>
              <a:rPr lang="cs-CZ" dirty="0"/>
              <a:t> - </a:t>
            </a:r>
            <a:r>
              <a:rPr lang="zh-TW" altLang="en-US" dirty="0"/>
              <a:t>海闊天空 </a:t>
            </a:r>
            <a:r>
              <a:rPr lang="en-US" altLang="zh-TW" dirty="0"/>
              <a:t>(about the process and challenges while chasing for freedom, </a:t>
            </a:r>
            <a:r>
              <a:rPr lang="en-US" altLang="zh-TW" dirty="0" err="1"/>
              <a:t>peave</a:t>
            </a:r>
            <a:r>
              <a:rPr lang="en-US" altLang="zh-TW" dirty="0"/>
              <a:t> and love)</a:t>
            </a:r>
          </a:p>
          <a:p>
            <a:pPr marL="0" indent="0">
              <a:buNone/>
            </a:pPr>
            <a:r>
              <a:rPr lang="en-US" altLang="zh-TW" dirty="0">
                <a:hlinkClick r:id="rId7"/>
              </a:rPr>
              <a:t>https://youtu.be/Px4VMWBEmuU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LMF - </a:t>
            </a:r>
            <a:r>
              <a:rPr lang="zh-TW" altLang="en-US" dirty="0"/>
              <a:t>大懶堂 </a:t>
            </a:r>
            <a:r>
              <a:rPr lang="en-US" altLang="zh-TW" dirty="0"/>
              <a:t>(one of the legendary rap in Hong Kong. About being lazy. Do nothing.)</a:t>
            </a:r>
          </a:p>
          <a:p>
            <a:pPr marL="0" indent="0">
              <a:buNone/>
            </a:pPr>
            <a:r>
              <a:rPr lang="cs-CZ" dirty="0">
                <a:hlinkClick r:id="rId8"/>
              </a:rPr>
              <a:t>https://youtu.be/jECZQPP4azc</a:t>
            </a:r>
            <a:endParaRPr lang="en-US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1703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269" y="6146068"/>
            <a:ext cx="10515600" cy="83698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https://www.youtube.com/watch?v=4HLSBvlv0Ug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13</a:t>
            </a:fld>
            <a:endParaRPr lang="cs-CZ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399" y="243132"/>
            <a:ext cx="8425716" cy="590293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012116" y="562708"/>
            <a:ext cx="28135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“mandarin” Chinese,</a:t>
            </a:r>
          </a:p>
          <a:p>
            <a:r>
              <a:rPr lang="en-US" dirty="0"/>
              <a:t>Talk about how to escape from anxiety in life.</a:t>
            </a:r>
          </a:p>
          <a:p>
            <a:r>
              <a:rPr lang="en-US" dirty="0"/>
              <a:t>One of the most famous Cantonese pop lyrics writer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8336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784" y="193730"/>
            <a:ext cx="11110546" cy="1325563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人生目標</a:t>
            </a:r>
            <a:r>
              <a:rPr lang="en-US" altLang="zh-TW" dirty="0"/>
              <a:t>/</a:t>
            </a:r>
            <a:r>
              <a:rPr lang="zh-TW" altLang="en-US" dirty="0"/>
              <a:t>理想 </a:t>
            </a:r>
            <a:r>
              <a:rPr lang="en-US" altLang="zh-TW" dirty="0"/>
              <a:t>jan4 sang1 muk6 biu1/lei5 soeng2</a:t>
            </a:r>
            <a:br>
              <a:rPr lang="en-US" altLang="zh-TW" dirty="0"/>
            </a:br>
            <a:r>
              <a:rPr lang="zh-TW" altLang="en-US" dirty="0"/>
              <a:t>“</a:t>
            </a:r>
            <a:r>
              <a:rPr lang="en-US" altLang="zh-TW" dirty="0"/>
              <a:t>life goals/ideal”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784" y="1608987"/>
            <a:ext cx="10879015" cy="47086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dirty="0"/>
              <a:t>結婚 </a:t>
            </a:r>
            <a:r>
              <a:rPr lang="en-US" altLang="zh-TW" dirty="0"/>
              <a:t>git3 fan1, 	to marry/marriage</a:t>
            </a:r>
          </a:p>
          <a:p>
            <a:pPr marL="0" indent="0">
              <a:buNone/>
            </a:pPr>
            <a:r>
              <a:rPr lang="zh-TW" altLang="en-US" dirty="0"/>
              <a:t>生仔 </a:t>
            </a:r>
            <a:r>
              <a:rPr lang="en-US" altLang="zh-TW" dirty="0"/>
              <a:t>saang1 zai2, 	give birth</a:t>
            </a:r>
          </a:p>
          <a:p>
            <a:pPr marL="0" indent="0">
              <a:buNone/>
            </a:pPr>
            <a:r>
              <a:rPr lang="zh-TW" altLang="en-US" dirty="0"/>
              <a:t>事業 </a:t>
            </a:r>
            <a:r>
              <a:rPr lang="en-US" altLang="zh-TW" dirty="0"/>
              <a:t>si6 jip6, 	career</a:t>
            </a:r>
          </a:p>
          <a:p>
            <a:pPr marL="0" indent="0">
              <a:buNone/>
            </a:pPr>
            <a:r>
              <a:rPr lang="zh-TW" altLang="en-US" dirty="0"/>
              <a:t>賺錢 </a:t>
            </a:r>
            <a:r>
              <a:rPr lang="cs-CZ" altLang="zh-TW" dirty="0"/>
              <a:t>zaan6 cin2</a:t>
            </a:r>
            <a:r>
              <a:rPr lang="en-US" altLang="zh-TW" dirty="0"/>
              <a:t>, 	earn money</a:t>
            </a:r>
          </a:p>
          <a:p>
            <a:pPr marL="0" indent="0">
              <a:buNone/>
            </a:pPr>
            <a:r>
              <a:rPr lang="zh-TW" altLang="en-US" dirty="0"/>
              <a:t>買樓 </a:t>
            </a:r>
            <a:r>
              <a:rPr lang="en-US" altLang="zh-TW" dirty="0"/>
              <a:t>maai5 lau2, 	buy a property</a:t>
            </a:r>
          </a:p>
          <a:p>
            <a:pPr marL="0" indent="0">
              <a:buNone/>
            </a:pPr>
            <a:r>
              <a:rPr lang="zh-TW" altLang="en-US" dirty="0"/>
              <a:t>買跑車 </a:t>
            </a:r>
            <a:r>
              <a:rPr lang="en-US" altLang="zh-TW" dirty="0"/>
              <a:t>maai5 paau2 ce1, 	buy a sports car</a:t>
            </a:r>
          </a:p>
          <a:p>
            <a:pPr marL="0" indent="0">
              <a:buNone/>
            </a:pPr>
            <a:r>
              <a:rPr lang="zh-TW" altLang="en-US" dirty="0"/>
              <a:t>畢業 </a:t>
            </a:r>
            <a:r>
              <a:rPr lang="en-US" altLang="zh-TW" dirty="0"/>
              <a:t>bat1 jip6, to graduate</a:t>
            </a:r>
          </a:p>
          <a:p>
            <a:pPr marL="0" indent="0">
              <a:buNone/>
            </a:pPr>
            <a:r>
              <a:rPr lang="zh-TW" altLang="en-US" dirty="0"/>
              <a:t>追求自由 </a:t>
            </a:r>
            <a:r>
              <a:rPr lang="cs-CZ" altLang="zh-TW" dirty="0"/>
              <a:t>zeoi1 kau4</a:t>
            </a:r>
            <a:r>
              <a:rPr lang="en-US" altLang="zh-TW" dirty="0"/>
              <a:t> zi6 jau4, chase for freedom</a:t>
            </a:r>
          </a:p>
          <a:p>
            <a:pPr marL="0" indent="0">
              <a:buNone/>
            </a:pPr>
            <a:r>
              <a:rPr lang="zh-TW" altLang="en-US" dirty="0"/>
              <a:t>周圍去 </a:t>
            </a:r>
            <a:r>
              <a:rPr lang="en-US" altLang="zh-TW" dirty="0"/>
              <a:t>zau1 wai4 heoi3, go around</a:t>
            </a:r>
          </a:p>
          <a:p>
            <a:pPr marL="0" indent="0">
              <a:buNone/>
            </a:pPr>
            <a:r>
              <a:rPr lang="zh-TW" altLang="en-US" dirty="0"/>
              <a:t>學新嘢 </a:t>
            </a:r>
            <a:r>
              <a:rPr lang="en-US" altLang="zh-TW" dirty="0"/>
              <a:t>hok6 san1 je5, learn new things</a:t>
            </a:r>
          </a:p>
          <a:p>
            <a:pPr marL="0" indent="0">
              <a:buNone/>
            </a:pPr>
            <a:r>
              <a:rPr lang="zh-TW" altLang="en-US" dirty="0"/>
              <a:t>發現新事物 </a:t>
            </a:r>
            <a:r>
              <a:rPr lang="en-US" altLang="zh-TW" dirty="0"/>
              <a:t>faat3 jin6 san1 si6 mat6, discover new things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2</a:t>
            </a:fld>
            <a:endParaRPr lang="cs-CZ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610600" y="3736731"/>
            <a:ext cx="3431930" cy="24402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400" dirty="0">
                <a:solidFill>
                  <a:schemeClr val="accent1"/>
                </a:solidFill>
              </a:rPr>
              <a:t>我想</a:t>
            </a:r>
            <a:r>
              <a:rPr lang="en-US" altLang="zh-TW" sz="2400" dirty="0">
                <a:solidFill>
                  <a:schemeClr val="accent1"/>
                </a:solidFill>
              </a:rPr>
              <a:t>…	</a:t>
            </a:r>
          </a:p>
          <a:p>
            <a:r>
              <a:rPr lang="en-US" altLang="zh-TW" sz="2400" dirty="0">
                <a:solidFill>
                  <a:schemeClr val="accent1"/>
                </a:solidFill>
              </a:rPr>
              <a:t>ngo5 soeng2… </a:t>
            </a:r>
          </a:p>
          <a:p>
            <a:r>
              <a:rPr lang="en-US" sz="2400" dirty="0">
                <a:solidFill>
                  <a:schemeClr val="accent1"/>
                </a:solidFill>
              </a:rPr>
              <a:t>I want…</a:t>
            </a:r>
          </a:p>
          <a:p>
            <a:endParaRPr lang="en-US" sz="2400" dirty="0">
              <a:solidFill>
                <a:schemeClr val="accent1"/>
              </a:solidFill>
            </a:endParaRPr>
          </a:p>
          <a:p>
            <a:r>
              <a:rPr lang="zh-TW" altLang="en-US" sz="2400" dirty="0">
                <a:solidFill>
                  <a:schemeClr val="accent1"/>
                </a:solidFill>
              </a:rPr>
              <a:t>我唔想</a:t>
            </a:r>
            <a:r>
              <a:rPr lang="en-US" altLang="zh-TW" sz="2400" dirty="0">
                <a:solidFill>
                  <a:schemeClr val="accent1"/>
                </a:solidFill>
              </a:rPr>
              <a:t>…	</a:t>
            </a:r>
          </a:p>
          <a:p>
            <a:r>
              <a:rPr lang="en-US" altLang="zh-TW" sz="2400" dirty="0">
                <a:solidFill>
                  <a:schemeClr val="accent1"/>
                </a:solidFill>
              </a:rPr>
              <a:t>Ngo5 m4 soeng2… </a:t>
            </a:r>
          </a:p>
          <a:p>
            <a:r>
              <a:rPr lang="en-US" sz="2400" dirty="0">
                <a:solidFill>
                  <a:schemeClr val="accent1"/>
                </a:solidFill>
              </a:rPr>
              <a:t>I don’t want…</a:t>
            </a:r>
          </a:p>
        </p:txBody>
      </p:sp>
    </p:spTree>
    <p:extLst>
      <p:ext uri="{BB962C8B-B14F-4D97-AF65-F5344CB8AC3E}">
        <p14:creationId xmlns:p14="http://schemas.microsoft.com/office/powerpoint/2010/main" val="2108769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954" y="1688126"/>
            <a:ext cx="10366130" cy="47086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dirty="0"/>
              <a:t>成為作家 </a:t>
            </a:r>
            <a:r>
              <a:rPr lang="en-US" altLang="zh-TW" dirty="0"/>
              <a:t>sing1 wai4 zok3 gaa1, become a writer</a:t>
            </a:r>
          </a:p>
          <a:p>
            <a:pPr marL="0" indent="0">
              <a:buNone/>
            </a:pPr>
            <a:r>
              <a:rPr lang="zh-TW" altLang="en-US" dirty="0"/>
              <a:t>做有錢人 </a:t>
            </a:r>
            <a:r>
              <a:rPr lang="en-US" altLang="zh-TW" dirty="0"/>
              <a:t>zou6 jau5 cin2 jan4, be a rich man/woman</a:t>
            </a:r>
          </a:p>
          <a:p>
            <a:pPr marL="0" indent="0">
              <a:buNone/>
            </a:pPr>
            <a:r>
              <a:rPr lang="zh-TW" altLang="en-US" dirty="0"/>
              <a:t>玩音樂 </a:t>
            </a:r>
            <a:r>
              <a:rPr lang="en-US" altLang="zh-TW" dirty="0"/>
              <a:t>waan2 jam1 ngok6, play music</a:t>
            </a:r>
          </a:p>
          <a:p>
            <a:pPr marL="0" indent="0">
              <a:buNone/>
            </a:pPr>
            <a:r>
              <a:rPr lang="zh-TW" altLang="en-US" dirty="0"/>
              <a:t>出名 </a:t>
            </a:r>
            <a:r>
              <a:rPr lang="en-US" altLang="zh-TW" dirty="0"/>
              <a:t>ceot1 meng2, be famous</a:t>
            </a:r>
          </a:p>
          <a:p>
            <a:pPr marL="0" indent="0">
              <a:buNone/>
            </a:pPr>
            <a:r>
              <a:rPr lang="zh-TW" altLang="en-US" dirty="0"/>
              <a:t>住喺森林 </a:t>
            </a:r>
            <a:r>
              <a:rPr lang="en-US" altLang="zh-TW" dirty="0"/>
              <a:t>zyu6 hai2 sam1 lam4, live in forest</a:t>
            </a:r>
          </a:p>
          <a:p>
            <a:pPr marL="0" indent="0">
              <a:buNone/>
            </a:pPr>
            <a:r>
              <a:rPr lang="zh-TW" altLang="en-US" dirty="0"/>
              <a:t>逃脫 </a:t>
            </a:r>
            <a:r>
              <a:rPr lang="en-US" altLang="zh-TW" dirty="0"/>
              <a:t>tou4 tyut3, escape</a:t>
            </a:r>
          </a:p>
          <a:p>
            <a:pPr marL="0" indent="0">
              <a:buNone/>
            </a:pPr>
            <a:r>
              <a:rPr lang="zh-TW" altLang="en-US" dirty="0"/>
              <a:t>脫苦 </a:t>
            </a:r>
            <a:r>
              <a:rPr lang="en-US" altLang="zh-TW" dirty="0"/>
              <a:t>tyut3 fu2, escape from pain/suffer</a:t>
            </a:r>
          </a:p>
          <a:p>
            <a:pPr marL="0" indent="0">
              <a:buNone/>
            </a:pPr>
            <a:r>
              <a:rPr lang="zh-TW" altLang="en-US" dirty="0"/>
              <a:t>唔做寫字樓工</a:t>
            </a:r>
            <a:r>
              <a:rPr lang="en-US" altLang="zh-TW" dirty="0"/>
              <a:t> m4 zou6 se2 zi6 lau4 gung1, not work for office work</a:t>
            </a:r>
          </a:p>
          <a:p>
            <a:pPr marL="0" indent="0">
              <a:buNone/>
            </a:pPr>
            <a:r>
              <a:rPr lang="zh-TW" altLang="en-US" dirty="0"/>
              <a:t>有一個花園 </a:t>
            </a:r>
            <a:r>
              <a:rPr lang="en-US" altLang="zh-TW" dirty="0"/>
              <a:t>jau5 jat1 go3 faa1 jyun2, have a garden</a:t>
            </a:r>
          </a:p>
          <a:p>
            <a:pPr marL="0" indent="0">
              <a:buNone/>
            </a:pPr>
            <a:r>
              <a:rPr lang="zh-TW" altLang="en-US" dirty="0"/>
              <a:t>提早退休 </a:t>
            </a:r>
            <a:r>
              <a:rPr lang="en-US" altLang="zh-TW" dirty="0"/>
              <a:t>tai4 zou2 teoi3 jau1, early retire</a:t>
            </a:r>
          </a:p>
          <a:p>
            <a:pPr marL="0" indent="0">
              <a:buNone/>
            </a:pPr>
            <a:endParaRPr lang="en-US" alt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3</a:t>
            </a:fld>
            <a:endParaRPr lang="cs-CZ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74784" y="193730"/>
            <a:ext cx="11110546" cy="1325563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人生目標</a:t>
            </a:r>
            <a:r>
              <a:rPr lang="en-US" altLang="zh-TW" dirty="0"/>
              <a:t>/</a:t>
            </a:r>
            <a:r>
              <a:rPr lang="zh-TW" altLang="en-US" dirty="0"/>
              <a:t>理想 </a:t>
            </a:r>
            <a:r>
              <a:rPr lang="en-US" altLang="zh-TW" dirty="0"/>
              <a:t>jan4 sang1 muk6 biu1/lei5 soeng2</a:t>
            </a:r>
            <a:br>
              <a:rPr lang="en-US" altLang="zh-TW" dirty="0"/>
            </a:br>
            <a:r>
              <a:rPr lang="zh-TW" altLang="en-US" dirty="0"/>
              <a:t>“</a:t>
            </a:r>
            <a:r>
              <a:rPr lang="en-US" altLang="zh-TW" dirty="0"/>
              <a:t>life goals/ideal”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927123" y="3831702"/>
            <a:ext cx="3431930" cy="24402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400" dirty="0">
                <a:solidFill>
                  <a:schemeClr val="accent1"/>
                </a:solidFill>
              </a:rPr>
              <a:t>我想</a:t>
            </a:r>
            <a:r>
              <a:rPr lang="en-US" altLang="zh-TW" sz="2400" dirty="0">
                <a:solidFill>
                  <a:schemeClr val="accent1"/>
                </a:solidFill>
              </a:rPr>
              <a:t>…	</a:t>
            </a:r>
          </a:p>
          <a:p>
            <a:r>
              <a:rPr lang="en-US" altLang="zh-TW" sz="2400" dirty="0">
                <a:solidFill>
                  <a:schemeClr val="accent1"/>
                </a:solidFill>
              </a:rPr>
              <a:t>ngo5 soeng2… </a:t>
            </a:r>
          </a:p>
          <a:p>
            <a:r>
              <a:rPr lang="en-US" sz="2400" dirty="0">
                <a:solidFill>
                  <a:schemeClr val="accent1"/>
                </a:solidFill>
              </a:rPr>
              <a:t>I want…</a:t>
            </a:r>
          </a:p>
          <a:p>
            <a:endParaRPr lang="en-US" sz="2400" dirty="0">
              <a:solidFill>
                <a:schemeClr val="accent1"/>
              </a:solidFill>
            </a:endParaRPr>
          </a:p>
          <a:p>
            <a:r>
              <a:rPr lang="zh-TW" altLang="en-US" sz="2400" dirty="0">
                <a:solidFill>
                  <a:schemeClr val="accent1"/>
                </a:solidFill>
              </a:rPr>
              <a:t>我唔想</a:t>
            </a:r>
            <a:r>
              <a:rPr lang="en-US" altLang="zh-TW" sz="2400" dirty="0">
                <a:solidFill>
                  <a:schemeClr val="accent1"/>
                </a:solidFill>
              </a:rPr>
              <a:t>…	</a:t>
            </a:r>
          </a:p>
          <a:p>
            <a:r>
              <a:rPr lang="en-US" altLang="zh-TW" sz="2400" dirty="0">
                <a:solidFill>
                  <a:schemeClr val="accent1"/>
                </a:solidFill>
              </a:rPr>
              <a:t>Ngo5 m4 soeng2… </a:t>
            </a:r>
          </a:p>
          <a:p>
            <a:r>
              <a:rPr lang="en-US" sz="2400" dirty="0">
                <a:solidFill>
                  <a:schemeClr val="accent1"/>
                </a:solidFill>
              </a:rPr>
              <a:t>I don’t want…</a:t>
            </a:r>
          </a:p>
        </p:txBody>
      </p:sp>
    </p:spTree>
    <p:extLst>
      <p:ext uri="{BB962C8B-B14F-4D97-AF65-F5344CB8AC3E}">
        <p14:creationId xmlns:p14="http://schemas.microsoft.com/office/powerpoint/2010/main" val="3082721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1360"/>
            <a:ext cx="10515600" cy="443764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Conversation Practice – gossip description of personality</a:t>
            </a:r>
            <a:r>
              <a:rPr lang="en-US" altLang="zh-TW" sz="2800" dirty="0"/>
              <a:t> </a:t>
            </a:r>
            <a:endParaRPr lang="cs-CZ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277" y="545124"/>
            <a:ext cx="11500338" cy="63128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/>
              <a:t>Friend: </a:t>
            </a:r>
            <a:r>
              <a:rPr lang="zh-TW" altLang="en-US" sz="1600" dirty="0"/>
              <a:t>你有啲咩人生目標㗎</a:t>
            </a:r>
            <a:r>
              <a:rPr lang="en-US" altLang="zh-TW" sz="1600" dirty="0"/>
              <a:t>? (You have D what life goals </a:t>
            </a:r>
            <a:r>
              <a:rPr lang="en-US" altLang="zh-TW" sz="1600" dirty="0" err="1"/>
              <a:t>gaa</a:t>
            </a:r>
            <a:r>
              <a:rPr lang="en-US" altLang="zh-TW" sz="1600" dirty="0"/>
              <a:t>?)</a:t>
            </a:r>
          </a:p>
          <a:p>
            <a:pPr marL="0" indent="0">
              <a:buNone/>
            </a:pPr>
            <a:r>
              <a:rPr lang="en-US" altLang="zh-TW" sz="1600" dirty="0"/>
              <a:t>Nei5 jau5 di1 jan4 sang1 muk6 biu1 gaa3?</a:t>
            </a:r>
          </a:p>
          <a:p>
            <a:pPr marL="0" indent="0">
              <a:buNone/>
            </a:pPr>
            <a:endParaRPr lang="en-US" altLang="zh-TW" sz="1600" dirty="0"/>
          </a:p>
          <a:p>
            <a:pPr marL="0" indent="0">
              <a:buNone/>
            </a:pPr>
            <a:r>
              <a:rPr lang="en-US" sz="1600" b="1" dirty="0"/>
              <a:t>I: </a:t>
            </a:r>
            <a:r>
              <a:rPr lang="zh-TW" altLang="en-US" sz="1600" dirty="0"/>
              <a:t>我想</a:t>
            </a:r>
            <a:r>
              <a:rPr lang="zh-TW" altLang="en-US" sz="1600" u="sng" dirty="0"/>
              <a:t>結婚</a:t>
            </a:r>
            <a:r>
              <a:rPr lang="en-US" altLang="zh-TW" sz="1600" u="sng" dirty="0"/>
              <a:t>˒</a:t>
            </a:r>
            <a:r>
              <a:rPr lang="zh-TW" altLang="en-US" sz="1600" u="sng" dirty="0"/>
              <a:t>生仔˒買樓</a:t>
            </a:r>
            <a:r>
              <a:rPr lang="zh-TW" altLang="en-US" sz="1600" dirty="0"/>
              <a:t>呀◦ </a:t>
            </a:r>
            <a:r>
              <a:rPr lang="en-US" altLang="zh-TW" sz="1600" dirty="0"/>
              <a:t>(I want </a:t>
            </a:r>
            <a:r>
              <a:rPr lang="en-US" altLang="zh-TW" sz="1600" u="sng" dirty="0"/>
              <a:t>marry, give birth, buy apartment </a:t>
            </a:r>
            <a:r>
              <a:rPr lang="en-US" altLang="zh-TW" sz="1600" dirty="0"/>
              <a:t>aa.)</a:t>
            </a:r>
          </a:p>
          <a:p>
            <a:pPr marL="0" indent="0">
              <a:buNone/>
            </a:pPr>
            <a:r>
              <a:rPr lang="en-US" sz="1600" dirty="0"/>
              <a:t>Ngo5 soeng2 </a:t>
            </a:r>
            <a:r>
              <a:rPr lang="en-US" sz="1600" u="sng" dirty="0"/>
              <a:t>git3 fan1, saang1 zai2, maai5 lau2 </a:t>
            </a:r>
            <a:r>
              <a:rPr lang="en-US" sz="1600" dirty="0"/>
              <a:t>aa3.</a:t>
            </a:r>
          </a:p>
          <a:p>
            <a:pPr marL="0" indent="0">
              <a:buNone/>
            </a:pPr>
            <a:endParaRPr lang="en-US" sz="1600" u="sng" dirty="0"/>
          </a:p>
          <a:p>
            <a:pPr marL="0" indent="0">
              <a:buNone/>
            </a:pPr>
            <a:r>
              <a:rPr lang="en-US" sz="1600" b="1" dirty="0"/>
              <a:t>Friend: </a:t>
            </a:r>
            <a:r>
              <a:rPr lang="zh-TW" altLang="en-US" sz="1600" dirty="0"/>
              <a:t>點解你想</a:t>
            </a:r>
            <a:r>
              <a:rPr lang="zh-TW" altLang="en-US" sz="1600" u="sng" dirty="0"/>
              <a:t>結婚</a:t>
            </a:r>
            <a:r>
              <a:rPr lang="en-US" altLang="zh-TW" sz="1600" u="sng" dirty="0"/>
              <a:t>˒</a:t>
            </a:r>
            <a:r>
              <a:rPr lang="zh-TW" altLang="en-US" sz="1600" u="sng" dirty="0"/>
              <a:t>生仔˒買樓</a:t>
            </a:r>
            <a:r>
              <a:rPr lang="zh-TW" altLang="en-US" sz="1600" dirty="0"/>
              <a:t>呀</a:t>
            </a:r>
            <a:r>
              <a:rPr lang="en-US" altLang="zh-TW" sz="1600" dirty="0"/>
              <a:t>? (Why you want </a:t>
            </a:r>
            <a:r>
              <a:rPr lang="en-US" altLang="zh-TW" sz="1600" u="sng" dirty="0"/>
              <a:t>marry, give birth, buy apartment </a:t>
            </a:r>
            <a:r>
              <a:rPr lang="en-US" altLang="zh-TW" sz="1600" dirty="0"/>
              <a:t>aa?)</a:t>
            </a:r>
          </a:p>
          <a:p>
            <a:pPr marL="0" indent="0">
              <a:buNone/>
            </a:pPr>
            <a:r>
              <a:rPr lang="en-US" altLang="zh-TW" sz="1600" dirty="0"/>
              <a:t>Dim2 gaai2 nei5 soeng2 </a:t>
            </a:r>
            <a:r>
              <a:rPr lang="en-US" sz="1600" u="sng" dirty="0"/>
              <a:t>git3 fan1, saang1 zai2, maai5 lau2 </a:t>
            </a:r>
            <a:r>
              <a:rPr lang="en-US" sz="1600" dirty="0"/>
              <a:t>aa3?</a:t>
            </a:r>
            <a:endParaRPr lang="en-US" altLang="zh-TW" sz="1600" dirty="0"/>
          </a:p>
          <a:p>
            <a:pPr marL="0" indent="0">
              <a:buNone/>
            </a:pPr>
            <a:endParaRPr lang="en-US" sz="1600" u="sng" dirty="0"/>
          </a:p>
          <a:p>
            <a:pPr marL="0" indent="0">
              <a:buNone/>
            </a:pPr>
            <a:r>
              <a:rPr lang="en-US" sz="1600" b="1" dirty="0"/>
              <a:t>I: </a:t>
            </a:r>
            <a:r>
              <a:rPr lang="zh-TW" altLang="en-US" sz="1600" dirty="0"/>
              <a:t>我覺得噉樣</a:t>
            </a:r>
            <a:r>
              <a:rPr lang="zh-TW" altLang="en-US" sz="1600" u="sng" dirty="0"/>
              <a:t>開心</a:t>
            </a:r>
            <a:r>
              <a:rPr lang="zh-TW" altLang="en-US" sz="1600" dirty="0"/>
              <a:t>囉◦ </a:t>
            </a:r>
            <a:r>
              <a:rPr lang="en-US" altLang="zh-TW" sz="1600" dirty="0"/>
              <a:t>(I feel this way happy lo)</a:t>
            </a:r>
          </a:p>
          <a:p>
            <a:pPr marL="0" indent="0">
              <a:buNone/>
            </a:pPr>
            <a:r>
              <a:rPr lang="en-US" altLang="zh-TW" sz="1600" dirty="0"/>
              <a:t>Ngo5 gok3 dak1 gam2 joeng2 </a:t>
            </a:r>
            <a:r>
              <a:rPr lang="en-US" altLang="zh-TW" sz="1600" u="sng" dirty="0"/>
              <a:t>hoi1 sam1 </a:t>
            </a:r>
            <a:r>
              <a:rPr lang="en-US" altLang="zh-TW" sz="1600" dirty="0"/>
              <a:t>lo1.</a:t>
            </a:r>
          </a:p>
          <a:p>
            <a:pPr marL="0" indent="0">
              <a:buNone/>
            </a:pPr>
            <a:r>
              <a:rPr lang="en-US" sz="1600" u="sng" dirty="0"/>
              <a:t>Underline words are for exchangeable options</a:t>
            </a:r>
          </a:p>
          <a:p>
            <a:pPr marL="0" indent="0">
              <a:buNone/>
            </a:pPr>
            <a:r>
              <a:rPr lang="zh-TW" altLang="en-US" sz="1600" dirty="0"/>
              <a:t>呀 </a:t>
            </a:r>
            <a:r>
              <a:rPr lang="en-US" altLang="zh-TW" sz="1600" dirty="0"/>
              <a:t>aa3, aa4, aa5, aa1</a:t>
            </a:r>
          </a:p>
          <a:p>
            <a:pPr marL="0" indent="0">
              <a:buNone/>
            </a:pPr>
            <a:r>
              <a:rPr lang="en-US" sz="1600" dirty="0"/>
              <a:t>(</a:t>
            </a:r>
            <a:r>
              <a:rPr lang="en-US" sz="1600" dirty="0" err="1"/>
              <a:t>jyutping</a:t>
            </a:r>
            <a:r>
              <a:rPr lang="en-US" sz="1600" dirty="0"/>
              <a:t>) aa3 -- [1] final particle used to soften an abrupt question/statement, act as reminder and make emphasis; [2] pause particle in enumerating items</a:t>
            </a:r>
          </a:p>
          <a:p>
            <a:pPr marL="0" indent="0">
              <a:buNone/>
            </a:pPr>
            <a:r>
              <a:rPr lang="en-US" sz="1600" dirty="0"/>
              <a:t>(</a:t>
            </a:r>
            <a:r>
              <a:rPr lang="en-US" sz="1600" dirty="0" err="1"/>
              <a:t>jyutping</a:t>
            </a:r>
            <a:r>
              <a:rPr lang="en-US" sz="1600" dirty="0"/>
              <a:t>) aa4 -- interrogative particle used to get confirmation or clarify a doubt, show skepticism or surprise</a:t>
            </a:r>
          </a:p>
          <a:p>
            <a:pPr marL="0" indent="0">
              <a:buNone/>
            </a:pPr>
            <a:r>
              <a:rPr lang="en-US" sz="1600" dirty="0"/>
              <a:t>(</a:t>
            </a:r>
            <a:r>
              <a:rPr lang="en-US" sz="1600" dirty="0" err="1"/>
              <a:t>jyutping</a:t>
            </a:r>
            <a:r>
              <a:rPr lang="en-US" sz="1600" dirty="0"/>
              <a:t>) aa5 -- interrogative particle used in rhetorical question</a:t>
            </a:r>
          </a:p>
          <a:p>
            <a:pPr marL="0" indent="0">
              <a:buNone/>
            </a:pPr>
            <a:r>
              <a:rPr lang="en-US" sz="1600" dirty="0"/>
              <a:t>(</a:t>
            </a:r>
            <a:r>
              <a:rPr lang="en-US" sz="1600" dirty="0" err="1"/>
              <a:t>jyutping</a:t>
            </a:r>
            <a:r>
              <a:rPr lang="en-US" sz="1600" dirty="0"/>
              <a:t>) aa1 -- variant of </a:t>
            </a:r>
            <a:r>
              <a:rPr lang="zh-TW" altLang="en-US" sz="1600" dirty="0"/>
              <a:t>吖</a:t>
            </a:r>
            <a:endParaRPr lang="en-US" sz="1600" dirty="0"/>
          </a:p>
          <a:p>
            <a:pPr marL="0" indent="0">
              <a:buNone/>
            </a:pPr>
            <a:endParaRPr lang="en-US" sz="1600" u="sng" dirty="0"/>
          </a:p>
          <a:p>
            <a:pPr marL="0" indent="0">
              <a:buNone/>
            </a:pPr>
            <a:endParaRPr lang="en-US" sz="160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386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82514"/>
          </a:xfrm>
        </p:spPr>
        <p:txBody>
          <a:bodyPr/>
          <a:lstStyle/>
          <a:p>
            <a:r>
              <a:rPr lang="en-US" dirty="0"/>
              <a:t>Passives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Cantonese passives are signaled by a </a:t>
            </a:r>
            <a:r>
              <a:rPr lang="zh-TW" altLang="en-US" sz="1800" dirty="0"/>
              <a:t>畀</a:t>
            </a:r>
            <a:r>
              <a:rPr lang="en-US" altLang="zh-TW" sz="1800" dirty="0"/>
              <a:t>bei2 phrase similar to the English by phrase. The </a:t>
            </a:r>
            <a:r>
              <a:rPr lang="zh-TW" altLang="en-US" sz="1800" dirty="0"/>
              <a:t>畀</a:t>
            </a:r>
            <a:r>
              <a:rPr lang="en-US" altLang="zh-TW" sz="1800" dirty="0"/>
              <a:t>bei2 phrase (</a:t>
            </a:r>
            <a:r>
              <a:rPr lang="zh-TW" altLang="en-US" sz="1800" dirty="0"/>
              <a:t>畀</a:t>
            </a:r>
            <a:r>
              <a:rPr lang="en-US" altLang="zh-TW" sz="1800" dirty="0"/>
              <a:t>bei2 + a noun phrase indicating the agent of the action) occurs before the verb:</a:t>
            </a:r>
          </a:p>
          <a:p>
            <a:pPr marL="0" indent="0">
              <a:buNone/>
            </a:pPr>
            <a:r>
              <a:rPr lang="zh-TW" altLang="en-US" sz="1800" dirty="0"/>
              <a:t>啲雪糕畀啲細路仔食咗 </a:t>
            </a:r>
            <a:r>
              <a:rPr lang="en-US" altLang="zh-TW" sz="1800" dirty="0"/>
              <a:t>di1 syut1 gou1 bei2 di1 sai3 lou6 zai2 sik6 zo2</a:t>
            </a:r>
          </a:p>
          <a:p>
            <a:pPr marL="0" indent="0">
              <a:buNone/>
            </a:pPr>
            <a:r>
              <a:rPr lang="en-US" altLang="zh-TW" sz="1800" dirty="0"/>
              <a:t>(</a:t>
            </a:r>
            <a:r>
              <a:rPr lang="en-US" altLang="zh-TW" sz="1800" i="1" dirty="0"/>
              <a:t>lit. </a:t>
            </a:r>
            <a:r>
              <a:rPr lang="en-US" altLang="zh-TW" sz="1800" dirty="0"/>
              <a:t>the ice cream by the children eaten.)</a:t>
            </a:r>
          </a:p>
          <a:p>
            <a:pPr marL="0" indent="0">
              <a:buNone/>
            </a:pPr>
            <a:r>
              <a:rPr lang="en-US" altLang="zh-TW" sz="1800" dirty="0"/>
              <a:t>The ice cream was eaten by the children.</a:t>
            </a:r>
          </a:p>
          <a:p>
            <a:pPr marL="0" indent="0">
              <a:buNone/>
            </a:pPr>
            <a:r>
              <a:rPr lang="zh-TW" altLang="en-US" sz="1800" dirty="0"/>
              <a:t>本書畀個學生借咗 </a:t>
            </a:r>
            <a:r>
              <a:rPr lang="en-US" altLang="zh-TW" sz="1800" dirty="0"/>
              <a:t>bun2 syu1 bei2 go3 hok6 saang1 ze3 zo2</a:t>
            </a:r>
          </a:p>
          <a:p>
            <a:pPr marL="0" indent="0">
              <a:buNone/>
            </a:pPr>
            <a:r>
              <a:rPr lang="en-US" altLang="zh-TW" sz="1800" dirty="0"/>
              <a:t>The book was borrowed by a student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/>
              <a:t>When the identity of the agent is unknown or left unspecified, the word </a:t>
            </a:r>
            <a:r>
              <a:rPr lang="zh-TW" altLang="en-US" sz="1800" dirty="0"/>
              <a:t>人</a:t>
            </a:r>
            <a:r>
              <a:rPr lang="en-US" altLang="zh-TW" sz="1800" dirty="0"/>
              <a:t>jan4 person or </a:t>
            </a:r>
            <a:r>
              <a:rPr lang="zh-TW" altLang="en-US" sz="1800" dirty="0"/>
              <a:t>嘢</a:t>
            </a:r>
            <a:r>
              <a:rPr lang="en-US" altLang="zh-TW" sz="1800" dirty="0"/>
              <a:t>je5 “thing” is used generically:</a:t>
            </a:r>
          </a:p>
          <a:p>
            <a:pPr marL="0" indent="0">
              <a:buNone/>
            </a:pPr>
            <a:r>
              <a:rPr lang="zh-TW" altLang="en-US" sz="1800" dirty="0"/>
              <a:t>我個銀包畀人偷咗 </a:t>
            </a:r>
            <a:r>
              <a:rPr lang="en-US" altLang="zh-TW" sz="1800" dirty="0"/>
              <a:t>ngo5 go3 ngan4 baau1 bei2 jan6 tau1 zo2</a:t>
            </a:r>
          </a:p>
          <a:p>
            <a:pPr marL="0" indent="0">
              <a:buNone/>
            </a:pPr>
            <a:r>
              <a:rPr lang="en-US" altLang="zh-TW" sz="1800" dirty="0"/>
              <a:t>My wallet was stolen (by somebody unspecified).</a:t>
            </a:r>
          </a:p>
          <a:p>
            <a:pPr marL="0" indent="0">
              <a:buNone/>
            </a:pPr>
            <a:r>
              <a:rPr lang="zh-TW" altLang="en-US" sz="1800" dirty="0"/>
              <a:t>我畀嘢咬親 </a:t>
            </a:r>
            <a:r>
              <a:rPr lang="en-US" altLang="zh-TW" sz="1800" dirty="0"/>
              <a:t>ngo5 bei2 je5 ngaau5 can1</a:t>
            </a:r>
          </a:p>
          <a:p>
            <a:pPr marL="0" indent="0">
              <a:buNone/>
            </a:pPr>
            <a:r>
              <a:rPr lang="en-US" altLang="zh-TW" sz="1800" dirty="0"/>
              <a:t>I’ve been bitten (by something unspecified).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endParaRPr lang="en-US" altLang="zh-TW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533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82514"/>
          </a:xfrm>
        </p:spPr>
        <p:txBody>
          <a:bodyPr/>
          <a:lstStyle/>
          <a:p>
            <a:r>
              <a:rPr lang="en-US" dirty="0"/>
              <a:t>Passives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6</a:t>
            </a:fld>
            <a:endParaRPr lang="cs-CZ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565" y="966787"/>
            <a:ext cx="4524375" cy="4924425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400" dirty="0"/>
              <a:t>Friend: </a:t>
            </a:r>
            <a:r>
              <a:rPr lang="zh-TW" altLang="en-US" sz="2400" dirty="0"/>
              <a:t>你好嗎</a:t>
            </a:r>
            <a:r>
              <a:rPr lang="en-US" altLang="zh-TW" sz="2400" dirty="0"/>
              <a:t>?</a:t>
            </a:r>
            <a:r>
              <a:rPr lang="zh-TW" altLang="en-US" sz="2400" dirty="0"/>
              <a:t>今日點呀</a:t>
            </a:r>
            <a:r>
              <a:rPr lang="en-US" altLang="zh-TW" sz="2400" dirty="0"/>
              <a:t>?</a:t>
            </a:r>
          </a:p>
          <a:p>
            <a:pPr marL="0" indent="0">
              <a:buNone/>
            </a:pPr>
            <a:r>
              <a:rPr lang="en-US" altLang="zh-TW" sz="2400" dirty="0"/>
              <a:t>Nei5 hou2 maa3? gam1 jat6 dim2 aa3?</a:t>
            </a:r>
          </a:p>
          <a:p>
            <a:pPr marL="0" indent="0">
              <a:buNone/>
            </a:pPr>
            <a:r>
              <a:rPr lang="en-US" altLang="zh-TW" sz="2400" dirty="0"/>
              <a:t>you good? today how aa?</a:t>
            </a:r>
          </a:p>
          <a:p>
            <a:pPr marL="0" indent="0">
              <a:buNone/>
            </a:pP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/>
              <a:t>I: </a:t>
            </a:r>
            <a:r>
              <a:rPr lang="zh-TW" altLang="en-US" sz="2400" dirty="0"/>
              <a:t>唉</a:t>
            </a:r>
            <a:r>
              <a:rPr lang="en-US" altLang="zh-TW" sz="2400" dirty="0"/>
              <a:t>◦</a:t>
            </a:r>
            <a:r>
              <a:rPr lang="zh-TW" altLang="en-US" sz="2400" dirty="0"/>
              <a:t>我今日又畀老闆𨳒 ◦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/>
              <a:t>Aai1. ngo5 gam1 jat6 jau6 bei2 lou5 baan2 diu2.</a:t>
            </a:r>
          </a:p>
          <a:p>
            <a:pPr marL="0" indent="0">
              <a:buNone/>
            </a:pPr>
            <a:r>
              <a:rPr lang="en-US" altLang="zh-TW" sz="2400" dirty="0"/>
              <a:t>Sigh…I today again got fucked by boss</a:t>
            </a:r>
          </a:p>
        </p:txBody>
      </p:sp>
    </p:spTree>
    <p:extLst>
      <p:ext uri="{BB962C8B-B14F-4D97-AF65-F5344CB8AC3E}">
        <p14:creationId xmlns:p14="http://schemas.microsoft.com/office/powerpoint/2010/main" val="4105548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785" y="312371"/>
            <a:ext cx="10515600" cy="1325563"/>
          </a:xfrm>
        </p:spPr>
        <p:txBody>
          <a:bodyPr/>
          <a:lstStyle/>
          <a:p>
            <a:r>
              <a:rPr lang="zh-TW" altLang="en-US" dirty="0"/>
              <a:t>人生哲學 </a:t>
            </a:r>
            <a:r>
              <a:rPr lang="en-US" altLang="zh-TW" dirty="0"/>
              <a:t>jan4 sang1 zit3 hok6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785" y="1556235"/>
            <a:ext cx="11532576" cy="47086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dirty="0"/>
              <a:t>人一世 物一世* </a:t>
            </a:r>
            <a:r>
              <a:rPr lang="en-US" altLang="zh-TW" dirty="0"/>
              <a:t>		jan4 jat1 sai3 mat6 jat1 sai3 </a:t>
            </a:r>
            <a:r>
              <a:rPr lang="en-US" altLang="zh-TW" sz="2200" dirty="0"/>
              <a:t>man one life, object one life</a:t>
            </a:r>
          </a:p>
          <a:p>
            <a:pPr marL="0" indent="0">
              <a:buNone/>
            </a:pPr>
            <a:r>
              <a:rPr lang="zh-TW" altLang="en-US" dirty="0"/>
              <a:t>做人做得開心 </a:t>
            </a:r>
            <a:r>
              <a:rPr lang="en-US" altLang="zh-TW" dirty="0"/>
              <a:t>		zou6 jan4 zou6 dak1 hoi1 sam1 		</a:t>
            </a:r>
            <a:r>
              <a:rPr lang="en-US" altLang="zh-TW" sz="2200" dirty="0"/>
              <a:t>have a happy life</a:t>
            </a:r>
          </a:p>
          <a:p>
            <a:pPr marL="0" indent="0">
              <a:buNone/>
            </a:pPr>
            <a:r>
              <a:rPr lang="zh-TW" altLang="en-US" dirty="0"/>
              <a:t>尋找自己</a:t>
            </a:r>
            <a:r>
              <a:rPr lang="en-US" altLang="zh-TW" dirty="0"/>
              <a:t> 			cam4 zaau2 zi6 gei2 				</a:t>
            </a:r>
            <a:r>
              <a:rPr lang="en-US" altLang="zh-TW" sz="2200" dirty="0"/>
              <a:t>find/search myself</a:t>
            </a:r>
          </a:p>
          <a:p>
            <a:pPr marL="0" indent="0">
              <a:buNone/>
            </a:pPr>
            <a:r>
              <a:rPr lang="zh-TW" altLang="en-US" dirty="0"/>
              <a:t>夠錢生活就足夠 </a:t>
            </a:r>
            <a:r>
              <a:rPr lang="en-US" altLang="zh-TW" dirty="0"/>
              <a:t>	gau2 cin2 sang1 wut6 zau6 zuk1 gau3 </a:t>
            </a:r>
            <a:r>
              <a:rPr lang="en-US" altLang="zh-TW" sz="2200" dirty="0"/>
              <a:t>“Enough money to live” is enough</a:t>
            </a:r>
          </a:p>
          <a:p>
            <a:pPr marL="0" indent="0">
              <a:buNone/>
            </a:pPr>
            <a:r>
              <a:rPr lang="zh-TW" altLang="en-US" dirty="0"/>
              <a:t>不求富貴 </a:t>
            </a:r>
            <a:r>
              <a:rPr lang="en-US" altLang="zh-TW" dirty="0"/>
              <a:t>			bat1 kau4 fu3 gwai3		</a:t>
            </a:r>
            <a:r>
              <a:rPr lang="en-US" altLang="zh-TW" sz="2200" dirty="0"/>
              <a:t>not look for rich/wealth</a:t>
            </a:r>
          </a:p>
          <a:p>
            <a:pPr marL="0" indent="0">
              <a:buNone/>
            </a:pPr>
            <a:r>
              <a:rPr lang="zh-TW" altLang="en-US" dirty="0"/>
              <a:t>愛與和平 </a:t>
            </a:r>
            <a:r>
              <a:rPr lang="en-US" altLang="zh-TW" dirty="0"/>
              <a:t>			oi3 jyu5 wo4 ping4		</a:t>
            </a:r>
            <a:r>
              <a:rPr lang="en-US" altLang="zh-TW" sz="2200" dirty="0"/>
              <a:t>love and peace</a:t>
            </a:r>
          </a:p>
          <a:p>
            <a:pPr marL="0" indent="0">
              <a:buNone/>
            </a:pPr>
            <a:r>
              <a:rPr lang="zh-TW" altLang="en-US" dirty="0"/>
              <a:t>自由 </a:t>
            </a:r>
            <a:r>
              <a:rPr lang="en-US" altLang="zh-TW" dirty="0"/>
              <a:t>				zi6 jau4			</a:t>
            </a:r>
            <a:r>
              <a:rPr lang="en-US" altLang="zh-TW" sz="2200" dirty="0"/>
              <a:t>freedom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幫人 </a:t>
            </a:r>
            <a:r>
              <a:rPr lang="en-US" altLang="zh-TW" dirty="0"/>
              <a:t>				bong1 jan4			</a:t>
            </a:r>
            <a:r>
              <a:rPr lang="en-US" altLang="zh-TW" sz="2200" dirty="0"/>
              <a:t>help people</a:t>
            </a:r>
          </a:p>
          <a:p>
            <a:pPr marL="0" indent="0">
              <a:buNone/>
            </a:pPr>
            <a:r>
              <a:rPr lang="zh-TW" altLang="en-US" dirty="0"/>
              <a:t>挑戰自己 </a:t>
            </a:r>
            <a:r>
              <a:rPr lang="en-US" altLang="zh-TW" dirty="0"/>
              <a:t>			tiu1 zin3 zi6 gei2 		</a:t>
            </a:r>
            <a:r>
              <a:rPr lang="en-US" altLang="zh-TW" sz="2200" dirty="0"/>
              <a:t>challenge myself</a:t>
            </a:r>
          </a:p>
          <a:p>
            <a:pPr marL="0" indent="0">
              <a:buNone/>
            </a:pPr>
            <a:r>
              <a:rPr lang="zh-TW" altLang="en-US" dirty="0"/>
              <a:t>如水 </a:t>
            </a:r>
            <a:r>
              <a:rPr lang="en-US" altLang="zh-TW" dirty="0"/>
              <a:t>				jyu4 seoi2			</a:t>
            </a:r>
            <a:r>
              <a:rPr lang="en-US" altLang="zh-TW" sz="2200" dirty="0"/>
              <a:t>be water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7</a:t>
            </a:fld>
            <a:endParaRPr lang="cs-CZ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806104" y="184639"/>
            <a:ext cx="4352192" cy="9521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000" dirty="0">
                <a:solidFill>
                  <a:schemeClr val="accent1"/>
                </a:solidFill>
              </a:rPr>
              <a:t>我覺得最緊要係</a:t>
            </a:r>
            <a:r>
              <a:rPr lang="en-US" altLang="zh-TW" sz="2000" dirty="0">
                <a:solidFill>
                  <a:schemeClr val="accent1"/>
                </a:solidFill>
              </a:rPr>
              <a:t>…</a:t>
            </a:r>
          </a:p>
          <a:p>
            <a:r>
              <a:rPr lang="en-US" altLang="zh-TW" sz="2000" dirty="0">
                <a:solidFill>
                  <a:schemeClr val="accent1"/>
                </a:solidFill>
              </a:rPr>
              <a:t>ngo5 gok3 dak1 zeoi3 gan2 jiu3 hai6… </a:t>
            </a:r>
          </a:p>
          <a:p>
            <a:r>
              <a:rPr lang="en-US" sz="2000" dirty="0">
                <a:solidFill>
                  <a:schemeClr val="accent1"/>
                </a:solidFill>
              </a:rPr>
              <a:t>I think that the most important is…</a:t>
            </a:r>
          </a:p>
        </p:txBody>
      </p:sp>
    </p:spTree>
    <p:extLst>
      <p:ext uri="{BB962C8B-B14F-4D97-AF65-F5344CB8AC3E}">
        <p14:creationId xmlns:p14="http://schemas.microsoft.com/office/powerpoint/2010/main" val="924759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785" y="1468315"/>
            <a:ext cx="11517923" cy="4708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平等</a:t>
            </a:r>
            <a:r>
              <a:rPr lang="en-US" altLang="zh-TW" dirty="0"/>
              <a:t>		ping4 dang2			</a:t>
            </a:r>
            <a:r>
              <a:rPr lang="en-US" altLang="zh-TW" sz="2000" dirty="0"/>
              <a:t>equality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死得眼閉</a:t>
            </a:r>
            <a:r>
              <a:rPr lang="en-US" altLang="zh-TW" dirty="0"/>
              <a:t>	sei2 dak1 ngaan5 bai3	</a:t>
            </a:r>
            <a:r>
              <a:rPr lang="en-US" altLang="zh-TW" sz="2000" dirty="0"/>
              <a:t>die with closed eyes (die with no regrets)</a:t>
            </a:r>
          </a:p>
          <a:p>
            <a:pPr marL="0" indent="0">
              <a:buNone/>
            </a:pPr>
            <a:r>
              <a:rPr lang="zh-TW" altLang="en-US" dirty="0"/>
              <a:t>有美好回憶 </a:t>
            </a:r>
            <a:r>
              <a:rPr lang="en-US" altLang="zh-TW" dirty="0"/>
              <a:t>jau5 mei5 hou2 wui4 jik1	 </a:t>
            </a:r>
            <a:r>
              <a:rPr lang="en-US" altLang="zh-TW" sz="2000" dirty="0"/>
              <a:t>have beautiful good memory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唔信宗教</a:t>
            </a:r>
            <a:r>
              <a:rPr lang="en-US" altLang="zh-TW" dirty="0"/>
              <a:t>	m4 seon3 zung1 gaau3	</a:t>
            </a:r>
            <a:r>
              <a:rPr lang="en-US" altLang="zh-TW" sz="2000" dirty="0"/>
              <a:t>not believe in religions</a:t>
            </a:r>
          </a:p>
          <a:p>
            <a:pPr marL="0" indent="0">
              <a:buNone/>
            </a:pPr>
            <a:r>
              <a:rPr lang="zh-TW" altLang="en-US" dirty="0"/>
              <a:t>唔好人做我又做 </a:t>
            </a:r>
            <a:r>
              <a:rPr lang="en-US" altLang="zh-TW" dirty="0"/>
              <a:t>m4 hou2 jan4 zou6 ngo5 jau6 zou6 </a:t>
            </a:r>
            <a:r>
              <a:rPr lang="en-US" altLang="zh-TW" sz="2000" dirty="0"/>
              <a:t>don’t others do I also do the same (don’t just follow what others do)</a:t>
            </a:r>
          </a:p>
          <a:p>
            <a:pPr marL="0" indent="0">
              <a:buNone/>
            </a:pPr>
            <a:r>
              <a:rPr lang="zh-TW" altLang="en-US" dirty="0"/>
              <a:t>唔好</a:t>
            </a:r>
            <a:r>
              <a:rPr lang="zh-TW" altLang="en-US" b="1" dirty="0">
                <a:solidFill>
                  <a:srgbClr val="FF0000"/>
                </a:solidFill>
              </a:rPr>
              <a:t>畀</a:t>
            </a:r>
            <a:r>
              <a:rPr lang="zh-TW" altLang="en-US" dirty="0"/>
              <a:t>人指手畫腳 </a:t>
            </a:r>
            <a:r>
              <a:rPr lang="en-US" altLang="zh-TW" dirty="0"/>
              <a:t>m4 hou2 </a:t>
            </a:r>
            <a:r>
              <a:rPr lang="en-US" altLang="zh-TW" b="1" dirty="0">
                <a:solidFill>
                  <a:srgbClr val="FF0000"/>
                </a:solidFill>
              </a:rPr>
              <a:t>bei2</a:t>
            </a:r>
            <a:r>
              <a:rPr lang="en-US" altLang="zh-TW" dirty="0"/>
              <a:t> jan4 zi2 sau2 waak6 goek3 </a:t>
            </a:r>
            <a:r>
              <a:rPr lang="en-US" altLang="zh-TW" sz="2000" dirty="0"/>
              <a:t>(</a:t>
            </a:r>
            <a:r>
              <a:rPr lang="en-US" altLang="zh-TW" sz="2000" i="1" dirty="0"/>
              <a:t>lit. </a:t>
            </a:r>
            <a:r>
              <a:rPr lang="en-US" altLang="zh-TW" sz="2000" dirty="0"/>
              <a:t>not good let others point finger draw feet.) Don’t let others tell you want to do.</a:t>
            </a:r>
          </a:p>
          <a:p>
            <a:pPr marL="0" indent="0">
              <a:buNone/>
            </a:pPr>
            <a:r>
              <a:rPr lang="zh-TW" altLang="en-US" dirty="0"/>
              <a:t>唔好做工作狂 </a:t>
            </a:r>
            <a:r>
              <a:rPr lang="en-US" altLang="zh-TW" dirty="0"/>
              <a:t>m4 hou2 zou6 gung1 zok3 kong4 </a:t>
            </a:r>
            <a:r>
              <a:rPr lang="en-US" altLang="zh-TW" sz="2000" dirty="0"/>
              <a:t>don’t be a workaholic</a:t>
            </a:r>
          </a:p>
          <a:p>
            <a:pPr marL="0" indent="0">
              <a:buNone/>
            </a:pPr>
            <a:endParaRPr lang="en-US" alt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8</a:t>
            </a:fld>
            <a:endParaRPr lang="cs-CZ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74785" y="312371"/>
            <a:ext cx="10515600" cy="1325563"/>
          </a:xfrm>
        </p:spPr>
        <p:txBody>
          <a:bodyPr/>
          <a:lstStyle/>
          <a:p>
            <a:r>
              <a:rPr lang="zh-TW" altLang="en-US" dirty="0"/>
              <a:t>人生哲學 </a:t>
            </a:r>
            <a:r>
              <a:rPr lang="en-US" altLang="zh-TW" dirty="0"/>
              <a:t>jan4 sang1 zit3 hok6</a:t>
            </a: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806104" y="184639"/>
            <a:ext cx="4352192" cy="9521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000" dirty="0">
                <a:solidFill>
                  <a:schemeClr val="accent1"/>
                </a:solidFill>
              </a:rPr>
              <a:t>我覺得最緊要係</a:t>
            </a:r>
            <a:r>
              <a:rPr lang="en-US" altLang="zh-TW" sz="2000" dirty="0">
                <a:solidFill>
                  <a:schemeClr val="accent1"/>
                </a:solidFill>
              </a:rPr>
              <a:t>…</a:t>
            </a:r>
          </a:p>
          <a:p>
            <a:r>
              <a:rPr lang="en-US" altLang="zh-TW" sz="2000" dirty="0">
                <a:solidFill>
                  <a:schemeClr val="accent1"/>
                </a:solidFill>
              </a:rPr>
              <a:t>ngo5 gok3 dak1 zeoi3 gan2 jiu3 hai6… </a:t>
            </a:r>
          </a:p>
          <a:p>
            <a:r>
              <a:rPr lang="en-US" sz="2000" dirty="0">
                <a:solidFill>
                  <a:schemeClr val="accent1"/>
                </a:solidFill>
              </a:rPr>
              <a:t>I think that the most important is…</a:t>
            </a:r>
          </a:p>
        </p:txBody>
      </p:sp>
    </p:spTree>
    <p:extLst>
      <p:ext uri="{BB962C8B-B14F-4D97-AF65-F5344CB8AC3E}">
        <p14:creationId xmlns:p14="http://schemas.microsoft.com/office/powerpoint/2010/main" val="1559379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2371"/>
            <a:ext cx="10515600" cy="1325563"/>
          </a:xfrm>
        </p:spPr>
        <p:txBody>
          <a:bodyPr/>
          <a:lstStyle/>
          <a:p>
            <a:r>
              <a:rPr lang="zh-TW" altLang="en-US" dirty="0"/>
              <a:t>挑戰 </a:t>
            </a:r>
            <a:r>
              <a:rPr lang="en-US" altLang="zh-TW" dirty="0"/>
              <a:t>tiu1 zin3		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785" y="1468315"/>
            <a:ext cx="11298115" cy="4708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要擺脫童年陰影 </a:t>
            </a:r>
            <a:r>
              <a:rPr lang="en-US" altLang="zh-TW" dirty="0"/>
              <a:t>break away from childhood “shadow” (trauma)</a:t>
            </a:r>
          </a:p>
          <a:p>
            <a:pPr marL="0" indent="0">
              <a:buNone/>
            </a:pPr>
            <a:r>
              <a:rPr lang="en-US" altLang="zh-TW" dirty="0"/>
              <a:t>jiu3 Baai2 tyut1 tung4 nin4  jam1 jing2</a:t>
            </a:r>
          </a:p>
          <a:p>
            <a:pPr marL="0" indent="0">
              <a:buNone/>
            </a:pPr>
            <a:r>
              <a:rPr lang="zh-TW" altLang="en-US" dirty="0"/>
              <a:t>會</a:t>
            </a:r>
            <a:r>
              <a:rPr lang="zh-TW" altLang="en-US" b="1" dirty="0">
                <a:solidFill>
                  <a:srgbClr val="FF0000"/>
                </a:solidFill>
              </a:rPr>
              <a:t>畀</a:t>
            </a:r>
            <a:r>
              <a:rPr lang="zh-TW" altLang="en-US" dirty="0"/>
              <a:t>人批評 </a:t>
            </a:r>
            <a:r>
              <a:rPr lang="en-US" altLang="zh-TW" dirty="0"/>
              <a:t>wui5</a:t>
            </a:r>
            <a:r>
              <a:rPr lang="zh-TW" altLang="en-US" dirty="0"/>
              <a:t> </a:t>
            </a:r>
            <a:r>
              <a:rPr lang="en-US" altLang="zh-TW" dirty="0"/>
              <a:t>bei2 jan4</a:t>
            </a:r>
            <a:r>
              <a:rPr lang="zh-TW" altLang="en-US" dirty="0"/>
              <a:t> </a:t>
            </a:r>
            <a:r>
              <a:rPr lang="en-US" altLang="zh-TW" dirty="0"/>
              <a:t>pai1 ping4	will be </a:t>
            </a:r>
            <a:r>
              <a:rPr lang="en-US" altLang="zh-TW" dirty="0" err="1"/>
              <a:t>criticised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會</a:t>
            </a:r>
            <a:r>
              <a:rPr lang="zh-TW" altLang="en-US" b="1" dirty="0">
                <a:solidFill>
                  <a:srgbClr val="FF0000"/>
                </a:solidFill>
              </a:rPr>
              <a:t>畀</a:t>
            </a:r>
            <a:r>
              <a:rPr lang="zh-TW" altLang="en-US" dirty="0"/>
              <a:t>人罰 </a:t>
            </a:r>
            <a:r>
              <a:rPr lang="en-US" altLang="zh-TW" dirty="0"/>
              <a:t>wui5</a:t>
            </a:r>
            <a:r>
              <a:rPr lang="zh-TW" altLang="en-US" dirty="0"/>
              <a:t> </a:t>
            </a:r>
            <a:r>
              <a:rPr lang="en-US" altLang="zh-TW" dirty="0"/>
              <a:t>bei2 jan4 fat6 			will be punished</a:t>
            </a:r>
          </a:p>
          <a:p>
            <a:pPr marL="0" indent="0">
              <a:buNone/>
            </a:pPr>
            <a:r>
              <a:rPr lang="zh-TW" altLang="en-US" dirty="0"/>
              <a:t>要原諒自己 </a:t>
            </a:r>
            <a:r>
              <a:rPr lang="en-US" altLang="zh-TW" dirty="0"/>
              <a:t>jiu3 jyun4 loeng6 zi6 gei2 	need to forgive myself</a:t>
            </a:r>
          </a:p>
          <a:p>
            <a:pPr marL="0" indent="0">
              <a:buNone/>
            </a:pPr>
            <a:r>
              <a:rPr lang="zh-TW" altLang="en-US" dirty="0"/>
              <a:t>會失敗 </a:t>
            </a:r>
            <a:r>
              <a:rPr lang="en-US" altLang="zh-TW" dirty="0"/>
              <a:t>wui5</a:t>
            </a:r>
            <a:r>
              <a:rPr lang="zh-TW" altLang="en-US" dirty="0"/>
              <a:t> </a:t>
            </a:r>
            <a:r>
              <a:rPr lang="cs-CZ" altLang="zh-TW" dirty="0"/>
              <a:t>sat1 baai6</a:t>
            </a:r>
            <a:r>
              <a:rPr lang="en-US" altLang="zh-TW" dirty="0"/>
              <a:t>, 				will fail</a:t>
            </a:r>
          </a:p>
          <a:p>
            <a:pPr marL="0" indent="0">
              <a:buNone/>
            </a:pPr>
            <a:r>
              <a:rPr lang="zh-TW" altLang="en-US" dirty="0"/>
              <a:t>會餓死 </a:t>
            </a:r>
            <a:r>
              <a:rPr lang="en-US" altLang="zh-TW" dirty="0"/>
              <a:t>wui5</a:t>
            </a:r>
            <a:r>
              <a:rPr lang="zh-TW" altLang="en-US" dirty="0"/>
              <a:t> </a:t>
            </a:r>
            <a:r>
              <a:rPr lang="en-US" altLang="zh-TW" dirty="0"/>
              <a:t>ngo6 sei6, 				will starve to death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44378-8EFA-479B-ACCF-66258FED53C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5519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</TotalTime>
  <Words>2035</Words>
  <Application>Microsoft Office PowerPoint</Application>
  <PresentationFormat>Širokoúhlá obrazovka</PresentationFormat>
  <Paragraphs>183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Cantonese II Lesson 10 – Dream, Life</vt:lpstr>
      <vt:lpstr>人生目標/理想 jan4 sang1 muk6 biu1/lei5 soeng2 “life goals/ideal”</vt:lpstr>
      <vt:lpstr>人生目標/理想 jan4 sang1 muk6 biu1/lei5 soeng2 “life goals/ideal”</vt:lpstr>
      <vt:lpstr>Conversation Practice – gossip description of personality </vt:lpstr>
      <vt:lpstr>Passives</vt:lpstr>
      <vt:lpstr>Passives</vt:lpstr>
      <vt:lpstr>人生哲學 jan4 sang1 zit3 hok6</vt:lpstr>
      <vt:lpstr>人生哲學 jan4 sang1 zit3 hok6</vt:lpstr>
      <vt:lpstr>挑戰 tiu1 zin3  challenge</vt:lpstr>
      <vt:lpstr>Conversation Practice – “life idealism/philosophy”</vt:lpstr>
      <vt:lpstr>Prezentace aplikace PowerPoint</vt:lpstr>
      <vt:lpstr>Song list</vt:lpstr>
      <vt:lpstr>Prezentace aplikace PowerPoint</vt:lpstr>
    </vt:vector>
  </TitlesOfParts>
  <Company>Synthon, s.r.o.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Chun Kong Mak</dc:creator>
  <cp:lastModifiedBy>Ester Budařová</cp:lastModifiedBy>
  <cp:revision>525</cp:revision>
  <cp:lastPrinted>2023-04-26T14:23:51Z</cp:lastPrinted>
  <dcterms:created xsi:type="dcterms:W3CDTF">2023-01-12T14:32:40Z</dcterms:created>
  <dcterms:modified xsi:type="dcterms:W3CDTF">2023-04-26T17:33:45Z</dcterms:modified>
</cp:coreProperties>
</file>