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1" r:id="rId2"/>
    <p:sldId id="294" r:id="rId3"/>
    <p:sldId id="298" r:id="rId4"/>
    <p:sldId id="299" r:id="rId5"/>
    <p:sldId id="300" r:id="rId6"/>
    <p:sldId id="286" r:id="rId7"/>
    <p:sldId id="278" r:id="rId8"/>
    <p:sldId id="263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8" r:id="rId18"/>
    <p:sldId id="293" r:id="rId19"/>
    <p:sldId id="292" r:id="rId20"/>
    <p:sldId id="291" r:id="rId21"/>
    <p:sldId id="297" r:id="rId22"/>
    <p:sldId id="295" r:id="rId23"/>
    <p:sldId id="296" r:id="rId24"/>
    <p:sldId id="303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DAEB-363D-4818-9E69-86B5DEBD0735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CBB1-2093-43BE-91F3-445E2771F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04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C30BA-53E3-4BAD-B8A2-1A5DB925D4F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1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089E-C1C8-4AED-92F6-AC645F085E6A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84AF-AB89-44B2-B371-D7BB7D9F5974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A473-FD47-45F8-B6D0-9DF8A1E19C63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A47B-E382-4B2C-8D69-BA040242DF80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B6B8-1EDB-4AA5-B7D0-3340404D64C2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7A28-499F-444B-85FA-E41BCF66D9E8}" type="datetime1">
              <a:rPr lang="cs-CZ" smtClean="0"/>
              <a:t>17.05.2023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1DB-63DC-4BE8-A3EF-C14B20952D73}" type="datetime1">
              <a:rPr lang="cs-CZ" smtClean="0"/>
              <a:t>17.05.2023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22F3-7189-496B-B402-4E7754B45307}" type="datetime1">
              <a:rPr lang="cs-CZ" smtClean="0"/>
              <a:t>17.05.2023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D61F-859F-4247-B428-73648C950E26}" type="datetime1">
              <a:rPr lang="cs-CZ" smtClean="0"/>
              <a:t>17.05.2023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C42B-BCB4-4E79-AF84-D806D2804CE8}" type="datetime1">
              <a:rPr lang="cs-CZ" smtClean="0"/>
              <a:t>17.05.2023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E9EB-66C7-486D-A4BB-63F87EBF8528}" type="datetime1">
              <a:rPr lang="cs-CZ" smtClean="0"/>
              <a:t>17.05.2023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FB14-3B4F-4ABE-AD1F-430A0FDE4C85}" type="datetime1">
              <a:rPr lang="cs-CZ" smtClean="0"/>
              <a:t>17.05.2023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Lesson 11 -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11</a:t>
            </a:r>
            <a:br>
              <a:rPr lang="en-US" dirty="0"/>
            </a:br>
            <a:r>
              <a:rPr lang="en-US" dirty="0"/>
              <a:t>Review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9708398" cy="54507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Protein</a:t>
            </a:r>
          </a:p>
          <a:p>
            <a:pPr marL="0" indent="0">
              <a:buNone/>
            </a:pPr>
            <a:r>
              <a:rPr lang="zh-TW" altLang="en-US" sz="2000" dirty="0"/>
              <a:t>牛肉</a:t>
            </a:r>
            <a:r>
              <a:rPr lang="en-US" altLang="zh-TW" sz="2000" dirty="0"/>
              <a:t>	ngau4 juk6		beef meat</a:t>
            </a:r>
          </a:p>
          <a:p>
            <a:pPr marL="0" indent="0">
              <a:buNone/>
            </a:pPr>
            <a:r>
              <a:rPr lang="zh-TW" altLang="en-US" sz="2000" dirty="0"/>
              <a:t>雞肉</a:t>
            </a:r>
            <a:r>
              <a:rPr lang="en-US" altLang="zh-TW" sz="2000" dirty="0"/>
              <a:t>	gai1 juk6		chicken meat</a:t>
            </a:r>
          </a:p>
          <a:p>
            <a:pPr marL="0" indent="0">
              <a:buNone/>
            </a:pPr>
            <a:r>
              <a:rPr lang="zh-TW" altLang="en-US" sz="2000" dirty="0"/>
              <a:t>羊肉</a:t>
            </a:r>
            <a:r>
              <a:rPr lang="en-US" altLang="zh-TW" sz="2000" dirty="0"/>
              <a:t>	joeng4 juk6		lamb meat</a:t>
            </a:r>
          </a:p>
          <a:p>
            <a:pPr marL="0" indent="0">
              <a:buNone/>
            </a:pPr>
            <a:r>
              <a:rPr lang="zh-TW" altLang="en-US" sz="2000" dirty="0"/>
              <a:t>豬肉	</a:t>
            </a:r>
            <a:r>
              <a:rPr lang="cs-CZ" altLang="zh-TW" sz="2000" dirty="0"/>
              <a:t>zyu1 juk6</a:t>
            </a:r>
            <a:r>
              <a:rPr lang="en-US" altLang="zh-TW" sz="2000" dirty="0"/>
              <a:t>		pork meat</a:t>
            </a:r>
          </a:p>
          <a:p>
            <a:pPr marL="0" indent="0">
              <a:buNone/>
            </a:pPr>
            <a:r>
              <a:rPr lang="zh-TW" altLang="en-US" sz="2000" dirty="0"/>
              <a:t>豆腐</a:t>
            </a:r>
            <a:r>
              <a:rPr lang="en-US" altLang="zh-TW" sz="2000" dirty="0"/>
              <a:t>	dau6 fu6		tofu</a:t>
            </a:r>
          </a:p>
          <a:p>
            <a:pPr marL="0" indent="0">
              <a:buNone/>
            </a:pPr>
            <a:r>
              <a:rPr lang="zh-TW" altLang="en-US" sz="2000" dirty="0"/>
              <a:t>魚</a:t>
            </a:r>
            <a:r>
              <a:rPr lang="en-US" altLang="zh-TW" sz="2000" dirty="0"/>
              <a:t>	jyu1		fish</a:t>
            </a:r>
          </a:p>
          <a:p>
            <a:pPr marL="0" indent="0">
              <a:buNone/>
            </a:pPr>
            <a:r>
              <a:rPr lang="zh-TW" altLang="en-US" sz="2000" dirty="0"/>
              <a:t>魷魚</a:t>
            </a:r>
            <a:r>
              <a:rPr lang="en-US" altLang="zh-TW" sz="2000" dirty="0"/>
              <a:t>	jau4 jyu2		squid</a:t>
            </a:r>
          </a:p>
          <a:p>
            <a:pPr marL="0" indent="0">
              <a:buNone/>
            </a:pPr>
            <a:r>
              <a:rPr lang="zh-TW" altLang="en-US" sz="2000" dirty="0"/>
              <a:t>吞拿魚</a:t>
            </a:r>
            <a:r>
              <a:rPr lang="en-US" altLang="zh-TW" sz="2000" dirty="0"/>
              <a:t>	tan1 naa4 jyu2	tuna fish	</a:t>
            </a:r>
          </a:p>
          <a:p>
            <a:pPr marL="0" indent="0">
              <a:buNone/>
            </a:pPr>
            <a:r>
              <a:rPr lang="zh-TW" altLang="en-US" sz="2000" dirty="0"/>
              <a:t>墨魚</a:t>
            </a:r>
            <a:r>
              <a:rPr lang="en-US" altLang="zh-TW" sz="2000" dirty="0"/>
              <a:t>	mak6 </a:t>
            </a:r>
            <a:r>
              <a:rPr lang="en-US" altLang="zh-TW" sz="2000" dirty="0" err="1"/>
              <a:t>jyu</a:t>
            </a:r>
            <a:r>
              <a:rPr lang="cs-CZ" altLang="zh-TW" sz="2000" dirty="0"/>
              <a:t>4</a:t>
            </a:r>
            <a:r>
              <a:rPr lang="en-US" altLang="zh-TW" sz="2000" dirty="0"/>
              <a:t>		cuttlefish</a:t>
            </a:r>
          </a:p>
          <a:p>
            <a:pPr marL="0" indent="0">
              <a:buNone/>
            </a:pPr>
            <a:r>
              <a:rPr lang="zh-TW" altLang="en-US" sz="2000" dirty="0"/>
              <a:t>鱈魚</a:t>
            </a:r>
            <a:r>
              <a:rPr lang="en-US" altLang="zh-TW" sz="2000" dirty="0"/>
              <a:t>	syut3 jyu2		cod fish</a:t>
            </a:r>
          </a:p>
          <a:p>
            <a:pPr marL="0" indent="0">
              <a:buNone/>
            </a:pPr>
            <a:r>
              <a:rPr lang="zh-TW" altLang="en-US" sz="2000" dirty="0"/>
              <a:t>鯪魚</a:t>
            </a:r>
            <a:r>
              <a:rPr lang="en-US" altLang="zh-TW" sz="2000" dirty="0"/>
              <a:t>	leng4 jyu2		dace fish</a:t>
            </a:r>
          </a:p>
          <a:p>
            <a:pPr marL="0" indent="0">
              <a:buNone/>
            </a:pPr>
            <a:r>
              <a:rPr lang="zh-TW" altLang="en-US" sz="2000" dirty="0"/>
              <a:t>鱸魚</a:t>
            </a:r>
            <a:r>
              <a:rPr lang="en-US" altLang="zh-TW" sz="2000" dirty="0"/>
              <a:t>	lou4 jyu2		sea bass, perch	</a:t>
            </a:r>
          </a:p>
          <a:p>
            <a:pPr marL="0" indent="0">
              <a:buNone/>
            </a:pPr>
            <a:r>
              <a:rPr lang="zh-TW" altLang="en-US" sz="2000" dirty="0"/>
              <a:t>三文魚</a:t>
            </a:r>
            <a:r>
              <a:rPr lang="en-US" altLang="zh-TW" sz="2000" dirty="0"/>
              <a:t>	saam1 man4 jyu2	salmon</a:t>
            </a:r>
          </a:p>
          <a:p>
            <a:pPr marL="0" indent="0">
              <a:buNone/>
            </a:pPr>
            <a:r>
              <a:rPr lang="zh-TW" altLang="en-US" sz="2000" dirty="0"/>
              <a:t>蝦</a:t>
            </a:r>
            <a:r>
              <a:rPr lang="en-US" altLang="zh-TW" sz="2000" dirty="0"/>
              <a:t>	haa1		 shrimp/prawn</a:t>
            </a:r>
          </a:p>
          <a:p>
            <a:pPr marL="0" indent="0">
              <a:buNone/>
            </a:pPr>
            <a:r>
              <a:rPr lang="zh-TW" altLang="en-US" sz="2000" dirty="0"/>
              <a:t>蛋</a:t>
            </a:r>
            <a:r>
              <a:rPr lang="en-US" altLang="zh-TW" sz="2000" dirty="0"/>
              <a:t>	daan6		egg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04" y="298938"/>
            <a:ext cx="5325940" cy="26629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106148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4557847" cy="5815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b="1" dirty="0"/>
              <a:t>蔬菜</a:t>
            </a:r>
            <a:r>
              <a:rPr lang="en-US" altLang="zh-TW" sz="1600" b="1" dirty="0"/>
              <a:t>	So1 Coi3		Vegetable</a:t>
            </a:r>
          </a:p>
          <a:p>
            <a:pPr marL="0" indent="0">
              <a:buNone/>
            </a:pPr>
            <a:r>
              <a:rPr lang="zh-TW" altLang="en-US" sz="1600" dirty="0"/>
              <a:t>菜心	</a:t>
            </a:r>
            <a:r>
              <a:rPr lang="cs-CZ" altLang="zh-TW" sz="1600" dirty="0"/>
              <a:t>coi3 sam1</a:t>
            </a:r>
            <a:r>
              <a:rPr lang="en-US" altLang="zh-TW" sz="1600" dirty="0"/>
              <a:t>		choy sum </a:t>
            </a:r>
          </a:p>
          <a:p>
            <a:pPr marL="0" indent="0">
              <a:buNone/>
            </a:pPr>
            <a:r>
              <a:rPr lang="zh-TW" altLang="en-US" sz="1600" dirty="0"/>
              <a:t>白菜	</a:t>
            </a:r>
            <a:r>
              <a:rPr lang="cs-CZ" altLang="zh-TW" sz="1600" dirty="0"/>
              <a:t>baak6 coi3</a:t>
            </a:r>
            <a:r>
              <a:rPr lang="en-US" altLang="zh-TW" sz="1600" dirty="0"/>
              <a:t>		</a:t>
            </a:r>
            <a:r>
              <a:rPr lang="en-US" altLang="zh-TW" sz="1600" dirty="0" err="1"/>
              <a:t>bok</a:t>
            </a:r>
            <a:r>
              <a:rPr lang="en-US" altLang="zh-TW" sz="1600" dirty="0"/>
              <a:t> choy</a:t>
            </a:r>
          </a:p>
          <a:p>
            <a:pPr marL="0" indent="0">
              <a:buNone/>
            </a:pPr>
            <a:r>
              <a:rPr lang="zh-TW" altLang="en-US" sz="1600" dirty="0"/>
              <a:t>通菜</a:t>
            </a:r>
            <a:r>
              <a:rPr lang="en-US" altLang="zh-TW" sz="1600" dirty="0"/>
              <a:t>	tung1 coi3		water spinach</a:t>
            </a:r>
          </a:p>
          <a:p>
            <a:pPr marL="0" indent="0">
              <a:buNone/>
            </a:pPr>
            <a:r>
              <a:rPr lang="zh-TW" altLang="en-US" sz="1600" dirty="0"/>
              <a:t>芥蘭</a:t>
            </a:r>
            <a:r>
              <a:rPr lang="en-US" altLang="zh-TW" sz="1600" dirty="0"/>
              <a:t>	gaai3 </a:t>
            </a:r>
            <a:r>
              <a:rPr lang="en-US" altLang="zh-TW" sz="1600" dirty="0" err="1"/>
              <a:t>laan</a:t>
            </a:r>
            <a:r>
              <a:rPr lang="cs-CZ" altLang="zh-TW" sz="1600" dirty="0"/>
              <a:t>2</a:t>
            </a:r>
            <a:r>
              <a:rPr lang="en-US" altLang="zh-TW" sz="1600" dirty="0"/>
              <a:t>	broccoli</a:t>
            </a:r>
          </a:p>
          <a:p>
            <a:pPr marL="0" indent="0">
              <a:buNone/>
            </a:pPr>
            <a:r>
              <a:rPr lang="zh-TW" altLang="en-US" sz="1600" dirty="0"/>
              <a:t>椰菜花</a:t>
            </a:r>
            <a:r>
              <a:rPr lang="en-US" altLang="zh-TW" sz="1600" dirty="0"/>
              <a:t>	je4 coi3 faa1	cauliflower</a:t>
            </a:r>
          </a:p>
          <a:p>
            <a:pPr marL="0" indent="0">
              <a:buNone/>
            </a:pPr>
            <a:r>
              <a:rPr lang="zh-TW" altLang="en-US" sz="1600" dirty="0"/>
              <a:t>蘿蔔</a:t>
            </a:r>
            <a:r>
              <a:rPr lang="en-US" altLang="zh-TW" sz="1600" dirty="0"/>
              <a:t>	lo4 baak6		carrot</a:t>
            </a:r>
          </a:p>
          <a:p>
            <a:pPr marL="0" indent="0">
              <a:buNone/>
            </a:pPr>
            <a:r>
              <a:rPr lang="zh-TW" altLang="en-US" sz="1600" dirty="0"/>
              <a:t>番茄</a:t>
            </a:r>
            <a:r>
              <a:rPr lang="en-US" altLang="zh-TW" sz="1600" dirty="0"/>
              <a:t>	faan1 ke2</a:t>
            </a:r>
            <a:r>
              <a:rPr lang="zh-TW" altLang="en-US" sz="1600" dirty="0"/>
              <a:t>	</a:t>
            </a:r>
            <a:r>
              <a:rPr lang="en-US" altLang="zh-TW" sz="1600" dirty="0"/>
              <a:t>	tomato</a:t>
            </a:r>
          </a:p>
          <a:p>
            <a:pPr marL="0" indent="0">
              <a:buNone/>
            </a:pPr>
            <a:r>
              <a:rPr lang="zh-TW" altLang="en-US" sz="1600" dirty="0"/>
              <a:t>薯仔</a:t>
            </a:r>
            <a:r>
              <a:rPr lang="en-US" altLang="zh-TW" sz="1600" dirty="0"/>
              <a:t>	syu4 zai2		potato</a:t>
            </a:r>
          </a:p>
          <a:p>
            <a:pPr marL="0" indent="0">
              <a:buNone/>
            </a:pPr>
            <a:r>
              <a:rPr lang="zh-TW" altLang="en-US" sz="1600" dirty="0"/>
              <a:t>椰菜</a:t>
            </a:r>
            <a:r>
              <a:rPr lang="en-US" altLang="zh-TW" sz="1600" dirty="0"/>
              <a:t>	Je4 Coi3		Cabbage</a:t>
            </a:r>
          </a:p>
          <a:p>
            <a:pPr marL="0" indent="0">
              <a:buNone/>
            </a:pPr>
            <a:r>
              <a:rPr lang="zh-TW" altLang="en-US" sz="1600" dirty="0"/>
              <a:t>青瓜</a:t>
            </a:r>
            <a:r>
              <a:rPr lang="en-US" altLang="zh-TW" sz="1600" dirty="0"/>
              <a:t>	Ceng1 Gwaa1	Cucumber</a:t>
            </a:r>
          </a:p>
          <a:p>
            <a:pPr marL="0" indent="0">
              <a:buNone/>
            </a:pPr>
            <a:r>
              <a:rPr lang="zh-TW" altLang="en-US" sz="1600" dirty="0"/>
              <a:t>蘑菇</a:t>
            </a:r>
            <a:r>
              <a:rPr lang="en-US" altLang="zh-TW" sz="1600" dirty="0"/>
              <a:t>	Mo4 Gu1		Mushroom</a:t>
            </a:r>
          </a:p>
          <a:p>
            <a:pPr marL="0" indent="0">
              <a:buNone/>
            </a:pPr>
            <a:r>
              <a:rPr lang="zh-TW" altLang="en-US" sz="1600" dirty="0"/>
              <a:t>生菜</a:t>
            </a:r>
            <a:r>
              <a:rPr lang="en-US" altLang="zh-TW" sz="1600" dirty="0"/>
              <a:t>	Saang1 Coi3	Lettuce</a:t>
            </a:r>
          </a:p>
          <a:p>
            <a:pPr marL="0" indent="0">
              <a:buNone/>
            </a:pPr>
            <a:r>
              <a:rPr lang="zh-TW" altLang="en-US" sz="1600" dirty="0"/>
              <a:t>粟米</a:t>
            </a:r>
            <a:r>
              <a:rPr lang="en-US" altLang="zh-TW" sz="1600" dirty="0"/>
              <a:t>	suk1 mai5		corn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94" y="246212"/>
            <a:ext cx="2245702" cy="165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7560" y="1890750"/>
            <a:ext cx="164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菜心 </a:t>
            </a:r>
            <a:r>
              <a:rPr lang="en-US" altLang="zh-TW" dirty="0"/>
              <a:t>coi3 sam1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30" y="246213"/>
            <a:ext cx="2903835" cy="1653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52467" y="1899490"/>
            <a:ext cx="168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通菜 </a:t>
            </a:r>
            <a:r>
              <a:rPr lang="en-US" altLang="zh-TW" dirty="0"/>
              <a:t>tung1 coi3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86401" y="4153729"/>
            <a:ext cx="6479931" cy="20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dirty="0"/>
              <a:t>矮瓜	</a:t>
            </a:r>
            <a:r>
              <a:rPr lang="cs-CZ" altLang="zh-TW" sz="1600" dirty="0"/>
              <a:t>aai2 gwaa1</a:t>
            </a:r>
            <a:r>
              <a:rPr lang="en-US" altLang="zh-TW" sz="1600" dirty="0"/>
              <a:t>		eggplant</a:t>
            </a:r>
          </a:p>
          <a:p>
            <a:pPr marL="0" indent="0">
              <a:buNone/>
            </a:pPr>
            <a:r>
              <a:rPr lang="zh-TW" altLang="en-US" sz="1600" dirty="0"/>
              <a:t>翠玉瓜	</a:t>
            </a:r>
            <a:r>
              <a:rPr lang="cs-CZ" altLang="zh-TW" sz="1600" dirty="0"/>
              <a:t>ceoi3 juk6 gwaa1</a:t>
            </a:r>
            <a:r>
              <a:rPr lang="en-US" altLang="zh-TW" sz="1600" dirty="0"/>
              <a:t>		zucchini</a:t>
            </a:r>
          </a:p>
          <a:p>
            <a:pPr marL="0" indent="0">
              <a:buNone/>
            </a:pPr>
            <a:r>
              <a:rPr lang="zh-TW" altLang="en-US" sz="1600" dirty="0"/>
              <a:t>菠菜</a:t>
            </a:r>
            <a:r>
              <a:rPr lang="en-US" altLang="zh-TW" sz="1600" dirty="0"/>
              <a:t>	bo1 coi3			</a:t>
            </a:r>
            <a:r>
              <a:rPr lang="en-US" altLang="zh-TW" sz="1200" dirty="0"/>
              <a:t>spinach/Chinese spinach</a:t>
            </a:r>
          </a:p>
          <a:p>
            <a:pPr marL="0" indent="0">
              <a:buNone/>
            </a:pPr>
            <a:r>
              <a:rPr lang="zh-TW" altLang="en-US" sz="1600" dirty="0"/>
              <a:t>豆</a:t>
            </a:r>
            <a:r>
              <a:rPr lang="en-US" altLang="zh-TW" sz="1600" dirty="0"/>
              <a:t>	dau6*2			beans, peas</a:t>
            </a:r>
          </a:p>
          <a:p>
            <a:pPr marL="0" indent="0">
              <a:buNone/>
            </a:pPr>
            <a:r>
              <a:rPr lang="zh-TW" altLang="en-US" sz="1600" dirty="0"/>
              <a:t>涼瓜</a:t>
            </a:r>
            <a:r>
              <a:rPr lang="en-US" altLang="zh-TW" sz="1600" dirty="0"/>
              <a:t>/</a:t>
            </a:r>
            <a:r>
              <a:rPr lang="zh-TW" altLang="en-US" sz="1600" dirty="0"/>
              <a:t>苦瓜	</a:t>
            </a:r>
            <a:r>
              <a:rPr lang="cs-CZ" altLang="zh-TW" sz="1600" dirty="0"/>
              <a:t>loeng4 gwaa1</a:t>
            </a:r>
            <a:r>
              <a:rPr lang="en-US" altLang="zh-TW" sz="1600" dirty="0"/>
              <a:t>/fu2 gwaa1	bitter melon/ gourd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5" y="2305314"/>
            <a:ext cx="2405291" cy="131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73033" y="3447446"/>
            <a:ext cx="361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涼瓜</a:t>
            </a:r>
            <a:r>
              <a:rPr lang="en-US" altLang="zh-TW" dirty="0"/>
              <a:t>/</a:t>
            </a:r>
            <a:r>
              <a:rPr lang="zh-TW" altLang="en-US" dirty="0"/>
              <a:t>苦瓜 </a:t>
            </a:r>
            <a:r>
              <a:rPr lang="cs-CZ" altLang="zh-TW" dirty="0"/>
              <a:t>loeng4 gwaa1</a:t>
            </a:r>
            <a:r>
              <a:rPr lang="en-US" altLang="zh-TW" dirty="0"/>
              <a:t>/fu2 gwaa1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5628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5194893" cy="5815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b="1" dirty="0"/>
              <a:t>Carbohydrate (side dish in European cuisine)</a:t>
            </a:r>
          </a:p>
          <a:p>
            <a:pPr marL="0" indent="0">
              <a:buNone/>
            </a:pPr>
            <a:r>
              <a:rPr lang="ja-JP" altLang="en-US" sz="1600" dirty="0"/>
              <a:t>飯 </a:t>
            </a:r>
            <a:r>
              <a:rPr lang="en-US" altLang="ja-JP" sz="1600" dirty="0"/>
              <a:t>	faan6		rice</a:t>
            </a:r>
            <a:endParaRPr lang="en-US" altLang="zh-TW" sz="1600" b="1" dirty="0"/>
          </a:p>
          <a:p>
            <a:pPr marL="0" indent="0">
              <a:buNone/>
            </a:pPr>
            <a:r>
              <a:rPr lang="ja-JP" altLang="en-US" sz="1600" dirty="0">
                <a:solidFill>
                  <a:srgbClr val="000000"/>
                </a:solidFill>
              </a:rPr>
              <a:t>意粉</a:t>
            </a:r>
            <a:r>
              <a:rPr lang="en-US" altLang="ja-JP" sz="1600" dirty="0">
                <a:solidFill>
                  <a:srgbClr val="000000"/>
                </a:solidFill>
              </a:rPr>
              <a:t>	ji3 fan2 		spaghetti</a:t>
            </a:r>
          </a:p>
          <a:p>
            <a:pPr marL="0" indent="0">
              <a:buNone/>
            </a:pPr>
            <a:r>
              <a:rPr lang="zh-TW" altLang="en-US" sz="1600" dirty="0"/>
              <a:t>薯菜</a:t>
            </a:r>
            <a:r>
              <a:rPr lang="en-US" altLang="zh-TW" sz="1600" dirty="0"/>
              <a:t>	syu4 coi3		</a:t>
            </a:r>
            <a:r>
              <a:rPr lang="en-US" altLang="zh-TW" sz="1600" dirty="0" err="1"/>
              <a:t>potatos</a:t>
            </a:r>
            <a:r>
              <a:rPr lang="en-US" altLang="zh-TW" sz="1600" dirty="0"/>
              <a:t> as “side dish”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薯條</a:t>
            </a:r>
            <a:r>
              <a:rPr lang="en-US" altLang="zh-TW" sz="1600" dirty="0">
                <a:solidFill>
                  <a:srgbClr val="000000"/>
                </a:solidFill>
              </a:rPr>
              <a:t>	syu4 tiu2		French fry, fried potato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河粉</a:t>
            </a:r>
            <a:r>
              <a:rPr lang="en-US" altLang="zh-TW" sz="1600" dirty="0">
                <a:solidFill>
                  <a:srgbClr val="000000"/>
                </a:solidFill>
              </a:rPr>
              <a:t>	ho4 fan2		broad rice noodles (“pho”), single word“</a:t>
            </a:r>
            <a:r>
              <a:rPr lang="zh-TW" altLang="en-US" sz="1600" dirty="0">
                <a:solidFill>
                  <a:srgbClr val="000000"/>
                </a:solidFill>
              </a:rPr>
              <a:t>河</a:t>
            </a:r>
            <a:r>
              <a:rPr lang="en-US" altLang="zh-TW" sz="1600" dirty="0">
                <a:solidFill>
                  <a:srgbClr val="000000"/>
                </a:solidFill>
              </a:rPr>
              <a:t>” on menu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貴刁</a:t>
            </a:r>
            <a:r>
              <a:rPr lang="en-US" altLang="zh-TW" sz="1600" dirty="0">
                <a:solidFill>
                  <a:srgbClr val="000000"/>
                </a:solidFill>
              </a:rPr>
              <a:t>	gwai3 diu1		rice noodles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米粉</a:t>
            </a:r>
            <a:r>
              <a:rPr lang="en-US" altLang="zh-TW" sz="1600" dirty="0">
                <a:solidFill>
                  <a:srgbClr val="000000"/>
                </a:solidFill>
              </a:rPr>
              <a:t>	mai5 fan2		rice noodles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米線</a:t>
            </a:r>
            <a:r>
              <a:rPr lang="en-US" altLang="zh-TW" sz="1600" dirty="0">
                <a:solidFill>
                  <a:srgbClr val="000000"/>
                </a:solidFill>
              </a:rPr>
              <a:t>	mai5 sin3		thin rich noodles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1600" dirty="0"/>
              <a:t>粥</a:t>
            </a:r>
            <a:r>
              <a:rPr lang="en-US" altLang="zh-TW" sz="1600" dirty="0"/>
              <a:t>	zuk1		rice porridge</a:t>
            </a:r>
          </a:p>
          <a:p>
            <a:pPr marL="0" indent="0">
              <a:buNone/>
            </a:pPr>
            <a:r>
              <a:rPr lang="zh-TW" altLang="en-US" sz="1600" dirty="0"/>
              <a:t>麵</a:t>
            </a:r>
            <a:r>
              <a:rPr lang="en-US" altLang="zh-TW" sz="1600" dirty="0"/>
              <a:t>	min6		noodle</a:t>
            </a:r>
          </a:p>
          <a:p>
            <a:pPr marL="0" indent="0">
              <a:buNone/>
            </a:pPr>
            <a:r>
              <a:rPr lang="zh-TW" altLang="en-US" sz="1600" dirty="0"/>
              <a:t>麵包</a:t>
            </a:r>
            <a:r>
              <a:rPr lang="en-US" altLang="zh-TW" sz="1600" dirty="0"/>
              <a:t>	min6 baau1	bread</a:t>
            </a:r>
          </a:p>
          <a:p>
            <a:pPr marL="0" indent="0">
              <a:buNone/>
            </a:pPr>
            <a:r>
              <a:rPr lang="zh-TW" altLang="en-US" sz="1600" dirty="0"/>
              <a:t>餃</a:t>
            </a:r>
            <a:r>
              <a:rPr lang="en-US" altLang="zh-TW" sz="1600" dirty="0"/>
              <a:t>	gaau2		stuffed dumpling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87" y="165140"/>
            <a:ext cx="2934828" cy="2318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12235" y="24705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</a:rPr>
              <a:t>河粉</a:t>
            </a:r>
            <a:endParaRPr lang="cs-C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09" y="301570"/>
            <a:ext cx="3187945" cy="21404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22815" y="24705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</a:rPr>
              <a:t>貴刁</a:t>
            </a:r>
            <a:endParaRPr lang="cs-CZ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6" y="2868331"/>
            <a:ext cx="4192670" cy="23583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54901" y="52267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粥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50585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4942" y="831498"/>
            <a:ext cx="5532509" cy="570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dirty="0"/>
              <a:t>Seasoning</a:t>
            </a:r>
          </a:p>
          <a:p>
            <a:pPr marL="0" indent="0">
              <a:buNone/>
            </a:pPr>
            <a:r>
              <a:rPr lang="zh-TW" altLang="en-US" sz="1800" dirty="0"/>
              <a:t>洋葱</a:t>
            </a:r>
            <a:r>
              <a:rPr lang="en-US" altLang="zh-TW" sz="1800" dirty="0"/>
              <a:t>	Joeng4 Cung1	onion</a:t>
            </a:r>
          </a:p>
          <a:p>
            <a:pPr marL="0" indent="0">
              <a:buNone/>
            </a:pPr>
            <a:r>
              <a:rPr lang="zh-TW" altLang="en-US" sz="1800" dirty="0"/>
              <a:t>蒜	</a:t>
            </a:r>
            <a:r>
              <a:rPr lang="cs-CZ" altLang="zh-TW" sz="1800" dirty="0"/>
              <a:t>syun3	</a:t>
            </a:r>
            <a:r>
              <a:rPr lang="en-US" altLang="zh-TW" sz="1800" dirty="0"/>
              <a:t>	garlic</a:t>
            </a:r>
          </a:p>
          <a:p>
            <a:pPr marL="0" indent="0">
              <a:buNone/>
            </a:pPr>
            <a:r>
              <a:rPr lang="zh-TW" altLang="en-US" sz="1800" dirty="0"/>
              <a:t>蒜茸	</a:t>
            </a:r>
            <a:r>
              <a:rPr lang="cs-CZ" altLang="zh-TW" sz="1800" dirty="0"/>
              <a:t>syun3 jung4</a:t>
            </a:r>
            <a:r>
              <a:rPr lang="en-US" altLang="zh-TW" sz="1800" dirty="0"/>
              <a:t>	crushed garlic</a:t>
            </a:r>
          </a:p>
          <a:p>
            <a:pPr marL="0" indent="0">
              <a:buNone/>
            </a:pPr>
            <a:r>
              <a:rPr lang="zh-TW" altLang="en-US" sz="1800" dirty="0"/>
              <a:t>辣椒</a:t>
            </a:r>
            <a:r>
              <a:rPr lang="en-US" altLang="zh-TW" sz="1800" dirty="0"/>
              <a:t>	laat6 ziu1		chili, pepper</a:t>
            </a:r>
          </a:p>
          <a:p>
            <a:pPr marL="0" indent="0">
              <a:buNone/>
            </a:pPr>
            <a:r>
              <a:rPr lang="zh-TW" altLang="en-US" sz="1800" dirty="0"/>
              <a:t>姜</a:t>
            </a:r>
            <a:r>
              <a:rPr lang="en-US" altLang="zh-TW" sz="1800" dirty="0"/>
              <a:t>/</a:t>
            </a:r>
            <a:r>
              <a:rPr lang="zh-TW" altLang="en-US" sz="1800" dirty="0"/>
              <a:t>薑</a:t>
            </a:r>
            <a:r>
              <a:rPr lang="en-US" altLang="zh-TW" sz="1800" dirty="0"/>
              <a:t>	goeng1		ginger</a:t>
            </a:r>
          </a:p>
          <a:p>
            <a:pPr marL="0" indent="0">
              <a:buNone/>
            </a:pPr>
            <a:r>
              <a:rPr lang="zh-TW" altLang="en-US" sz="1800" dirty="0"/>
              <a:t>薑葱</a:t>
            </a:r>
            <a:r>
              <a:rPr lang="en-US" altLang="zh-TW" sz="1800" dirty="0"/>
              <a:t>	goeng1 cung1	ginger and green onion</a:t>
            </a:r>
          </a:p>
          <a:p>
            <a:pPr marL="0" indent="0">
              <a:buNone/>
            </a:pPr>
            <a:r>
              <a:rPr lang="zh-TW" altLang="en-US" sz="1800" dirty="0"/>
              <a:t>蝦醬</a:t>
            </a:r>
            <a:r>
              <a:rPr lang="en-US" altLang="zh-TW" sz="1800" dirty="0"/>
              <a:t>	haa1 zoeng3	shrimp paste</a:t>
            </a:r>
          </a:p>
          <a:p>
            <a:pPr marL="0" indent="0">
              <a:buNone/>
            </a:pPr>
            <a:r>
              <a:rPr lang="zh-TW" altLang="en-US" sz="1800" dirty="0"/>
              <a:t>腐乳</a:t>
            </a:r>
            <a:r>
              <a:rPr lang="en-US" altLang="zh-TW" sz="1800" dirty="0"/>
              <a:t>	fu6 jyu5		fermented bean curd</a:t>
            </a:r>
          </a:p>
          <a:p>
            <a:pPr marL="0" indent="0">
              <a:buNone/>
            </a:pPr>
            <a:r>
              <a:rPr lang="zh-TW" altLang="en-US" sz="1800" dirty="0"/>
              <a:t>豉油</a:t>
            </a:r>
            <a:r>
              <a:rPr lang="en-US" altLang="zh-TW" sz="1800" dirty="0"/>
              <a:t>	si6 jau4		soya sauce</a:t>
            </a:r>
          </a:p>
          <a:p>
            <a:pPr marL="0" indent="0">
              <a:buNone/>
            </a:pPr>
            <a:r>
              <a:rPr lang="zh-TW" altLang="en-US" sz="1800" dirty="0"/>
              <a:t>蠔油</a:t>
            </a:r>
            <a:r>
              <a:rPr lang="en-US" altLang="zh-TW" sz="1800" dirty="0"/>
              <a:t>	hou4 jau4	oyster sauce</a:t>
            </a:r>
          </a:p>
          <a:p>
            <a:pPr marL="0" indent="0">
              <a:buNone/>
            </a:pPr>
            <a:r>
              <a:rPr lang="zh-TW" altLang="en-US" sz="1800" dirty="0"/>
              <a:t>忌廉汁</a:t>
            </a:r>
            <a:r>
              <a:rPr lang="en-US" altLang="zh-TW" sz="1800" dirty="0"/>
              <a:t>	gei6 lim1 zap1	cream sauce</a:t>
            </a:r>
          </a:p>
          <a:p>
            <a:pPr marL="0" indent="0">
              <a:buNone/>
            </a:pPr>
            <a:r>
              <a:rPr lang="zh-TW" altLang="en-US" sz="1800" dirty="0"/>
              <a:t>黑椒</a:t>
            </a:r>
            <a:r>
              <a:rPr lang="en-US" altLang="zh-TW" sz="1800" dirty="0"/>
              <a:t>	haak1 ziu1	black pepper “sauce”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0" y="365126"/>
            <a:ext cx="3499338" cy="1900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48173" y="2266068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腐乳 </a:t>
            </a:r>
            <a:r>
              <a:rPr lang="en-US" altLang="zh-TW" dirty="0"/>
              <a:t>fu6 jyu5</a:t>
            </a:r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2" y="2816516"/>
            <a:ext cx="2241338" cy="29893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10600" y="4424336"/>
            <a:ext cx="229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蝦醬</a:t>
            </a:r>
            <a:r>
              <a:rPr lang="en-US" altLang="zh-TW" dirty="0"/>
              <a:t>	haa1 zoeng3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173589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829" y="923598"/>
            <a:ext cx="8209085" cy="5934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/>
              <a:t>Ways of cooking</a:t>
            </a:r>
          </a:p>
          <a:p>
            <a:pPr marL="0" indent="0">
              <a:buNone/>
            </a:pPr>
            <a:r>
              <a:rPr lang="zh-TW" altLang="en-US" sz="1800" dirty="0"/>
              <a:t>煮</a:t>
            </a:r>
            <a:r>
              <a:rPr lang="en-US" altLang="zh-TW" sz="1800" dirty="0"/>
              <a:t>	zyu2		cook</a:t>
            </a:r>
          </a:p>
          <a:p>
            <a:pPr marL="0" indent="0">
              <a:buNone/>
            </a:pPr>
            <a:r>
              <a:rPr lang="zh-TW" altLang="en-US" sz="1800" dirty="0"/>
              <a:t>煎</a:t>
            </a:r>
            <a:r>
              <a:rPr lang="en-US" altLang="zh-TW" sz="1800" dirty="0"/>
              <a:t>	zin1		pan fry</a:t>
            </a:r>
          </a:p>
          <a:p>
            <a:pPr marL="0" indent="0">
              <a:buNone/>
            </a:pPr>
            <a:r>
              <a:rPr lang="zh-TW" altLang="en-US" sz="1800" dirty="0"/>
              <a:t>炒</a:t>
            </a:r>
            <a:r>
              <a:rPr lang="en-US" altLang="zh-TW" sz="1800" dirty="0"/>
              <a:t>	caau2		stir fry</a:t>
            </a:r>
          </a:p>
          <a:p>
            <a:pPr marL="0" indent="0">
              <a:buNone/>
            </a:pPr>
            <a:r>
              <a:rPr lang="zh-TW" altLang="en-US" sz="1800" dirty="0"/>
              <a:t>乾炒</a:t>
            </a:r>
            <a:r>
              <a:rPr lang="en-US" altLang="zh-TW" sz="1800" dirty="0"/>
              <a:t>	gon1 caau2	“dry-</a:t>
            </a:r>
            <a:r>
              <a:rPr lang="en-US" altLang="zh-TW" sz="1800" dirty="0" err="1"/>
              <a:t>fri</a:t>
            </a:r>
            <a:r>
              <a:rPr lang="cs-CZ" altLang="zh-TW" sz="1800" dirty="0"/>
              <a:t>e</a:t>
            </a:r>
            <a:r>
              <a:rPr lang="en-US" altLang="zh-TW" sz="1800" dirty="0"/>
              <a:t>d” (stir fry but don’t add sauce)</a:t>
            </a:r>
          </a:p>
          <a:p>
            <a:pPr marL="0" indent="0">
              <a:buNone/>
            </a:pPr>
            <a:r>
              <a:rPr lang="zh-TW" altLang="en-US" sz="1800" dirty="0"/>
              <a:t>炸</a:t>
            </a:r>
            <a:r>
              <a:rPr lang="en-US" altLang="zh-TW" sz="1800" dirty="0"/>
              <a:t>	zaa3		deep dry in oil</a:t>
            </a:r>
          </a:p>
          <a:p>
            <a:pPr marL="0" indent="0">
              <a:buNone/>
            </a:pPr>
            <a:r>
              <a:rPr lang="zh-TW" altLang="en-US" sz="1800" dirty="0"/>
              <a:t>燒</a:t>
            </a:r>
            <a:r>
              <a:rPr lang="en-US" altLang="zh-TW" sz="1800" dirty="0"/>
              <a:t>	siu1		barbecue</a:t>
            </a:r>
          </a:p>
          <a:p>
            <a:pPr marL="0" indent="0">
              <a:buNone/>
            </a:pPr>
            <a:r>
              <a:rPr lang="zh-TW" altLang="en-US" sz="1800" dirty="0"/>
              <a:t>紅燒</a:t>
            </a:r>
            <a:r>
              <a:rPr lang="en-US" altLang="zh-TW" sz="1800" dirty="0"/>
              <a:t>	hung4 siu1	braised in soya sauce</a:t>
            </a:r>
          </a:p>
          <a:p>
            <a:pPr marL="0" indent="0">
              <a:buNone/>
            </a:pPr>
            <a:r>
              <a:rPr lang="zh-TW" altLang="en-US" sz="1800" dirty="0"/>
              <a:t>蒸</a:t>
            </a:r>
            <a:r>
              <a:rPr lang="en-US" altLang="zh-TW" sz="1800" dirty="0"/>
              <a:t>	zing1		steam</a:t>
            </a:r>
          </a:p>
          <a:p>
            <a:pPr marL="0" indent="0">
              <a:buNone/>
            </a:pPr>
            <a:r>
              <a:rPr lang="zh-TW" altLang="en-US" sz="1800" dirty="0"/>
              <a:t>清蒸</a:t>
            </a:r>
            <a:r>
              <a:rPr lang="en-US" altLang="zh-TW" sz="1800" dirty="0"/>
              <a:t>	cing1 zing1	steamed in clear soup (usually without soy sauce)</a:t>
            </a:r>
          </a:p>
          <a:p>
            <a:pPr marL="0" indent="0">
              <a:buNone/>
            </a:pPr>
            <a:r>
              <a:rPr lang="zh-TW" altLang="en-US" sz="1800" dirty="0"/>
              <a:t>炆</a:t>
            </a:r>
            <a:r>
              <a:rPr lang="en-US" altLang="zh-TW" sz="1800" dirty="0"/>
              <a:t>	man1		simmer, cook over slow fire</a:t>
            </a:r>
          </a:p>
          <a:p>
            <a:pPr marL="0" indent="0">
              <a:buNone/>
            </a:pPr>
            <a:r>
              <a:rPr lang="zh-TW" altLang="en-US" sz="1800" dirty="0"/>
              <a:t>烹</a:t>
            </a:r>
            <a:r>
              <a:rPr lang="en-US" altLang="zh-TW" sz="1800" dirty="0"/>
              <a:t>	paang1		cook in water, boil</a:t>
            </a:r>
          </a:p>
          <a:p>
            <a:pPr marL="0" indent="0">
              <a:buNone/>
            </a:pPr>
            <a:r>
              <a:rPr lang="ja-JP" altLang="en-US" sz="1800" dirty="0"/>
              <a:t>煲 </a:t>
            </a:r>
            <a:r>
              <a:rPr lang="en-US" altLang="ja-JP" sz="1800" dirty="0"/>
              <a:t>	bou1		boil</a:t>
            </a:r>
          </a:p>
          <a:p>
            <a:pPr marL="0" indent="0">
              <a:buNone/>
            </a:pPr>
            <a:r>
              <a:rPr lang="zh-TW" altLang="en-US" sz="1800" dirty="0"/>
              <a:t>白灼</a:t>
            </a:r>
            <a:r>
              <a:rPr lang="en-US" altLang="zh-TW" sz="1800" dirty="0"/>
              <a:t>	baak6 coek3	blanching, cooking with clean broth</a:t>
            </a:r>
          </a:p>
          <a:p>
            <a:pPr marL="0" indent="0">
              <a:buNone/>
            </a:pPr>
            <a:r>
              <a:rPr lang="en-US" altLang="zh-TW" sz="1800" dirty="0"/>
              <a:t>	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58" y="365126"/>
            <a:ext cx="3143883" cy="2225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82541" y="1192209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紅燒豆腐</a:t>
            </a:r>
            <a:endParaRPr lang="en-US" altLang="zh-TW" sz="1400" dirty="0"/>
          </a:p>
          <a:p>
            <a:r>
              <a:rPr lang="en-US" sz="1400" dirty="0"/>
              <a:t>Hung4 siu1 </a:t>
            </a:r>
            <a:r>
              <a:rPr lang="en-US" altLang="zh-TW" sz="1400" dirty="0"/>
              <a:t>dau6 fu6</a:t>
            </a:r>
            <a:r>
              <a:rPr lang="en-US" sz="1400" dirty="0"/>
              <a:t> </a:t>
            </a:r>
            <a:endParaRPr lang="cs-CZ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902" y="2937361"/>
            <a:ext cx="2524492" cy="3064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08394" y="3851223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清蒸魚</a:t>
            </a:r>
            <a:endParaRPr lang="en-US" altLang="zh-TW" dirty="0"/>
          </a:p>
          <a:p>
            <a:r>
              <a:rPr lang="en-US" dirty="0" err="1"/>
              <a:t>Cing</a:t>
            </a:r>
            <a:r>
              <a:rPr lang="en-US" dirty="0"/>
              <a:t> zing1 </a:t>
            </a:r>
            <a:r>
              <a:rPr lang="en-US" altLang="zh-TW" dirty="0"/>
              <a:t>jyu1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419957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15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the dish names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828" y="923598"/>
            <a:ext cx="11532579" cy="552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/>
              <a:t>Vegetable dish name = Seasoning + way of cooking + vegetable</a:t>
            </a:r>
          </a:p>
          <a:p>
            <a:pPr marL="0" indent="0">
              <a:buNone/>
            </a:pPr>
            <a:r>
              <a:rPr lang="en-US" altLang="zh-TW" sz="1800" dirty="0" err="1"/>
              <a:t>Eg</a:t>
            </a:r>
            <a:r>
              <a:rPr lang="en-US" altLang="zh-TW" sz="1800" dirty="0"/>
              <a:t>:  </a:t>
            </a:r>
            <a:r>
              <a:rPr lang="zh-TW" altLang="en-US" sz="1800" dirty="0"/>
              <a:t>蒜茸炒白菜</a:t>
            </a:r>
            <a:r>
              <a:rPr lang="en-US" altLang="zh-TW" sz="1800" dirty="0"/>
              <a:t>	crushed garlic stir-fry </a:t>
            </a:r>
            <a:r>
              <a:rPr lang="en-US" altLang="zh-TW" sz="1800" dirty="0" err="1"/>
              <a:t>bak</a:t>
            </a:r>
            <a:r>
              <a:rPr lang="en-US" altLang="zh-TW" sz="1800" dirty="0"/>
              <a:t> choy</a:t>
            </a:r>
          </a:p>
          <a:p>
            <a:pPr marL="0" indent="0">
              <a:buNone/>
            </a:pPr>
            <a:r>
              <a:rPr lang="en-US" altLang="zh-TW" sz="1800" dirty="0"/>
              <a:t>syun3 jung4 caau2 baak6 coi3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Meat dish name = Seasoning + way of cooking + meat</a:t>
            </a:r>
          </a:p>
          <a:p>
            <a:pPr marL="0" indent="0">
              <a:buNone/>
            </a:pPr>
            <a:r>
              <a:rPr lang="en-US" altLang="zh-TW" sz="1800" dirty="0" err="1"/>
              <a:t>Eg</a:t>
            </a:r>
            <a:r>
              <a:rPr lang="en-US" altLang="zh-TW" sz="1800" dirty="0"/>
              <a:t>: </a:t>
            </a:r>
            <a:r>
              <a:rPr lang="zh-TW" altLang="en-US" sz="1800" dirty="0"/>
              <a:t>薑葱炒牛肉</a:t>
            </a:r>
            <a:r>
              <a:rPr lang="en-US" altLang="zh-TW" sz="1800" dirty="0"/>
              <a:t>	ginger and green onion stir-fry beef</a:t>
            </a:r>
          </a:p>
          <a:p>
            <a:pPr marL="0" indent="0">
              <a:buNone/>
            </a:pPr>
            <a:r>
              <a:rPr lang="en-US" altLang="zh-TW" sz="1800" dirty="0"/>
              <a:t>goeng1 cung1 caau2 ngau4 juk6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Both vegetable and meat together = seasoning + way of cooking + vegetable + meat</a:t>
            </a:r>
          </a:p>
          <a:p>
            <a:pPr marL="0" indent="0">
              <a:buNone/>
            </a:pPr>
            <a:r>
              <a:rPr lang="en-US" altLang="zh-TW" sz="1800" dirty="0" err="1"/>
              <a:t>Eg</a:t>
            </a:r>
            <a:r>
              <a:rPr lang="en-US" altLang="zh-TW" sz="1800" dirty="0"/>
              <a:t>: </a:t>
            </a:r>
            <a:r>
              <a:rPr lang="zh-TW" altLang="en-US" sz="1800" dirty="0"/>
              <a:t>蠔油炆蘿蔔羊肉</a:t>
            </a:r>
            <a:r>
              <a:rPr lang="en-US" altLang="zh-TW" sz="1800" dirty="0"/>
              <a:t>	oyster sauce simmer with carrot and lamb</a:t>
            </a:r>
          </a:p>
          <a:p>
            <a:pPr marL="0" indent="0">
              <a:buNone/>
            </a:pPr>
            <a:r>
              <a:rPr lang="en-US" altLang="zh-TW" sz="1800" dirty="0"/>
              <a:t>hou4 jau4 man1 lo4 baak6 joeng4 juk6</a:t>
            </a:r>
          </a:p>
          <a:p>
            <a:pPr marL="0" indent="0">
              <a:buNone/>
            </a:pPr>
            <a:r>
              <a:rPr lang="en-US" altLang="zh-TW" sz="1800" dirty="0"/>
              <a:t>	</a:t>
            </a:r>
          </a:p>
          <a:p>
            <a:pPr marL="0" indent="0">
              <a:buNone/>
            </a:pPr>
            <a:r>
              <a:rPr lang="en-US" altLang="zh-TW" sz="1800" dirty="0"/>
              <a:t>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99940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9869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(off-menu vegetable dishes)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你想食乜</a:t>
            </a:r>
            <a:r>
              <a:rPr lang="zh-TW" altLang="en-US" sz="2000" b="1" dirty="0"/>
              <a:t>菜</a:t>
            </a:r>
            <a:r>
              <a:rPr lang="en-US" altLang="zh-TW" sz="2000" dirty="0"/>
              <a:t>?  		</a:t>
            </a:r>
            <a:r>
              <a:rPr lang="en-US" altLang="zh-TW" sz="1600" dirty="0"/>
              <a:t>(what vegetable do you want to eat?)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600" dirty="0"/>
              <a:t>nei5 soeng5 sik6 mat1 coi3?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你有乜嘢</a:t>
            </a:r>
            <a:r>
              <a:rPr lang="zh-TW" altLang="en-US" sz="2000" b="1" dirty="0"/>
              <a:t>菜</a:t>
            </a:r>
            <a:r>
              <a:rPr lang="en-US" altLang="zh-TW" sz="2000" dirty="0"/>
              <a:t>?				</a:t>
            </a:r>
            <a:r>
              <a:rPr lang="en-US" altLang="zh-TW" sz="1600" dirty="0"/>
              <a:t>(What vegetable do you have?)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600" dirty="0"/>
              <a:t>nei5 jau5 mat1 je5 coi3?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我哋有</a:t>
            </a:r>
            <a:r>
              <a:rPr lang="zh-TW" altLang="en-US" sz="2000" b="1" dirty="0"/>
              <a:t>菜心˴菠菜˴芥蘭˴通菜</a:t>
            </a:r>
            <a:r>
              <a:rPr lang="zh-TW" altLang="en-US" sz="2000" dirty="0"/>
              <a:t>◦你想食咩</a:t>
            </a:r>
            <a:r>
              <a:rPr lang="en-US" altLang="zh-TW" sz="2000" dirty="0"/>
              <a:t>? </a:t>
            </a:r>
            <a:r>
              <a:rPr lang="en-US" altLang="zh-TW" sz="1600" dirty="0"/>
              <a:t>(we have choy sum, boy choy, water spinach, broccoli. What do you want to eat?)</a:t>
            </a:r>
          </a:p>
          <a:p>
            <a:pPr marL="0" indent="0">
              <a:buNone/>
            </a:pPr>
            <a:r>
              <a:rPr lang="en-US" altLang="zh-TW" sz="1600" dirty="0"/>
              <a:t>		ngo5 dei6 jau5 coi3 sam1 </a:t>
            </a:r>
            <a:r>
              <a:rPr lang="zh-TW" altLang="en-US" sz="1600" dirty="0"/>
              <a:t>˴</a:t>
            </a:r>
            <a:r>
              <a:rPr lang="cs-CZ" altLang="zh-TW" sz="1600" dirty="0"/>
              <a:t>bo1 coi3˴gaai3 laan2</a:t>
            </a:r>
            <a:r>
              <a:rPr lang="cs-CZ" altLang="zh-TW" sz="2000" dirty="0"/>
              <a:t>˴</a:t>
            </a:r>
            <a:r>
              <a:rPr lang="cs-CZ" altLang="zh-TW" sz="1600" dirty="0"/>
              <a:t>tung1 coi3</a:t>
            </a:r>
            <a:r>
              <a:rPr lang="zh-TW" altLang="en-US" sz="1600" dirty="0"/>
              <a:t> ◦ </a:t>
            </a:r>
            <a:r>
              <a:rPr lang="en-US" altLang="zh-TW" sz="1600" dirty="0"/>
              <a:t>nei5 soeng5 sik6 me1?</a:t>
            </a:r>
          </a:p>
          <a:p>
            <a:pPr marL="0" indent="0">
              <a:buNone/>
            </a:pPr>
            <a:r>
              <a:rPr lang="en-US" sz="2000" dirty="0"/>
              <a:t>Client:</a:t>
            </a:r>
            <a:r>
              <a:rPr lang="zh-TW" altLang="en-US" sz="2000" b="1" dirty="0"/>
              <a:t>菜心</a:t>
            </a:r>
            <a:r>
              <a:rPr lang="zh-TW" altLang="en-US" sz="2000" dirty="0"/>
              <a:t>˒唔該◦ </a:t>
            </a:r>
            <a:r>
              <a:rPr lang="en-US" altLang="zh-TW" sz="1600" dirty="0"/>
              <a:t>(choy sum, thank you)</a:t>
            </a:r>
          </a:p>
          <a:p>
            <a:pPr marL="0" indent="0">
              <a:buNone/>
            </a:pPr>
            <a:r>
              <a:rPr lang="en-US" altLang="zh-TW" sz="1600" dirty="0"/>
              <a:t>	coi3 sam1, m4 goi1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你想點煮</a:t>
            </a:r>
            <a:r>
              <a:rPr lang="en-US" altLang="zh-TW" sz="2000" dirty="0"/>
              <a:t>? </a:t>
            </a:r>
            <a:r>
              <a:rPr lang="en-US" altLang="zh-TW" sz="1600" dirty="0"/>
              <a:t>(how do you want it to be cooked?)</a:t>
            </a:r>
          </a:p>
          <a:p>
            <a:pPr marL="0" indent="0">
              <a:buNone/>
            </a:pPr>
            <a:r>
              <a:rPr lang="en-US" altLang="zh-TW" sz="1600" dirty="0"/>
              <a:t>		nei5 soeng5 dim2 zyu2?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可唔可以</a:t>
            </a:r>
            <a:r>
              <a:rPr lang="zh-TW" altLang="en-US" sz="2000" b="1" dirty="0"/>
              <a:t>炸</a:t>
            </a:r>
            <a:r>
              <a:rPr lang="en-US" altLang="zh-TW" sz="2000" dirty="0"/>
              <a:t>? </a:t>
            </a:r>
            <a:r>
              <a:rPr lang="en-US" altLang="zh-TW" sz="1600" dirty="0"/>
              <a:t>(can you deep dry it?)</a:t>
            </a:r>
          </a:p>
          <a:p>
            <a:pPr marL="0" indent="0">
              <a:buNone/>
            </a:pPr>
            <a:r>
              <a:rPr lang="en-US" altLang="zh-TW" sz="1600" dirty="0"/>
              <a:t>	ho2 m4 ho2 ji5 zaa3?</a:t>
            </a:r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唔好意思◦我哋唔</a:t>
            </a:r>
            <a:r>
              <a:rPr lang="zh-TW" altLang="en-US" sz="2000" b="1" dirty="0"/>
              <a:t>炸菜心</a:t>
            </a:r>
            <a:r>
              <a:rPr lang="zh-TW" altLang="en-US" sz="2000" dirty="0"/>
              <a:t>◦ </a:t>
            </a:r>
            <a:r>
              <a:rPr lang="en-US" altLang="zh-TW" sz="1600" dirty="0"/>
              <a:t>(sorry we don’t deep dry choy sum.)</a:t>
            </a:r>
          </a:p>
          <a:p>
            <a:pPr marL="0" indent="0">
              <a:buNone/>
            </a:pPr>
            <a:r>
              <a:rPr lang="en-US" altLang="zh-TW" sz="1600" dirty="0"/>
              <a:t>	m4 hou2 ji3 si1. ngo5 dei6 m4 coi3 sam1.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有冇</a:t>
            </a:r>
            <a:r>
              <a:rPr lang="zh-TW" altLang="en-US" sz="2000" b="1" dirty="0"/>
              <a:t>蒜茸炒菜心</a:t>
            </a:r>
            <a:r>
              <a:rPr lang="en-US" altLang="zh-TW" sz="2000" dirty="0"/>
              <a:t>?</a:t>
            </a:r>
            <a:r>
              <a:rPr lang="zh-TW" altLang="en-US" sz="2000" dirty="0"/>
              <a:t> </a:t>
            </a:r>
            <a:r>
              <a:rPr lang="en-US" altLang="zh-TW" sz="1600" dirty="0"/>
              <a:t>(do you have minced garlic stir-fry choy sum?)</a:t>
            </a:r>
          </a:p>
          <a:p>
            <a:pPr marL="0" indent="0">
              <a:buNone/>
            </a:pPr>
            <a:r>
              <a:rPr lang="en-US" altLang="zh-TW" sz="1600" dirty="0"/>
              <a:t>	jau5 mou5 </a:t>
            </a:r>
            <a:r>
              <a:rPr lang="cs-CZ" altLang="zh-TW" sz="1600" dirty="0"/>
              <a:t>syun3 jung4</a:t>
            </a:r>
            <a:r>
              <a:rPr lang="en-US" altLang="zh-TW" sz="1600" dirty="0"/>
              <a:t> caau2 coi3 sam1?</a:t>
            </a:r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有◦要一個</a:t>
            </a:r>
            <a:r>
              <a:rPr lang="en-US" altLang="zh-TW" sz="2000" dirty="0"/>
              <a:t>? </a:t>
            </a:r>
            <a:r>
              <a:rPr lang="en-US" altLang="zh-TW" sz="1600" dirty="0"/>
              <a:t>(yes. One portion?)</a:t>
            </a:r>
          </a:p>
          <a:p>
            <a:pPr marL="0" indent="0">
              <a:buNone/>
            </a:pPr>
            <a:r>
              <a:rPr lang="en-US" altLang="zh-TW" sz="1600" dirty="0"/>
              <a:t>		jau5. jiu5 jat1 go3?</a:t>
            </a:r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係◦一個◦ </a:t>
            </a:r>
            <a:r>
              <a:rPr lang="en-US" altLang="zh-TW" sz="1600" dirty="0"/>
              <a:t>(yes. One portion?)</a:t>
            </a:r>
          </a:p>
          <a:p>
            <a:pPr marL="0" indent="0">
              <a:buNone/>
            </a:pPr>
            <a:r>
              <a:rPr lang="en-US" altLang="zh-TW" sz="1600" dirty="0"/>
              <a:t>	hai6. jat1 go.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16</a:t>
            </a:fld>
            <a:endParaRPr lang="cs-CZ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0215" y="4099319"/>
            <a:ext cx="3370385" cy="32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4907" y="3914652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he/she is rude: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3813541"/>
            <a:ext cx="348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𨳒你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zh-TW" altLang="en-US" dirty="0">
                <a:solidFill>
                  <a:srgbClr val="FF0000"/>
                </a:solidFill>
              </a:rPr>
              <a:t> 依家係咪玩嘢呀</a:t>
            </a:r>
            <a:r>
              <a:rPr lang="en-US" altLang="zh-TW" dirty="0">
                <a:solidFill>
                  <a:srgbClr val="FF0000"/>
                </a:solidFill>
              </a:rPr>
              <a:t>? 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(Fuck you! Are you now fooling around?)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Diu2 nei5! Ji1 gaa1 hai6 mai2 waan2 je5 aa3?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Then you say “sorry </a:t>
            </a:r>
            <a:r>
              <a:rPr lang="en-US" sz="1400" dirty="0" err="1">
                <a:solidFill>
                  <a:srgbClr val="FF0000"/>
                </a:solidFill>
              </a:rPr>
              <a:t>sorry</a:t>
            </a:r>
            <a:r>
              <a:rPr lang="en-US" sz="1400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5100" y="4642338"/>
            <a:ext cx="1222131" cy="92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7231" y="5426845"/>
            <a:ext cx="35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你有冇推介</a:t>
            </a:r>
            <a:r>
              <a:rPr lang="en-US" altLang="zh-TW" sz="1400" dirty="0"/>
              <a:t>? (do you have recommendation?)</a:t>
            </a:r>
          </a:p>
          <a:p>
            <a:r>
              <a:rPr lang="en-US" sz="1400" dirty="0"/>
              <a:t>Nei5 jau5 mou5 teoi1 gaai3?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1600" y="4999501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90834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570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Practice – Name the city and count how many stations to go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18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/>
              <a:t>Tourist: </a:t>
            </a:r>
            <a:r>
              <a:rPr lang="zh-TW" altLang="en-US" dirty="0"/>
              <a:t>我喺</a:t>
            </a:r>
            <a:r>
              <a:rPr lang="zh-TW" altLang="en-US" b="1" u="sng" dirty="0"/>
              <a:t>美孚</a:t>
            </a:r>
            <a:r>
              <a:rPr lang="en-US" altLang="zh-TW" b="1" u="sng" dirty="0"/>
              <a:t>(where you are)</a:t>
            </a:r>
            <a:r>
              <a:rPr lang="en-US" altLang="zh-TW" dirty="0"/>
              <a:t>˒</a:t>
            </a:r>
            <a:r>
              <a:rPr lang="zh-TW" altLang="en-US" dirty="0"/>
              <a:t>我想去</a:t>
            </a:r>
            <a:r>
              <a:rPr lang="zh-TW" altLang="en-US" b="1" u="sng" dirty="0"/>
              <a:t>旺角 </a:t>
            </a:r>
            <a:r>
              <a:rPr lang="en-US" altLang="zh-TW" b="1" u="sng" dirty="0"/>
              <a:t>(destination)</a:t>
            </a:r>
            <a:r>
              <a:rPr lang="en-US" altLang="zh-TW" dirty="0"/>
              <a:t>◦ </a:t>
            </a:r>
            <a:r>
              <a:rPr lang="zh-TW" altLang="en-US" dirty="0"/>
              <a:t>我應該搭幾多個站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en-US" dirty="0"/>
              <a:t>I am at </a:t>
            </a:r>
            <a:r>
              <a:rPr lang="en-US" b="1" u="sng" dirty="0"/>
              <a:t>Mei Foo</a:t>
            </a:r>
            <a:r>
              <a:rPr lang="cs-CZ" dirty="0"/>
              <a:t>, </a:t>
            </a:r>
            <a:r>
              <a:rPr lang="en-US" altLang="zh-TW" dirty="0"/>
              <a:t>I want go </a:t>
            </a:r>
            <a:r>
              <a:rPr lang="en-US" altLang="zh-TW" b="1" u="sng" dirty="0" err="1"/>
              <a:t>Mong</a:t>
            </a:r>
            <a:r>
              <a:rPr lang="en-US" altLang="zh-TW" b="1" u="sng" dirty="0"/>
              <a:t> </a:t>
            </a:r>
            <a:r>
              <a:rPr lang="en-US" altLang="zh-TW" b="1" u="sng" dirty="0" err="1"/>
              <a:t>Kok</a:t>
            </a:r>
            <a:r>
              <a:rPr lang="en-US" altLang="zh-TW" dirty="0"/>
              <a:t>. I should take how many stops?</a:t>
            </a:r>
            <a:r>
              <a:rPr lang="cs-CZ" dirty="0"/>
              <a:t>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Ngo5 hai2 </a:t>
            </a:r>
            <a:r>
              <a:rPr lang="en-US" b="1" u="sng" dirty="0"/>
              <a:t>mei5 fu1</a:t>
            </a:r>
            <a:r>
              <a:rPr lang="en-US" dirty="0"/>
              <a:t>. ngo5 soeng2 heoi3 </a:t>
            </a:r>
            <a:r>
              <a:rPr lang="en-US" b="1" u="sng" dirty="0"/>
              <a:t>wong6 gok3</a:t>
            </a:r>
            <a:r>
              <a:rPr lang="en-US" dirty="0"/>
              <a:t>. Ngo5 jing1 goi1 daap3 gei2 do1 go3 zaam6?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Local: </a:t>
            </a:r>
            <a:r>
              <a:rPr lang="zh-TW" altLang="en-US" dirty="0"/>
              <a:t>你應該搭</a:t>
            </a:r>
            <a:r>
              <a:rPr lang="zh-TW" altLang="en-US" b="1" u="sng" dirty="0"/>
              <a:t>五</a:t>
            </a:r>
            <a:r>
              <a:rPr lang="zh-TW" altLang="en-US" dirty="0"/>
              <a:t>個站◦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(you should take </a:t>
            </a:r>
            <a:r>
              <a:rPr lang="en-US" altLang="zh-TW" b="1" u="sng" dirty="0"/>
              <a:t>5</a:t>
            </a:r>
            <a:r>
              <a:rPr lang="en-US" altLang="zh-TW" dirty="0"/>
              <a:t> “pieces” of stops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Nei5 jing1 goi1 daap3 </a:t>
            </a:r>
            <a:r>
              <a:rPr lang="en-US" b="1" u="sng" dirty="0"/>
              <a:t>ng5</a:t>
            </a:r>
            <a:r>
              <a:rPr lang="en-US" dirty="0"/>
              <a:t> go3 zaam6.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Instruction: you would go through the metro map and count how many stops.</a:t>
            </a:r>
          </a:p>
          <a:p>
            <a:pPr marL="0" indent="0">
              <a:buNone/>
            </a:pPr>
            <a:r>
              <a:rPr lang="en-US" u="sng" dirty="0"/>
              <a:t>Underline words are for exchangeable options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95019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Conversation Practice - Taxi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Taxi</a:t>
            </a:r>
            <a:r>
              <a:rPr lang="en-US" sz="3200" dirty="0"/>
              <a:t>: </a:t>
            </a:r>
            <a:r>
              <a:rPr lang="zh-TW" altLang="en-US" sz="3200" dirty="0"/>
              <a:t>你想去邊度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where?)</a:t>
            </a:r>
          </a:p>
          <a:p>
            <a:pPr marL="0" indent="0">
              <a:buNone/>
            </a:pPr>
            <a:r>
              <a:rPr lang="en-US" sz="2400" dirty="0"/>
              <a:t>Nei5 soeng2 heoi3 bin1 dou6?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dirty="0"/>
              <a:t>司機大哥</a:t>
            </a:r>
            <a:r>
              <a:rPr lang="en-US" altLang="zh-TW" sz="3200" dirty="0"/>
              <a:t>, </a:t>
            </a:r>
            <a:r>
              <a:rPr lang="zh-TW" altLang="en-US" sz="3200" dirty="0"/>
              <a:t>唔該</a:t>
            </a:r>
            <a:r>
              <a:rPr lang="en-US" altLang="zh-TW" sz="3200" dirty="0"/>
              <a:t>, </a:t>
            </a:r>
            <a:r>
              <a:rPr lang="zh-TW" altLang="en-US" sz="3200" dirty="0"/>
              <a:t>我想去  </a:t>
            </a:r>
            <a:r>
              <a:rPr lang="zh-TW" altLang="en-US" sz="3200" u="sng" dirty="0"/>
              <a:t>旺角</a:t>
            </a:r>
            <a:r>
              <a:rPr lang="zh-TW" altLang="en-US" sz="3200" dirty="0"/>
              <a:t>◦ 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(driver big brother, excuse me, I want go </a:t>
            </a:r>
            <a:r>
              <a:rPr lang="en-US" altLang="zh-TW" sz="2400" dirty="0" err="1"/>
              <a:t>Mong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Kok</a:t>
            </a:r>
            <a:r>
              <a:rPr lang="en-US" altLang="zh-TW" sz="2400" dirty="0"/>
              <a:t>.)</a:t>
            </a:r>
          </a:p>
          <a:p>
            <a:pPr marL="0" indent="0">
              <a:buNone/>
            </a:pPr>
            <a:r>
              <a:rPr lang="en-US" altLang="zh-TW" sz="2400" dirty="0"/>
              <a:t>Si1 gei1 daai6 go1, m4 goi1, ngo5 soeng2 heoi3 wong6 gok3.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你想去 </a:t>
            </a:r>
            <a:r>
              <a:rPr lang="zh-TW" altLang="en-US" sz="3200" u="sng" dirty="0"/>
              <a:t>旺角 </a:t>
            </a:r>
            <a:r>
              <a:rPr lang="zh-TW" altLang="en-US" sz="3200" dirty="0"/>
              <a:t>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</a:t>
            </a:r>
            <a:r>
              <a:rPr lang="en-US" altLang="zh-TW" sz="2400" dirty="0" err="1"/>
              <a:t>Mong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Kok</a:t>
            </a:r>
            <a:r>
              <a:rPr lang="en-US" altLang="zh-TW" sz="2400" dirty="0"/>
              <a:t> where?)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soeng2 heoi3 wong6 gok3 bin1 dou6?</a:t>
            </a:r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u="sng" dirty="0"/>
              <a:t>信和</a:t>
            </a:r>
            <a:r>
              <a:rPr lang="zh-TW" altLang="en-US" sz="3200" dirty="0"/>
              <a:t>呀◦唔該◦ </a:t>
            </a:r>
            <a:r>
              <a:rPr lang="en-US" altLang="zh-TW" sz="2400" dirty="0"/>
              <a:t>(Sino Centre aa. Excuse me)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seon3 wo2 aa3. m4 hoi1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好嘅</a:t>
            </a:r>
            <a:r>
              <a:rPr lang="en-US" altLang="zh-TW" sz="3200" dirty="0"/>
              <a:t>! (good </a:t>
            </a:r>
            <a:r>
              <a:rPr lang="en-US" altLang="zh-TW" sz="3200" dirty="0" err="1"/>
              <a:t>ge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sz="2600" dirty="0"/>
              <a:t>Hou2 ge3 </a:t>
            </a:r>
            <a:endParaRPr lang="cs-CZ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19</a:t>
            </a:fld>
            <a:endParaRPr lang="cs-CZ"/>
          </a:p>
        </p:txBody>
      </p:sp>
      <p:sp>
        <p:nvSpPr>
          <p:cNvPr id="6" name="Right Brace 5"/>
          <p:cNvSpPr/>
          <p:nvPr/>
        </p:nvSpPr>
        <p:spPr>
          <a:xfrm>
            <a:off x="8114190" y="1100831"/>
            <a:ext cx="976544" cy="320483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9246229" y="2518584"/>
            <a:ext cx="23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1 (just go to a city)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114190" y="4345816"/>
            <a:ext cx="976544" cy="139112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9186003" y="4856710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2 (exactly where?)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20347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phrases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4970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食乜嘢</a:t>
            </a:r>
            <a:r>
              <a:rPr lang="en-US" altLang="zh-TW" dirty="0"/>
              <a:t>?  Sik6 mat1/mi1/me1 je5? (eat what things?)</a:t>
            </a:r>
          </a:p>
          <a:p>
            <a:pPr marL="0" indent="0">
              <a:buNone/>
            </a:pPr>
            <a:r>
              <a:rPr lang="zh-TW" altLang="en-US" dirty="0"/>
              <a:t>做乜嘢</a:t>
            </a:r>
            <a:r>
              <a:rPr lang="en-US" altLang="zh-TW" dirty="0"/>
              <a:t>? Zou6 mat1 je5? (do what things?)</a:t>
            </a:r>
          </a:p>
          <a:p>
            <a:pPr marL="0" indent="0">
              <a:buNone/>
            </a:pPr>
            <a:r>
              <a:rPr lang="zh-TW" altLang="en-US" dirty="0"/>
              <a:t>聽乜嘢</a:t>
            </a:r>
            <a:r>
              <a:rPr lang="en-US" altLang="zh-TW" dirty="0"/>
              <a:t>? Teng1 mat1 je5? (hear what things?) </a:t>
            </a:r>
          </a:p>
          <a:p>
            <a:pPr marL="0" indent="0">
              <a:buNone/>
            </a:pPr>
            <a:r>
              <a:rPr lang="zh-TW" altLang="en-US" dirty="0"/>
              <a:t>睇乜嘢</a:t>
            </a:r>
            <a:r>
              <a:rPr lang="en-US" altLang="zh-TW" dirty="0"/>
              <a:t>? Tai2 me1 je5? (see what things?)</a:t>
            </a:r>
          </a:p>
          <a:p>
            <a:pPr marL="0" indent="0">
              <a:buNone/>
            </a:pPr>
            <a:r>
              <a:rPr lang="zh-TW" altLang="en-US" dirty="0"/>
              <a:t>去邊度</a:t>
            </a:r>
            <a:r>
              <a:rPr lang="en-US" altLang="zh-TW" dirty="0"/>
              <a:t>? Heoi3 bin1 dou6? (go where?)</a:t>
            </a:r>
          </a:p>
          <a:p>
            <a:pPr marL="0" indent="0">
              <a:buNone/>
            </a:pPr>
            <a:r>
              <a:rPr lang="zh-TW" altLang="en-US" dirty="0"/>
              <a:t>邊個</a:t>
            </a:r>
            <a:r>
              <a:rPr lang="en-US" altLang="zh-TW" dirty="0"/>
              <a:t>? Bin1 go3? (who?)</a:t>
            </a:r>
          </a:p>
          <a:p>
            <a:pPr marL="0" indent="0">
              <a:buNone/>
            </a:pPr>
            <a:r>
              <a:rPr lang="zh-TW" altLang="en-US" dirty="0"/>
              <a:t>點解</a:t>
            </a:r>
            <a:r>
              <a:rPr lang="en-US" altLang="zh-TW" dirty="0"/>
              <a:t>? Dim2 gaai2 (how explain? </a:t>
            </a:r>
            <a:r>
              <a:rPr lang="en-US" altLang="zh-TW" dirty="0">
                <a:sym typeface="Wingdings" panose="05000000000000000000" pitchFamily="2" charset="2"/>
              </a:rPr>
              <a:t> why?)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點樣</a:t>
            </a:r>
            <a:r>
              <a:rPr lang="en-US" altLang="zh-TW" dirty="0"/>
              <a:t>? Dim2 jeong2? (how?)</a:t>
            </a:r>
          </a:p>
          <a:p>
            <a:pPr marL="0" indent="0">
              <a:buNone/>
            </a:pPr>
            <a:r>
              <a:rPr lang="zh-TW" altLang="en-US" dirty="0"/>
              <a:t>幾時</a:t>
            </a:r>
            <a:r>
              <a:rPr lang="en-US" altLang="zh-TW" dirty="0"/>
              <a:t>? Gei2 si4? (how time </a:t>
            </a:r>
            <a:r>
              <a:rPr lang="en-US" altLang="zh-TW" dirty="0">
                <a:sym typeface="Wingdings" panose="05000000000000000000" pitchFamily="2" charset="2"/>
              </a:rPr>
              <a:t> when?)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幾多</a:t>
            </a:r>
            <a:r>
              <a:rPr lang="en-US" altLang="zh-TW" dirty="0"/>
              <a:t>? Gei2 do1? (how many?)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sp>
        <p:nvSpPr>
          <p:cNvPr id="5" name="Rounded Rectangle 4"/>
          <p:cNvSpPr/>
          <p:nvPr/>
        </p:nvSpPr>
        <p:spPr>
          <a:xfrm>
            <a:off x="905522" y="1318846"/>
            <a:ext cx="372863" cy="190793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7969" y="452761"/>
            <a:ext cx="110231" cy="86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382" y="199345"/>
            <a:ext cx="77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8169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20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9826874" cy="669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0619" y="743382"/>
            <a:ext cx="2701381" cy="42780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元朗 </a:t>
            </a:r>
            <a:r>
              <a:rPr lang="en-US" altLang="zh-TW" sz="1600" dirty="0"/>
              <a:t>jyun4 long5</a:t>
            </a:r>
          </a:p>
          <a:p>
            <a:r>
              <a:rPr lang="zh-TW" altLang="en-US" sz="1600" dirty="0"/>
              <a:t>大學 </a:t>
            </a:r>
            <a:r>
              <a:rPr lang="cs-CZ" altLang="zh-TW" sz="1600" dirty="0"/>
              <a:t>daai6 hok6</a:t>
            </a:r>
            <a:endParaRPr lang="en-US" altLang="zh-TW" sz="1600" dirty="0"/>
          </a:p>
          <a:p>
            <a:r>
              <a:rPr lang="zh-TW" altLang="en-US" sz="1600" dirty="0"/>
              <a:t>上水 </a:t>
            </a:r>
            <a:r>
              <a:rPr lang="en-US" altLang="zh-TW" sz="1600" dirty="0"/>
              <a:t>soeng6 seoi2</a:t>
            </a:r>
          </a:p>
          <a:p>
            <a:r>
              <a:rPr lang="zh-TW" altLang="en-US" sz="1600" dirty="0"/>
              <a:t>沙田 </a:t>
            </a:r>
            <a:r>
              <a:rPr lang="cs-CZ" altLang="zh-TW" sz="1600" dirty="0"/>
              <a:t>saa1 tin4</a:t>
            </a:r>
            <a:endParaRPr lang="en-US" altLang="zh-TW" sz="1600" dirty="0"/>
          </a:p>
          <a:p>
            <a:r>
              <a:rPr lang="zh-TW" altLang="en-US" sz="1600" dirty="0"/>
              <a:t>機場 </a:t>
            </a:r>
            <a:r>
              <a:rPr lang="cs-CZ" altLang="zh-TW" sz="1600" dirty="0"/>
              <a:t>gei1 coeng4</a:t>
            </a:r>
            <a:endParaRPr lang="en-US" altLang="zh-TW" sz="1600" dirty="0"/>
          </a:p>
          <a:p>
            <a:r>
              <a:rPr lang="zh-TW" altLang="en-US" sz="1600" dirty="0"/>
              <a:t>香港 </a:t>
            </a:r>
            <a:r>
              <a:rPr lang="en-US" altLang="zh-TW" sz="1600" dirty="0"/>
              <a:t>hoeng1 gong2</a:t>
            </a:r>
          </a:p>
          <a:p>
            <a:r>
              <a:rPr lang="zh-TW" altLang="en-US" sz="1600" dirty="0"/>
              <a:t>九龍塘 </a:t>
            </a:r>
            <a:r>
              <a:rPr lang="cs-CZ" altLang="zh-TW" sz="1600" dirty="0"/>
              <a:t>gau2 lung4 tong4</a:t>
            </a:r>
            <a:endParaRPr lang="en-US" altLang="zh-TW" sz="1600" dirty="0"/>
          </a:p>
          <a:p>
            <a:r>
              <a:rPr lang="zh-TW" altLang="en-US" sz="1600" dirty="0">
                <a:highlight>
                  <a:srgbClr val="FFFF00"/>
                </a:highlight>
              </a:rPr>
              <a:t>旺角 </a:t>
            </a:r>
            <a:r>
              <a:rPr lang="en-US" altLang="zh-TW" sz="1600" dirty="0">
                <a:highlight>
                  <a:srgbClr val="FFFF00"/>
                </a:highlight>
              </a:rPr>
              <a:t>wong6 gok3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油麻地 </a:t>
            </a:r>
            <a:r>
              <a:rPr lang="en-US" altLang="zh-TW" sz="1600" dirty="0">
                <a:highlight>
                  <a:srgbClr val="FFFF00"/>
                </a:highlight>
              </a:rPr>
              <a:t>jau4 maa4 dei2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尖沙咀 </a:t>
            </a:r>
            <a:r>
              <a:rPr lang="cs-CZ" altLang="zh-TW" sz="1600" dirty="0">
                <a:highlight>
                  <a:srgbClr val="FFFF00"/>
                </a:highlight>
              </a:rPr>
              <a:t>zim1 saa1 zeoi2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荃灣 </a:t>
            </a:r>
            <a:r>
              <a:rPr lang="en-US" altLang="zh-TW" sz="1600" dirty="0"/>
              <a:t>cyun4 waan1</a:t>
            </a:r>
          </a:p>
          <a:p>
            <a:r>
              <a:rPr lang="zh-TW" altLang="en-US" sz="1600" dirty="0">
                <a:highlight>
                  <a:srgbClr val="FFFF00"/>
                </a:highlight>
              </a:rPr>
              <a:t>中環 </a:t>
            </a:r>
            <a:r>
              <a:rPr lang="cs-CZ" altLang="zh-TW" sz="1600" dirty="0">
                <a:highlight>
                  <a:srgbClr val="FFFF00"/>
                </a:highlight>
              </a:rPr>
              <a:t>zung1 waan4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灣仔</a:t>
            </a:r>
            <a:r>
              <a:rPr lang="cs-CZ" altLang="zh-TW" sz="1600" dirty="0">
                <a:highlight>
                  <a:srgbClr val="FFFF00"/>
                </a:highlight>
              </a:rPr>
              <a:t>waan1 zai2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>
                <a:highlight>
                  <a:srgbClr val="FFFF00"/>
                </a:highlight>
              </a:rPr>
              <a:t>銅鑼灣 </a:t>
            </a:r>
            <a:r>
              <a:rPr lang="cs-CZ" altLang="zh-TW" sz="1600" dirty="0">
                <a:highlight>
                  <a:srgbClr val="FFFF00"/>
                </a:highlight>
              </a:rPr>
              <a:t>tung4 lo4 waan1</a:t>
            </a:r>
            <a:endParaRPr lang="en-US" altLang="zh-TW" sz="1600" dirty="0">
              <a:highlight>
                <a:srgbClr val="FFFF00"/>
              </a:highlight>
            </a:endParaRPr>
          </a:p>
          <a:p>
            <a:r>
              <a:rPr lang="zh-TW" altLang="en-US" sz="1600" dirty="0"/>
              <a:t>堅尼地城 </a:t>
            </a:r>
            <a:r>
              <a:rPr lang="en-US" altLang="zh-TW" sz="1600" dirty="0"/>
              <a:t>gin1 nei4 dei6 sing4</a:t>
            </a:r>
          </a:p>
          <a:p>
            <a:r>
              <a:rPr lang="zh-TW" altLang="en-US" sz="1600" dirty="0"/>
              <a:t>金鐘 </a:t>
            </a:r>
            <a:r>
              <a:rPr lang="en-US" altLang="zh-TW" sz="1600" dirty="0"/>
              <a:t>Gam1 zung1</a:t>
            </a:r>
          </a:p>
          <a:p>
            <a:r>
              <a:rPr lang="zh-TW" altLang="en-US" sz="1600" dirty="0"/>
              <a:t>柴灣 </a:t>
            </a:r>
            <a:r>
              <a:rPr lang="en-US" sz="1600" dirty="0"/>
              <a:t>Caai4 waan1</a:t>
            </a:r>
            <a:endParaRPr lang="cs-CZ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30287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742126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22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78638"/>
            <a:ext cx="9275618" cy="5049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行街 </a:t>
            </a:r>
            <a:r>
              <a:rPr lang="en-US" altLang="zh-TW" dirty="0"/>
              <a:t>haang4 gaai1 (“walk on street”, meaning: shopping)</a:t>
            </a:r>
          </a:p>
          <a:p>
            <a:pPr marL="0" indent="0">
              <a:buNone/>
            </a:pPr>
            <a:r>
              <a:rPr lang="zh-TW" altLang="en-US" dirty="0"/>
              <a:t>買嘢 </a:t>
            </a:r>
            <a:r>
              <a:rPr lang="en-US" altLang="zh-TW" dirty="0"/>
              <a:t>maai5 je5 (buy things, meaning: shopping)</a:t>
            </a:r>
          </a:p>
          <a:p>
            <a:pPr marL="0" indent="0">
              <a:buNone/>
            </a:pPr>
            <a:r>
              <a:rPr lang="zh-TW" altLang="en-US" dirty="0"/>
              <a:t>唱</a:t>
            </a:r>
            <a:r>
              <a:rPr lang="en-US" altLang="zh-TW" dirty="0"/>
              <a:t>K  coeng3 kei1 (sing karaoke)</a:t>
            </a:r>
          </a:p>
          <a:p>
            <a:pPr marL="0" indent="0">
              <a:buNone/>
            </a:pPr>
            <a:r>
              <a:rPr lang="zh-TW" altLang="en-US" dirty="0"/>
              <a:t>食嘢 </a:t>
            </a:r>
            <a:r>
              <a:rPr lang="en-US" altLang="zh-TW" dirty="0"/>
              <a:t>sik6 je5 (“eat something”, meaning: go for food)</a:t>
            </a:r>
          </a:p>
          <a:p>
            <a:pPr marL="0" indent="0">
              <a:buNone/>
            </a:pPr>
            <a:r>
              <a:rPr lang="zh-TW" altLang="en-US" dirty="0"/>
              <a:t>食飯 </a:t>
            </a:r>
            <a:r>
              <a:rPr lang="en-US" altLang="zh-TW" dirty="0"/>
              <a:t>sik6 faan6 (“eat rice”, have a meal)</a:t>
            </a:r>
          </a:p>
          <a:p>
            <a:pPr marL="0" indent="0">
              <a:buNone/>
            </a:pPr>
            <a:r>
              <a:rPr lang="zh-TW" altLang="en-US" dirty="0"/>
              <a:t>飲嘢 </a:t>
            </a:r>
            <a:r>
              <a:rPr lang="en-US" altLang="zh-TW" dirty="0"/>
              <a:t>jam2 je5 (“drink something”, meaning: go for a drink)</a:t>
            </a:r>
          </a:p>
          <a:p>
            <a:pPr marL="0" indent="0">
              <a:buNone/>
            </a:pPr>
            <a:r>
              <a:rPr lang="zh-TW" altLang="en-US" dirty="0"/>
              <a:t>飲酒 </a:t>
            </a:r>
            <a:r>
              <a:rPr lang="en-US" altLang="zh-TW" dirty="0"/>
              <a:t>jam2 zau2 (drink alcohol)</a:t>
            </a:r>
          </a:p>
          <a:p>
            <a:pPr marL="0" indent="0">
              <a:buNone/>
            </a:pPr>
            <a:r>
              <a:rPr lang="zh-TW" altLang="en-US" dirty="0"/>
              <a:t>見朋友 </a:t>
            </a:r>
            <a:r>
              <a:rPr lang="en-US" altLang="zh-TW" dirty="0"/>
              <a:t>gin3 pang4 jau5 (“see friends”, meaning: meet friends)</a:t>
            </a:r>
          </a:p>
          <a:p>
            <a:pPr marL="0" indent="0">
              <a:buNone/>
            </a:pPr>
            <a:r>
              <a:rPr lang="zh-TW" altLang="en-US" dirty="0"/>
              <a:t>拍拖 </a:t>
            </a:r>
            <a:r>
              <a:rPr lang="en-US" altLang="zh-TW" dirty="0"/>
              <a:t>paak3 to1 (literally “partner dragging”. Meaning: courting, go out on a date)</a:t>
            </a:r>
          </a:p>
          <a:p>
            <a:pPr marL="0" indent="0">
              <a:buNone/>
            </a:pPr>
            <a:r>
              <a:rPr lang="zh-TW" altLang="en-US" dirty="0"/>
              <a:t>睇戲 </a:t>
            </a:r>
            <a:r>
              <a:rPr lang="en-US" altLang="zh-TW" dirty="0"/>
              <a:t>tai2 hei3 (watch movie)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party; heoi3 party (go to party)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clubbing; heoi3 clubbing (go to disco clubs)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en-US" altLang="zh-TW" dirty="0"/>
              <a:t>Activities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3359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– Which city to go? What do you do?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505"/>
            <a:ext cx="10515600" cy="4951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你一陣去邊度呀</a:t>
            </a:r>
            <a:r>
              <a:rPr lang="en-US" altLang="zh-TW" sz="3200" dirty="0"/>
              <a:t>? </a:t>
            </a:r>
            <a:r>
              <a:rPr lang="en-US" altLang="zh-TW" sz="2400" dirty="0"/>
              <a:t>(you later go where aa?)</a:t>
            </a:r>
          </a:p>
          <a:p>
            <a:pPr marL="0" indent="0">
              <a:buNone/>
            </a:pPr>
            <a:r>
              <a:rPr lang="en-US" sz="2400" dirty="0"/>
              <a:t>Nei5 jat1 zan6/2 heoi3 bin1 dou6 aa3?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我一陣去</a:t>
            </a:r>
            <a:r>
              <a:rPr lang="zh-TW" altLang="en-US" sz="3200" u="sng" dirty="0"/>
              <a:t>旺角</a:t>
            </a:r>
            <a:r>
              <a:rPr lang="zh-TW" altLang="en-US" sz="3200" dirty="0"/>
              <a:t>呀◦ </a:t>
            </a:r>
            <a:r>
              <a:rPr lang="en-US" altLang="zh-TW" sz="2400" dirty="0"/>
              <a:t>(I later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dirty="0"/>
              <a:t> aa)</a:t>
            </a:r>
          </a:p>
          <a:p>
            <a:pPr marL="0" indent="0">
              <a:buNone/>
            </a:pPr>
            <a:r>
              <a:rPr lang="en-US" altLang="zh-TW" sz="2400" dirty="0"/>
              <a:t>Ngo5 jat1 zan6/2 heoi3 </a:t>
            </a:r>
            <a:r>
              <a:rPr lang="en-US" altLang="zh-TW" sz="2400" u="sng" dirty="0"/>
              <a:t>wong6 gok3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你去 </a:t>
            </a:r>
            <a:r>
              <a:rPr lang="zh-TW" altLang="en-US" sz="3200" u="sng" dirty="0"/>
              <a:t>旺角 </a:t>
            </a:r>
            <a:r>
              <a:rPr lang="zh-TW" altLang="en-US" sz="3200" dirty="0"/>
              <a:t>有乜做</a:t>
            </a:r>
            <a:r>
              <a:rPr lang="en-US" altLang="zh-TW" sz="3200" dirty="0"/>
              <a:t>? </a:t>
            </a:r>
            <a:r>
              <a:rPr lang="en-US" altLang="zh-TW" sz="2400" dirty="0"/>
              <a:t>(you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u="sng" dirty="0"/>
              <a:t> </a:t>
            </a:r>
            <a:r>
              <a:rPr lang="en-US" altLang="zh-TW" sz="2400" dirty="0"/>
              <a:t>have what do?)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heoi3 </a:t>
            </a:r>
            <a:r>
              <a:rPr lang="en-US" altLang="zh-TW" sz="2400" u="sng" dirty="0"/>
              <a:t>wong6 gok3 </a:t>
            </a:r>
            <a:r>
              <a:rPr lang="en-US" altLang="zh-TW" sz="2400" dirty="0"/>
              <a:t>jau5 mat1 zou6?</a:t>
            </a:r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我去 </a:t>
            </a:r>
            <a:r>
              <a:rPr lang="zh-TW" altLang="en-US" sz="3200" u="sng" dirty="0"/>
              <a:t>旺角 睇戲</a:t>
            </a:r>
            <a:r>
              <a:rPr lang="zh-TW" altLang="en-US" sz="3200" dirty="0"/>
              <a:t>◦ </a:t>
            </a:r>
            <a:r>
              <a:rPr lang="en-US" altLang="zh-TW" sz="2400" dirty="0"/>
              <a:t>(I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u="sng" dirty="0"/>
              <a:t> watch movie</a:t>
            </a:r>
            <a:r>
              <a:rPr lang="en-US" altLang="zh-TW" sz="2400" dirty="0"/>
              <a:t>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Ngo5 heoi3 </a:t>
            </a:r>
            <a:r>
              <a:rPr lang="en-US" altLang="zh-TW" sz="2400" u="sng" dirty="0"/>
              <a:t>wong6 gok3 tai2 hei3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sz="2400" u="sng" dirty="0"/>
              <a:t>Underline words are for exchangeable options</a:t>
            </a:r>
            <a:endParaRPr lang="cs-CZ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23</a:t>
            </a:fld>
            <a:endParaRPr lang="cs-CZ"/>
          </a:p>
        </p:txBody>
      </p:sp>
      <p:sp>
        <p:nvSpPr>
          <p:cNvPr id="6" name="Right Brace 5"/>
          <p:cNvSpPr/>
          <p:nvPr/>
        </p:nvSpPr>
        <p:spPr>
          <a:xfrm>
            <a:off x="8511438" y="1079346"/>
            <a:ext cx="976544" cy="204170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9530034" y="1915533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1 (which city?)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966" y="3321924"/>
            <a:ext cx="976544" cy="169848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9863011" y="3967802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2 (do what?)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00781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Shopping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12735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25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6056" y="269093"/>
            <a:ext cx="10515600" cy="859993"/>
          </a:xfrm>
        </p:spPr>
        <p:txBody>
          <a:bodyPr/>
          <a:lstStyle/>
          <a:p>
            <a:r>
              <a:rPr lang="zh-TW" altLang="en-US" dirty="0"/>
              <a:t>買乜嘢</a:t>
            </a:r>
            <a:r>
              <a:rPr lang="en-US" altLang="zh-TW" dirty="0"/>
              <a:t>? Maai5 mat1 je5? 	Buy what?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400" dirty="0"/>
              <a:t>衫 </a:t>
            </a:r>
            <a:r>
              <a:rPr lang="en-US" altLang="zh-TW" sz="2400" dirty="0"/>
              <a:t>	saam1		clothes in general</a:t>
            </a:r>
          </a:p>
          <a:p>
            <a:pPr marL="0" indent="0">
              <a:buNone/>
            </a:pPr>
            <a:r>
              <a:rPr lang="zh-TW" altLang="en-US" sz="2400" dirty="0"/>
              <a:t>褲 </a:t>
            </a:r>
            <a:r>
              <a:rPr lang="en-US" altLang="zh-TW" sz="2400" dirty="0"/>
              <a:t>	fu3		trousers</a:t>
            </a:r>
          </a:p>
          <a:p>
            <a:pPr marL="0" indent="0">
              <a:buNone/>
            </a:pPr>
            <a:r>
              <a:rPr lang="zh-TW" altLang="en-US" sz="2400" dirty="0"/>
              <a:t>鞋 </a:t>
            </a:r>
            <a:r>
              <a:rPr lang="en-US" altLang="zh-TW" sz="2400" dirty="0"/>
              <a:t>	haai4 		shoes</a:t>
            </a:r>
          </a:p>
          <a:p>
            <a:pPr marL="0" indent="0">
              <a:buNone/>
            </a:pPr>
            <a:r>
              <a:rPr lang="zh-TW" altLang="en-US" sz="2400" dirty="0"/>
              <a:t>電子嘢 </a:t>
            </a:r>
            <a:r>
              <a:rPr lang="en-US" altLang="zh-TW" sz="2400" dirty="0"/>
              <a:t>	din6 zi2 je5 	electronics-related things</a:t>
            </a:r>
          </a:p>
          <a:p>
            <a:pPr marL="0" indent="0">
              <a:buNone/>
            </a:pPr>
            <a:r>
              <a:rPr lang="zh-TW" altLang="en-US" sz="2400" dirty="0"/>
              <a:t>電腦嘢 </a:t>
            </a:r>
            <a:r>
              <a:rPr lang="en-US" altLang="zh-TW" sz="2400" dirty="0"/>
              <a:t>	din6 nou5 je5	computer-related things</a:t>
            </a:r>
          </a:p>
          <a:p>
            <a:pPr marL="0" indent="0">
              <a:buNone/>
            </a:pPr>
            <a:r>
              <a:rPr lang="zh-TW" altLang="en-US" sz="2400" dirty="0"/>
              <a:t>運動嘢 </a:t>
            </a:r>
            <a:r>
              <a:rPr lang="en-US" altLang="zh-TW" sz="2400" dirty="0"/>
              <a:t>	</a:t>
            </a:r>
            <a:r>
              <a:rPr lang="cs-CZ" altLang="zh-TW" sz="2400" dirty="0"/>
              <a:t>wan6 dung6</a:t>
            </a:r>
            <a:r>
              <a:rPr lang="en-US" altLang="zh-TW" sz="2400" dirty="0"/>
              <a:t> je5 	sports-related things</a:t>
            </a:r>
          </a:p>
          <a:p>
            <a:pPr marL="0" indent="0">
              <a:buNone/>
            </a:pPr>
            <a:r>
              <a:rPr lang="zh-TW" altLang="en-US" sz="2400" dirty="0"/>
              <a:t>餸 </a:t>
            </a:r>
            <a:r>
              <a:rPr lang="en-US" altLang="zh-TW" sz="2400" dirty="0"/>
              <a:t>	sung3		dish of food, grocery</a:t>
            </a:r>
          </a:p>
          <a:p>
            <a:pPr marL="0" indent="0">
              <a:buNone/>
            </a:pPr>
            <a:r>
              <a:rPr lang="zh-TW" altLang="en-US" sz="2400" dirty="0"/>
              <a:t>嘢食 </a:t>
            </a:r>
            <a:r>
              <a:rPr lang="en-US" altLang="zh-TW" sz="2400" dirty="0"/>
              <a:t>	je5 sik6</a:t>
            </a:r>
            <a:r>
              <a:rPr lang="zh-TW" altLang="en-US" sz="2400" dirty="0"/>
              <a:t> </a:t>
            </a:r>
            <a:r>
              <a:rPr lang="en-US" altLang="zh-TW" sz="2400" dirty="0"/>
              <a:t>		something to eat</a:t>
            </a:r>
          </a:p>
          <a:p>
            <a:pPr marL="0" indent="0">
              <a:buNone/>
            </a:pPr>
            <a:r>
              <a:rPr lang="zh-TW" altLang="en-US" sz="2400" dirty="0"/>
              <a:t>嘢飲</a:t>
            </a:r>
            <a:r>
              <a:rPr lang="en-US" altLang="zh-TW" sz="2400" dirty="0"/>
              <a:t>	je5 jam2 </a:t>
            </a:r>
            <a:r>
              <a:rPr lang="en-US" altLang="zh-TW" sz="2400"/>
              <a:t>	something </a:t>
            </a:r>
            <a:r>
              <a:rPr lang="en-US" altLang="zh-TW" sz="2400" dirty="0"/>
              <a:t>to drink</a:t>
            </a:r>
          </a:p>
          <a:p>
            <a:pPr marL="0" indent="0">
              <a:buNone/>
            </a:pPr>
            <a:r>
              <a:rPr lang="zh-TW" altLang="en-US" sz="2400" dirty="0"/>
              <a:t>文具 </a:t>
            </a:r>
            <a:r>
              <a:rPr lang="en-US" altLang="zh-TW" sz="2400" dirty="0"/>
              <a:t>	</a:t>
            </a:r>
            <a:r>
              <a:rPr lang="cs-CZ" altLang="zh-TW" sz="2400" dirty="0"/>
              <a:t>man4 geoi6</a:t>
            </a:r>
            <a:r>
              <a:rPr lang="en-US" altLang="zh-TW" sz="2400" dirty="0"/>
              <a:t> 	stationery</a:t>
            </a:r>
          </a:p>
          <a:p>
            <a:pPr marL="0" indent="0">
              <a:buNone/>
            </a:pPr>
            <a:r>
              <a:rPr lang="zh-TW" altLang="en-US" sz="2400" dirty="0"/>
              <a:t>書</a:t>
            </a:r>
            <a:r>
              <a:rPr lang="en-US" altLang="zh-TW" sz="2400" dirty="0"/>
              <a:t>	syu1		book</a:t>
            </a:r>
          </a:p>
          <a:p>
            <a:pPr marL="0" indent="0">
              <a:buNone/>
            </a:pPr>
            <a:r>
              <a:rPr lang="zh-TW" altLang="en-US" sz="2400" dirty="0"/>
              <a:t>電話 </a:t>
            </a:r>
            <a:r>
              <a:rPr lang="en-US" altLang="zh-TW" sz="2400" dirty="0"/>
              <a:t>	</a:t>
            </a:r>
            <a:r>
              <a:rPr lang="cs-CZ" altLang="zh-TW" sz="2400" dirty="0"/>
              <a:t>din6 waa2</a:t>
            </a:r>
            <a:r>
              <a:rPr lang="en-US" altLang="zh-TW" sz="2400" dirty="0"/>
              <a:t> 	phone</a:t>
            </a:r>
          </a:p>
          <a:p>
            <a:pPr marL="0" indent="0">
              <a:buNone/>
            </a:pPr>
            <a:r>
              <a:rPr lang="zh-TW" altLang="en-US" sz="2400" dirty="0"/>
              <a:t>電器 </a:t>
            </a:r>
            <a:r>
              <a:rPr lang="en-US" altLang="zh-TW" sz="2400" dirty="0"/>
              <a:t>	</a:t>
            </a:r>
            <a:r>
              <a:rPr lang="cs-CZ" altLang="zh-TW" sz="2400" dirty="0"/>
              <a:t>din6 hei3</a:t>
            </a:r>
            <a:r>
              <a:rPr lang="en-US" altLang="zh-TW" sz="2400" dirty="0"/>
              <a:t> 	electrical appliance</a:t>
            </a:r>
          </a:p>
          <a:p>
            <a:pPr marL="0" indent="0">
              <a:buNone/>
            </a:pPr>
            <a:r>
              <a:rPr lang="zh-TW" altLang="en-US" sz="2400" dirty="0"/>
              <a:t>禮物 </a:t>
            </a:r>
            <a:r>
              <a:rPr lang="en-US" altLang="zh-TW" sz="2400" dirty="0"/>
              <a:t>	</a:t>
            </a:r>
            <a:r>
              <a:rPr lang="cs-CZ" altLang="zh-TW" sz="2400" dirty="0"/>
              <a:t>lai5 mat6</a:t>
            </a:r>
            <a:r>
              <a:rPr lang="en-US" altLang="zh-TW" sz="2400" dirty="0"/>
              <a:t> 	present/gift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04940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what to shop? With a friend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friend: </a:t>
            </a:r>
            <a:r>
              <a:rPr lang="zh-TW" altLang="en-US" sz="2400" dirty="0">
                <a:latin typeface="+mj-lt"/>
              </a:rPr>
              <a:t>你想買啲咩</a:t>
            </a:r>
            <a:r>
              <a:rPr lang="en-US" altLang="zh-TW" sz="2400" dirty="0">
                <a:latin typeface="+mj-lt"/>
              </a:rPr>
              <a:t>?(what do you want to buy?)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Nei5 soeng2 maai5 di1 me2?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I: </a:t>
            </a:r>
            <a:r>
              <a:rPr lang="zh-TW" altLang="en-US" sz="2400" dirty="0">
                <a:latin typeface="+mj-lt"/>
              </a:rPr>
              <a:t>我想去買</a:t>
            </a:r>
            <a:r>
              <a:rPr lang="zh-TW" altLang="en-US" sz="2400" u="sng" dirty="0">
                <a:latin typeface="+mj-lt"/>
              </a:rPr>
              <a:t>衫</a:t>
            </a:r>
            <a:r>
              <a:rPr lang="zh-TW" altLang="en-US" sz="2400" dirty="0">
                <a:latin typeface="+mj-lt"/>
              </a:rPr>
              <a:t>◦  </a:t>
            </a:r>
            <a:r>
              <a:rPr lang="en-US" altLang="zh-TW" sz="2400" dirty="0">
                <a:latin typeface="+mj-lt"/>
              </a:rPr>
              <a:t>(I want go buy clothes)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Ngo5 soeng2 heoi3 maai5 saam1?</a:t>
            </a:r>
          </a:p>
          <a:p>
            <a:pPr marL="0" indent="0">
              <a:buNone/>
            </a:pPr>
            <a:r>
              <a:rPr lang="en-US" altLang="zh-TW" sz="2400" b="1" dirty="0">
                <a:latin typeface="+mj-lt"/>
              </a:rPr>
              <a:t>Friend: </a:t>
            </a:r>
            <a:r>
              <a:rPr lang="zh-TW" altLang="en-US" sz="2400" dirty="0">
                <a:latin typeface="+mj-lt"/>
              </a:rPr>
              <a:t>你會去邊度買</a:t>
            </a:r>
            <a:r>
              <a:rPr lang="en-US" altLang="zh-TW" sz="2400" dirty="0">
                <a:latin typeface="+mj-lt"/>
              </a:rPr>
              <a:t>? (you will go where buy?)</a:t>
            </a:r>
          </a:p>
          <a:p>
            <a:pPr marL="0" indent="0">
              <a:buNone/>
            </a:pPr>
            <a:r>
              <a:rPr lang="en-US" altLang="zh-TW" sz="2400" dirty="0">
                <a:latin typeface="+mj-lt"/>
              </a:rPr>
              <a:t>Nei5 wui5 heoi3 bin1 dou6 maai5?</a:t>
            </a:r>
          </a:p>
          <a:p>
            <a:pPr marL="0" indent="0">
              <a:buNone/>
            </a:pPr>
            <a:r>
              <a:rPr lang="en-US" altLang="zh-TW" sz="2400" b="1" dirty="0">
                <a:latin typeface="+mj-lt"/>
              </a:rPr>
              <a:t>I: </a:t>
            </a:r>
            <a:r>
              <a:rPr lang="zh-TW" altLang="en-US" sz="2400" dirty="0">
                <a:latin typeface="+mj-lt"/>
              </a:rPr>
              <a:t>我諗住去</a:t>
            </a:r>
            <a:r>
              <a:rPr lang="zh-TW" altLang="en-US" sz="2400" u="sng" dirty="0">
                <a:latin typeface="+mj-lt"/>
              </a:rPr>
              <a:t>旺角</a:t>
            </a:r>
            <a:r>
              <a:rPr lang="zh-TW" altLang="en-US" sz="2400" dirty="0">
                <a:latin typeface="+mj-lt"/>
              </a:rPr>
              <a:t>買◦ </a:t>
            </a:r>
            <a:r>
              <a:rPr lang="en-US" altLang="zh-TW" sz="2400" dirty="0">
                <a:latin typeface="+mj-lt"/>
              </a:rPr>
              <a:t>(I intend go </a:t>
            </a:r>
            <a:r>
              <a:rPr lang="en-US" altLang="zh-TW" sz="2400" dirty="0" err="1">
                <a:latin typeface="+mj-lt"/>
              </a:rPr>
              <a:t>Mongkok</a:t>
            </a:r>
            <a:r>
              <a:rPr lang="en-US" altLang="zh-TW" sz="2400" dirty="0">
                <a:latin typeface="+mj-lt"/>
              </a:rPr>
              <a:t> buy.)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Ngo5 nam2 zyu6 heoi3 wong6 gok3 maai5.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2400" dirty="0"/>
              <a:t>諗住 </a:t>
            </a:r>
            <a:r>
              <a:rPr lang="en-US" altLang="zh-TW" sz="2400" dirty="0"/>
              <a:t>nam2 zyu6</a:t>
            </a:r>
            <a:r>
              <a:rPr lang="zh-TW" altLang="en-US" sz="2400" dirty="0"/>
              <a:t> </a:t>
            </a:r>
            <a:r>
              <a:rPr lang="en-US" altLang="zh-TW" sz="2400" dirty="0"/>
              <a:t>– to plan, intend, estimate</a:t>
            </a:r>
            <a:endParaRPr lang="cs-CZ" sz="2400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60997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In shop bargaining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+mj-lt"/>
              </a:rPr>
              <a:t>Shop: </a:t>
            </a:r>
            <a:r>
              <a:rPr lang="en-US" altLang="zh-TW" sz="1600" dirty="0">
                <a:latin typeface="+mj-lt"/>
              </a:rPr>
              <a:t>(</a:t>
            </a:r>
            <a:r>
              <a:rPr lang="zh-TW" altLang="en-US" sz="1600" dirty="0">
                <a:latin typeface="+mj-lt"/>
              </a:rPr>
              <a:t>我</a:t>
            </a:r>
            <a:r>
              <a:rPr lang="en-US" altLang="zh-TW" sz="1600" dirty="0">
                <a:latin typeface="+mj-lt"/>
              </a:rPr>
              <a:t>)</a:t>
            </a:r>
            <a:r>
              <a:rPr lang="zh-TW" altLang="en-US" sz="1600" dirty="0">
                <a:latin typeface="+mj-lt"/>
              </a:rPr>
              <a:t>有咩可以幫到你</a:t>
            </a:r>
            <a:r>
              <a:rPr lang="en-US" altLang="zh-TW" sz="1600" dirty="0">
                <a:latin typeface="+mj-lt"/>
              </a:rPr>
              <a:t>? ( (I) have what can help you?)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Jau5 me2 ho2 ji5 bong1 dou2 nei5?</a:t>
            </a:r>
          </a:p>
          <a:p>
            <a:pPr marL="0" indent="0">
              <a:buNone/>
            </a:pPr>
            <a:r>
              <a:rPr lang="en-US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請問呢</a:t>
            </a:r>
            <a:r>
              <a:rPr lang="zh-TW" altLang="en-US" sz="1600" u="sng" dirty="0">
                <a:latin typeface="+mj-lt"/>
              </a:rPr>
              <a:t>件嘢</a:t>
            </a:r>
            <a:r>
              <a:rPr lang="zh-TW" altLang="en-US" sz="1600" dirty="0">
                <a:latin typeface="+mj-lt"/>
              </a:rPr>
              <a:t>幾多錢</a:t>
            </a:r>
            <a:r>
              <a:rPr lang="en-US" altLang="zh-TW" sz="1600" dirty="0">
                <a:latin typeface="+mj-lt"/>
              </a:rPr>
              <a:t>? (please (I </a:t>
            </a:r>
            <a:r>
              <a:rPr lang="en-US" altLang="zh-TW" sz="1600" dirty="0" err="1">
                <a:latin typeface="+mj-lt"/>
              </a:rPr>
              <a:t>wanna</a:t>
            </a:r>
            <a:r>
              <a:rPr lang="en-US" altLang="zh-TW" sz="1600" dirty="0">
                <a:latin typeface="+mj-lt"/>
              </a:rPr>
              <a:t>) ask this </a:t>
            </a:r>
            <a:r>
              <a:rPr lang="en-US" altLang="zh-TW" sz="1600" u="sng" dirty="0">
                <a:latin typeface="+mj-lt"/>
              </a:rPr>
              <a:t>piece of thing </a:t>
            </a:r>
            <a:r>
              <a:rPr lang="en-US" altLang="zh-TW" sz="1600" dirty="0">
                <a:latin typeface="+mj-lt"/>
              </a:rPr>
              <a:t>how much money?)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Ceng2 man6 ni1 gin6 je5 gei2 do1 cin2?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Shop: </a:t>
            </a:r>
            <a:r>
              <a:rPr lang="zh-TW" altLang="en-US" sz="1600" dirty="0">
                <a:latin typeface="+mj-lt"/>
              </a:rPr>
              <a:t>呢</a:t>
            </a:r>
            <a:r>
              <a:rPr lang="zh-TW" altLang="en-US" sz="1600" u="sng" dirty="0">
                <a:latin typeface="+mj-lt"/>
              </a:rPr>
              <a:t>件三千四百八十</a:t>
            </a:r>
            <a:r>
              <a:rPr lang="zh-TW" altLang="en-US" sz="1600" dirty="0">
                <a:latin typeface="+mj-lt"/>
              </a:rPr>
              <a:t>蚊◦ </a:t>
            </a:r>
            <a:r>
              <a:rPr lang="en-US" altLang="zh-TW" sz="1600" dirty="0">
                <a:latin typeface="+mj-lt"/>
              </a:rPr>
              <a:t>(This piece </a:t>
            </a:r>
            <a:r>
              <a:rPr lang="en-US" altLang="zh-TW" sz="1600" u="sng" dirty="0">
                <a:latin typeface="+mj-lt"/>
              </a:rPr>
              <a:t>$3480</a:t>
            </a:r>
            <a:r>
              <a:rPr lang="en-US" altLang="zh-TW" sz="16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Ni1 </a:t>
            </a:r>
            <a:r>
              <a:rPr lang="en-US" altLang="zh-TW" sz="1600" u="sng" dirty="0">
                <a:latin typeface="+mj-lt"/>
              </a:rPr>
              <a:t>gin6 saam1 cin1 sei3 baak3 baat3 sap6 </a:t>
            </a:r>
            <a:r>
              <a:rPr lang="en-US" altLang="zh-TW" sz="1600" dirty="0">
                <a:latin typeface="+mj-lt"/>
              </a:rPr>
              <a:t>man1.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有冇得平啲</a:t>
            </a:r>
            <a:r>
              <a:rPr lang="en-US" altLang="zh-TW" sz="1600" dirty="0">
                <a:latin typeface="+mj-lt"/>
              </a:rPr>
              <a:t>? </a:t>
            </a:r>
            <a:r>
              <a:rPr lang="zh-TW" altLang="en-US" sz="1600" dirty="0">
                <a:solidFill>
                  <a:srgbClr val="FF0000"/>
                </a:solidFill>
                <a:latin typeface="+mj-lt"/>
              </a:rPr>
              <a:t>隔離舖賣緊</a:t>
            </a:r>
            <a:r>
              <a:rPr lang="zh-TW" altLang="en-US" sz="1600" u="sng" dirty="0">
                <a:solidFill>
                  <a:srgbClr val="FF0000"/>
                </a:solidFill>
                <a:latin typeface="+mj-lt"/>
              </a:rPr>
              <a:t>三千一百</a:t>
            </a:r>
            <a:r>
              <a:rPr lang="zh-TW" altLang="en-US" sz="1600" dirty="0">
                <a:solidFill>
                  <a:srgbClr val="FF0000"/>
                </a:solidFill>
                <a:latin typeface="+mj-lt"/>
              </a:rPr>
              <a:t>咋◦ </a:t>
            </a:r>
            <a:r>
              <a:rPr lang="zh-TW" altLang="en-US" sz="1600" u="sng" dirty="0">
                <a:latin typeface="+mj-lt"/>
              </a:rPr>
              <a:t>三千</a:t>
            </a:r>
            <a:r>
              <a:rPr lang="zh-TW" altLang="en-US" sz="1600" dirty="0">
                <a:latin typeface="+mj-lt"/>
              </a:rPr>
              <a:t>得唔得呀</a:t>
            </a:r>
            <a:r>
              <a:rPr lang="en-US" altLang="zh-TW" sz="1600" dirty="0">
                <a:latin typeface="+mj-lt"/>
              </a:rPr>
              <a:t>?</a:t>
            </a:r>
            <a:r>
              <a:rPr lang="zh-TW" alt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1600" dirty="0">
                <a:latin typeface="+mj-lt"/>
              </a:rPr>
              <a:t>(have or not cheaper? Next door shop is selling </a:t>
            </a:r>
            <a:r>
              <a:rPr lang="en-US" altLang="zh-TW" sz="1600" u="sng" dirty="0">
                <a:latin typeface="+mj-lt"/>
              </a:rPr>
              <a:t>$3100 </a:t>
            </a:r>
            <a:r>
              <a:rPr lang="en-US" altLang="zh-TW" sz="1600" dirty="0" err="1">
                <a:latin typeface="+mj-lt"/>
              </a:rPr>
              <a:t>zaa</a:t>
            </a:r>
            <a:r>
              <a:rPr lang="en-US" altLang="zh-TW" sz="1600" dirty="0">
                <a:latin typeface="+mj-lt"/>
              </a:rPr>
              <a:t>. $3000 can or not?)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Jau5 mou5 dak1 peng4 di1? </a:t>
            </a:r>
            <a:r>
              <a:rPr lang="en-US" altLang="zh-TW" sz="1600" u="sng" dirty="0">
                <a:solidFill>
                  <a:srgbClr val="FF0000"/>
                </a:solidFill>
                <a:latin typeface="+mj-lt"/>
              </a:rPr>
              <a:t>Gaak3 lei4 pou3 maai6 gan2 saam1 cin1 jat1 baak3 zaa3</a:t>
            </a:r>
            <a:r>
              <a:rPr lang="en-US" altLang="zh-TW" sz="1600" dirty="0">
                <a:latin typeface="+mj-lt"/>
              </a:rPr>
              <a:t>. </a:t>
            </a:r>
            <a:r>
              <a:rPr lang="en-US" altLang="zh-TW" sz="1600" u="sng" dirty="0">
                <a:latin typeface="+mj-lt"/>
              </a:rPr>
              <a:t>Saam1 cin1 </a:t>
            </a:r>
            <a:r>
              <a:rPr lang="en-US" altLang="zh-TW" sz="1600" dirty="0">
                <a:latin typeface="+mj-lt"/>
              </a:rPr>
              <a:t>dak1 m4 dak1 aa3?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Shop: </a:t>
            </a:r>
            <a:r>
              <a:rPr lang="en-US" altLang="zh-TW" sz="1600" dirty="0" err="1">
                <a:latin typeface="+mj-lt"/>
              </a:rPr>
              <a:t>i</a:t>
            </a:r>
            <a:r>
              <a:rPr lang="en-US" altLang="zh-TW" sz="1600" dirty="0">
                <a:latin typeface="+mj-lt"/>
              </a:rPr>
              <a:t>. </a:t>
            </a:r>
            <a:r>
              <a:rPr lang="zh-TW" altLang="en-US" sz="1600" dirty="0">
                <a:latin typeface="+mj-lt"/>
              </a:rPr>
              <a:t>噉你過隔離舖買囉◦ </a:t>
            </a:r>
            <a:r>
              <a:rPr lang="en-US" altLang="zh-TW" sz="1600" dirty="0">
                <a:latin typeface="+mj-lt"/>
              </a:rPr>
              <a:t>/ ii. </a:t>
            </a:r>
            <a:r>
              <a:rPr lang="zh-TW" altLang="en-US" sz="1600" dirty="0">
                <a:latin typeface="+mj-lt"/>
              </a:rPr>
              <a:t>噉我</a:t>
            </a:r>
            <a:r>
              <a:rPr lang="zh-TW" altLang="en-US" sz="1600" u="sng" dirty="0">
                <a:latin typeface="+mj-lt"/>
              </a:rPr>
              <a:t>三千五十</a:t>
            </a:r>
            <a:r>
              <a:rPr lang="zh-TW" altLang="en-US" sz="1600" dirty="0">
                <a:latin typeface="+mj-lt"/>
              </a:rPr>
              <a:t>蚊畀你◦ </a:t>
            </a:r>
            <a:r>
              <a:rPr lang="en-US" altLang="zh-TW" sz="1600" dirty="0">
                <a:latin typeface="+mj-lt"/>
              </a:rPr>
              <a:t>(in that case, you go next door shop </a:t>
            </a:r>
            <a:r>
              <a:rPr lang="en-US" altLang="zh-TW" sz="1600" dirty="0" err="1">
                <a:latin typeface="+mj-lt"/>
              </a:rPr>
              <a:t>lor</a:t>
            </a:r>
            <a:r>
              <a:rPr lang="en-US" altLang="zh-TW" sz="1600" dirty="0">
                <a:latin typeface="+mj-lt"/>
              </a:rPr>
              <a:t>. / in that case, I </a:t>
            </a:r>
            <a:r>
              <a:rPr lang="en-US" altLang="zh-TW" sz="1600" u="sng" dirty="0">
                <a:latin typeface="+mj-lt"/>
              </a:rPr>
              <a:t>$3050 </a:t>
            </a:r>
            <a:r>
              <a:rPr lang="en-US" altLang="zh-TW" sz="1600" dirty="0">
                <a:latin typeface="+mj-lt"/>
              </a:rPr>
              <a:t>give you)</a:t>
            </a:r>
          </a:p>
          <a:p>
            <a:pPr marL="0" indent="0">
              <a:buNone/>
            </a:pPr>
            <a:r>
              <a:rPr lang="en-US" altLang="zh-TW" sz="1600" dirty="0">
                <a:latin typeface="+mj-lt"/>
              </a:rPr>
              <a:t>Gam2 nei5 gwo3 Gaak3 lei4 pou3 maai5 lo1. /  gam2 ngo5 </a:t>
            </a:r>
            <a:r>
              <a:rPr lang="en-US" altLang="zh-TW" sz="1600" u="sng" dirty="0">
                <a:latin typeface="+mj-lt"/>
              </a:rPr>
              <a:t>saam1 cin1 ng5 sap6 </a:t>
            </a:r>
            <a:r>
              <a:rPr lang="en-US" altLang="zh-TW" sz="1600" dirty="0">
                <a:latin typeface="+mj-lt"/>
              </a:rPr>
              <a:t>man1 bei2 nei5.</a:t>
            </a:r>
          </a:p>
          <a:p>
            <a:pPr marL="0" indent="0">
              <a:buNone/>
            </a:pPr>
            <a:r>
              <a:rPr lang="en-US" altLang="zh-TW" sz="1600" b="1" dirty="0">
                <a:latin typeface="+mj-lt"/>
              </a:rPr>
              <a:t>I: </a:t>
            </a:r>
            <a:r>
              <a:rPr lang="zh-TW" altLang="en-US" sz="1600" dirty="0">
                <a:latin typeface="+mj-lt"/>
              </a:rPr>
              <a:t>好啦◦ </a:t>
            </a:r>
            <a:r>
              <a:rPr lang="en-US" altLang="zh-TW" sz="1600" dirty="0">
                <a:latin typeface="+mj-lt"/>
              </a:rPr>
              <a:t>(good la)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Hou2 laa1</a:t>
            </a:r>
          </a:p>
          <a:p>
            <a:pPr marL="0" indent="0">
              <a:buNone/>
            </a:pPr>
            <a:r>
              <a:rPr lang="en-US" sz="1600" u="sng" dirty="0">
                <a:latin typeface="+mj-lt"/>
              </a:rPr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咋</a:t>
            </a:r>
            <a:r>
              <a:rPr lang="en-US" altLang="zh-TW" sz="1600" dirty="0">
                <a:latin typeface="+mj-lt"/>
              </a:rPr>
              <a:t> zaa3 – merely, only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噉 </a:t>
            </a:r>
            <a:r>
              <a:rPr lang="en-US" altLang="zh-TW" sz="1600" dirty="0">
                <a:latin typeface="+mj-lt"/>
              </a:rPr>
              <a:t>gam2 – such; like this; this way; in that case</a:t>
            </a:r>
          </a:p>
          <a:p>
            <a:pPr marL="0" indent="0">
              <a:buNone/>
            </a:pPr>
            <a:r>
              <a:rPr lang="zh-TW" altLang="en-US" sz="1600" dirty="0">
                <a:latin typeface="+mj-lt"/>
              </a:rPr>
              <a:t>囉 </a:t>
            </a:r>
            <a:r>
              <a:rPr lang="en-US" altLang="zh-TW" sz="1600" dirty="0">
                <a:latin typeface="+mj-lt"/>
              </a:rPr>
              <a:t>lo1 lo4 lo3 - [final particle] showing argumentative mood or making emphasis; expressing a changed condition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reasons for bargaining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隔離舖賣緊三千一百咋 </a:t>
            </a:r>
            <a:r>
              <a:rPr lang="en-US" altLang="zh-TW" dirty="0"/>
              <a:t>(Next door shop is selling $3100 </a:t>
            </a:r>
            <a:r>
              <a:rPr lang="en-US" altLang="zh-TW" dirty="0" err="1"/>
              <a:t>zaa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nl-NL" altLang="zh-TW" dirty="0"/>
              <a:t>Gaak3 lei4 pou3 maai6 gan2 saam1 cin1 jat1 baak3 zaa3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呢件係陳列品 </a:t>
            </a:r>
            <a:r>
              <a:rPr lang="en-US" altLang="zh-TW" dirty="0"/>
              <a:t>(this piece is the display product)</a:t>
            </a:r>
          </a:p>
          <a:p>
            <a:pPr marL="0" indent="0">
              <a:buNone/>
            </a:pPr>
            <a:r>
              <a:rPr lang="cs-CZ" dirty="0"/>
              <a:t>Ni1 gin6</a:t>
            </a:r>
            <a:r>
              <a:rPr lang="en-US" dirty="0"/>
              <a:t> hai6</a:t>
            </a:r>
            <a:r>
              <a:rPr lang="cs-CZ" dirty="0"/>
              <a:t> </a:t>
            </a:r>
            <a:r>
              <a:rPr lang="en-US" dirty="0"/>
              <a:t>can4 lit6 ban2</a:t>
            </a:r>
          </a:p>
          <a:p>
            <a:pPr marL="0" indent="0">
              <a:buNone/>
            </a:pPr>
            <a:r>
              <a:rPr lang="zh-TW" altLang="en-US" dirty="0"/>
              <a:t>呢件嘢花咗喎 </a:t>
            </a:r>
            <a:r>
              <a:rPr lang="en-US" altLang="zh-TW" dirty="0"/>
              <a:t>(this piece thing is scratched already)</a:t>
            </a:r>
          </a:p>
          <a:p>
            <a:pPr marL="0" indent="0">
              <a:buNone/>
            </a:pPr>
            <a:r>
              <a:rPr lang="en-US" altLang="zh-TW" dirty="0"/>
              <a:t>Ni1 gin6 je5 faa1 zo2 </a:t>
            </a:r>
            <a:r>
              <a:rPr lang="cs-CZ" altLang="zh-TW" dirty="0"/>
              <a:t>wo3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我唔夠錢 </a:t>
            </a:r>
            <a:r>
              <a:rPr lang="en-US" altLang="zh-TW" dirty="0"/>
              <a:t>(I don’t have enough money)</a:t>
            </a:r>
          </a:p>
          <a:p>
            <a:pPr marL="0" indent="0">
              <a:buNone/>
            </a:pPr>
            <a:r>
              <a:rPr lang="en-US" altLang="zh-TW" dirty="0"/>
              <a:t>Ngo5 m4 gau3 cin2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40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Gossip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96556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verbs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497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								Negation +</a:t>
            </a:r>
            <a:r>
              <a:rPr lang="zh-TW" altLang="en-US" dirty="0"/>
              <a:t>唔 </a:t>
            </a:r>
            <a:r>
              <a:rPr lang="en-US" altLang="zh-TW" dirty="0"/>
              <a:t>m4</a:t>
            </a:r>
          </a:p>
          <a:p>
            <a:pPr marL="0" indent="0">
              <a:buNone/>
            </a:pPr>
            <a:r>
              <a:rPr lang="zh-TW" altLang="en-US" dirty="0"/>
              <a:t>會  </a:t>
            </a:r>
            <a:r>
              <a:rPr lang="en-US" altLang="zh-TW" dirty="0"/>
              <a:t>		wui5  			will, would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可以  </a:t>
            </a:r>
            <a:r>
              <a:rPr lang="en-US" altLang="zh-TW" dirty="0"/>
              <a:t>		ho2 ji5		can, may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可以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識 </a:t>
            </a:r>
            <a:r>
              <a:rPr lang="en-US" altLang="zh-TW" dirty="0"/>
              <a:t>		sik1			know (how to)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識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應該  </a:t>
            </a:r>
            <a:r>
              <a:rPr lang="en-US" altLang="zh-TW" dirty="0"/>
              <a:t>		jing1 goi1 		should, ought to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應該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需要</a:t>
            </a:r>
            <a:r>
              <a:rPr lang="en-US" altLang="zh-TW" dirty="0"/>
              <a:t>/</a:t>
            </a:r>
            <a:r>
              <a:rPr lang="zh-TW" altLang="en-US" dirty="0"/>
              <a:t>要 </a:t>
            </a:r>
            <a:r>
              <a:rPr lang="en-US" altLang="zh-TW" dirty="0"/>
              <a:t>	seoi1 jiu3/jiu3	want, need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>
                <a:sym typeface="Wingdings" panose="05000000000000000000" pitchFamily="2" charset="2"/>
              </a:rPr>
              <a:t>需要</a:t>
            </a:r>
            <a:r>
              <a:rPr lang="en-US" altLang="zh-TW" dirty="0">
                <a:sym typeface="Wingdings" panose="05000000000000000000" pitchFamily="2" charset="2"/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>
                <a:sym typeface="Wingdings" panose="05000000000000000000" pitchFamily="2" charset="2"/>
              </a:rPr>
              <a:t>要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想 </a:t>
            </a:r>
            <a:r>
              <a:rPr lang="en-US" altLang="zh-TW" dirty="0"/>
              <a:t>		soeng2 		want to		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唔</a:t>
            </a:r>
            <a:r>
              <a:rPr lang="zh-TW" altLang="en-US" dirty="0"/>
              <a:t>想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1265841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4"/>
            <a:ext cx="10515600" cy="1325563"/>
          </a:xfrm>
        </p:spPr>
        <p:txBody>
          <a:bodyPr/>
          <a:lstStyle/>
          <a:p>
            <a:r>
              <a:rPr lang="en-US" dirty="0"/>
              <a:t>Negative Adjectives/Verbs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61" y="1690688"/>
            <a:ext cx="5975839" cy="455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Negative adjectives to people</a:t>
            </a:r>
          </a:p>
          <a:p>
            <a:pPr marL="0" indent="0">
              <a:buNone/>
            </a:pPr>
            <a:r>
              <a:rPr lang="zh-TW" altLang="en-US" sz="2000" dirty="0"/>
              <a:t>人渣 </a:t>
            </a:r>
            <a:r>
              <a:rPr lang="en-US" altLang="zh-TW" sz="2000" dirty="0"/>
              <a:t>jan4 zaa1; literally: residue of human </a:t>
            </a:r>
            <a:r>
              <a:rPr lang="en-US" altLang="zh-TW" sz="2000" dirty="0">
                <a:sym typeface="Wingdings" panose="05000000000000000000" pitchFamily="2" charset="2"/>
              </a:rPr>
              <a:t></a:t>
            </a:r>
            <a:r>
              <a:rPr lang="en-US" altLang="zh-TW" sz="2000" dirty="0"/>
              <a:t> scumbag</a:t>
            </a:r>
          </a:p>
          <a:p>
            <a:pPr marL="0" indent="0">
              <a:buNone/>
            </a:pPr>
            <a:r>
              <a:rPr lang="zh-TW" altLang="en-US" sz="2000" dirty="0"/>
              <a:t>賤格 </a:t>
            </a:r>
            <a:r>
              <a:rPr lang="en-US" altLang="zh-TW" sz="2000" dirty="0"/>
              <a:t>zin6 gaak3; despicable</a:t>
            </a:r>
          </a:p>
          <a:p>
            <a:pPr marL="0" indent="0">
              <a:buNone/>
            </a:pPr>
            <a:r>
              <a:rPr lang="zh-TW" altLang="en-US" sz="2000" dirty="0"/>
              <a:t>仆街 </a:t>
            </a:r>
            <a:r>
              <a:rPr lang="en-US" altLang="zh-TW" sz="2000" dirty="0"/>
              <a:t>puk1 gaai1; bastard</a:t>
            </a:r>
            <a:endParaRPr lang="en-US" sz="2000" dirty="0"/>
          </a:p>
          <a:p>
            <a:pPr marL="0" indent="0">
              <a:buNone/>
            </a:pPr>
            <a:r>
              <a:rPr lang="zh-TW" altLang="en-US" sz="2000" dirty="0"/>
              <a:t>唔老實 </a:t>
            </a:r>
            <a:r>
              <a:rPr lang="en-US" altLang="zh-TW" sz="2000" dirty="0"/>
              <a:t>m4</a:t>
            </a:r>
            <a:r>
              <a:rPr lang="zh-TW" altLang="en-US" sz="2000" dirty="0"/>
              <a:t> </a:t>
            </a:r>
            <a:r>
              <a:rPr lang="en-US" altLang="zh-TW" sz="2000" dirty="0"/>
              <a:t>lou5 sat6; not honest</a:t>
            </a:r>
          </a:p>
          <a:p>
            <a:pPr marL="0" indent="0">
              <a:buNone/>
            </a:pPr>
            <a:r>
              <a:rPr lang="zh-TW" altLang="en-US" sz="2000" dirty="0"/>
              <a:t>廢 </a:t>
            </a:r>
            <a:r>
              <a:rPr lang="en-US" altLang="zh-TW" sz="2000" dirty="0"/>
              <a:t>fai3, good-for-nothing</a:t>
            </a:r>
          </a:p>
          <a:p>
            <a:pPr marL="0" indent="0">
              <a:buNone/>
            </a:pPr>
            <a:r>
              <a:rPr lang="zh-TW" altLang="en-US" sz="2000" dirty="0"/>
              <a:t>假 </a:t>
            </a:r>
            <a:r>
              <a:rPr lang="en-US" altLang="zh-TW" sz="2000" dirty="0"/>
              <a:t>gaa2; untrue</a:t>
            </a:r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30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1690688"/>
            <a:ext cx="5975839" cy="455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/>
              <a:t>Negative action/verb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/>
              <a:t>呃人 </a:t>
            </a:r>
            <a:r>
              <a:rPr lang="en-US" altLang="zh-TW" sz="2000" dirty="0"/>
              <a:t>aak1/ngaak1 jan4; cheat people</a:t>
            </a:r>
          </a:p>
          <a:p>
            <a:pPr marL="0" indent="0">
              <a:buNone/>
            </a:pPr>
            <a:r>
              <a:rPr lang="zh-TW" altLang="en-US" sz="2000" dirty="0"/>
              <a:t>搞亂檔 </a:t>
            </a:r>
            <a:r>
              <a:rPr lang="cs-CZ" altLang="zh-TW" sz="2000" dirty="0"/>
              <a:t>gaau2 lyun6 dong3</a:t>
            </a:r>
            <a:r>
              <a:rPr lang="en-US" altLang="zh-TW" sz="2000" dirty="0"/>
              <a:t>; stir/mess up “the store” (things)</a:t>
            </a:r>
          </a:p>
          <a:p>
            <a:pPr marL="0" indent="0">
              <a:buNone/>
            </a:pPr>
            <a:r>
              <a:rPr lang="zh-TW" altLang="en-US" sz="2000" dirty="0"/>
              <a:t>幫唔到手 </a:t>
            </a:r>
            <a:r>
              <a:rPr lang="en-US" altLang="zh-TW" sz="2000" dirty="0"/>
              <a:t>bong1 m4 dou3 sau2; doesn’t help</a:t>
            </a:r>
          </a:p>
          <a:p>
            <a:pPr marL="0" indent="0">
              <a:buNone/>
            </a:pPr>
            <a:r>
              <a:rPr lang="zh-TW" altLang="en-US" sz="2000" dirty="0"/>
              <a:t>做錯嘢 </a:t>
            </a:r>
            <a:r>
              <a:rPr lang="cs-CZ" altLang="zh-TW" sz="2000" dirty="0"/>
              <a:t>zou6 co3</a:t>
            </a:r>
            <a:r>
              <a:rPr lang="en-US" altLang="zh-TW" sz="2000" dirty="0"/>
              <a:t> je5; to make </a:t>
            </a:r>
            <a:r>
              <a:rPr lang="en-US" altLang="zh-TW" sz="2000"/>
              <a:t>wrong things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講錯嘢 </a:t>
            </a:r>
            <a:r>
              <a:rPr lang="en-US" altLang="zh-TW" sz="2000" dirty="0"/>
              <a:t>gong2 co3 je5; say wrong things</a:t>
            </a:r>
          </a:p>
          <a:p>
            <a:pPr marL="0" indent="0">
              <a:buNone/>
            </a:pPr>
            <a:r>
              <a:rPr lang="zh-TW" altLang="en-US" sz="2000" dirty="0"/>
              <a:t>扮嘢 </a:t>
            </a:r>
            <a:r>
              <a:rPr lang="en-US" altLang="zh-TW" sz="2000" dirty="0"/>
              <a:t>baan6 je5; behave pretentiously; strike an attitude</a:t>
            </a:r>
          </a:p>
          <a:p>
            <a:pPr marL="0" indent="0">
              <a:buNone/>
            </a:pPr>
            <a:r>
              <a:rPr lang="zh-TW" altLang="en-US" sz="2000" dirty="0"/>
              <a:t>成日講錯嘢 </a:t>
            </a:r>
            <a:r>
              <a:rPr lang="en-US" altLang="zh-TW" sz="2000" dirty="0"/>
              <a:t>seng4 jat6 gong2 co3 je5, always say the wrong things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06E473-A2CE-4C2D-AAB0-259D0D0957B8}"/>
              </a:ext>
            </a:extLst>
          </p:cNvPr>
          <p:cNvSpPr txBox="1"/>
          <p:nvPr/>
        </p:nvSpPr>
        <p:spPr>
          <a:xfrm>
            <a:off x="317385" y="5987018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1800" dirty="0"/>
              <a:t>賤人 </a:t>
            </a:r>
            <a:r>
              <a:rPr lang="en-US" altLang="zh-TW" sz="1800" dirty="0"/>
              <a:t>(noun)</a:t>
            </a:r>
            <a:r>
              <a:rPr lang="zh-TW" altLang="en-US" sz="1800" dirty="0"/>
              <a:t> </a:t>
            </a:r>
            <a:r>
              <a:rPr lang="en-US" altLang="zh-TW" sz="1800" dirty="0"/>
              <a:t>zin6 jan4; low-life, despicable person</a:t>
            </a:r>
          </a:p>
        </p:txBody>
      </p:sp>
    </p:spTree>
    <p:extLst>
      <p:ext uri="{BB962C8B-B14F-4D97-AF65-F5344CB8AC3E}">
        <p14:creationId xmlns:p14="http://schemas.microsoft.com/office/powerpoint/2010/main" val="1753440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Positive Adjectives/Verb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31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946" y="1153807"/>
            <a:ext cx="5975839" cy="455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/>
              <a:t>Positive adjectives to people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/>
              <a:t>好人 </a:t>
            </a:r>
            <a:r>
              <a:rPr lang="en-US" altLang="zh-TW" sz="2000" dirty="0"/>
              <a:t>hou2 jan4; good (kind) person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/>
              <a:t>肯幫人 </a:t>
            </a:r>
            <a:r>
              <a:rPr lang="en-US" altLang="zh-TW" sz="2000" dirty="0"/>
              <a:t>hang2 bong1 jan4; willing to help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/>
              <a:t>心地好 </a:t>
            </a:r>
            <a:r>
              <a:rPr lang="en-US" altLang="zh-TW" sz="2000" dirty="0"/>
              <a:t>sam1 dei2 hou2; with good intention/mind/inner-conscience</a:t>
            </a:r>
          </a:p>
          <a:p>
            <a:pPr marL="0" indent="0">
              <a:buNone/>
            </a:pPr>
            <a:r>
              <a:rPr lang="zh-TW" altLang="en-US" sz="2000" dirty="0"/>
              <a:t>做到嘢 </a:t>
            </a:r>
            <a:r>
              <a:rPr lang="en-US" altLang="zh-TW" sz="2000" dirty="0"/>
              <a:t>zou6 dou2 je5; able to achieve</a:t>
            </a:r>
          </a:p>
          <a:p>
            <a:pPr marL="0" indent="0">
              <a:buNone/>
            </a:pPr>
            <a:r>
              <a:rPr lang="zh-TW" altLang="en-US" sz="2000" dirty="0"/>
              <a:t>老實 </a:t>
            </a:r>
            <a:r>
              <a:rPr lang="en-US" altLang="zh-TW" sz="2000" dirty="0"/>
              <a:t>lou5 sat6; honest</a:t>
            </a:r>
          </a:p>
          <a:p>
            <a:pPr marL="0" indent="0">
              <a:buNone/>
            </a:pPr>
            <a:r>
              <a:rPr lang="zh-TW" altLang="en-US" sz="2000" dirty="0"/>
              <a:t>啱</a:t>
            </a:r>
            <a:r>
              <a:rPr lang="en-US" altLang="zh-TW" sz="2000" dirty="0"/>
              <a:t>feel; ngaam1 feel; feels right</a:t>
            </a:r>
          </a:p>
          <a:p>
            <a:pPr marL="0" indent="0">
              <a:buNone/>
            </a:pPr>
            <a:r>
              <a:rPr lang="zh-TW" altLang="en-US" sz="2000" dirty="0"/>
              <a:t>啱傾 </a:t>
            </a:r>
            <a:r>
              <a:rPr lang="cs-CZ" altLang="zh-TW" sz="2000" dirty="0"/>
              <a:t>ngaam1 king1</a:t>
            </a:r>
            <a:r>
              <a:rPr lang="en-US" altLang="zh-TW" sz="2000" dirty="0"/>
              <a:t>; right talk </a:t>
            </a:r>
            <a:r>
              <a:rPr lang="en-US" altLang="zh-TW" sz="2000" dirty="0">
                <a:sym typeface="Wingdings" panose="05000000000000000000" pitchFamily="2" charset="2"/>
              </a:rPr>
              <a:t></a:t>
            </a:r>
            <a:r>
              <a:rPr lang="en-US" altLang="zh-TW" sz="2000" dirty="0"/>
              <a:t> interested in the same topic</a:t>
            </a:r>
          </a:p>
          <a:p>
            <a:pPr marL="0" indent="0">
              <a:buNone/>
            </a:pPr>
            <a:r>
              <a:rPr lang="zh-TW" altLang="en-US" sz="2000" dirty="0"/>
              <a:t>真心 </a:t>
            </a:r>
            <a:r>
              <a:rPr lang="cs-CZ" altLang="zh-TW" sz="2000" dirty="0"/>
              <a:t>zan1 sam1</a:t>
            </a:r>
            <a:r>
              <a:rPr lang="en-US" altLang="zh-TW" sz="2000" dirty="0"/>
              <a:t>; sincere, heartfelt</a:t>
            </a:r>
          </a:p>
          <a:p>
            <a:pPr marL="0" indent="0">
              <a:buNone/>
            </a:pPr>
            <a:r>
              <a:rPr lang="zh-TW" altLang="en-US" sz="2000" dirty="0"/>
              <a:t>識講嘢  </a:t>
            </a:r>
            <a:r>
              <a:rPr lang="en-US" altLang="zh-TW" sz="2000" dirty="0"/>
              <a:t>sik1 gong2 je5; know how to speak</a:t>
            </a:r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02215" y="1153807"/>
            <a:ext cx="5975839" cy="455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/>
              <a:t>Positive action/verb</a:t>
            </a:r>
          </a:p>
          <a:p>
            <a:pPr marL="0" indent="0">
              <a:buNone/>
            </a:pPr>
            <a:r>
              <a:rPr lang="zh-TW" altLang="en-US" sz="2000" dirty="0"/>
              <a:t>幫到手 </a:t>
            </a:r>
            <a:r>
              <a:rPr lang="en-US" altLang="zh-TW" sz="2000" dirty="0"/>
              <a:t>bong1 dou2 sau2; help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/>
              <a:t>唔呃人</a:t>
            </a:r>
            <a:r>
              <a:rPr lang="en-US" altLang="zh-TW" sz="2000" dirty="0"/>
              <a:t>m4</a:t>
            </a:r>
            <a:r>
              <a:rPr lang="zh-TW" altLang="en-US" sz="2000" dirty="0"/>
              <a:t> </a:t>
            </a:r>
            <a:r>
              <a:rPr lang="en-US" altLang="zh-TW" sz="2000" dirty="0"/>
              <a:t>aak1/ngaak1 jan4; not to cheat people</a:t>
            </a:r>
          </a:p>
          <a:p>
            <a:pPr marL="0" indent="0">
              <a:buNone/>
            </a:pPr>
            <a:r>
              <a:rPr lang="zh-TW" altLang="en-US" sz="2000" dirty="0"/>
              <a:t>唔搞亂檔 </a:t>
            </a:r>
            <a:r>
              <a:rPr lang="en-US" altLang="zh-TW" sz="2000" dirty="0"/>
              <a:t>m4</a:t>
            </a:r>
            <a:r>
              <a:rPr lang="zh-TW" altLang="en-US" sz="2000" dirty="0"/>
              <a:t> </a:t>
            </a:r>
            <a:r>
              <a:rPr lang="cs-CZ" altLang="zh-TW" sz="2000" dirty="0"/>
              <a:t>gaau2 lyun6 dong3</a:t>
            </a:r>
            <a:r>
              <a:rPr lang="en-US" altLang="zh-TW" sz="2000" dirty="0"/>
              <a:t>; not to stir/mess up the store</a:t>
            </a:r>
          </a:p>
          <a:p>
            <a:pPr marL="0" indent="0">
              <a:buNone/>
            </a:pPr>
            <a:r>
              <a:rPr lang="zh-TW" altLang="en-US" sz="2000" dirty="0"/>
              <a:t>做啱 </a:t>
            </a:r>
            <a:r>
              <a:rPr lang="cs-CZ" altLang="zh-TW" sz="2000" dirty="0"/>
              <a:t>zou6 </a:t>
            </a:r>
            <a:r>
              <a:rPr lang="en-US" altLang="zh-TW" sz="2000" dirty="0"/>
              <a:t>ngaam1; do correctly</a:t>
            </a:r>
          </a:p>
          <a:p>
            <a:pPr marL="0" indent="0">
              <a:buNone/>
            </a:pPr>
            <a:r>
              <a:rPr lang="zh-TW" altLang="en-US" sz="2000" dirty="0"/>
              <a:t>圓滑 </a:t>
            </a:r>
            <a:r>
              <a:rPr lang="en-US" altLang="zh-TW" sz="2000" dirty="0"/>
              <a:t>jyun4 waat6; tactful, smooth</a:t>
            </a:r>
          </a:p>
        </p:txBody>
      </p:sp>
    </p:spTree>
    <p:extLst>
      <p:ext uri="{BB962C8B-B14F-4D97-AF65-F5344CB8AC3E}">
        <p14:creationId xmlns:p14="http://schemas.microsoft.com/office/powerpoint/2010/main" val="3138337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71"/>
            <a:ext cx="10515600" cy="1325563"/>
          </a:xfrm>
        </p:spPr>
        <p:txBody>
          <a:bodyPr/>
          <a:lstStyle/>
          <a:p>
            <a:r>
              <a:rPr lang="en-US" dirty="0"/>
              <a:t>Vocabulary of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468315"/>
            <a:ext cx="5521569" cy="4708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同學 </a:t>
            </a:r>
            <a:r>
              <a:rPr lang="cs-CZ" altLang="zh-TW" dirty="0"/>
              <a:t>	tung4 hok6</a:t>
            </a:r>
            <a:r>
              <a:rPr lang="en-US" altLang="zh-TW" dirty="0"/>
              <a:t>, classmates/schoolmates</a:t>
            </a:r>
          </a:p>
          <a:p>
            <a:pPr marL="0" indent="0">
              <a:buNone/>
            </a:pPr>
            <a:r>
              <a:rPr lang="zh-TW" altLang="en-US" dirty="0"/>
              <a:t>老師 </a:t>
            </a:r>
            <a:r>
              <a:rPr lang="cs-CZ" altLang="zh-TW" dirty="0"/>
              <a:t>lou5 si1</a:t>
            </a:r>
            <a:r>
              <a:rPr lang="en-US" altLang="zh-TW" dirty="0"/>
              <a:t>, teachers</a:t>
            </a:r>
          </a:p>
          <a:p>
            <a:pPr marL="0" indent="0">
              <a:buNone/>
            </a:pPr>
            <a:r>
              <a:rPr lang="zh-TW" altLang="en-US" dirty="0"/>
              <a:t>大學 </a:t>
            </a:r>
            <a:r>
              <a:rPr lang="cs-CZ" altLang="zh-TW" dirty="0"/>
              <a:t>daai6 hok6</a:t>
            </a:r>
            <a:r>
              <a:rPr lang="en-US" altLang="zh-TW" dirty="0"/>
              <a:t>, university</a:t>
            </a:r>
          </a:p>
          <a:p>
            <a:pPr marL="0" indent="0">
              <a:buNone/>
            </a:pPr>
            <a:r>
              <a:rPr lang="zh-TW" altLang="en-US" dirty="0"/>
              <a:t>學校 </a:t>
            </a:r>
            <a:r>
              <a:rPr lang="en-US" altLang="zh-TW" dirty="0"/>
              <a:t>hok6 haau6; school/institutes</a:t>
            </a:r>
          </a:p>
          <a:p>
            <a:pPr marL="0" indent="0">
              <a:buNone/>
            </a:pPr>
            <a:r>
              <a:rPr lang="zh-TW" altLang="en-US" dirty="0"/>
              <a:t>同事 </a:t>
            </a:r>
            <a:r>
              <a:rPr lang="en-US" altLang="zh-TW" dirty="0"/>
              <a:t>tung4 si6; co-worker</a:t>
            </a:r>
          </a:p>
          <a:p>
            <a:pPr marL="0" indent="0">
              <a:buNone/>
            </a:pPr>
            <a:r>
              <a:rPr lang="zh-TW" altLang="en-US" dirty="0"/>
              <a:t>媽媽 </a:t>
            </a:r>
            <a:r>
              <a:rPr lang="en-US" altLang="zh-TW" dirty="0"/>
              <a:t>maa4 maa1; mother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爸爸 </a:t>
            </a:r>
            <a:r>
              <a:rPr lang="en-US" altLang="zh-TW" dirty="0"/>
              <a:t>baa4 maa1; father</a:t>
            </a:r>
          </a:p>
          <a:p>
            <a:pPr marL="0" indent="0">
              <a:buNone/>
            </a:pPr>
            <a:r>
              <a:rPr lang="zh-TW" altLang="en-US" dirty="0"/>
              <a:t>大佬 </a:t>
            </a:r>
            <a:r>
              <a:rPr lang="cs-CZ" altLang="zh-TW" dirty="0"/>
              <a:t>daai6 lou2</a:t>
            </a:r>
            <a:r>
              <a:rPr lang="en-US" altLang="zh-TW" dirty="0"/>
              <a:t>; elder brother</a:t>
            </a:r>
          </a:p>
          <a:p>
            <a:pPr marL="0" indent="0">
              <a:buNone/>
            </a:pPr>
            <a:r>
              <a:rPr lang="zh-TW" altLang="en-US" dirty="0"/>
              <a:t>細佬 </a:t>
            </a:r>
            <a:r>
              <a:rPr lang="cs-CZ" altLang="zh-TW" dirty="0"/>
              <a:t>sai3 lou2</a:t>
            </a:r>
            <a:r>
              <a:rPr lang="en-US" altLang="zh-TW" dirty="0"/>
              <a:t>; younger brother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32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05500" y="1506049"/>
            <a:ext cx="5955323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/>
              <a:t>親戚 </a:t>
            </a:r>
            <a:r>
              <a:rPr lang="cs-CZ" altLang="zh-TW" dirty="0"/>
              <a:t>can1 cik1</a:t>
            </a:r>
            <a:r>
              <a:rPr lang="en-US" altLang="zh-TW" dirty="0"/>
              <a:t>; relatives</a:t>
            </a:r>
          </a:p>
          <a:p>
            <a:pPr marL="0" indent="0">
              <a:buNone/>
            </a:pPr>
            <a:r>
              <a:rPr lang="zh-TW" altLang="en-US" dirty="0"/>
              <a:t>老細 </a:t>
            </a:r>
            <a:r>
              <a:rPr lang="en-US" altLang="zh-TW" dirty="0"/>
              <a:t>lou5 sai3; boss/manager/owner</a:t>
            </a:r>
          </a:p>
          <a:p>
            <a:pPr marL="0" indent="0">
              <a:buNone/>
            </a:pPr>
            <a:r>
              <a:rPr lang="zh-TW" altLang="en-US" dirty="0"/>
              <a:t>朋友 </a:t>
            </a:r>
            <a:r>
              <a:rPr lang="cs-CZ" altLang="zh-TW" dirty="0"/>
              <a:t>pang4 jau5</a:t>
            </a:r>
            <a:r>
              <a:rPr lang="en-US" altLang="zh-TW" dirty="0"/>
              <a:t>; friend(s)</a:t>
            </a:r>
          </a:p>
          <a:p>
            <a:pPr marL="0" indent="0">
              <a:buNone/>
            </a:pPr>
            <a:r>
              <a:rPr lang="zh-TW" altLang="en-US" dirty="0"/>
              <a:t>好朋友 </a:t>
            </a:r>
            <a:r>
              <a:rPr lang="cs-CZ" altLang="zh-TW" dirty="0"/>
              <a:t>hou2 pang4 jau5</a:t>
            </a:r>
            <a:r>
              <a:rPr lang="en-US" altLang="zh-TW" dirty="0"/>
              <a:t>; good friend(s)</a:t>
            </a:r>
          </a:p>
          <a:p>
            <a:pPr marL="0" indent="0">
              <a:buNone/>
            </a:pPr>
            <a:r>
              <a:rPr lang="zh-TW" altLang="en-US" dirty="0"/>
              <a:t>男朋友 </a:t>
            </a:r>
            <a:r>
              <a:rPr lang="cs-CZ" altLang="zh-TW" dirty="0"/>
              <a:t>naam4 pang4 jau5</a:t>
            </a:r>
            <a:r>
              <a:rPr lang="en-US" altLang="zh-TW" dirty="0"/>
              <a:t>; boyfriend</a:t>
            </a:r>
          </a:p>
          <a:p>
            <a:pPr marL="0" indent="0">
              <a:buNone/>
            </a:pPr>
            <a:r>
              <a:rPr lang="zh-TW" altLang="en-US" dirty="0"/>
              <a:t>女朋友 </a:t>
            </a:r>
            <a:r>
              <a:rPr lang="cs-CZ" altLang="zh-TW" dirty="0"/>
              <a:t>neoi5 pang4 jau5</a:t>
            </a:r>
            <a:r>
              <a:rPr lang="en-US" altLang="zh-TW" dirty="0"/>
              <a:t>; girlfriend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929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gossip description of personality</a:t>
            </a:r>
            <a:r>
              <a:rPr lang="en-US" altLang="zh-TW" sz="2800" dirty="0"/>
              <a:t> 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</a:t>
            </a:r>
            <a:r>
              <a:rPr lang="zh-TW" altLang="en-US" sz="1600" u="sng" dirty="0"/>
              <a:t>媽媽</a:t>
            </a:r>
            <a:r>
              <a:rPr lang="zh-TW" altLang="en-US" sz="1600" dirty="0"/>
              <a:t>個人點㗎</a:t>
            </a:r>
            <a:r>
              <a:rPr lang="en-US" altLang="zh-TW" sz="1600" dirty="0"/>
              <a:t>? (your </a:t>
            </a:r>
            <a:r>
              <a:rPr lang="en-US" altLang="zh-TW" sz="1600" u="sng" dirty="0"/>
              <a:t>mother</a:t>
            </a:r>
            <a:r>
              <a:rPr lang="en-US" altLang="zh-TW" sz="1600" dirty="0"/>
              <a:t> personality how </a:t>
            </a:r>
            <a:r>
              <a:rPr lang="en-US" altLang="zh-TW" sz="1600" dirty="0" err="1"/>
              <a:t>gaa</a:t>
            </a:r>
            <a:r>
              <a:rPr lang="en-US" altLang="zh-TW" sz="1600" dirty="0"/>
              <a:t>?)</a:t>
            </a:r>
          </a:p>
          <a:p>
            <a:pPr marL="0" indent="0">
              <a:buNone/>
            </a:pPr>
            <a:r>
              <a:rPr lang="en-US" altLang="zh-TW" sz="1600" dirty="0"/>
              <a:t>Nei5 </a:t>
            </a:r>
            <a:r>
              <a:rPr lang="en-US" altLang="zh-TW" sz="1600" u="sng" dirty="0"/>
              <a:t>maa4 maa1</a:t>
            </a:r>
            <a:r>
              <a:rPr lang="en-US" altLang="zh-TW" sz="1600" dirty="0"/>
              <a:t> go3 jan4 dim2 gaa3?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佢平時好</a:t>
            </a:r>
            <a:r>
              <a:rPr lang="zh-TW" altLang="en-US" sz="1600" u="sng" dirty="0"/>
              <a:t>好人</a:t>
            </a:r>
            <a:r>
              <a:rPr lang="zh-TW" altLang="en-US" sz="1600" dirty="0"/>
              <a:t>嘅˒仲好</a:t>
            </a:r>
            <a:r>
              <a:rPr lang="zh-TW" altLang="en-US" sz="1600" u="sng" dirty="0"/>
              <a:t>識講嘢</a:t>
            </a:r>
            <a:r>
              <a:rPr lang="zh-TW" altLang="en-US" sz="1600" dirty="0"/>
              <a:t>◦ </a:t>
            </a:r>
            <a:r>
              <a:rPr lang="en-US" altLang="zh-TW" sz="1600" dirty="0"/>
              <a:t>(she usually very good </a:t>
            </a:r>
            <a:r>
              <a:rPr lang="en-US" altLang="zh-TW" sz="1600" u="sng" dirty="0"/>
              <a:t>kind </a:t>
            </a:r>
            <a:r>
              <a:rPr lang="en-US" altLang="zh-TW" sz="1600" dirty="0" err="1"/>
              <a:t>ge</a:t>
            </a:r>
            <a:r>
              <a:rPr lang="en-US" altLang="zh-TW" sz="1600" dirty="0"/>
              <a:t>, also very </a:t>
            </a:r>
            <a:r>
              <a:rPr lang="en-US" altLang="zh-TW" sz="1600" u="sng" dirty="0"/>
              <a:t>know how to speak</a:t>
            </a:r>
            <a:r>
              <a:rPr lang="en-US" altLang="zh-TW" sz="1600" dirty="0"/>
              <a:t>)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Keoi5 ping4 si4 hou2 </a:t>
            </a:r>
            <a:r>
              <a:rPr lang="en-US" sz="1600" u="sng" dirty="0" err="1"/>
              <a:t>hou2</a:t>
            </a:r>
            <a:r>
              <a:rPr lang="en-US" sz="1600" u="sng" dirty="0"/>
              <a:t> jan4</a:t>
            </a:r>
            <a:r>
              <a:rPr lang="en-US" sz="1600" dirty="0"/>
              <a:t> ge3, zung6 hou2 </a:t>
            </a:r>
            <a:r>
              <a:rPr lang="en-US" altLang="zh-TW" sz="1600" u="sng" dirty="0"/>
              <a:t>sik1 gong2 je5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u="sng" dirty="0"/>
              <a:t>Underline words are for exchangeable options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zh-TW" altLang="en-US" sz="1600" dirty="0"/>
              <a:t>㗎 </a:t>
            </a:r>
            <a:r>
              <a:rPr lang="en-US" altLang="zh-TW" sz="1600" dirty="0"/>
              <a:t>– gaa2 gaa3 gaa4; final particle for making a strong assertion</a:t>
            </a:r>
          </a:p>
          <a:p>
            <a:pPr marL="0" indent="0">
              <a:buNone/>
            </a:pPr>
            <a:r>
              <a:rPr lang="zh-TW" altLang="en-US" sz="1600" dirty="0"/>
              <a:t>仲 </a:t>
            </a:r>
            <a:r>
              <a:rPr lang="en-US" altLang="zh-TW" sz="1600" dirty="0"/>
              <a:t>– zung6; also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92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gossip negative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你最近點呀</a:t>
            </a:r>
            <a:r>
              <a:rPr lang="en-US" altLang="zh-TW" sz="1600" dirty="0"/>
              <a:t>? (you recently how aa?)</a:t>
            </a:r>
          </a:p>
          <a:p>
            <a:pPr marL="0" indent="0">
              <a:buNone/>
            </a:pPr>
            <a:r>
              <a:rPr lang="en-US" altLang="zh-TW" sz="1600" dirty="0"/>
              <a:t>Nei5 zeoi3 gan6 dim2 aa3?</a:t>
            </a:r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最近一般啦◦ 同</a:t>
            </a:r>
            <a:r>
              <a:rPr lang="zh-TW" altLang="en-US" sz="1600" u="sng" dirty="0"/>
              <a:t>朋友</a:t>
            </a:r>
            <a:r>
              <a:rPr lang="zh-TW" altLang="en-US" sz="1600" dirty="0"/>
              <a:t>出咗問題◦ </a:t>
            </a:r>
            <a:r>
              <a:rPr lang="en-US" altLang="zh-TW" sz="1600" dirty="0"/>
              <a:t>(recently so </a:t>
            </a:r>
            <a:r>
              <a:rPr lang="en-US" altLang="zh-TW" sz="1600" dirty="0" err="1"/>
              <a:t>so</a:t>
            </a:r>
            <a:r>
              <a:rPr lang="en-US" altLang="zh-TW" sz="1600" dirty="0"/>
              <a:t> </a:t>
            </a:r>
            <a:r>
              <a:rPr lang="en-US" altLang="zh-TW" sz="1600" dirty="0" err="1"/>
              <a:t>laa</a:t>
            </a:r>
            <a:r>
              <a:rPr lang="en-US" altLang="zh-TW" sz="1600" dirty="0"/>
              <a:t>. With </a:t>
            </a:r>
            <a:r>
              <a:rPr lang="en-US" altLang="zh-TW" sz="1600" u="sng" dirty="0"/>
              <a:t>friend</a:t>
            </a:r>
            <a:r>
              <a:rPr lang="en-US" altLang="zh-TW" sz="1600" dirty="0"/>
              <a:t>, happened issues)</a:t>
            </a:r>
          </a:p>
          <a:p>
            <a:pPr marL="0" indent="0">
              <a:buNone/>
            </a:pPr>
            <a:r>
              <a:rPr lang="en-US" altLang="zh-TW" sz="1600" dirty="0"/>
              <a:t>Zeoi3 gan6 jat1 bun1 laa1. tung4 </a:t>
            </a:r>
            <a:r>
              <a:rPr lang="cs-CZ" altLang="zh-TW" sz="1600" u="sng" dirty="0"/>
              <a:t>pang4 jau5</a:t>
            </a:r>
            <a:r>
              <a:rPr lang="en-US" altLang="zh-TW" sz="1600" dirty="0"/>
              <a:t> ceot1 zo2 man6 tai4.</a:t>
            </a:r>
          </a:p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</a:t>
            </a:r>
            <a:r>
              <a:rPr lang="zh-TW" altLang="en-US" sz="1600" u="sng" dirty="0"/>
              <a:t>朋友</a:t>
            </a:r>
            <a:r>
              <a:rPr lang="zh-TW" altLang="en-US" sz="1600" dirty="0"/>
              <a:t>做咗啲咩</a:t>
            </a:r>
            <a:r>
              <a:rPr lang="en-US" altLang="zh-TW" sz="1600" dirty="0"/>
              <a:t>? (your </a:t>
            </a:r>
            <a:r>
              <a:rPr lang="en-US" altLang="zh-TW" sz="1600" u="sng" dirty="0"/>
              <a:t>friend</a:t>
            </a:r>
            <a:r>
              <a:rPr lang="en-US" altLang="zh-TW" sz="1600" dirty="0"/>
              <a:t> did D what? </a:t>
            </a:r>
            <a:r>
              <a:rPr lang="en-US" altLang="zh-TW" sz="1600" dirty="0">
                <a:sym typeface="Wingdings" panose="05000000000000000000" pitchFamily="2" charset="2"/>
              </a:rPr>
              <a:t> what did your friend did?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/>
              <a:t>Nei5 </a:t>
            </a:r>
            <a:r>
              <a:rPr lang="en-US" altLang="zh-TW" sz="1600" u="sng" dirty="0"/>
              <a:t>pang4 jau5</a:t>
            </a:r>
            <a:r>
              <a:rPr lang="en-US" altLang="zh-TW" sz="1600" dirty="0"/>
              <a:t> zou6 zo2 di1 me1?</a:t>
            </a:r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佢</a:t>
            </a:r>
            <a:r>
              <a:rPr lang="zh-TW" altLang="en-US" sz="1600" u="sng" dirty="0"/>
              <a:t>呃人</a:t>
            </a:r>
            <a:r>
              <a:rPr lang="zh-TW" altLang="en-US" sz="1600" dirty="0"/>
              <a:t>◦ </a:t>
            </a:r>
            <a:r>
              <a:rPr lang="en-US" altLang="zh-TW" sz="1600" dirty="0"/>
              <a:t>(he/she </a:t>
            </a:r>
            <a:r>
              <a:rPr lang="en-US" altLang="zh-TW" sz="1600" u="sng" dirty="0"/>
              <a:t>cheated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/>
              <a:t>Keoi5 </a:t>
            </a:r>
            <a:r>
              <a:rPr lang="en-US" altLang="zh-TW" sz="1600" u="sng" dirty="0"/>
              <a:t>ngaak1 jan4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佢平時個人點㗎</a:t>
            </a:r>
            <a:r>
              <a:rPr lang="en-US" altLang="zh-TW" sz="1600" dirty="0"/>
              <a:t>? (he/she normal-time person how </a:t>
            </a:r>
            <a:r>
              <a:rPr lang="en-US" altLang="zh-TW" sz="1600" dirty="0" err="1"/>
              <a:t>gaa</a:t>
            </a:r>
            <a:r>
              <a:rPr lang="en-US" altLang="zh-TW" sz="1600" dirty="0"/>
              <a:t>? </a:t>
            </a:r>
            <a:r>
              <a:rPr lang="en-US" altLang="zh-TW" sz="1600" dirty="0">
                <a:sym typeface="Wingdings" panose="05000000000000000000" pitchFamily="2" charset="2"/>
              </a:rPr>
              <a:t> how is his/her personality normally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Keoi5 ping4 si4 go3 jan4 dim2 gaa3?</a:t>
            </a:r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佢平時</a:t>
            </a:r>
            <a:r>
              <a:rPr lang="zh-TW" altLang="en-US" sz="1600" u="sng" dirty="0"/>
              <a:t>唔老實</a:t>
            </a:r>
            <a:r>
              <a:rPr lang="zh-TW" altLang="en-US" sz="1600" dirty="0"/>
              <a:t>◦ </a:t>
            </a:r>
            <a:r>
              <a:rPr lang="en-US" altLang="zh-TW" sz="1600" dirty="0"/>
              <a:t>(he/she normal-time </a:t>
            </a:r>
            <a:r>
              <a:rPr lang="en-US" altLang="zh-TW" sz="1600" u="sng" dirty="0"/>
              <a:t>not honest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altLang="zh-TW" sz="1600" dirty="0"/>
              <a:t>Keoi5 ping4 si4 </a:t>
            </a:r>
            <a:r>
              <a:rPr lang="en-US" altLang="zh-TW" sz="1600" u="sng" dirty="0"/>
              <a:t>m4 lou5 sat6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咁我明白嘅◦ 睇開啲啦</a:t>
            </a:r>
            <a:r>
              <a:rPr lang="en-US" altLang="zh-TW" sz="1600" dirty="0"/>
              <a:t>! (in this case I understand </a:t>
            </a:r>
            <a:r>
              <a:rPr lang="en-US" altLang="zh-TW" sz="1600" dirty="0" err="1"/>
              <a:t>ge</a:t>
            </a:r>
            <a:r>
              <a:rPr lang="en-US" altLang="zh-TW" sz="1600" dirty="0"/>
              <a:t>. See open D </a:t>
            </a:r>
            <a:r>
              <a:rPr lang="en-US" altLang="zh-TW" sz="1600" dirty="0" err="1"/>
              <a:t>laa</a:t>
            </a:r>
            <a:r>
              <a:rPr lang="en-US" altLang="zh-TW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Gam2 ngo5 ming4 baak6 gee3. Tai2 hoi1 di1 laa1!</a:t>
            </a:r>
          </a:p>
          <a:p>
            <a:pPr marL="0" indent="0">
              <a:buNone/>
            </a:pPr>
            <a:r>
              <a:rPr lang="en-US" sz="1600" u="sng" dirty="0"/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1600" dirty="0"/>
              <a:t>㗎 </a:t>
            </a:r>
            <a:r>
              <a:rPr lang="en-US" altLang="zh-TW" sz="1600" dirty="0"/>
              <a:t>– gaa2 gaa3 gaa4; final particle for making a strong assertion</a:t>
            </a:r>
            <a:endParaRPr lang="en-US" sz="1600" dirty="0"/>
          </a:p>
          <a:p>
            <a:pPr marL="0" indent="0">
              <a:buNone/>
            </a:pPr>
            <a:r>
              <a:rPr lang="zh-TW" altLang="en-US" sz="1600" dirty="0"/>
              <a:t>嘅 </a:t>
            </a:r>
            <a:r>
              <a:rPr lang="en-US" altLang="zh-TW" sz="1600" dirty="0"/>
              <a:t>– ge3 ge2; adjective suffix; possessive/final particle</a:t>
            </a:r>
          </a:p>
          <a:p>
            <a:pPr marL="0" indent="0">
              <a:buNone/>
            </a:pPr>
            <a:r>
              <a:rPr lang="zh-TW" altLang="en-US" sz="1600" dirty="0"/>
              <a:t>平時 </a:t>
            </a:r>
            <a:r>
              <a:rPr lang="en-US" altLang="zh-TW" sz="1600" dirty="0"/>
              <a:t>– ping4 si4; literally: normal-time, meaning: usually</a:t>
            </a:r>
            <a:endParaRPr lang="en-US" sz="1600" dirty="0"/>
          </a:p>
          <a:p>
            <a:pPr marL="0" indent="0">
              <a:buNone/>
            </a:pPr>
            <a:endParaRPr lang="en-US" sz="16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52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Life/Dream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1799313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4" y="193730"/>
            <a:ext cx="11110546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人生目標</a:t>
            </a:r>
            <a:r>
              <a:rPr lang="en-US" altLang="zh-TW" dirty="0"/>
              <a:t>/</a:t>
            </a:r>
            <a:r>
              <a:rPr lang="zh-TW" altLang="en-US" dirty="0"/>
              <a:t>理想 </a:t>
            </a:r>
            <a:r>
              <a:rPr lang="en-US" altLang="zh-TW" dirty="0"/>
              <a:t>jan4 sang1 muk6 biu1/lei5 soeng2</a:t>
            </a:r>
            <a:br>
              <a:rPr lang="en-US" altLang="zh-TW" dirty="0"/>
            </a:br>
            <a:r>
              <a:rPr lang="zh-TW" altLang="en-US" dirty="0"/>
              <a:t>“</a:t>
            </a:r>
            <a:r>
              <a:rPr lang="en-US" altLang="zh-TW" dirty="0"/>
              <a:t>life goals/ideal”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4" y="1608987"/>
            <a:ext cx="10879015" cy="4708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結婚 </a:t>
            </a:r>
            <a:r>
              <a:rPr lang="en-US" altLang="zh-TW" dirty="0"/>
              <a:t>git3 fan1, 	to marry/marriage</a:t>
            </a:r>
          </a:p>
          <a:p>
            <a:pPr marL="0" indent="0">
              <a:buNone/>
            </a:pPr>
            <a:r>
              <a:rPr lang="zh-TW" altLang="en-US" dirty="0"/>
              <a:t>生仔 </a:t>
            </a:r>
            <a:r>
              <a:rPr lang="en-US" altLang="zh-TW" dirty="0"/>
              <a:t>saang1 zai2, 	give birth</a:t>
            </a:r>
          </a:p>
          <a:p>
            <a:pPr marL="0" indent="0">
              <a:buNone/>
            </a:pPr>
            <a:r>
              <a:rPr lang="zh-TW" altLang="en-US" dirty="0"/>
              <a:t>事業 </a:t>
            </a:r>
            <a:r>
              <a:rPr lang="en-US" altLang="zh-TW" dirty="0"/>
              <a:t>si6 jip6, 	career</a:t>
            </a:r>
          </a:p>
          <a:p>
            <a:pPr marL="0" indent="0">
              <a:buNone/>
            </a:pPr>
            <a:r>
              <a:rPr lang="zh-TW" altLang="en-US" dirty="0"/>
              <a:t>賺錢 </a:t>
            </a:r>
            <a:r>
              <a:rPr lang="cs-CZ" altLang="zh-TW" dirty="0"/>
              <a:t>zaan6 cin2</a:t>
            </a:r>
            <a:r>
              <a:rPr lang="en-US" altLang="zh-TW" dirty="0"/>
              <a:t>, 	earn money</a:t>
            </a:r>
          </a:p>
          <a:p>
            <a:pPr marL="0" indent="0">
              <a:buNone/>
            </a:pPr>
            <a:r>
              <a:rPr lang="zh-TW" altLang="en-US" dirty="0"/>
              <a:t>買樓 </a:t>
            </a:r>
            <a:r>
              <a:rPr lang="en-US" altLang="zh-TW" dirty="0"/>
              <a:t>maai5 lau2, 	buy a property</a:t>
            </a:r>
          </a:p>
          <a:p>
            <a:pPr marL="0" indent="0">
              <a:buNone/>
            </a:pPr>
            <a:r>
              <a:rPr lang="zh-TW" altLang="en-US" dirty="0"/>
              <a:t>買跑車 </a:t>
            </a:r>
            <a:r>
              <a:rPr lang="en-US" altLang="zh-TW" dirty="0"/>
              <a:t>maai5 paau2 ce1, 	buy a sports car</a:t>
            </a:r>
          </a:p>
          <a:p>
            <a:pPr marL="0" indent="0">
              <a:buNone/>
            </a:pPr>
            <a:r>
              <a:rPr lang="zh-TW" altLang="en-US" dirty="0"/>
              <a:t>畢業 </a:t>
            </a:r>
            <a:r>
              <a:rPr lang="en-US" altLang="zh-TW" dirty="0"/>
              <a:t>bat1 jip6, to graduate</a:t>
            </a:r>
          </a:p>
          <a:p>
            <a:pPr marL="0" indent="0">
              <a:buNone/>
            </a:pPr>
            <a:r>
              <a:rPr lang="zh-TW" altLang="en-US" dirty="0"/>
              <a:t>追求自由 </a:t>
            </a:r>
            <a:r>
              <a:rPr lang="cs-CZ" altLang="zh-TW" dirty="0"/>
              <a:t>zeoi1 kau4</a:t>
            </a:r>
            <a:r>
              <a:rPr lang="en-US" altLang="zh-TW" dirty="0"/>
              <a:t> zi6 jau4, chase for freedom</a:t>
            </a:r>
          </a:p>
          <a:p>
            <a:pPr marL="0" indent="0">
              <a:buNone/>
            </a:pPr>
            <a:r>
              <a:rPr lang="zh-TW" altLang="en-US" dirty="0"/>
              <a:t>周圍去 </a:t>
            </a:r>
            <a:r>
              <a:rPr lang="en-US" altLang="zh-TW" dirty="0"/>
              <a:t>zau1 wai4 heoi3, go around</a:t>
            </a:r>
          </a:p>
          <a:p>
            <a:pPr marL="0" indent="0">
              <a:buNone/>
            </a:pPr>
            <a:r>
              <a:rPr lang="zh-TW" altLang="en-US" dirty="0"/>
              <a:t>學新嘢 </a:t>
            </a:r>
            <a:r>
              <a:rPr lang="en-US" altLang="zh-TW" dirty="0"/>
              <a:t>hok6 san1 je5, learn new things</a:t>
            </a:r>
          </a:p>
          <a:p>
            <a:pPr marL="0" indent="0">
              <a:buNone/>
            </a:pPr>
            <a:r>
              <a:rPr lang="zh-TW" altLang="en-US" dirty="0"/>
              <a:t>發現新事物 </a:t>
            </a:r>
            <a:r>
              <a:rPr lang="en-US" altLang="zh-TW" dirty="0"/>
              <a:t>faat3 jin6 san1 si6 mat6, discover new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36</a:t>
            </a:fld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10600" y="3736731"/>
            <a:ext cx="3431930" cy="244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chemeClr val="accent1"/>
                </a:solidFill>
              </a:rPr>
              <a:t>我想</a:t>
            </a:r>
            <a:r>
              <a:rPr lang="en-US" altLang="zh-TW" sz="2400" dirty="0">
                <a:solidFill>
                  <a:schemeClr val="accent1"/>
                </a:solidFill>
              </a:rPr>
              <a:t>…	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ngo5 soeng2…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 want…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zh-TW" altLang="en-US" sz="2400" dirty="0">
                <a:solidFill>
                  <a:schemeClr val="accent1"/>
                </a:solidFill>
              </a:rPr>
              <a:t>我唔想</a:t>
            </a:r>
            <a:r>
              <a:rPr lang="en-US" altLang="zh-TW" sz="2400" dirty="0">
                <a:solidFill>
                  <a:schemeClr val="accent1"/>
                </a:solidFill>
              </a:rPr>
              <a:t>…	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Ngo5 m4 soeng2…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 don’t want…</a:t>
            </a:r>
          </a:p>
        </p:txBody>
      </p:sp>
    </p:spTree>
    <p:extLst>
      <p:ext uri="{BB962C8B-B14F-4D97-AF65-F5344CB8AC3E}">
        <p14:creationId xmlns:p14="http://schemas.microsoft.com/office/powerpoint/2010/main" val="1663198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4" y="1688126"/>
            <a:ext cx="10366130" cy="4708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成為作家 </a:t>
            </a:r>
            <a:r>
              <a:rPr lang="en-US" altLang="zh-TW" dirty="0"/>
              <a:t>sing1 wai4 zok3 gaa1, become a writer</a:t>
            </a:r>
          </a:p>
          <a:p>
            <a:pPr marL="0" indent="0">
              <a:buNone/>
            </a:pPr>
            <a:r>
              <a:rPr lang="zh-TW" altLang="en-US" dirty="0"/>
              <a:t>做有錢人 </a:t>
            </a:r>
            <a:r>
              <a:rPr lang="en-US" altLang="zh-TW" dirty="0"/>
              <a:t>zou6 jau5 cin2 jan4, be a rich man/woman</a:t>
            </a:r>
          </a:p>
          <a:p>
            <a:pPr marL="0" indent="0">
              <a:buNone/>
            </a:pPr>
            <a:r>
              <a:rPr lang="zh-TW" altLang="en-US" dirty="0"/>
              <a:t>玩音樂 </a:t>
            </a:r>
            <a:r>
              <a:rPr lang="en-US" altLang="zh-TW" dirty="0"/>
              <a:t>waan2 jam1 ngok6, play music</a:t>
            </a:r>
          </a:p>
          <a:p>
            <a:pPr marL="0" indent="0">
              <a:buNone/>
            </a:pPr>
            <a:r>
              <a:rPr lang="zh-TW" altLang="en-US" dirty="0"/>
              <a:t>出名 </a:t>
            </a:r>
            <a:r>
              <a:rPr lang="en-US" altLang="zh-TW" dirty="0"/>
              <a:t>ceot1 meng2, be famous</a:t>
            </a:r>
          </a:p>
          <a:p>
            <a:pPr marL="0" indent="0">
              <a:buNone/>
            </a:pPr>
            <a:r>
              <a:rPr lang="zh-TW" altLang="en-US" dirty="0"/>
              <a:t>住喺森林 </a:t>
            </a:r>
            <a:r>
              <a:rPr lang="en-US" altLang="zh-TW" dirty="0"/>
              <a:t>zyu6 hai2 sam1 lam4, live in forest</a:t>
            </a:r>
          </a:p>
          <a:p>
            <a:pPr marL="0" indent="0">
              <a:buNone/>
            </a:pPr>
            <a:r>
              <a:rPr lang="zh-TW" altLang="en-US" dirty="0"/>
              <a:t>逃脫 </a:t>
            </a:r>
            <a:r>
              <a:rPr lang="en-US" altLang="zh-TW" dirty="0"/>
              <a:t>tou4 tyut3, escape</a:t>
            </a:r>
          </a:p>
          <a:p>
            <a:pPr marL="0" indent="0">
              <a:buNone/>
            </a:pPr>
            <a:r>
              <a:rPr lang="zh-TW" altLang="en-US" dirty="0"/>
              <a:t>脫苦 </a:t>
            </a:r>
            <a:r>
              <a:rPr lang="en-US" altLang="zh-TW" dirty="0"/>
              <a:t>tyut3 fu2, escape from pain/suffer</a:t>
            </a:r>
          </a:p>
          <a:p>
            <a:pPr marL="0" indent="0">
              <a:buNone/>
            </a:pPr>
            <a:r>
              <a:rPr lang="zh-TW" altLang="en-US" dirty="0"/>
              <a:t>唔做寫字樓工</a:t>
            </a:r>
            <a:r>
              <a:rPr lang="en-US" altLang="zh-TW" dirty="0"/>
              <a:t> m4 zou6 se2 zi6 lau4 gung1, not work for office work</a:t>
            </a:r>
          </a:p>
          <a:p>
            <a:pPr marL="0" indent="0">
              <a:buNone/>
            </a:pPr>
            <a:r>
              <a:rPr lang="zh-TW" altLang="en-US" dirty="0"/>
              <a:t>有一個花園 </a:t>
            </a:r>
            <a:r>
              <a:rPr lang="en-US" altLang="zh-TW" dirty="0"/>
              <a:t>jau5 jat1 go3 faa1 jyun2, have a garden</a:t>
            </a:r>
          </a:p>
          <a:p>
            <a:pPr marL="0" indent="0">
              <a:buNone/>
            </a:pPr>
            <a:r>
              <a:rPr lang="zh-TW" altLang="en-US" dirty="0"/>
              <a:t>提早退休 </a:t>
            </a:r>
            <a:r>
              <a:rPr lang="en-US" altLang="zh-TW" dirty="0"/>
              <a:t>tai4 zou2 teoi3 jau1, early retire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37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784" y="193730"/>
            <a:ext cx="11110546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人生目標</a:t>
            </a:r>
            <a:r>
              <a:rPr lang="en-US" altLang="zh-TW" dirty="0"/>
              <a:t>/</a:t>
            </a:r>
            <a:r>
              <a:rPr lang="zh-TW" altLang="en-US" dirty="0"/>
              <a:t>理想 </a:t>
            </a:r>
            <a:r>
              <a:rPr lang="en-US" altLang="zh-TW" dirty="0"/>
              <a:t>jan4 sang1 muk6 biu1/lei5 soeng2</a:t>
            </a:r>
            <a:br>
              <a:rPr lang="en-US" altLang="zh-TW" dirty="0"/>
            </a:br>
            <a:r>
              <a:rPr lang="zh-TW" altLang="en-US" dirty="0"/>
              <a:t>“</a:t>
            </a:r>
            <a:r>
              <a:rPr lang="en-US" altLang="zh-TW" dirty="0"/>
              <a:t>life goals/ideal”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27123" y="3831702"/>
            <a:ext cx="3431930" cy="244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chemeClr val="accent1"/>
                </a:solidFill>
              </a:rPr>
              <a:t>我想</a:t>
            </a:r>
            <a:r>
              <a:rPr lang="en-US" altLang="zh-TW" sz="2400" dirty="0">
                <a:solidFill>
                  <a:schemeClr val="accent1"/>
                </a:solidFill>
              </a:rPr>
              <a:t>…	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ngo5 soeng2…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 want…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zh-TW" altLang="en-US" sz="2400" dirty="0">
                <a:solidFill>
                  <a:schemeClr val="accent1"/>
                </a:solidFill>
              </a:rPr>
              <a:t>我唔想</a:t>
            </a:r>
            <a:r>
              <a:rPr lang="en-US" altLang="zh-TW" sz="2400" dirty="0">
                <a:solidFill>
                  <a:schemeClr val="accent1"/>
                </a:solidFill>
              </a:rPr>
              <a:t>…	</a:t>
            </a:r>
          </a:p>
          <a:p>
            <a:r>
              <a:rPr lang="en-US" altLang="zh-TW" sz="2400" dirty="0">
                <a:solidFill>
                  <a:schemeClr val="accent1"/>
                </a:solidFill>
              </a:rPr>
              <a:t>Ngo5 m4 soeng2…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 don’t want…</a:t>
            </a:r>
          </a:p>
        </p:txBody>
      </p:sp>
    </p:spTree>
    <p:extLst>
      <p:ext uri="{BB962C8B-B14F-4D97-AF65-F5344CB8AC3E}">
        <p14:creationId xmlns:p14="http://schemas.microsoft.com/office/powerpoint/2010/main" val="2277435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gossip description of personality</a:t>
            </a:r>
            <a:r>
              <a:rPr lang="en-US" altLang="zh-TW" sz="2800" dirty="0"/>
              <a:t> 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4"/>
            <a:ext cx="11500338" cy="631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你有啲咩人生目標㗎</a:t>
            </a:r>
            <a:r>
              <a:rPr lang="en-US" altLang="zh-TW" sz="1600" dirty="0"/>
              <a:t>? (You have D what life goals </a:t>
            </a:r>
            <a:r>
              <a:rPr lang="en-US" altLang="zh-TW" sz="1600" dirty="0" err="1"/>
              <a:t>gaa</a:t>
            </a:r>
            <a:r>
              <a:rPr lang="en-US" altLang="zh-TW" sz="1600" dirty="0"/>
              <a:t>?)</a:t>
            </a:r>
          </a:p>
          <a:p>
            <a:pPr marL="0" indent="0">
              <a:buNone/>
            </a:pPr>
            <a:r>
              <a:rPr lang="en-US" altLang="zh-TW" sz="1600" dirty="0"/>
              <a:t>Nei5 jau5 di1 jan4 sang1 muk6 biu1 gaa3?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我想</a:t>
            </a:r>
            <a:r>
              <a:rPr lang="zh-TW" altLang="en-US" sz="1600" u="sng" dirty="0"/>
              <a:t>結婚</a:t>
            </a:r>
            <a:r>
              <a:rPr lang="en-US" altLang="zh-TW" sz="1600" u="sng" dirty="0"/>
              <a:t>˒</a:t>
            </a:r>
            <a:r>
              <a:rPr lang="zh-TW" altLang="en-US" sz="1600" u="sng" dirty="0"/>
              <a:t>生仔˒買樓</a:t>
            </a:r>
            <a:r>
              <a:rPr lang="zh-TW" altLang="en-US" sz="1600" dirty="0"/>
              <a:t>呀◦ </a:t>
            </a:r>
            <a:r>
              <a:rPr lang="en-US" altLang="zh-TW" sz="1600" dirty="0"/>
              <a:t>(I want </a:t>
            </a:r>
            <a:r>
              <a:rPr lang="en-US" altLang="zh-TW" sz="1600" u="sng" dirty="0"/>
              <a:t>marry, give birth, buy apartment </a:t>
            </a:r>
            <a:r>
              <a:rPr lang="en-US" altLang="zh-TW" sz="1600" dirty="0"/>
              <a:t>aa.)</a:t>
            </a:r>
          </a:p>
          <a:p>
            <a:pPr marL="0" indent="0">
              <a:buNone/>
            </a:pPr>
            <a:r>
              <a:rPr lang="en-US" sz="1600" dirty="0"/>
              <a:t>Ngo5 soeng2 </a:t>
            </a:r>
            <a:r>
              <a:rPr lang="en-US" sz="1600" u="sng" dirty="0"/>
              <a:t>git3 fan1, saang1 zai2, maai5 lau2 </a:t>
            </a:r>
            <a:r>
              <a:rPr lang="en-US" sz="1600" dirty="0"/>
              <a:t>aa3.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點解你想</a:t>
            </a:r>
            <a:r>
              <a:rPr lang="zh-TW" altLang="en-US" sz="1600" u="sng" dirty="0"/>
              <a:t>結婚</a:t>
            </a:r>
            <a:r>
              <a:rPr lang="en-US" altLang="zh-TW" sz="1600" u="sng" dirty="0"/>
              <a:t>˒</a:t>
            </a:r>
            <a:r>
              <a:rPr lang="zh-TW" altLang="en-US" sz="1600" u="sng" dirty="0"/>
              <a:t>生仔˒買樓</a:t>
            </a:r>
            <a:r>
              <a:rPr lang="zh-TW" altLang="en-US" sz="1600" dirty="0"/>
              <a:t>呀</a:t>
            </a:r>
            <a:r>
              <a:rPr lang="en-US" altLang="zh-TW" sz="1600" dirty="0"/>
              <a:t>? (Why you want </a:t>
            </a:r>
            <a:r>
              <a:rPr lang="en-US" altLang="zh-TW" sz="1600" u="sng" dirty="0"/>
              <a:t>marry, give birth, buy apartment </a:t>
            </a:r>
            <a:r>
              <a:rPr lang="en-US" altLang="zh-TW" sz="1600" dirty="0"/>
              <a:t>aa?)</a:t>
            </a:r>
          </a:p>
          <a:p>
            <a:pPr marL="0" indent="0">
              <a:buNone/>
            </a:pPr>
            <a:r>
              <a:rPr lang="en-US" altLang="zh-TW" sz="1600" dirty="0"/>
              <a:t>Dim2 gaai2 nei5 soeng2 </a:t>
            </a:r>
            <a:r>
              <a:rPr lang="en-US" sz="1600" u="sng" dirty="0"/>
              <a:t>git3 fan1, saang1 zai2, maai5 lau2 </a:t>
            </a:r>
            <a:r>
              <a:rPr lang="en-US" sz="1600" dirty="0"/>
              <a:t>aa3?</a:t>
            </a:r>
            <a:endParaRPr lang="en-US" altLang="zh-TW" sz="1600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我覺得噉樣</a:t>
            </a:r>
            <a:r>
              <a:rPr lang="zh-TW" altLang="en-US" sz="1600" u="sng" dirty="0"/>
              <a:t>開心</a:t>
            </a:r>
            <a:r>
              <a:rPr lang="zh-TW" altLang="en-US" sz="1600" dirty="0"/>
              <a:t>囉◦ </a:t>
            </a:r>
            <a:r>
              <a:rPr lang="en-US" altLang="zh-TW" sz="1600" dirty="0"/>
              <a:t>(I feel this way happy lo)</a:t>
            </a:r>
          </a:p>
          <a:p>
            <a:pPr marL="0" indent="0">
              <a:buNone/>
            </a:pPr>
            <a:r>
              <a:rPr lang="en-US" altLang="zh-TW" sz="1600" dirty="0"/>
              <a:t>Ngo5 gok3 dak1 gam2 joeng2 </a:t>
            </a:r>
            <a:r>
              <a:rPr lang="en-US" altLang="zh-TW" sz="1600" u="sng" dirty="0"/>
              <a:t>hoi1 sam1 </a:t>
            </a:r>
            <a:r>
              <a:rPr lang="en-US" altLang="zh-TW" sz="1600" dirty="0"/>
              <a:t>lo1.</a:t>
            </a:r>
          </a:p>
          <a:p>
            <a:pPr marL="0" indent="0">
              <a:buNone/>
            </a:pPr>
            <a:r>
              <a:rPr lang="en-US" sz="1600" u="sng" dirty="0"/>
              <a:t>Underline words are for exchangeable options</a:t>
            </a:r>
          </a:p>
          <a:p>
            <a:pPr marL="0" indent="0">
              <a:buNone/>
            </a:pPr>
            <a:r>
              <a:rPr lang="zh-TW" altLang="en-US" sz="1600" dirty="0"/>
              <a:t>呀 </a:t>
            </a:r>
            <a:r>
              <a:rPr lang="en-US" altLang="zh-TW" sz="1600" dirty="0"/>
              <a:t>aa3, aa4, aa5, aa1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jyutping</a:t>
            </a:r>
            <a:r>
              <a:rPr lang="en-US" sz="1600" dirty="0"/>
              <a:t>) aa3 -- [1] final particle used to soften an abrupt question/statement, act as reminder and make emphasis; [2] pause particle in enumerating items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jyutping</a:t>
            </a:r>
            <a:r>
              <a:rPr lang="en-US" sz="1600" dirty="0"/>
              <a:t>) aa4 -- interrogative particle used to get confirmation or clarify a doubt, show skepticism or surprise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jyutping</a:t>
            </a:r>
            <a:r>
              <a:rPr lang="en-US" sz="1600" dirty="0"/>
              <a:t>) aa5 -- interrogative particle used in rhetorical question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jyutping</a:t>
            </a:r>
            <a:r>
              <a:rPr lang="en-US" sz="1600" dirty="0"/>
              <a:t>) aa1 -- variant of </a:t>
            </a:r>
            <a:r>
              <a:rPr lang="zh-TW" altLang="en-US" sz="1600" dirty="0"/>
              <a:t>吖</a:t>
            </a:r>
            <a:endParaRPr lang="en-US" sz="1600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39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312371"/>
            <a:ext cx="10515600" cy="1325563"/>
          </a:xfrm>
        </p:spPr>
        <p:txBody>
          <a:bodyPr/>
          <a:lstStyle/>
          <a:p>
            <a:r>
              <a:rPr lang="zh-TW" altLang="en-US" dirty="0"/>
              <a:t>人生哲學 </a:t>
            </a:r>
            <a:r>
              <a:rPr lang="en-US" altLang="zh-TW" dirty="0"/>
              <a:t>jan4 sang1 zit3 hok6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556235"/>
            <a:ext cx="11532576" cy="4708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人一世 物一世* </a:t>
            </a:r>
            <a:r>
              <a:rPr lang="en-US" altLang="zh-TW" dirty="0"/>
              <a:t>		jan4 jat1 sai3 mat6 jat1 sai3 </a:t>
            </a:r>
            <a:r>
              <a:rPr lang="en-US" altLang="zh-TW" sz="2200" dirty="0"/>
              <a:t>man one life, object one life</a:t>
            </a:r>
          </a:p>
          <a:p>
            <a:pPr marL="0" indent="0">
              <a:buNone/>
            </a:pPr>
            <a:r>
              <a:rPr lang="zh-TW" altLang="en-US" dirty="0"/>
              <a:t>做人做得開心 </a:t>
            </a:r>
            <a:r>
              <a:rPr lang="en-US" altLang="zh-TW" dirty="0"/>
              <a:t>		zou6 jan4 zou6 dak1 hoi1 sam1 		</a:t>
            </a:r>
            <a:r>
              <a:rPr lang="en-US" altLang="zh-TW" sz="2200" dirty="0"/>
              <a:t>have a happy life</a:t>
            </a:r>
          </a:p>
          <a:p>
            <a:pPr marL="0" indent="0">
              <a:buNone/>
            </a:pPr>
            <a:r>
              <a:rPr lang="zh-TW" altLang="en-US" dirty="0"/>
              <a:t>尋找自己</a:t>
            </a:r>
            <a:r>
              <a:rPr lang="en-US" altLang="zh-TW" dirty="0"/>
              <a:t> 			cam4 zaau2 zi6 gei2 				</a:t>
            </a:r>
            <a:r>
              <a:rPr lang="en-US" altLang="zh-TW" sz="2200" dirty="0"/>
              <a:t>find/search myself</a:t>
            </a:r>
          </a:p>
          <a:p>
            <a:pPr marL="0" indent="0">
              <a:buNone/>
            </a:pPr>
            <a:r>
              <a:rPr lang="zh-TW" altLang="en-US" dirty="0"/>
              <a:t>夠錢生活就足夠 </a:t>
            </a:r>
            <a:r>
              <a:rPr lang="en-US" altLang="zh-TW" dirty="0"/>
              <a:t>	gau2 cin2 sang1 wut6 zau6 zuk1 gau3 </a:t>
            </a:r>
            <a:r>
              <a:rPr lang="en-US" altLang="zh-TW" sz="2200" dirty="0"/>
              <a:t>“Enough money to live” is enough</a:t>
            </a:r>
          </a:p>
          <a:p>
            <a:pPr marL="0" indent="0">
              <a:buNone/>
            </a:pPr>
            <a:r>
              <a:rPr lang="zh-TW" altLang="en-US" dirty="0"/>
              <a:t>不求富貴 </a:t>
            </a:r>
            <a:r>
              <a:rPr lang="en-US" altLang="zh-TW" dirty="0"/>
              <a:t>			bat1 kau4 fu3 gwai3		</a:t>
            </a:r>
            <a:r>
              <a:rPr lang="en-US" altLang="zh-TW" sz="2200" dirty="0"/>
              <a:t>not look for rich/wealth</a:t>
            </a:r>
          </a:p>
          <a:p>
            <a:pPr marL="0" indent="0">
              <a:buNone/>
            </a:pPr>
            <a:r>
              <a:rPr lang="zh-TW" altLang="en-US" dirty="0"/>
              <a:t>愛與和平 </a:t>
            </a:r>
            <a:r>
              <a:rPr lang="en-US" altLang="zh-TW" dirty="0"/>
              <a:t>			oi3 jyu5 wo4 ping4		</a:t>
            </a:r>
            <a:r>
              <a:rPr lang="en-US" altLang="zh-TW" sz="2200" dirty="0"/>
              <a:t>love and peace</a:t>
            </a:r>
          </a:p>
          <a:p>
            <a:pPr marL="0" indent="0">
              <a:buNone/>
            </a:pPr>
            <a:r>
              <a:rPr lang="zh-TW" altLang="en-US" dirty="0"/>
              <a:t>自由 </a:t>
            </a:r>
            <a:r>
              <a:rPr lang="en-US" altLang="zh-TW" dirty="0"/>
              <a:t>				zi6 jau4			</a:t>
            </a:r>
            <a:r>
              <a:rPr lang="en-US" altLang="zh-TW" sz="2200" dirty="0"/>
              <a:t>freedom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幫人 </a:t>
            </a:r>
            <a:r>
              <a:rPr lang="en-US" altLang="zh-TW" dirty="0"/>
              <a:t>				bong1 jan4			</a:t>
            </a:r>
            <a:r>
              <a:rPr lang="en-US" altLang="zh-TW" sz="2200" dirty="0"/>
              <a:t>help people</a:t>
            </a:r>
          </a:p>
          <a:p>
            <a:pPr marL="0" indent="0">
              <a:buNone/>
            </a:pPr>
            <a:r>
              <a:rPr lang="zh-TW" altLang="en-US" dirty="0"/>
              <a:t>挑戰自己 </a:t>
            </a:r>
            <a:r>
              <a:rPr lang="en-US" altLang="zh-TW" dirty="0"/>
              <a:t>			tiu1 zin3 zi6 gei2 		</a:t>
            </a:r>
            <a:r>
              <a:rPr lang="en-US" altLang="zh-TW" sz="2200" dirty="0"/>
              <a:t>challenge myself</a:t>
            </a:r>
          </a:p>
          <a:p>
            <a:pPr marL="0" indent="0">
              <a:buNone/>
            </a:pPr>
            <a:r>
              <a:rPr lang="zh-TW" altLang="en-US" dirty="0"/>
              <a:t>如水 </a:t>
            </a:r>
            <a:r>
              <a:rPr lang="en-US" altLang="zh-TW" dirty="0"/>
              <a:t>				jyu4 seoi2			</a:t>
            </a:r>
            <a:r>
              <a:rPr lang="en-US" altLang="zh-TW" sz="2200" dirty="0"/>
              <a:t>be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39</a:t>
            </a:fld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06104" y="184639"/>
            <a:ext cx="4352192" cy="95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>
                <a:solidFill>
                  <a:schemeClr val="accent1"/>
                </a:solidFill>
              </a:rPr>
              <a:t>我覺得最緊要係</a:t>
            </a:r>
            <a:r>
              <a:rPr lang="en-US" altLang="zh-TW" sz="2000" dirty="0">
                <a:solidFill>
                  <a:schemeClr val="accent1"/>
                </a:solidFill>
              </a:rPr>
              <a:t>…</a:t>
            </a:r>
          </a:p>
          <a:p>
            <a:r>
              <a:rPr lang="en-US" altLang="zh-TW" sz="2000" dirty="0">
                <a:solidFill>
                  <a:schemeClr val="accent1"/>
                </a:solidFill>
              </a:rPr>
              <a:t>ngo5 gok3 dak1 zeoi3 gan2 jiu3 hai6…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 think that the most important is…</a:t>
            </a:r>
          </a:p>
        </p:txBody>
      </p:sp>
    </p:spTree>
    <p:extLst>
      <p:ext uri="{BB962C8B-B14F-4D97-AF65-F5344CB8AC3E}">
        <p14:creationId xmlns:p14="http://schemas.microsoft.com/office/powerpoint/2010/main" val="211975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Combination: auxiliary verb x question phrase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你會食乜嘢</a:t>
            </a:r>
            <a:r>
              <a:rPr lang="en-US" altLang="zh-TW" sz="2600" dirty="0">
                <a:latin typeface="+mj-lt"/>
              </a:rPr>
              <a:t>? Nei5 wui5 sik6 mat1 je5? (you will eat what thing?) 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你會去邊度</a:t>
            </a:r>
            <a:r>
              <a:rPr lang="en-US" altLang="zh-TW" sz="2600" dirty="0">
                <a:latin typeface="+mj-lt"/>
              </a:rPr>
              <a:t>? Nei5 wui5 heoi3 bin1 dou6? (you will go where?)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我可以食乜嘢</a:t>
            </a:r>
            <a:r>
              <a:rPr lang="en-US" altLang="zh-TW" sz="2600" dirty="0">
                <a:latin typeface="+mj-lt"/>
              </a:rPr>
              <a:t>? Ngo5 ho2 ji5 sik6 mat1 je5? (I can eat what thing?)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我可以去邊度</a:t>
            </a:r>
            <a:r>
              <a:rPr lang="en-US" altLang="zh-TW" sz="2600" dirty="0">
                <a:latin typeface="+mj-lt"/>
              </a:rPr>
              <a:t>? Ngo5 ho2 ji5 heoi3 bin1 dou6? (I can go where?)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我可以點樣</a:t>
            </a:r>
            <a:r>
              <a:rPr lang="en-US" altLang="zh-TW" sz="2600" dirty="0">
                <a:latin typeface="+mj-lt"/>
              </a:rPr>
              <a:t>? ngo5 ho2 ji5 dim2 joeng2? (I can how? -&gt; “what should I do?”)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你可以幾時</a:t>
            </a:r>
            <a:r>
              <a:rPr lang="en-US" altLang="zh-TW" sz="2600" dirty="0">
                <a:latin typeface="+mj-lt"/>
              </a:rPr>
              <a:t>? Nei5 ho2 ji5 gei2 si4? (you can when?)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你識唔識佢係邊個</a:t>
            </a:r>
            <a:r>
              <a:rPr lang="en-US" altLang="zh-TW" sz="2600" dirty="0">
                <a:latin typeface="+mj-lt"/>
              </a:rPr>
              <a:t>? Nei5 sik1 m4 sik1 keoi5? (you know or not know he/she is who?)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你識唔識點解</a:t>
            </a:r>
            <a:r>
              <a:rPr lang="en-US" altLang="zh-TW" sz="2600" dirty="0">
                <a:latin typeface="+mj-lt"/>
              </a:rPr>
              <a:t>? Nei5 sik1 m4 sik1 dim2 gaai2? (you know or not know why?)</a:t>
            </a:r>
          </a:p>
          <a:p>
            <a:pPr marL="0" indent="0">
              <a:buNone/>
            </a:pPr>
            <a:r>
              <a:rPr lang="zh-TW" altLang="en-US" sz="2600" dirty="0">
                <a:latin typeface="+mj-lt"/>
              </a:rPr>
              <a:t>你識講乜嘢話</a:t>
            </a:r>
            <a:r>
              <a:rPr lang="en-US" altLang="zh-TW" sz="2600" dirty="0">
                <a:latin typeface="+mj-lt"/>
              </a:rPr>
              <a:t>? Nei5 sik1 gong2 mat1 je5 waa2? (you know speak what language?)</a:t>
            </a:r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961499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468315"/>
            <a:ext cx="11517923" cy="470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平等</a:t>
            </a:r>
            <a:r>
              <a:rPr lang="en-US" altLang="zh-TW" dirty="0"/>
              <a:t>		ping4 dang2			</a:t>
            </a:r>
            <a:r>
              <a:rPr lang="en-US" altLang="zh-TW" sz="2000" dirty="0"/>
              <a:t>equality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死得眼閉</a:t>
            </a:r>
            <a:r>
              <a:rPr lang="en-US" altLang="zh-TW" dirty="0"/>
              <a:t>	sei2 dak1 ngaan5 bai3	</a:t>
            </a:r>
            <a:r>
              <a:rPr lang="en-US" altLang="zh-TW" sz="2000" dirty="0"/>
              <a:t>die with closed eyes (die with no regrets)</a:t>
            </a:r>
          </a:p>
          <a:p>
            <a:pPr marL="0" indent="0">
              <a:buNone/>
            </a:pPr>
            <a:r>
              <a:rPr lang="zh-TW" altLang="en-US" dirty="0"/>
              <a:t>有美好回憶 </a:t>
            </a:r>
            <a:r>
              <a:rPr lang="en-US" altLang="zh-TW" dirty="0"/>
              <a:t>jau5 mei5 hou2 wui4 jik1	 </a:t>
            </a:r>
            <a:r>
              <a:rPr lang="en-US" altLang="zh-TW" sz="2000" dirty="0"/>
              <a:t>have beautiful good memory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唔信宗教</a:t>
            </a:r>
            <a:r>
              <a:rPr lang="en-US" altLang="zh-TW" dirty="0"/>
              <a:t>	m4 seon3 zung1 gaau3	</a:t>
            </a:r>
            <a:r>
              <a:rPr lang="en-US" altLang="zh-TW" sz="2000" dirty="0"/>
              <a:t>not believe in religions</a:t>
            </a:r>
          </a:p>
          <a:p>
            <a:pPr marL="0" indent="0">
              <a:buNone/>
            </a:pPr>
            <a:r>
              <a:rPr lang="zh-TW" altLang="en-US" dirty="0"/>
              <a:t>唔好人做我又做 </a:t>
            </a:r>
            <a:r>
              <a:rPr lang="en-US" altLang="zh-TW" dirty="0"/>
              <a:t>m4 hou2 jan4 zou6 ngo5 jau6 zou6 </a:t>
            </a:r>
            <a:r>
              <a:rPr lang="en-US" altLang="zh-TW" sz="2000" dirty="0"/>
              <a:t>don’t others do I also do the same (don’t just follow what others do)</a:t>
            </a:r>
          </a:p>
          <a:p>
            <a:pPr marL="0" indent="0">
              <a:buNone/>
            </a:pPr>
            <a:r>
              <a:rPr lang="zh-TW" altLang="en-US" dirty="0"/>
              <a:t>唔好</a:t>
            </a:r>
            <a:r>
              <a:rPr lang="zh-TW" altLang="en-US" b="1" dirty="0">
                <a:solidFill>
                  <a:srgbClr val="FF0000"/>
                </a:solidFill>
              </a:rPr>
              <a:t>畀</a:t>
            </a:r>
            <a:r>
              <a:rPr lang="zh-TW" altLang="en-US" dirty="0"/>
              <a:t>人指手畫腳 </a:t>
            </a:r>
            <a:r>
              <a:rPr lang="en-US" altLang="zh-TW" dirty="0"/>
              <a:t>m4 hou2 </a:t>
            </a:r>
            <a:r>
              <a:rPr lang="en-US" altLang="zh-TW" b="1" dirty="0">
                <a:solidFill>
                  <a:srgbClr val="FF0000"/>
                </a:solidFill>
              </a:rPr>
              <a:t>bei2</a:t>
            </a:r>
            <a:r>
              <a:rPr lang="en-US" altLang="zh-TW" dirty="0"/>
              <a:t> jan4 zi2 sau2 waak6 goek3 </a:t>
            </a:r>
            <a:r>
              <a:rPr lang="en-US" altLang="zh-TW" sz="2000" dirty="0"/>
              <a:t>(</a:t>
            </a:r>
            <a:r>
              <a:rPr lang="en-US" altLang="zh-TW" sz="2000" i="1" dirty="0"/>
              <a:t>lit. </a:t>
            </a:r>
            <a:r>
              <a:rPr lang="en-US" altLang="zh-TW" sz="2000" dirty="0"/>
              <a:t>not good let others point finger draw feet.) Don’t let others tell you want to do.</a:t>
            </a:r>
          </a:p>
          <a:p>
            <a:pPr marL="0" indent="0">
              <a:buNone/>
            </a:pPr>
            <a:r>
              <a:rPr lang="zh-TW" altLang="en-US" dirty="0"/>
              <a:t>唔好做工作狂 </a:t>
            </a:r>
            <a:r>
              <a:rPr lang="en-US" altLang="zh-TW" dirty="0"/>
              <a:t>m4 hou2 zou6 gung1 zok3 kong4 </a:t>
            </a:r>
            <a:r>
              <a:rPr lang="en-US" altLang="zh-TW" sz="2000" dirty="0"/>
              <a:t>don’t be a workaholic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40</a:t>
            </a:fld>
            <a:endParaRPr lang="cs-C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4785" y="312371"/>
            <a:ext cx="10515600" cy="1325563"/>
          </a:xfrm>
        </p:spPr>
        <p:txBody>
          <a:bodyPr/>
          <a:lstStyle/>
          <a:p>
            <a:r>
              <a:rPr lang="zh-TW" altLang="en-US" dirty="0"/>
              <a:t>人生哲學 </a:t>
            </a:r>
            <a:r>
              <a:rPr lang="en-US" altLang="zh-TW" dirty="0"/>
              <a:t>jan4 sang1 zit3 hok6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06104" y="184639"/>
            <a:ext cx="4352192" cy="95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>
                <a:solidFill>
                  <a:schemeClr val="accent1"/>
                </a:solidFill>
              </a:rPr>
              <a:t>我覺得最緊要係</a:t>
            </a:r>
            <a:r>
              <a:rPr lang="en-US" altLang="zh-TW" sz="2000" dirty="0">
                <a:solidFill>
                  <a:schemeClr val="accent1"/>
                </a:solidFill>
              </a:rPr>
              <a:t>…</a:t>
            </a:r>
          </a:p>
          <a:p>
            <a:r>
              <a:rPr lang="en-US" altLang="zh-TW" sz="2000" dirty="0">
                <a:solidFill>
                  <a:schemeClr val="accent1"/>
                </a:solidFill>
              </a:rPr>
              <a:t>ngo5 gok3 dak1 zeoi3 gan2 jiu3 hai6…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 think that the most important is…</a:t>
            </a:r>
          </a:p>
        </p:txBody>
      </p:sp>
    </p:spTree>
    <p:extLst>
      <p:ext uri="{BB962C8B-B14F-4D97-AF65-F5344CB8AC3E}">
        <p14:creationId xmlns:p14="http://schemas.microsoft.com/office/powerpoint/2010/main" val="1837229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71"/>
            <a:ext cx="10515600" cy="1325563"/>
          </a:xfrm>
        </p:spPr>
        <p:txBody>
          <a:bodyPr/>
          <a:lstStyle/>
          <a:p>
            <a:r>
              <a:rPr lang="zh-TW" altLang="en-US" dirty="0"/>
              <a:t>挑戰 </a:t>
            </a:r>
            <a:r>
              <a:rPr lang="en-US" altLang="zh-TW" dirty="0"/>
              <a:t>tiu1 zin3		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468315"/>
            <a:ext cx="11298115" cy="470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要擺脫童年陰影 </a:t>
            </a:r>
            <a:r>
              <a:rPr lang="en-US" altLang="zh-TW" dirty="0"/>
              <a:t>break away from childhood “shadow” (trauma)</a:t>
            </a:r>
          </a:p>
          <a:p>
            <a:pPr marL="0" indent="0">
              <a:buNone/>
            </a:pPr>
            <a:r>
              <a:rPr lang="en-US" altLang="zh-TW" dirty="0"/>
              <a:t>jiu3 Baai2 tyut1 tung4 nin4  jam1 jing2</a:t>
            </a:r>
          </a:p>
          <a:p>
            <a:pPr marL="0" indent="0">
              <a:buNone/>
            </a:pPr>
            <a:r>
              <a:rPr lang="zh-TW" altLang="en-US" dirty="0"/>
              <a:t>會</a:t>
            </a:r>
            <a:r>
              <a:rPr lang="zh-TW" altLang="en-US" b="1" dirty="0">
                <a:solidFill>
                  <a:srgbClr val="FF0000"/>
                </a:solidFill>
              </a:rPr>
              <a:t>畀</a:t>
            </a:r>
            <a:r>
              <a:rPr lang="zh-TW" altLang="en-US" dirty="0"/>
              <a:t>人批評 </a:t>
            </a:r>
            <a:r>
              <a:rPr lang="en-US" altLang="zh-TW" dirty="0"/>
              <a:t>wui5</a:t>
            </a:r>
            <a:r>
              <a:rPr lang="zh-TW" altLang="en-US" dirty="0"/>
              <a:t> </a:t>
            </a:r>
            <a:r>
              <a:rPr lang="en-US" altLang="zh-TW" dirty="0"/>
              <a:t>bei2 jan4</a:t>
            </a:r>
            <a:r>
              <a:rPr lang="zh-TW" altLang="en-US" dirty="0"/>
              <a:t> </a:t>
            </a:r>
            <a:r>
              <a:rPr lang="en-US" altLang="zh-TW" dirty="0"/>
              <a:t>pai1 ping4	will be </a:t>
            </a:r>
            <a:r>
              <a:rPr lang="en-US" altLang="zh-TW" dirty="0" err="1"/>
              <a:t>criticised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會</a:t>
            </a:r>
            <a:r>
              <a:rPr lang="zh-TW" altLang="en-US" b="1" dirty="0">
                <a:solidFill>
                  <a:srgbClr val="FF0000"/>
                </a:solidFill>
              </a:rPr>
              <a:t>畀</a:t>
            </a:r>
            <a:r>
              <a:rPr lang="zh-TW" altLang="en-US" dirty="0"/>
              <a:t>人罰 </a:t>
            </a:r>
            <a:r>
              <a:rPr lang="en-US" altLang="zh-TW" dirty="0"/>
              <a:t>wui5</a:t>
            </a:r>
            <a:r>
              <a:rPr lang="zh-TW" altLang="en-US" dirty="0"/>
              <a:t> </a:t>
            </a:r>
            <a:r>
              <a:rPr lang="en-US" altLang="zh-TW" dirty="0"/>
              <a:t>bei2 jan4 fat6 			will be punished</a:t>
            </a:r>
          </a:p>
          <a:p>
            <a:pPr marL="0" indent="0">
              <a:buNone/>
            </a:pPr>
            <a:r>
              <a:rPr lang="zh-TW" altLang="en-US" dirty="0"/>
              <a:t>要原諒自己 </a:t>
            </a:r>
            <a:r>
              <a:rPr lang="en-US" altLang="zh-TW" dirty="0"/>
              <a:t>jiu3 jyun4 loeng6 zi6 gei2 	need to forgive myself</a:t>
            </a:r>
          </a:p>
          <a:p>
            <a:pPr marL="0" indent="0">
              <a:buNone/>
            </a:pPr>
            <a:r>
              <a:rPr lang="zh-TW" altLang="en-US" dirty="0"/>
              <a:t>會失敗 </a:t>
            </a:r>
            <a:r>
              <a:rPr lang="en-US" altLang="zh-TW" dirty="0"/>
              <a:t>wui5</a:t>
            </a:r>
            <a:r>
              <a:rPr lang="zh-TW" altLang="en-US" dirty="0"/>
              <a:t> </a:t>
            </a:r>
            <a:r>
              <a:rPr lang="cs-CZ" altLang="zh-TW" dirty="0"/>
              <a:t>sat1 baai6</a:t>
            </a:r>
            <a:r>
              <a:rPr lang="en-US" altLang="zh-TW" dirty="0"/>
              <a:t>, 				will fail</a:t>
            </a:r>
          </a:p>
          <a:p>
            <a:pPr marL="0" indent="0">
              <a:buNone/>
            </a:pPr>
            <a:r>
              <a:rPr lang="zh-TW" altLang="en-US" dirty="0"/>
              <a:t>會餓死 </a:t>
            </a:r>
            <a:r>
              <a:rPr lang="en-US" altLang="zh-TW" dirty="0"/>
              <a:t>wui5</a:t>
            </a:r>
            <a:r>
              <a:rPr lang="zh-TW" altLang="en-US" dirty="0"/>
              <a:t> </a:t>
            </a:r>
            <a:r>
              <a:rPr lang="en-US" altLang="zh-TW" dirty="0"/>
              <a:t>ngo6 sei6, 				will starve to death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38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360"/>
            <a:ext cx="10515600" cy="4437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Conversation Practice – “life idealism/philosophy”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545125"/>
            <a:ext cx="11500338" cy="604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你有啲咩人生哲學呢</a:t>
            </a:r>
            <a:r>
              <a:rPr lang="en-US" altLang="zh-TW" sz="1600" dirty="0"/>
              <a:t>? You have D what life goal ne?</a:t>
            </a:r>
          </a:p>
          <a:p>
            <a:pPr marL="0" indent="0">
              <a:buNone/>
            </a:pPr>
            <a:r>
              <a:rPr lang="en-US" altLang="zh-TW" sz="1600" dirty="0"/>
              <a:t>Nei5 jau5 di1 me1 jan4 sang1 zit3 hok6 ne1?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我覺得做人最緊要係</a:t>
            </a:r>
            <a:r>
              <a:rPr lang="zh-TW" altLang="en-US" sz="1600" u="sng" dirty="0"/>
              <a:t>開心</a:t>
            </a:r>
            <a:r>
              <a:rPr lang="zh-TW" altLang="en-US" sz="1600" dirty="0"/>
              <a:t>◦ </a:t>
            </a:r>
            <a:r>
              <a:rPr lang="zh-TW" altLang="en-US" sz="1600" u="sng" dirty="0"/>
              <a:t>唔好做工作狂</a:t>
            </a:r>
            <a:r>
              <a:rPr lang="zh-TW" altLang="en-US" sz="1600" dirty="0"/>
              <a:t>◦ </a:t>
            </a:r>
            <a:r>
              <a:rPr lang="en-US" altLang="zh-TW" sz="1600" dirty="0"/>
              <a:t>I think being a person the most important is being happy. Don’t be a workaholic.)</a:t>
            </a:r>
          </a:p>
          <a:p>
            <a:pPr marL="0" indent="0">
              <a:buNone/>
            </a:pPr>
            <a:r>
              <a:rPr lang="en-US" altLang="zh-TW" sz="1600" dirty="0"/>
              <a:t>ngo5 gok3 dak1 </a:t>
            </a:r>
            <a:r>
              <a:rPr lang="nl-NL" altLang="zh-TW" sz="1600" dirty="0"/>
              <a:t>zou6 jan4 zeoi3 gan2 jiu3 hai6 </a:t>
            </a:r>
            <a:r>
              <a:rPr lang="nl-NL" altLang="zh-TW" sz="1600" u="sng" dirty="0"/>
              <a:t>hoi1 sam1</a:t>
            </a:r>
            <a:r>
              <a:rPr lang="nl-NL" altLang="zh-TW" sz="1600" dirty="0"/>
              <a:t>. </a:t>
            </a:r>
            <a:r>
              <a:rPr lang="nl-NL" altLang="zh-TW" sz="1600" u="sng" dirty="0"/>
              <a:t>m4 hou2 zou6 gung1 zok3 kong4</a:t>
            </a:r>
            <a:r>
              <a:rPr lang="nl-NL" altLang="zh-TW" sz="1600" dirty="0"/>
              <a:t>.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u="sng" dirty="0"/>
              <a:t>夠錢生活就足夠◦有美好回億◦死得眼閉◦</a:t>
            </a:r>
            <a:r>
              <a:rPr lang="zh-TW" altLang="en-US" sz="1600" dirty="0"/>
              <a:t> </a:t>
            </a:r>
            <a:r>
              <a:rPr lang="en-US" altLang="zh-TW" sz="1600" dirty="0"/>
              <a:t>enough money to live is enough. Have a beautiful memory. Die with eyes closed. </a:t>
            </a:r>
          </a:p>
          <a:p>
            <a:pPr marL="0" indent="0">
              <a:buNone/>
            </a:pPr>
            <a:r>
              <a:rPr lang="en-US" altLang="zh-TW" sz="1600" u="sng" dirty="0"/>
              <a:t>gau2 cin2 sang1 wut6 zau6 zuk1 gau3. sei2 dak1 ngaan5 bai3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sz="1600" b="1" dirty="0"/>
              <a:t>Friend: </a:t>
            </a:r>
            <a:r>
              <a:rPr lang="zh-TW" altLang="en-US" sz="1600" dirty="0"/>
              <a:t>你覺得有咩挑戰</a:t>
            </a:r>
            <a:r>
              <a:rPr lang="en-US" altLang="zh-TW" sz="1600" dirty="0"/>
              <a:t>? you think what challenges (you will come across)?</a:t>
            </a:r>
          </a:p>
          <a:p>
            <a:pPr marL="0" indent="0">
              <a:buNone/>
            </a:pPr>
            <a:r>
              <a:rPr lang="en-US" altLang="zh-TW" sz="1600" dirty="0"/>
              <a:t>Nei5 gok3 dak1 jau5 me1 tiu1 zin3?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sz="1600" b="1" dirty="0"/>
              <a:t>I: </a:t>
            </a:r>
            <a:r>
              <a:rPr lang="zh-TW" altLang="en-US" sz="1600" dirty="0"/>
              <a:t>我覺得可能</a:t>
            </a:r>
            <a:r>
              <a:rPr lang="zh-TW" altLang="en-US" sz="1600" u="sng" dirty="0"/>
              <a:t>會餓死</a:t>
            </a:r>
            <a:r>
              <a:rPr lang="zh-TW" altLang="en-US" sz="1600" dirty="0"/>
              <a:t>◦  </a:t>
            </a:r>
            <a:r>
              <a:rPr lang="en-US" altLang="zh-TW" sz="1600" dirty="0"/>
              <a:t>I think perhaps will starve to death.</a:t>
            </a:r>
          </a:p>
          <a:p>
            <a:pPr marL="0" indent="0">
              <a:buNone/>
            </a:pPr>
            <a:r>
              <a:rPr lang="en-US" altLang="zh-TW" sz="1600" dirty="0"/>
              <a:t>Ngo5 gok3 dak1 ho2 nang4 </a:t>
            </a:r>
            <a:r>
              <a:rPr lang="en-US" altLang="zh-TW" sz="1600" u="sng" dirty="0"/>
              <a:t>wui5 ngo6 sei6</a:t>
            </a:r>
            <a:r>
              <a:rPr lang="en-US" altLang="zh-TW" sz="1600" dirty="0"/>
              <a:t>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sz="1600" u="sng" dirty="0"/>
              <a:t>Underline words are for exchangeable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7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6184"/>
            <a:ext cx="9144000" cy="1039325"/>
          </a:xfrm>
        </p:spPr>
        <p:txBody>
          <a:bodyPr>
            <a:normAutofit/>
          </a:bodyPr>
          <a:lstStyle/>
          <a:p>
            <a:r>
              <a:rPr lang="en-US" dirty="0"/>
              <a:t>Final word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1775" y="1620327"/>
            <a:ext cx="764042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"Be Water, My Friend.</a:t>
            </a:r>
            <a:br>
              <a:rPr lang="en-US" sz="2800" b="1" dirty="0"/>
            </a:br>
            <a:r>
              <a:rPr lang="en-US" sz="2800" b="1" dirty="0"/>
              <a:t>Empty your mind.</a:t>
            </a:r>
            <a:br>
              <a:rPr lang="en-US" sz="2800" b="1" dirty="0"/>
            </a:br>
            <a:r>
              <a:rPr lang="en-US" sz="2800" b="1" dirty="0"/>
              <a:t>Be formless, shapeless, like water.</a:t>
            </a:r>
            <a:br>
              <a:rPr lang="en-US" sz="2800" b="1" dirty="0"/>
            </a:br>
            <a:r>
              <a:rPr lang="en-US" sz="2800" b="1" dirty="0"/>
              <a:t>You put water into a cup, it becomes the cup.</a:t>
            </a:r>
            <a:br>
              <a:rPr lang="en-US" sz="2800" b="1" dirty="0"/>
            </a:br>
            <a:r>
              <a:rPr lang="en-US" sz="2800" b="1" dirty="0"/>
              <a:t>You put water into a bottle, it becomes the bottle.</a:t>
            </a:r>
            <a:br>
              <a:rPr lang="en-US" sz="2800" b="1" dirty="0"/>
            </a:br>
            <a:r>
              <a:rPr lang="en-US" sz="2800" b="1" dirty="0"/>
              <a:t>You put it into a teapot, it becomes the teapot.</a:t>
            </a:r>
            <a:br>
              <a:rPr lang="en-US" sz="2800" b="1" dirty="0"/>
            </a:br>
            <a:r>
              <a:rPr lang="en-US" sz="2800" b="1" dirty="0"/>
              <a:t>Now water can flow or it can crash.</a:t>
            </a:r>
            <a:br>
              <a:rPr lang="en-US" sz="2800" b="1" dirty="0"/>
            </a:br>
            <a:r>
              <a:rPr lang="en-US" sz="2800" b="1" dirty="0"/>
              <a:t>Be water, my friend.“</a:t>
            </a:r>
          </a:p>
          <a:p>
            <a:endParaRPr lang="en-US" sz="2800" b="1" dirty="0"/>
          </a:p>
          <a:p>
            <a:r>
              <a:rPr lang="en-US" sz="2800" b="1" dirty="0"/>
              <a:t>Bruce Lee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949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Combination: auxiliary verb x question phrase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我應該坐乜嘢車</a:t>
            </a:r>
            <a:r>
              <a:rPr lang="en-US" altLang="zh-TW" sz="2400" dirty="0"/>
              <a:t>? Ngo5 jing1 goi1 co5 mat1 je5 ce1? (I should sit what thing car?)</a:t>
            </a:r>
          </a:p>
          <a:p>
            <a:pPr marL="0" indent="0">
              <a:buNone/>
            </a:pPr>
            <a:r>
              <a:rPr lang="zh-TW" altLang="en-US" sz="2400" dirty="0"/>
              <a:t>我應該去邊度</a:t>
            </a:r>
            <a:r>
              <a:rPr lang="en-US" altLang="zh-TW" sz="2400" dirty="0"/>
              <a:t>? Ngo5 jing1 goi1 heoi3 bin1 dou6? (I should go where?)</a:t>
            </a:r>
          </a:p>
          <a:p>
            <a:pPr marL="0" indent="0">
              <a:buNone/>
            </a:pPr>
            <a:r>
              <a:rPr lang="zh-TW" altLang="en-US" sz="2400" dirty="0"/>
              <a:t>我應該點樣</a:t>
            </a:r>
            <a:r>
              <a:rPr lang="en-US" altLang="zh-TW" sz="2400" dirty="0"/>
              <a:t>? Ngo5 jing1 goi1 dim2 joeng2? (I should how?)</a:t>
            </a:r>
          </a:p>
          <a:p>
            <a:pPr marL="0" indent="0">
              <a:buNone/>
            </a:pPr>
            <a:r>
              <a:rPr lang="zh-TW" altLang="en-US" sz="2400" dirty="0"/>
              <a:t>我應該要幾多杯</a:t>
            </a:r>
            <a:r>
              <a:rPr lang="en-US" altLang="zh-TW" sz="2400" dirty="0"/>
              <a:t>? Ngo5 jing1 goi1 jiu3 gei2 do1 bui1? (I should need how many cups?)</a:t>
            </a:r>
          </a:p>
          <a:p>
            <a:pPr marL="0" indent="0">
              <a:buNone/>
            </a:pPr>
            <a:r>
              <a:rPr lang="zh-TW" altLang="en-US" sz="2400" dirty="0"/>
              <a:t>你要一個乜菜</a:t>
            </a:r>
            <a:r>
              <a:rPr lang="en-US" altLang="zh-TW" sz="2400" dirty="0"/>
              <a:t>? Nei5 jiu3 jat1 go3 mat1 coi3? (you need one piece what “vegetable” dish?)</a:t>
            </a:r>
          </a:p>
          <a:p>
            <a:pPr marL="0" indent="0">
              <a:buNone/>
            </a:pPr>
            <a:r>
              <a:rPr lang="zh-TW" altLang="en-US" sz="2400" dirty="0"/>
              <a:t>你要去邊度</a:t>
            </a:r>
            <a:r>
              <a:rPr lang="en-US" altLang="zh-TW" sz="2400" dirty="0"/>
              <a:t>? Nei5 jiu3 heoi3 bin1 dou6? (you need go where?)</a:t>
            </a:r>
          </a:p>
          <a:p>
            <a:pPr marL="0" indent="0">
              <a:buNone/>
            </a:pPr>
            <a:r>
              <a:rPr lang="zh-TW" altLang="en-US" sz="2400" dirty="0"/>
              <a:t>你想點樣</a:t>
            </a:r>
            <a:r>
              <a:rPr lang="en-US" altLang="zh-TW" sz="2400" dirty="0"/>
              <a:t>? Nei5 soeng2 dim2 joeng2? (you want how?)</a:t>
            </a:r>
          </a:p>
          <a:p>
            <a:pPr marL="0" indent="0">
              <a:buNone/>
            </a:pPr>
            <a:r>
              <a:rPr lang="zh-TW" altLang="en-US" sz="2400" dirty="0"/>
              <a:t>你想幾多錢</a:t>
            </a:r>
            <a:r>
              <a:rPr lang="en-US" altLang="zh-TW" sz="2400" dirty="0"/>
              <a:t>? Nei5 soeng2 gei2 do1 cin2? (you want how much money? -&gt; “how much do you want to pay for this item?”)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78600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31676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49762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你想食乜嘢</a:t>
            </a:r>
            <a:r>
              <a:rPr lang="en-US" altLang="zh-TW" sz="2000" dirty="0"/>
              <a:t>?  		(what do you want to eat?)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600" dirty="0"/>
              <a:t>nei5 soeng5 sik6 mat1 je5?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我要一個 </a:t>
            </a:r>
            <a:r>
              <a:rPr lang="en-US" altLang="zh-TW" sz="2000" dirty="0"/>
              <a:t>XX </a:t>
            </a:r>
            <a:r>
              <a:rPr lang="zh-TW" altLang="en-US" sz="2000" dirty="0"/>
              <a:t>同</a:t>
            </a:r>
            <a:r>
              <a:rPr lang="en-US" altLang="zh-TW" sz="2000" dirty="0"/>
              <a:t>YY◦ 			(I want one piece of XX and YY.)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600" dirty="0"/>
              <a:t>ngo5 jiu3 jat1 go3 XX tung4 YY.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你想飲乜嘢</a:t>
            </a:r>
            <a:r>
              <a:rPr lang="en-US" altLang="zh-TW" sz="2000" dirty="0"/>
              <a:t>? 		(What do you want to drink?)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800" dirty="0"/>
              <a:t>nei5 soeng5 jam2 mat1 je5?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我要一杯 </a:t>
            </a:r>
            <a:r>
              <a:rPr lang="en-US" altLang="zh-TW" sz="2000" dirty="0"/>
              <a:t>ZZ◦ 			(I want one cup of ZZ)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800" dirty="0"/>
              <a:t>ngo5 jiu3 jat1 bui1 ZZ.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要凍定係熱</a:t>
            </a:r>
            <a:r>
              <a:rPr lang="en-US" altLang="zh-TW" sz="2000" dirty="0"/>
              <a:t>? 		(Want cold or hot?)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800" dirty="0"/>
              <a:t>jiu3 dung3 ding6 hai6 jit6?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要凍嘅</a:t>
            </a:r>
            <a:r>
              <a:rPr lang="en-US" altLang="zh-TW" sz="2000" dirty="0"/>
              <a:t>◦ 				(want cold’s)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900" dirty="0"/>
              <a:t>jiu3 dung3 ge3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想要多糖定少糖</a:t>
            </a:r>
            <a:r>
              <a:rPr lang="en-US" altLang="zh-TW" sz="2000" dirty="0"/>
              <a:t>?		(want more sugar or less sugar?)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900" dirty="0"/>
              <a:t>soeng5 jiu3 do1 tong4 ding6 siu2 tong4?</a:t>
            </a: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少糖</a:t>
            </a:r>
            <a:r>
              <a:rPr lang="en-US" altLang="zh-TW" sz="2000" dirty="0"/>
              <a:t>˒</a:t>
            </a:r>
            <a:r>
              <a:rPr lang="zh-TW" altLang="en-US" sz="2000" dirty="0"/>
              <a:t>唔該</a:t>
            </a:r>
            <a:r>
              <a:rPr lang="en-US" altLang="zh-TW" sz="2000" dirty="0"/>
              <a:t>◦				(less sugar please)</a:t>
            </a:r>
          </a:p>
          <a:p>
            <a:pPr marL="0" indent="0">
              <a:buNone/>
            </a:pPr>
            <a:r>
              <a:rPr lang="en-US" altLang="zh-TW" sz="2000" dirty="0"/>
              <a:t>	siu2 tong4, m4 goi1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請等一等</a:t>
            </a:r>
            <a:r>
              <a:rPr lang="en-US" altLang="zh-TW" sz="2000" dirty="0"/>
              <a:t>◦			(please wait one wait)</a:t>
            </a:r>
          </a:p>
          <a:p>
            <a:pPr marL="0" indent="0">
              <a:buNone/>
            </a:pPr>
            <a:r>
              <a:rPr lang="en-US" altLang="zh-TW" sz="2000" dirty="0"/>
              <a:t>		ceng2 dang2 jat1 dang2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4337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3" y="400183"/>
            <a:ext cx="5680364" cy="470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72" y="1260763"/>
            <a:ext cx="5347855" cy="43364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175051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8261" r="9939" b="14893"/>
          <a:stretch/>
        </p:blipFill>
        <p:spPr>
          <a:xfrm>
            <a:off x="0" y="202223"/>
            <a:ext cx="8932985" cy="645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4533" y="527539"/>
            <a:ext cx="2984920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蛋 </a:t>
            </a:r>
            <a:r>
              <a:rPr lang="en-US" altLang="zh-TW" sz="1400" dirty="0"/>
              <a:t>(egg) daang2</a:t>
            </a:r>
          </a:p>
          <a:p>
            <a:r>
              <a:rPr lang="zh-TW" altLang="en-US" sz="1400" dirty="0"/>
              <a:t>多士 </a:t>
            </a:r>
            <a:r>
              <a:rPr lang="en-US" altLang="zh-TW" sz="1400" dirty="0"/>
              <a:t>(toast) do1 si2</a:t>
            </a:r>
          </a:p>
          <a:p>
            <a:r>
              <a:rPr lang="zh-TW" altLang="en-US" sz="1400" dirty="0"/>
              <a:t>通粉 </a:t>
            </a:r>
            <a:r>
              <a:rPr lang="en-US" altLang="zh-TW" sz="1400" dirty="0"/>
              <a:t>(macaroni) tung1 fan2</a:t>
            </a:r>
          </a:p>
          <a:p>
            <a:r>
              <a:rPr lang="zh-TW" altLang="en-US" sz="1400" dirty="0"/>
              <a:t>啫喱 </a:t>
            </a:r>
            <a:r>
              <a:rPr lang="en-US" altLang="zh-TW" sz="1400" dirty="0"/>
              <a:t>(jelly) ze1 lei2</a:t>
            </a:r>
          </a:p>
          <a:p>
            <a:r>
              <a:rPr lang="zh-TW" altLang="en-US" sz="1400" dirty="0"/>
              <a:t>叉燒 </a:t>
            </a:r>
            <a:r>
              <a:rPr lang="en-US" altLang="zh-TW" sz="1400" dirty="0"/>
              <a:t>(barbecued pork) caa1 siu1</a:t>
            </a:r>
          </a:p>
          <a:p>
            <a:r>
              <a:rPr lang="zh-TW" altLang="en-US" sz="1400" dirty="0"/>
              <a:t>火腿</a:t>
            </a:r>
            <a:r>
              <a:rPr lang="en-US" altLang="zh-TW" sz="1400" dirty="0"/>
              <a:t> (ham) fo2 teoi2</a:t>
            </a:r>
          </a:p>
          <a:p>
            <a:r>
              <a:rPr lang="zh-TW" altLang="en-US" sz="1400" dirty="0"/>
              <a:t>文治 </a:t>
            </a:r>
            <a:r>
              <a:rPr lang="en-US" altLang="zh-TW" sz="1400" dirty="0"/>
              <a:t>(sandwich)  man4 zi6</a:t>
            </a:r>
          </a:p>
          <a:p>
            <a:r>
              <a:rPr lang="zh-TW" altLang="en-US" sz="1400" dirty="0"/>
              <a:t>凍 </a:t>
            </a:r>
            <a:r>
              <a:rPr lang="en-US" altLang="zh-TW" sz="1400" dirty="0"/>
              <a:t>(cold) dung3</a:t>
            </a:r>
          </a:p>
          <a:p>
            <a:r>
              <a:rPr lang="zh-TW" altLang="en-US" sz="1400" dirty="0"/>
              <a:t>熱 </a:t>
            </a:r>
            <a:r>
              <a:rPr lang="en-US" altLang="zh-TW" sz="1400" dirty="0"/>
              <a:t>(hot) jit6</a:t>
            </a:r>
          </a:p>
          <a:p>
            <a:r>
              <a:rPr lang="zh-TW" altLang="en-US" sz="1400" dirty="0"/>
              <a:t>檸檬茶 </a:t>
            </a:r>
            <a:r>
              <a:rPr lang="en-US" altLang="zh-TW" sz="1400" dirty="0"/>
              <a:t>(lemon tea) ning4 mung1 caa4</a:t>
            </a:r>
          </a:p>
          <a:p>
            <a:r>
              <a:rPr lang="zh-TW" altLang="en-US" sz="1400" dirty="0"/>
              <a:t>咖啡 </a:t>
            </a:r>
            <a:r>
              <a:rPr lang="en-US" altLang="zh-TW" sz="1400" dirty="0"/>
              <a:t>(coffee) gaa3 fe1</a:t>
            </a:r>
          </a:p>
          <a:p>
            <a:r>
              <a:rPr lang="zh-TW" altLang="en-US" sz="1400" dirty="0"/>
              <a:t>多糖 </a:t>
            </a:r>
            <a:r>
              <a:rPr lang="en-US" altLang="zh-TW" sz="1400" dirty="0"/>
              <a:t>(more sugar) do1 tong4 </a:t>
            </a:r>
          </a:p>
          <a:p>
            <a:r>
              <a:rPr lang="zh-TW" altLang="en-US" sz="1400" dirty="0"/>
              <a:t>少糖 </a:t>
            </a:r>
            <a:r>
              <a:rPr lang="en-US" altLang="zh-TW" sz="1400" dirty="0"/>
              <a:t>(less sugar) siu2 tong4</a:t>
            </a:r>
          </a:p>
          <a:p>
            <a:endParaRPr lang="en-US" altLang="zh-TW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Lesson 11 - Review</a:t>
            </a:r>
          </a:p>
        </p:txBody>
      </p:sp>
    </p:spTree>
    <p:extLst>
      <p:ext uri="{BB962C8B-B14F-4D97-AF65-F5344CB8AC3E}">
        <p14:creationId xmlns:p14="http://schemas.microsoft.com/office/powerpoint/2010/main" val="231973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5666</Words>
  <Application>Microsoft Office PowerPoint</Application>
  <PresentationFormat>Širokoúhlá obrazovka</PresentationFormat>
  <Paragraphs>605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Cantonese II Lesson 11 Review</vt:lpstr>
      <vt:lpstr>Question phrases</vt:lpstr>
      <vt:lpstr>Auxiliary verbs</vt:lpstr>
      <vt:lpstr>Combination: auxiliary verb x question phrase</vt:lpstr>
      <vt:lpstr>Combination: auxiliary verb x question phrase</vt:lpstr>
      <vt:lpstr>Food</vt:lpstr>
      <vt:lpstr>Conversation Practice</vt:lpstr>
      <vt:lpstr>Prezentace aplikace PowerPoint</vt:lpstr>
      <vt:lpstr>Prezentace aplikace PowerPoint</vt:lpstr>
      <vt:lpstr>Vocabs</vt:lpstr>
      <vt:lpstr>Vocabs</vt:lpstr>
      <vt:lpstr>Vocabs</vt:lpstr>
      <vt:lpstr>Vocabs</vt:lpstr>
      <vt:lpstr>Vocabs</vt:lpstr>
      <vt:lpstr>Create the dish names</vt:lpstr>
      <vt:lpstr>Conversation Practice (off-menu vegetable dishes) </vt:lpstr>
      <vt:lpstr>Transportation</vt:lpstr>
      <vt:lpstr>Conversation Practice – Name the city and count how many stations to go</vt:lpstr>
      <vt:lpstr>Conversation Practice - Taxi</vt:lpstr>
      <vt:lpstr>Prezentace aplikace PowerPoint</vt:lpstr>
      <vt:lpstr>Activities</vt:lpstr>
      <vt:lpstr>Activities</vt:lpstr>
      <vt:lpstr>Conversation Practice – Which city to go? What do you do?</vt:lpstr>
      <vt:lpstr>Shopping</vt:lpstr>
      <vt:lpstr>買乜嘢? Maai5 mat1 je5?  Buy what?</vt:lpstr>
      <vt:lpstr>Conversation Practice – what to shop? With a friend</vt:lpstr>
      <vt:lpstr>Conversation Practice – In shop bargaining</vt:lpstr>
      <vt:lpstr>More reasons for bargaining</vt:lpstr>
      <vt:lpstr>Gossip</vt:lpstr>
      <vt:lpstr>Negative Adjectives/Verbs</vt:lpstr>
      <vt:lpstr>Positive Adjectives/Verb</vt:lpstr>
      <vt:lpstr>Vocabulary of people</vt:lpstr>
      <vt:lpstr>Conversation Practice – gossip description of personality </vt:lpstr>
      <vt:lpstr>Conversation Practice – gossip negative</vt:lpstr>
      <vt:lpstr>Life/Dream</vt:lpstr>
      <vt:lpstr>人生目標/理想 jan4 sang1 muk6 biu1/lei5 soeng2 “life goals/ideal”</vt:lpstr>
      <vt:lpstr>人生目標/理想 jan4 sang1 muk6 biu1/lei5 soeng2 “life goals/ideal”</vt:lpstr>
      <vt:lpstr>Conversation Practice – gossip description of personality </vt:lpstr>
      <vt:lpstr>人生哲學 jan4 sang1 zit3 hok6</vt:lpstr>
      <vt:lpstr>人生哲學 jan4 sang1 zit3 hok6</vt:lpstr>
      <vt:lpstr>挑戰 tiu1 zin3  challenge</vt:lpstr>
      <vt:lpstr>Conversation Practice – “life idealism/philosophy”</vt:lpstr>
      <vt:lpstr>Final word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Tadeáš Hájek</cp:lastModifiedBy>
  <cp:revision>69</cp:revision>
  <dcterms:created xsi:type="dcterms:W3CDTF">2023-01-12T14:32:40Z</dcterms:created>
  <dcterms:modified xsi:type="dcterms:W3CDTF">2023-05-17T17:35:24Z</dcterms:modified>
</cp:coreProperties>
</file>