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1772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78642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13716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61772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78642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1371600" y="685800"/>
            <a:ext cx="9600840" cy="68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1772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7864200" y="228600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13716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461772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7864200" y="4156560"/>
            <a:ext cx="309132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371600" y="685800"/>
            <a:ext cx="9600840" cy="68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358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91360" y="415656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91360" y="2286000"/>
            <a:ext cx="46850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371600" y="4156560"/>
            <a:ext cx="9600840" cy="1707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f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8" hidden="1"/>
          <p:cNvSpPr/>
          <p:nvPr/>
        </p:nvSpPr>
        <p:spPr>
          <a:xfrm>
            <a:off x="478080" y="360"/>
            <a:ext cx="2282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915200" y="1788480"/>
            <a:ext cx="8361000" cy="209772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89000"/>
              </a:lnSpc>
            </a:pPr>
            <a:r>
              <a:rPr b="0" lang="cs-CZ" sz="7200" spc="-1" strike="noStrike" cap="all">
                <a:solidFill>
                  <a:srgbClr val="191b0e"/>
                </a:solidFill>
                <a:latin typeface="Franklin Gothic Book"/>
              </a:rPr>
              <a:t>Kliknutím lze upravit styl.</a:t>
            </a:r>
            <a:endParaRPr b="0" lang="en-US" sz="72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752760" y="6453360"/>
            <a:ext cx="1607760" cy="404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2D7124CC-FD95-467F-93AA-A676506D25A3}" type="datetime">
              <a:rPr b="0" lang="cs-CZ" sz="1200" spc="-1" strike="noStrike">
                <a:solidFill>
                  <a:srgbClr val="191b0e"/>
                </a:solidFill>
                <a:latin typeface="Franklin Gothic Book"/>
              </a:rPr>
              <a:t>3. 5. 2023</a:t>
            </a:fld>
            <a:endParaRPr b="0" lang="cs-CZ" sz="12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2584080" y="6453360"/>
            <a:ext cx="702288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9830520" y="6453360"/>
            <a:ext cx="1595880" cy="4042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22BCA73-68E4-4640-AFE5-D290DA997386}" type="slidenum">
              <a:rPr b="0" lang="cs-CZ" sz="1200" spc="-1" strike="noStrike">
                <a:solidFill>
                  <a:srgbClr val="191b0e"/>
                </a:solidFill>
                <a:latin typeface="Franklin Gothic Book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  <p:grpSp>
        <p:nvGrpSpPr>
          <p:cNvPr id="5" name="Group 6"/>
          <p:cNvGrpSpPr/>
          <p:nvPr/>
        </p:nvGrpSpPr>
        <p:grpSpPr>
          <a:xfrm>
            <a:off x="752760" y="744120"/>
            <a:ext cx="10673640" cy="5349600"/>
            <a:chOff x="752760" y="744120"/>
            <a:chExt cx="10673640" cy="5349600"/>
          </a:xfrm>
        </p:grpSpPr>
        <p:sp>
          <p:nvSpPr>
            <p:cNvPr id="6" name="Freeform 6"/>
            <p:cNvSpPr/>
            <p:nvPr/>
          </p:nvSpPr>
          <p:spPr>
            <a:xfrm>
              <a:off x="8151840" y="1685520"/>
              <a:ext cx="3274560" cy="4408200"/>
            </a:xfrm>
            <a:custGeom>
              <a:avLst/>
              <a:gdLst/>
              <a:ah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Freeform 6"/>
            <p:cNvSpPr/>
            <p:nvPr/>
          </p:nvSpPr>
          <p:spPr>
            <a:xfrm flipH="1" flipV="1">
              <a:off x="752400" y="743760"/>
              <a:ext cx="3275280" cy="4408200"/>
            </a:xfrm>
            <a:custGeom>
              <a:avLst/>
              <a:gdLst/>
              <a:ah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Klikněte pro úpravu formátu textu osnovy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191b0e"/>
                </a:solidFill>
                <a:latin typeface="Franklin Gothic Book"/>
              </a:rPr>
              <a:t>Druhá úroveň</a:t>
            </a:r>
            <a:endParaRPr b="0" lang="en-US" sz="1800" spc="-1" strike="noStrike">
              <a:solidFill>
                <a:srgbClr val="191b0e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1800" spc="-1" strike="noStrike">
                <a:solidFill>
                  <a:srgbClr val="191b0e"/>
                </a:solidFill>
                <a:latin typeface="Franklin Gothic Book"/>
              </a:rPr>
              <a:t>Třetí úroveň</a:t>
            </a:r>
            <a:endParaRPr b="0" i="1" lang="en-US" sz="1800" spc="-1" strike="noStrike">
              <a:solidFill>
                <a:srgbClr val="191b0e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191b0e"/>
                </a:solidFill>
                <a:latin typeface="Franklin Gothic Book"/>
              </a:rPr>
              <a:t>Čtvrtá úroveň osnovy</a:t>
            </a:r>
            <a:endParaRPr b="0" lang="en-US" sz="1600" spc="-1" strike="noStrike">
              <a:solidFill>
                <a:srgbClr val="191b0e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Pátá úroveň osnovy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Šestá úroveň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Sedmá úroveň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f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8"/>
          <p:cNvSpPr/>
          <p:nvPr/>
        </p:nvSpPr>
        <p:spPr>
          <a:xfrm>
            <a:off x="478080" y="360"/>
            <a:ext cx="2282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0840" cy="14857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Kliknutím lze upravit styl.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371600" y="2286000"/>
            <a:ext cx="9600840" cy="3580920"/>
          </a:xfrm>
          <a:prstGeom prst="rect">
            <a:avLst/>
          </a:prstGeom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Po kliknutí můžete upravovat styly textu v předloze.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–"/>
            </a:pPr>
            <a:r>
              <a:rPr b="0" i="1" lang="cs-CZ" sz="2000" spc="-1" strike="noStrike">
                <a:solidFill>
                  <a:srgbClr val="191b0e"/>
                </a:solidFill>
                <a:latin typeface="Franklin Gothic Book"/>
              </a:rPr>
              <a:t>Druhá úroveň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2" marL="13716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1800" spc="-1" strike="noStrike">
                <a:solidFill>
                  <a:srgbClr val="191b0e"/>
                </a:solidFill>
                <a:latin typeface="Franklin Gothic Book"/>
              </a:rPr>
              <a:t>Třetí úroveň</a:t>
            </a:r>
            <a:endParaRPr b="0" i="1" lang="en-US" sz="1800" spc="-1" strike="noStrike">
              <a:solidFill>
                <a:srgbClr val="191b0e"/>
              </a:solidFill>
              <a:latin typeface="Franklin Gothic Book"/>
            </a:endParaRPr>
          </a:p>
          <a:p>
            <a:pPr lvl="3" marL="18288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–"/>
            </a:pPr>
            <a:r>
              <a:rPr b="0" i="1" lang="cs-CZ" sz="1800" spc="-1" strike="noStrike">
                <a:solidFill>
                  <a:srgbClr val="191b0e"/>
                </a:solidFill>
                <a:latin typeface="Franklin Gothic Book"/>
              </a:rPr>
              <a:t>Čtvrtá úroveň</a:t>
            </a:r>
            <a:endParaRPr b="0" lang="en-US" sz="1800" spc="-1" strike="noStrike">
              <a:solidFill>
                <a:srgbClr val="191b0e"/>
              </a:solidFill>
              <a:latin typeface="Franklin Gothic Book"/>
            </a:endParaRPr>
          </a:p>
          <a:p>
            <a:pPr lvl="4" marL="22860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1600" spc="-1" strike="noStrike">
                <a:solidFill>
                  <a:srgbClr val="191b0e"/>
                </a:solidFill>
                <a:latin typeface="Franklin Gothic Book"/>
              </a:rPr>
              <a:t>Pátá úroveň</a:t>
            </a:r>
            <a:endParaRPr b="0" lang="en-US" sz="1600" spc="-1" strike="noStrike">
              <a:solidFill>
                <a:srgbClr val="191b0e"/>
              </a:solidFill>
              <a:latin typeface="Franklin Gothic Book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/>
          </p:nvPr>
        </p:nvSpPr>
        <p:spPr>
          <a:xfrm>
            <a:off x="1390680" y="6453360"/>
            <a:ext cx="1204200" cy="4042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D6CA3E5-D3BF-4D38-9DBB-ECD1836E0EE6}" type="datetime">
              <a:rPr b="0" lang="cs-CZ" sz="1200" spc="-1" strike="noStrike">
                <a:solidFill>
                  <a:srgbClr val="191b0e"/>
                </a:solidFill>
                <a:latin typeface="Franklin Gothic Book"/>
              </a:rPr>
              <a:t>3. 5. 2023</a:t>
            </a:fld>
            <a:endParaRPr b="0" lang="cs-CZ" sz="1200" spc="-1" strike="noStrike"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ftr"/>
          </p:nvPr>
        </p:nvSpPr>
        <p:spPr>
          <a:xfrm>
            <a:off x="2893680" y="6453360"/>
            <a:ext cx="6280560" cy="4042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cs-CZ" sz="2400" spc="-1" strike="noStrike"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sldNum"/>
          </p:nvPr>
        </p:nvSpPr>
        <p:spPr>
          <a:xfrm>
            <a:off x="9472680" y="6453360"/>
            <a:ext cx="1595880" cy="4042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A57CBAA-D882-4F60-9769-7B343B0C2409}" type="slidenum">
              <a:rPr b="0" lang="cs-CZ" sz="1200" spc="-1" strike="noStrike">
                <a:solidFill>
                  <a:srgbClr val="191b0e"/>
                </a:solidFill>
                <a:latin typeface="Franklin Gothic Book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Nadpis 1"/>
          <p:cNvSpPr txBox="1"/>
          <p:nvPr/>
        </p:nvSpPr>
        <p:spPr>
          <a:xfrm>
            <a:off x="1915200" y="1788480"/>
            <a:ext cx="8361000" cy="2097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89000"/>
              </a:lnSpc>
            </a:pPr>
            <a:r>
              <a:rPr b="0" lang="cs-CZ" sz="7200" spc="-1" strike="noStrike" cap="all">
                <a:solidFill>
                  <a:srgbClr val="000000"/>
                </a:solidFill>
                <a:latin typeface="Franklin Gothic Book"/>
              </a:rPr>
              <a:t>Gaius Valerius Catullus</a:t>
            </a:r>
            <a:endParaRPr b="0" lang="en-US" sz="72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8" name="Podnadpis 2"/>
          <p:cNvSpPr txBox="1"/>
          <p:nvPr/>
        </p:nvSpPr>
        <p:spPr>
          <a:xfrm>
            <a:off x="2679840" y="3956400"/>
            <a:ext cx="6831360" cy="10857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112000"/>
              </a:lnSpc>
              <a:tabLst>
                <a:tab algn="l" pos="0"/>
              </a:tabLst>
            </a:pPr>
            <a:r>
              <a:rPr b="0" lang="cs-CZ" sz="2300" spc="-1" strike="noStrike">
                <a:solidFill>
                  <a:srgbClr val="191b0e"/>
                </a:solidFill>
                <a:latin typeface="Franklin Gothic Book"/>
              </a:rPr>
              <a:t>Carmina</a:t>
            </a:r>
            <a:endParaRPr b="0" lang="cs-CZ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Nadpis 1_2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Život 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0" name="Zástupný obsah 2_3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Verona – Sirmione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84 př.n.l. - 54 př.n.l.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Suetonius – Caesar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57 př.n.l. - Bithýnie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6260400" y="1260000"/>
            <a:ext cx="3999600" cy="505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adpis 1_0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Lesbia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3" name="Zástupný obsah 2_0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2340000" y="1276920"/>
            <a:ext cx="7608600" cy="538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Nadpis 1_5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Will the real Lesbia please stand up?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6" name="Zástupný obsah 2_5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  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140000" y="1328760"/>
            <a:ext cx="3960000" cy="522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adpis 1_3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Ukázka 1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9" name="Zástupný obsah 2_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Sám sedět s tebou, sám s tvým sladkým smíchem,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pohledem se tě dotýkat, a opět –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sotva kdo z vás by, bohové, to všechno sílu měl strpět…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Promiňte mi tu troufalost, vždyť mne to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zbavuje smyslů, ubožáka, jen tě,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Lesbie, okem zhlédnu – nevím kudy kam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adpis 1_4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Ukázka 2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1" name="Zástupný obsah 2_4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Caelie, slyšíš – naše Lesbie,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má Lesbie, ta, kterou jsem měl rád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víc nežli sebe – ta teď nastaví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za prachy kdekomu a potomkům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191b0e"/>
                </a:solidFill>
                <a:latin typeface="Franklin Gothic Book"/>
              </a:rPr>
              <a:t>chrabrého Rema ždímá pohlaví!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Nadpis 1_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Carmina jako sbírka básní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3" name="Zástupný obsah 2_1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116 básní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3 oddíly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ovlivnění řeckou poezií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široké spektrum lit. technik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Nadpis 1"/>
          <p:cNvSpPr txBox="1"/>
          <p:nvPr/>
        </p:nvSpPr>
        <p:spPr>
          <a:xfrm>
            <a:off x="1371600" y="68580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Tematické prvky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5" name="Zástupný obsah 2"/>
          <p:cNvSpPr txBox="1"/>
          <p:nvPr/>
        </p:nvSpPr>
        <p:spPr>
          <a:xfrm>
            <a:off x="1371600" y="22860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láska a erotika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kritika římské společnosti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</a:rPr>
              <a:t>přátelství a smutek 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pic>
        <p:nvPicPr>
          <p:cNvPr id="106" name="Picture 2" descr="Obrázek"/>
          <p:cNvPicPr/>
          <p:nvPr/>
        </p:nvPicPr>
        <p:blipFill>
          <a:blip r:embed="rId1"/>
          <a:stretch/>
        </p:blipFill>
        <p:spPr>
          <a:xfrm>
            <a:off x="9135000" y="4339440"/>
            <a:ext cx="3056400" cy="2518200"/>
          </a:xfrm>
          <a:prstGeom prst="rect">
            <a:avLst/>
          </a:prstGeom>
          <a:ln w="0">
            <a:noFill/>
          </a:ln>
        </p:spPr>
      </p:pic>
      <p:sp>
        <p:nvSpPr>
          <p:cNvPr id="107" name="Řečová bublina: oválný bublinový popisek 3"/>
          <p:cNvSpPr/>
          <p:nvPr/>
        </p:nvSpPr>
        <p:spPr>
          <a:xfrm>
            <a:off x="4847760" y="1736280"/>
            <a:ext cx="4988520" cy="3018960"/>
          </a:xfrm>
          <a:prstGeom prst="wedgeEllipseCallout">
            <a:avLst>
              <a:gd name="adj1" fmla="val 48650"/>
              <a:gd name="adj2" fmla="val 66910"/>
            </a:avLst>
          </a:prstGeom>
          <a:solidFill>
            <a:schemeClr val="bg2"/>
          </a:solidFill>
          <a:ln>
            <a:solidFill>
              <a:srgbClr val="e6c0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Franklin Gothic Book"/>
                <a:ea typeface="Calibri"/>
              </a:rPr>
              <a:t>Inspirace řeckou a hellenistickou poezií, zejména básníky jako Sapfó a Kallimachos. Catullův styl psaní je osobní a emotivní, ačkoli je zároveň velmi precizní a využívá často složitých metrických struktur…</a:t>
            </a:r>
            <a:endParaRPr b="0" lang="cs-CZ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adpis 1"/>
          <p:cNvSpPr txBox="1"/>
          <p:nvPr/>
        </p:nvSpPr>
        <p:spPr>
          <a:xfrm>
            <a:off x="1371600" y="570240"/>
            <a:ext cx="9600840" cy="14857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>
              <a:lnSpc>
                <a:spcPct val="89000"/>
              </a:lnSpc>
            </a:pPr>
            <a:r>
              <a:rPr b="0" lang="cs-CZ" sz="4400" spc="-1" strike="noStrike">
                <a:solidFill>
                  <a:srgbClr val="191b0e"/>
                </a:solidFill>
                <a:latin typeface="Franklin Gothic Book"/>
              </a:rPr>
              <a:t>Odkaz Catullova díla</a:t>
            </a:r>
            <a:endParaRPr b="0" lang="en-US" sz="44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9" name="Zástupný obsah 2"/>
          <p:cNvSpPr txBox="1"/>
          <p:nvPr/>
        </p:nvSpPr>
        <p:spPr>
          <a:xfrm>
            <a:off x="1219320" y="1882800"/>
            <a:ext cx="9600840" cy="35809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000000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000000"/>
                </a:solidFill>
                <a:latin typeface="Franklin Gothic Book"/>
              </a:rPr>
              <a:t> </a:t>
            </a:r>
            <a:r>
              <a:rPr b="0" lang="cs-CZ" sz="2000" spc="-1" strike="noStrike">
                <a:solidFill>
                  <a:srgbClr val="000000"/>
                </a:solidFill>
                <a:latin typeface="Franklin Gothic Book"/>
              </a:rPr>
              <a:t>v</a:t>
            </a:r>
            <a:r>
              <a:rPr b="0" lang="cs-CZ" sz="2000" spc="-1" strike="noStrike">
                <a:solidFill>
                  <a:srgbClr val="000000"/>
                </a:solidFill>
                <a:latin typeface="Franklin Gothic Book"/>
                <a:ea typeface="Times New Roman"/>
              </a:rPr>
              <a:t>liv na římskou a evropskou literaturu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000000"/>
              </a:buClr>
              <a:buFont typeface="Franklin Gothic Book"/>
              <a:buChar char="–"/>
            </a:pPr>
            <a:r>
              <a:rPr b="0" i="1" lang="cs-CZ" sz="2000" spc="-1" strike="noStrike">
                <a:solidFill>
                  <a:srgbClr val="000000"/>
                </a:solidFill>
                <a:latin typeface="Franklin Gothic Book"/>
                <a:ea typeface="Calibri"/>
              </a:rPr>
              <a:t> </a:t>
            </a:r>
            <a:r>
              <a:rPr b="0" lang="cs-CZ" sz="2000" spc="-1" strike="noStrike">
                <a:solidFill>
                  <a:srgbClr val="000000"/>
                </a:solidFill>
                <a:latin typeface="Franklin Gothic Book"/>
                <a:ea typeface="Calibri"/>
              </a:rPr>
              <a:t>Horatius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000000"/>
              </a:buClr>
              <a:buFont typeface="Franklin Gothic Book"/>
              <a:buChar char="–"/>
            </a:pPr>
            <a:r>
              <a:rPr b="0" lang="cs-CZ" sz="2000" spc="-1" strike="noStrike">
                <a:solidFill>
                  <a:srgbClr val="000000"/>
                </a:solidFill>
                <a:latin typeface="Franklin Gothic Book"/>
                <a:ea typeface="Calibri"/>
              </a:rPr>
              <a:t> </a:t>
            </a:r>
            <a:r>
              <a:rPr b="0" lang="cs-CZ" sz="2000" spc="-1" strike="noStrike">
                <a:solidFill>
                  <a:srgbClr val="000000"/>
                </a:solidFill>
                <a:latin typeface="Franklin Gothic Book"/>
                <a:ea typeface="Calibri"/>
              </a:rPr>
              <a:t>Vergilius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000000"/>
              </a:buClr>
              <a:buFont typeface="Franklin Gothic Book"/>
              <a:buChar char="–"/>
            </a:pPr>
            <a:r>
              <a:rPr b="0" lang="cs-CZ" sz="2000" spc="-1" strike="noStrike">
                <a:solidFill>
                  <a:srgbClr val="000000"/>
                </a:solidFill>
                <a:latin typeface="Franklin Gothic Book"/>
                <a:ea typeface="Calibri"/>
              </a:rPr>
              <a:t>Propertius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  <a:ea typeface="Calibri"/>
              </a:rPr>
              <a:t>odkaz v moderní kultuře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–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  <a:ea typeface="Calibri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  <a:ea typeface="Calibri"/>
              </a:rPr>
              <a:t>Francesco Petrarca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 lvl="1" marL="914400" indent="-383760">
              <a:lnSpc>
                <a:spcPct val="94000"/>
              </a:lnSpc>
              <a:spcBef>
                <a:spcPts val="499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–"/>
            </a:pPr>
            <a:r>
              <a:rPr b="0" lang="cs-CZ" sz="2000" spc="-1" strike="noStrike">
                <a:solidFill>
                  <a:srgbClr val="191b0e"/>
                </a:solidFill>
                <a:latin typeface="Franklin Gothic Book"/>
                <a:ea typeface="Calibri"/>
              </a:rPr>
              <a:t> </a:t>
            </a:r>
            <a:r>
              <a:rPr b="0" lang="cs-CZ" sz="2000" spc="-1" strike="noStrike">
                <a:solidFill>
                  <a:srgbClr val="191b0e"/>
                </a:solidFill>
                <a:latin typeface="Franklin Gothic Book"/>
                <a:ea typeface="Calibri"/>
              </a:rPr>
              <a:t>Alan Ginsberg</a:t>
            </a: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  <a:p>
            <a:pPr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tabLst>
                <a:tab algn="l" pos="0"/>
              </a:tabLst>
            </a:pPr>
            <a:endParaRPr b="0" lang="en-US" sz="2000" spc="-1" strike="noStrike">
              <a:solidFill>
                <a:srgbClr val="191b0e"/>
              </a:solidFill>
              <a:latin typeface="Franklin Gothic Book"/>
            </a:endParaRPr>
          </a:p>
        </p:txBody>
      </p:sp>
      <p:pic>
        <p:nvPicPr>
          <p:cNvPr id="110" name="Picture 2" descr="Obrázek"/>
          <p:cNvPicPr/>
          <p:nvPr/>
        </p:nvPicPr>
        <p:blipFill>
          <a:blip r:embed="rId1"/>
          <a:stretch/>
        </p:blipFill>
        <p:spPr>
          <a:xfrm>
            <a:off x="8758440" y="4029120"/>
            <a:ext cx="3433320" cy="2828520"/>
          </a:xfrm>
          <a:prstGeom prst="rect">
            <a:avLst/>
          </a:prstGeom>
          <a:ln w="0">
            <a:noFill/>
          </a:ln>
        </p:spPr>
      </p:pic>
      <p:sp>
        <p:nvSpPr>
          <p:cNvPr id="111" name="Řečová bublina: oválný bublinový popisek 3"/>
          <p:cNvSpPr/>
          <p:nvPr/>
        </p:nvSpPr>
        <p:spPr>
          <a:xfrm>
            <a:off x="5868000" y="1366200"/>
            <a:ext cx="4829040" cy="3302280"/>
          </a:xfrm>
          <a:prstGeom prst="wedgeEllipseCallout">
            <a:avLst>
              <a:gd name="adj1" fmla="val 24725"/>
              <a:gd name="adj2" fmla="val 63233"/>
            </a:avLst>
          </a:prstGeom>
          <a:solidFill>
            <a:schemeClr val="bg2"/>
          </a:solidFill>
          <a:ln>
            <a:solidFill>
              <a:srgbClr val="67686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600" spc="-1" strike="noStrike">
                <a:solidFill>
                  <a:srgbClr val="000000"/>
                </a:solidFill>
                <a:latin typeface="Franklin Gothic Book"/>
              </a:rPr>
              <a:t>Catullův vliv na další spisovatele byl velký. Jeho básně inspirovaly řadu římských básníků, jako byli Tibullus, Propertius a Ovidius. V pozdější době byl Catullus oblíbeným spisovatelem mezi humanisty, zejména mezi Petracem a jeho následovníky. Petrarcovo dílo je plné odkazů na Catulla, především v jeho básních o Lauře.</a:t>
            </a:r>
            <a:endParaRPr b="0" lang="cs-CZ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25</TotalTime>
  <Application>LibreOffice/7.1.6.2$Windows_X86_64 LibreOffice_project/0e133318fcee89abacd6a7d077e292f1145735c3</Application>
  <AppVersion>15.0000</AppVersion>
  <Words>151</Words>
  <Paragraphs>27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2023-05-03T11:35:21Z</dcterms:created>
  <dc:creator>Nikolas Zábelka</dc:creator>
  <dc:description/>
  <dc:language>cs-CZ</dc:language>
  <cp:lastModifiedBy/>
  <dcterms:modified xsi:type="dcterms:W3CDTF">2023-05-03T21:30:11Z</dcterms:modified>
  <cp:revision>12</cp:revision>
  <dc:subject/>
  <dc:title>Gaius Valerius Catullus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4</vt:i4>
  </property>
</Properties>
</file>