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9E5C4C-E832-D66A-92D0-D4C4486371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78FF7CB-FA27-F1FB-FA3A-3C88211E1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12C58B-B2D8-6B34-2D0F-0E7C192E5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22AB-BF78-4691-9E63-CFC11DEA798C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A9936B-6D58-83F9-FEE2-4BAB9C744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86E4A2-DA74-B19A-10D7-5CF8E40C4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F97C-B4B4-4E93-AF69-B2BDC2DD4A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341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0DE8DE-A5CC-0959-7B41-98702065B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A766BBE-D1D7-8081-388D-3ACFF568E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9E61F1-A037-30A9-1E42-E2F1FACE5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22AB-BF78-4691-9E63-CFC11DEA798C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C6EBD4-B202-6C95-7CD6-34603529F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0B447C8-F436-6199-1383-A64EB1591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F97C-B4B4-4E93-AF69-B2BDC2DD4A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404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0CD55AB-C7AA-1C76-2495-BEB626576C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A1FED31-3B9B-3F29-4818-90191EB77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4158BE-E83C-94D8-F104-51E98F4C4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22AB-BF78-4691-9E63-CFC11DEA798C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A794FC-9EB5-9D83-B946-EE0E092DC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EF696F-68A3-6AAB-D2CF-DEC4C1C6B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F97C-B4B4-4E93-AF69-B2BDC2DD4A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7263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B04627-118B-3342-E4A1-B6927849A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2B9441-E46A-DF72-6D70-49CA26562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D53D77-177F-E422-2052-9CDC6B486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22AB-BF78-4691-9E63-CFC11DEA798C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B1F5A8-D622-4779-7D02-0D0F2FC2D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EE5516-62D6-1F01-196D-2A91AEAF5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F97C-B4B4-4E93-AF69-B2BDC2DD4A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481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FF7CE-75EB-30C0-E032-7F2D8272B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CA432A-CB59-83A7-A9B7-B8D9224DA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8AF5A5-E70E-7060-6DD9-F3965CDE2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22AB-BF78-4691-9E63-CFC11DEA798C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9085255-8504-16A8-9F48-D16A6C125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4303CC-EDA2-8AC9-9D71-8A4150CC7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F97C-B4B4-4E93-AF69-B2BDC2DD4A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335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344DB-ECD9-1A9D-7014-4F9FDF646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D292A9-0119-98C9-C217-AF7C29848F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98A261-9CA9-06C6-C876-A15366480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8D8C9AE-0E67-FB69-A9A4-26728FBFD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22AB-BF78-4691-9E63-CFC11DEA798C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6774B44-3FC6-8A04-02CA-F71E289FA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5F5144-46FF-A814-D9B1-3135DCF5F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F97C-B4B4-4E93-AF69-B2BDC2DD4A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335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BB71F-B815-E8B6-2625-CFB7909FD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7D1E318-41BE-28AA-3926-0713BB244C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D41102-3C93-403A-A678-8FD7AB395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C1E70E0-04E2-7597-618B-5CEC403F9A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16C6E4D-B198-2AB4-DCCC-B22967EC3D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C0FB39B-C471-AE29-7C32-542AABD3C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22AB-BF78-4691-9E63-CFC11DEA798C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68E7E66-A305-04BD-234D-480DCE8D7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56F6E7E-3D28-D071-8AF2-5A2FB5D0B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F97C-B4B4-4E93-AF69-B2BDC2DD4A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448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047074-9324-D8BE-1BB0-54A692729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33A9520-4865-877F-BBE7-2A2C5502B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22AB-BF78-4691-9E63-CFC11DEA798C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CEC887E-D501-8917-48FB-8F50FDAE5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57011DD-AE19-1AE3-4675-3A311101F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F97C-B4B4-4E93-AF69-B2BDC2DD4A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481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0AB6EEB-C3F5-B3DD-0277-3D72E0703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22AB-BF78-4691-9E63-CFC11DEA798C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4EEA0AF-EFD8-E656-2133-CF67A7DCC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B67B644-DDEE-75B0-4CED-4991F6647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F97C-B4B4-4E93-AF69-B2BDC2DD4A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71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36377D-6EAC-35F1-1380-D621232B8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DF3420-17E4-C125-6834-02EBC4848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0A535C8-E7D9-43A7-3E0D-66C9BCB0C6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E1C160-8B55-47E3-7B27-D4AB14CE9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22AB-BF78-4691-9E63-CFC11DEA798C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E500EE-3B58-C059-DC87-EBF46A970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89EA44-4B79-3FDA-BC5E-C65DBAC93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F97C-B4B4-4E93-AF69-B2BDC2DD4A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967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14D226-996D-1316-2D51-A978DCE5F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0A9A116-5B37-4918-BF04-2F3EA3645B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0A78FBC-D32B-A89B-4B87-3FAA996FAB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AD4AFE-DCF4-12C1-850A-6445CD4D0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22AB-BF78-4691-9E63-CFC11DEA798C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208E0BA-2560-D808-B904-659D54239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281524-A404-D2E4-9500-C27F0C2EB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6F97C-B4B4-4E93-AF69-B2BDC2DD4A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886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7833163-9688-55C0-F6CB-52E6433DB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D00726-5CD5-2161-31D5-DBDB4C22B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02FFD94-6756-019C-EA3C-49FCEB65C7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B22AB-BF78-4691-9E63-CFC11DEA798C}" type="datetimeFigureOut">
              <a:rPr lang="cs-CZ" smtClean="0"/>
              <a:t>16.03.2023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65AA93-3B3D-4AC3-E455-3BDE2D0C5B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3C16C5-07E8-A1B7-6744-772777CAAD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6F97C-B4B4-4E93-AF69-B2BDC2DD4A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104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67AF07-3583-B64A-0E72-FF73E2553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06549" y="2235200"/>
            <a:ext cx="10178902" cy="2387600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Marcus </a:t>
            </a:r>
            <a:r>
              <a:rPr lang="cs-CZ" sz="4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Iunianus</a:t>
            </a:r>
            <a:r>
              <a:rPr lang="cs-CZ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sz="4000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Iustinus</a:t>
            </a:r>
            <a:br>
              <a:rPr lang="cs-CZ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cs-CZ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Historiarum</a:t>
            </a:r>
            <a:r>
              <a:rPr lang="cs-CZ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b="1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Philippicarum</a:t>
            </a:r>
            <a:endParaRPr lang="cs-CZ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0D8C959-822F-D28E-B347-5A09828EFCBB}"/>
              </a:ext>
            </a:extLst>
          </p:cNvPr>
          <p:cNvSpPr txBox="1"/>
          <p:nvPr/>
        </p:nvSpPr>
        <p:spPr>
          <a:xfrm>
            <a:off x="0" y="6299645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  Andrea </a:t>
            </a:r>
            <a:r>
              <a:rPr lang="cs-CZ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Dolejšková</a:t>
            </a:r>
            <a:r>
              <a:rPr lang="cs-CZ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									     Pokorná Nikola					</a:t>
            </a:r>
          </a:p>
        </p:txBody>
      </p:sp>
      <p:pic>
        <p:nvPicPr>
          <p:cNvPr id="8" name="Obrázek 7" descr="Obsah obrázku logo&#10;&#10;Popis byl vytvořen automaticky">
            <a:extLst>
              <a:ext uri="{FF2B5EF4-FFF2-40B4-BE49-F238E27FC236}">
                <a16:creationId xmlns:a16="http://schemas.microsoft.com/office/drawing/2014/main" id="{8ACFE018-73D1-6A70-F160-8549736020D9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811" y="1916184"/>
            <a:ext cx="1162378" cy="1182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354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29A4F-F5B9-B1B9-2324-13A62EA94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Gnaeus</a:t>
            </a:r>
            <a:r>
              <a:rPr lang="cs-CZ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Pompeius </a:t>
            </a:r>
            <a:r>
              <a:rPr lang="cs-CZ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Trogus</a:t>
            </a:r>
            <a:endParaRPr lang="cs-CZ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5" name="Obrázek 4" descr="Obsah obrázku logo&#10;&#10;Popis byl vytvořen automaticky">
            <a:extLst>
              <a:ext uri="{FF2B5EF4-FFF2-40B4-BE49-F238E27FC236}">
                <a16:creationId xmlns:a16="http://schemas.microsoft.com/office/drawing/2014/main" id="{4226F6F0-7132-2B8D-5F62-07D1FED2C144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3165" y="713989"/>
            <a:ext cx="617042" cy="627833"/>
          </a:xfrm>
          <a:prstGeom prst="rect">
            <a:avLst/>
          </a:prstGeom>
        </p:spPr>
      </p:pic>
      <p:pic>
        <p:nvPicPr>
          <p:cNvPr id="6" name="Obrázek 5" descr="Obsah obrázku logo&#10;&#10;Popis byl vytvořen automaticky">
            <a:extLst>
              <a:ext uri="{FF2B5EF4-FFF2-40B4-BE49-F238E27FC236}">
                <a16:creationId xmlns:a16="http://schemas.microsoft.com/office/drawing/2014/main" id="{C91CBBFE-2ACD-DAA3-B5E1-D234A21E4839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1793" y="713988"/>
            <a:ext cx="617042" cy="62783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EE891685-AB2A-EA6A-0B23-951C08A3406C}"/>
              </a:ext>
            </a:extLst>
          </p:cNvPr>
          <p:cNvSpPr/>
          <p:nvPr/>
        </p:nvSpPr>
        <p:spPr>
          <a:xfrm>
            <a:off x="283029" y="2253343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Historik 1. století 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CA6ACF5C-34CA-C1A0-6857-EFDB8786B9BE}"/>
              </a:ext>
            </a:extLst>
          </p:cNvPr>
          <p:cNvSpPr/>
          <p:nvPr/>
        </p:nvSpPr>
        <p:spPr>
          <a:xfrm>
            <a:off x="4782411" y="2253340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Gallia </a:t>
            </a:r>
            <a:r>
              <a:rPr lang="cs-CZ" dirty="0" err="1">
                <a:latin typeface="Cambria" panose="02040503050406030204" pitchFamily="18" charset="0"/>
                <a:ea typeface="Cambria" panose="02040503050406030204" pitchFamily="18" charset="0"/>
              </a:rPr>
              <a:t>Narbonenis</a:t>
            </a: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8D41DA0-031C-2DDE-1BFB-9E88EA760AC9}"/>
              </a:ext>
            </a:extLst>
          </p:cNvPr>
          <p:cNvSpPr/>
          <p:nvPr/>
        </p:nvSpPr>
        <p:spPr>
          <a:xfrm>
            <a:off x="9281793" y="2253339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>
                <a:latin typeface="Cambria" panose="02040503050406030204" pitchFamily="18" charset="0"/>
                <a:ea typeface="Cambria" panose="02040503050406030204" pitchFamily="18" charset="0"/>
              </a:rPr>
              <a:t>Historiae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  <a:ea typeface="Cambria" panose="02040503050406030204" pitchFamily="18" charset="0"/>
              </a:rPr>
              <a:t>Philippicae</a:t>
            </a: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3FDB8989-07FA-3BBD-711B-7BA6F139D400}"/>
              </a:ext>
            </a:extLst>
          </p:cNvPr>
          <p:cNvSpPr/>
          <p:nvPr/>
        </p:nvSpPr>
        <p:spPr>
          <a:xfrm>
            <a:off x="7271657" y="3982413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Marcus </a:t>
            </a:r>
            <a:r>
              <a:rPr lang="cs-CZ" dirty="0" err="1">
                <a:latin typeface="Cambria" panose="02040503050406030204" pitchFamily="18" charset="0"/>
                <a:ea typeface="Cambria" panose="02040503050406030204" pitchFamily="18" charset="0"/>
              </a:rPr>
              <a:t>Iunianus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  <a:ea typeface="Cambria" panose="02040503050406030204" pitchFamily="18" charset="0"/>
              </a:rPr>
              <a:t>Iustinus</a:t>
            </a: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3F0729D3-FE5F-1D77-5A02-A5E8E587F36C}"/>
              </a:ext>
            </a:extLst>
          </p:cNvPr>
          <p:cNvSpPr/>
          <p:nvPr/>
        </p:nvSpPr>
        <p:spPr>
          <a:xfrm>
            <a:off x="2293165" y="3989881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44 knih </a:t>
            </a:r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F901D05D-1185-03D4-AFB7-3256B944A79F}"/>
              </a:ext>
            </a:extLst>
          </p:cNvPr>
          <p:cNvCxnSpPr>
            <a:stCxn id="7" idx="3"/>
            <a:endCxn id="8" idx="1"/>
          </p:cNvCxnSpPr>
          <p:nvPr/>
        </p:nvCxnSpPr>
        <p:spPr>
          <a:xfrm flipV="1">
            <a:off x="2910207" y="2764083"/>
            <a:ext cx="1872204" cy="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B28EB877-BABD-6126-6F4B-50DB9525FECA}"/>
              </a:ext>
            </a:extLst>
          </p:cNvPr>
          <p:cNvCxnSpPr>
            <a:stCxn id="8" idx="3"/>
            <a:endCxn id="9" idx="1"/>
          </p:cNvCxnSpPr>
          <p:nvPr/>
        </p:nvCxnSpPr>
        <p:spPr>
          <a:xfrm flipV="1">
            <a:off x="7409589" y="2764082"/>
            <a:ext cx="1872204" cy="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2" name="Přímá spojnice 21">
            <a:extLst>
              <a:ext uri="{FF2B5EF4-FFF2-40B4-BE49-F238E27FC236}">
                <a16:creationId xmlns:a16="http://schemas.microsoft.com/office/drawing/2014/main" id="{D3D90524-6EC8-CB6D-460F-9BCC9C8C7109}"/>
              </a:ext>
            </a:extLst>
          </p:cNvPr>
          <p:cNvCxnSpPr>
            <a:stCxn id="11" idx="3"/>
            <a:endCxn id="10" idx="1"/>
          </p:cNvCxnSpPr>
          <p:nvPr/>
        </p:nvCxnSpPr>
        <p:spPr>
          <a:xfrm flipV="1">
            <a:off x="4920343" y="4493156"/>
            <a:ext cx="2351314" cy="746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7784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87E944-DD9E-1DD5-FE05-5EC58E39E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Marcus </a:t>
            </a:r>
            <a:r>
              <a:rPr lang="cs-CZ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Iunianus</a:t>
            </a:r>
            <a:r>
              <a:rPr lang="cs-CZ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Iustinus</a:t>
            </a:r>
            <a:endParaRPr lang="cs-CZ" dirty="0"/>
          </a:p>
        </p:txBody>
      </p:sp>
      <p:pic>
        <p:nvPicPr>
          <p:cNvPr id="4" name="Obrázek 3" descr="Obsah obrázku logo&#10;&#10;Popis byl vytvořen automaticky">
            <a:extLst>
              <a:ext uri="{FF2B5EF4-FFF2-40B4-BE49-F238E27FC236}">
                <a16:creationId xmlns:a16="http://schemas.microsoft.com/office/drawing/2014/main" id="{E6ACD7BC-441D-788D-6EE9-25EBDC628AAE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4328" y="681037"/>
            <a:ext cx="617042" cy="627833"/>
          </a:xfrm>
          <a:prstGeom prst="rect">
            <a:avLst/>
          </a:prstGeom>
        </p:spPr>
      </p:pic>
      <p:pic>
        <p:nvPicPr>
          <p:cNvPr id="5" name="Obrázek 4" descr="Obsah obrázku logo&#10;&#10;Popis byl vytvořen automaticky">
            <a:extLst>
              <a:ext uri="{FF2B5EF4-FFF2-40B4-BE49-F238E27FC236}">
                <a16:creationId xmlns:a16="http://schemas.microsoft.com/office/drawing/2014/main" id="{BD0CEABE-F40F-0749-8CFB-E188373F441E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630" y="713989"/>
            <a:ext cx="617042" cy="627833"/>
          </a:xfrm>
          <a:prstGeom prst="rect">
            <a:avLst/>
          </a:prstGeom>
        </p:spPr>
      </p:pic>
      <p:sp>
        <p:nvSpPr>
          <p:cNvPr id="12" name="Obdélník 11">
            <a:extLst>
              <a:ext uri="{FF2B5EF4-FFF2-40B4-BE49-F238E27FC236}">
                <a16:creationId xmlns:a16="http://schemas.microsoft.com/office/drawing/2014/main" id="{E1FC937D-6B54-05FA-63DF-B9A055848F81}"/>
              </a:ext>
            </a:extLst>
          </p:cNvPr>
          <p:cNvSpPr/>
          <p:nvPr/>
        </p:nvSpPr>
        <p:spPr>
          <a:xfrm>
            <a:off x="283029" y="2253343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Historik 2. století? 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A3706E0F-FE73-055C-363A-110B2C9795F6}"/>
              </a:ext>
            </a:extLst>
          </p:cNvPr>
          <p:cNvSpPr/>
          <p:nvPr/>
        </p:nvSpPr>
        <p:spPr>
          <a:xfrm>
            <a:off x="4782411" y="2253340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Říman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4EF1E475-2DCE-DF63-5EBC-BBB9314C084A}"/>
              </a:ext>
            </a:extLst>
          </p:cNvPr>
          <p:cNvSpPr/>
          <p:nvPr/>
        </p:nvSpPr>
        <p:spPr>
          <a:xfrm>
            <a:off x="9281793" y="2253339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err="1">
                <a:latin typeface="Cambria" panose="02040503050406030204" pitchFamily="18" charset="0"/>
                <a:ea typeface="Cambria" panose="02040503050406030204" pitchFamily="18" charset="0"/>
              </a:rPr>
              <a:t>Historiae</a:t>
            </a:r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dirty="0" err="1">
                <a:latin typeface="Cambria" panose="02040503050406030204" pitchFamily="18" charset="0"/>
                <a:ea typeface="Cambria" panose="02040503050406030204" pitchFamily="18" charset="0"/>
              </a:rPr>
              <a:t>Philippicae</a:t>
            </a: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4D5F98FF-59A6-DE8F-7C3A-EA8D8DF37DF6}"/>
              </a:ext>
            </a:extLst>
          </p:cNvPr>
          <p:cNvSpPr/>
          <p:nvPr/>
        </p:nvSpPr>
        <p:spPr>
          <a:xfrm>
            <a:off x="7271657" y="3982413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200 rukopisů 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3A0F3C50-E9C9-0D6C-1484-9A5C35B15C46}"/>
              </a:ext>
            </a:extLst>
          </p:cNvPr>
          <p:cNvSpPr/>
          <p:nvPr/>
        </p:nvSpPr>
        <p:spPr>
          <a:xfrm>
            <a:off x="2293165" y="3989881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Bezbarvé moralizování</a:t>
            </a:r>
          </a:p>
        </p:txBody>
      </p: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D45EB9E6-4E52-DE3F-4EC1-81212BC8708A}"/>
              </a:ext>
            </a:extLst>
          </p:cNvPr>
          <p:cNvCxnSpPr>
            <a:stCxn id="12" idx="3"/>
            <a:endCxn id="13" idx="1"/>
          </p:cNvCxnSpPr>
          <p:nvPr/>
        </p:nvCxnSpPr>
        <p:spPr>
          <a:xfrm flipV="1">
            <a:off x="2910207" y="2764083"/>
            <a:ext cx="1872204" cy="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Přímá spojnice 17">
            <a:extLst>
              <a:ext uri="{FF2B5EF4-FFF2-40B4-BE49-F238E27FC236}">
                <a16:creationId xmlns:a16="http://schemas.microsoft.com/office/drawing/2014/main" id="{89853C5D-3B3A-481E-1851-1E039BC5F1F5}"/>
              </a:ext>
            </a:extLst>
          </p:cNvPr>
          <p:cNvCxnSpPr>
            <a:stCxn id="13" idx="3"/>
            <a:endCxn id="14" idx="1"/>
          </p:cNvCxnSpPr>
          <p:nvPr/>
        </p:nvCxnSpPr>
        <p:spPr>
          <a:xfrm flipV="1">
            <a:off x="7409589" y="2764082"/>
            <a:ext cx="1872204" cy="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Přímá spojnice 18">
            <a:extLst>
              <a:ext uri="{FF2B5EF4-FFF2-40B4-BE49-F238E27FC236}">
                <a16:creationId xmlns:a16="http://schemas.microsoft.com/office/drawing/2014/main" id="{F0639B34-CFCB-65F4-740A-FA81D5943DB1}"/>
              </a:ext>
            </a:extLst>
          </p:cNvPr>
          <p:cNvCxnSpPr>
            <a:stCxn id="16" idx="3"/>
            <a:endCxn id="15" idx="1"/>
          </p:cNvCxnSpPr>
          <p:nvPr/>
        </p:nvCxnSpPr>
        <p:spPr>
          <a:xfrm flipV="1">
            <a:off x="4920343" y="4493156"/>
            <a:ext cx="2351314" cy="746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175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F06A76-DA0B-1B1B-1C65-E558D8CCF8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6754" y="484033"/>
            <a:ext cx="5130209" cy="1325563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Historiae</a:t>
            </a:r>
            <a:r>
              <a:rPr lang="cs-CZ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cs-CZ" dirty="0" err="1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Philippicae</a:t>
            </a:r>
            <a:br>
              <a:rPr lang="cs-CZ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327915-305F-A7A6-76AF-EC035423E7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5397916-6A66-9E27-688C-F56A074327B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dirty="0"/>
          </a:p>
        </p:txBody>
      </p:sp>
      <p:pic>
        <p:nvPicPr>
          <p:cNvPr id="5" name="Obrázek 4" descr="Obsah obrázku logo&#10;&#10;Popis byl vytvořen automaticky">
            <a:extLst>
              <a:ext uri="{FF2B5EF4-FFF2-40B4-BE49-F238E27FC236}">
                <a16:creationId xmlns:a16="http://schemas.microsoft.com/office/drawing/2014/main" id="{C30D67D5-A384-6A65-E9D8-5EE48168EE33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5691" y="587408"/>
            <a:ext cx="617042" cy="627833"/>
          </a:xfrm>
          <a:prstGeom prst="rect">
            <a:avLst/>
          </a:prstGeom>
        </p:spPr>
      </p:pic>
      <p:pic>
        <p:nvPicPr>
          <p:cNvPr id="6" name="Obrázek 5" descr="Obsah obrázku logo&#10;&#10;Popis byl vytvořen automaticky">
            <a:extLst>
              <a:ext uri="{FF2B5EF4-FFF2-40B4-BE49-F238E27FC236}">
                <a16:creationId xmlns:a16="http://schemas.microsoft.com/office/drawing/2014/main" id="{6F728A18-3D64-05E6-8325-6DA1427A0BE3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0207" y="602548"/>
            <a:ext cx="617042" cy="627833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BFBC9454-7CB7-EC10-B67D-8795E2452A38}"/>
              </a:ext>
            </a:extLst>
          </p:cNvPr>
          <p:cNvSpPr/>
          <p:nvPr/>
        </p:nvSpPr>
        <p:spPr>
          <a:xfrm>
            <a:off x="1219131" y="2253338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KRÁL NINUS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ADBAD4C-AC0A-6C46-9DE6-B84AF97BFAD3}"/>
              </a:ext>
            </a:extLst>
          </p:cNvPr>
          <p:cNvSpPr/>
          <p:nvPr/>
        </p:nvSpPr>
        <p:spPr>
          <a:xfrm>
            <a:off x="4782411" y="2253340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STAROVĚKÉ ŘECKO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0156F43-D3D5-4552-F6BA-BA19F38D7272}"/>
              </a:ext>
            </a:extLst>
          </p:cNvPr>
          <p:cNvSpPr/>
          <p:nvPr/>
        </p:nvSpPr>
        <p:spPr>
          <a:xfrm>
            <a:off x="9281793" y="2253339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 MAKEDONIE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1A3C8F8-277C-0F70-64DB-3D8294E70E02}"/>
              </a:ext>
            </a:extLst>
          </p:cNvPr>
          <p:cNvSpPr/>
          <p:nvPr/>
        </p:nvSpPr>
        <p:spPr>
          <a:xfrm>
            <a:off x="7271657" y="3982413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>
                <a:latin typeface="Cambria" panose="02040503050406030204" pitchFamily="18" charset="0"/>
                <a:ea typeface="Cambria" panose="02040503050406030204" pitchFamily="18" charset="0"/>
              </a:rPr>
              <a:t>ŘÍM</a:t>
            </a:r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DB7AFC06-F9ED-5AA0-DAFB-030AD4DCDB04}"/>
              </a:ext>
            </a:extLst>
          </p:cNvPr>
          <p:cNvSpPr/>
          <p:nvPr/>
        </p:nvSpPr>
        <p:spPr>
          <a:xfrm>
            <a:off x="2293165" y="3989881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DIADOCHOVÉ</a:t>
            </a:r>
          </a:p>
        </p:txBody>
      </p: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05738298-1C7E-1C27-3352-5310EA6934CC}"/>
              </a:ext>
            </a:extLst>
          </p:cNvPr>
          <p:cNvCxnSpPr>
            <a:stCxn id="7" idx="3"/>
            <a:endCxn id="8" idx="1"/>
          </p:cNvCxnSpPr>
          <p:nvPr/>
        </p:nvCxnSpPr>
        <p:spPr>
          <a:xfrm>
            <a:off x="3846309" y="2764081"/>
            <a:ext cx="936102" cy="2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AE9B67B-7708-E98C-901B-F0C1A7088677}"/>
              </a:ext>
            </a:extLst>
          </p:cNvPr>
          <p:cNvCxnSpPr>
            <a:stCxn id="8" idx="3"/>
            <a:endCxn id="9" idx="1"/>
          </p:cNvCxnSpPr>
          <p:nvPr/>
        </p:nvCxnSpPr>
        <p:spPr>
          <a:xfrm flipV="1">
            <a:off x="7409589" y="2764082"/>
            <a:ext cx="1872204" cy="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844BE0CD-EE8B-B2E3-C09B-B57E489C7C23}"/>
              </a:ext>
            </a:extLst>
          </p:cNvPr>
          <p:cNvCxnSpPr>
            <a:stCxn id="11" idx="3"/>
            <a:endCxn id="10" idx="1"/>
          </p:cNvCxnSpPr>
          <p:nvPr/>
        </p:nvCxnSpPr>
        <p:spPr>
          <a:xfrm flipV="1">
            <a:off x="4920343" y="4493156"/>
            <a:ext cx="2351314" cy="746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3799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CA1D74ED-7280-5D04-DA2F-D4D87F8B9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6754" y="484033"/>
            <a:ext cx="5130209" cy="1325563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Kniha XVII.</a:t>
            </a:r>
            <a:br>
              <a:rPr lang="cs-CZ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4B79FAC4-CBAA-EB04-7749-010D55CE2B8C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cs-CZ" dirty="0"/>
          </a:p>
        </p:txBody>
      </p:sp>
      <p:pic>
        <p:nvPicPr>
          <p:cNvPr id="6" name="Obrázek 5" descr="Obsah obrázku logo&#10;&#10;Popis byl vytvořen automaticky">
            <a:extLst>
              <a:ext uri="{FF2B5EF4-FFF2-40B4-BE49-F238E27FC236}">
                <a16:creationId xmlns:a16="http://schemas.microsoft.com/office/drawing/2014/main" id="{FC1B6E28-128B-25FA-80A8-86C2CAF64A65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649" y="569699"/>
            <a:ext cx="617042" cy="627833"/>
          </a:xfrm>
          <a:prstGeom prst="rect">
            <a:avLst/>
          </a:prstGeom>
        </p:spPr>
      </p:pic>
      <p:pic>
        <p:nvPicPr>
          <p:cNvPr id="7" name="Obrázek 6" descr="Obsah obrázku logo&#10;&#10;Popis byl vytvořen automaticky">
            <a:extLst>
              <a:ext uri="{FF2B5EF4-FFF2-40B4-BE49-F238E27FC236}">
                <a16:creationId xmlns:a16="http://schemas.microsoft.com/office/drawing/2014/main" id="{86CD95BF-0A20-6F16-2AED-EF44EDF01B52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4616" y="569699"/>
            <a:ext cx="617042" cy="627833"/>
          </a:xfrm>
          <a:prstGeom prst="rect">
            <a:avLst/>
          </a:prstGeom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BB60BCD2-405F-C5A7-A59B-FACB660871E7}"/>
              </a:ext>
            </a:extLst>
          </p:cNvPr>
          <p:cNvSpPr/>
          <p:nvPr/>
        </p:nvSpPr>
        <p:spPr>
          <a:xfrm>
            <a:off x="283029" y="2253343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LYSIMACHUS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EA8B11BC-AD13-B189-7087-C70561D27349}"/>
              </a:ext>
            </a:extLst>
          </p:cNvPr>
          <p:cNvSpPr/>
          <p:nvPr/>
        </p:nvSpPr>
        <p:spPr>
          <a:xfrm>
            <a:off x="4782411" y="2253340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SELEUKOS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88569D-139B-4443-C991-D8F230EF99F8}"/>
              </a:ext>
            </a:extLst>
          </p:cNvPr>
          <p:cNvSpPr/>
          <p:nvPr/>
        </p:nvSpPr>
        <p:spPr>
          <a:xfrm>
            <a:off x="9281793" y="2253339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PTOLEMAIUS I. a II.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E542040F-75E1-7B01-2D08-1B6EE0DEB7E5}"/>
              </a:ext>
            </a:extLst>
          </p:cNvPr>
          <p:cNvSpPr/>
          <p:nvPr/>
        </p:nvSpPr>
        <p:spPr>
          <a:xfrm>
            <a:off x="7271657" y="3982413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PTOLEMAIUS KERAUNOS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634EA23-08BA-9C47-C673-1396FF4CE608}"/>
              </a:ext>
            </a:extLst>
          </p:cNvPr>
          <p:cNvSpPr/>
          <p:nvPr/>
        </p:nvSpPr>
        <p:spPr>
          <a:xfrm>
            <a:off x="2293165" y="3989881"/>
            <a:ext cx="2627178" cy="102148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ARSINOÉ II.</a:t>
            </a:r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34D63D2C-3D50-CDBF-6383-92F2D20ECB75}"/>
              </a:ext>
            </a:extLst>
          </p:cNvPr>
          <p:cNvCxnSpPr>
            <a:stCxn id="8" idx="3"/>
            <a:endCxn id="9" idx="1"/>
          </p:cNvCxnSpPr>
          <p:nvPr/>
        </p:nvCxnSpPr>
        <p:spPr>
          <a:xfrm flipV="1">
            <a:off x="2910207" y="2764083"/>
            <a:ext cx="1872204" cy="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00DDC459-DF8A-8E1C-9968-424EBA5B56DE}"/>
              </a:ext>
            </a:extLst>
          </p:cNvPr>
          <p:cNvCxnSpPr>
            <a:stCxn id="9" idx="3"/>
            <a:endCxn id="10" idx="1"/>
          </p:cNvCxnSpPr>
          <p:nvPr/>
        </p:nvCxnSpPr>
        <p:spPr>
          <a:xfrm flipV="1">
            <a:off x="7409589" y="2764082"/>
            <a:ext cx="1872204" cy="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EC09680A-D4BB-DC93-1D5F-F587945AB2D1}"/>
              </a:ext>
            </a:extLst>
          </p:cNvPr>
          <p:cNvCxnSpPr>
            <a:stCxn id="12" idx="3"/>
            <a:endCxn id="11" idx="1"/>
          </p:cNvCxnSpPr>
          <p:nvPr/>
        </p:nvCxnSpPr>
        <p:spPr>
          <a:xfrm flipV="1">
            <a:off x="4920343" y="4493156"/>
            <a:ext cx="2351314" cy="746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45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45DBAC-C217-497F-A2B7-4A095F009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Zdroje</a:t>
            </a:r>
            <a:br>
              <a:rPr lang="cs-CZ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9DE09C-5655-BAA6-2B2B-03408022A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Steele, R. B. (1917). </a:t>
            </a:r>
            <a:r>
              <a:rPr lang="en-US" dirty="0" err="1">
                <a:solidFill>
                  <a:schemeClr val="bg1"/>
                </a:solidFill>
              </a:rPr>
              <a:t>Pompeius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Trogus</a:t>
            </a:r>
            <a:r>
              <a:rPr lang="en-US" dirty="0">
                <a:solidFill>
                  <a:schemeClr val="bg1"/>
                </a:solidFill>
              </a:rPr>
              <a:t> and Justinus. The American Journal of Philology, 38(1), 19–41. https://doi.org/10.2307/289297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60123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118</Words>
  <Application>Microsoft Office PowerPoint</Application>
  <PresentationFormat>Širokoúhlá obrazovka</PresentationFormat>
  <Paragraphs>28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Motiv Office</vt:lpstr>
      <vt:lpstr>Marcus Iunianus Iustinus Historiarum Philippicarum</vt:lpstr>
      <vt:lpstr>Gnaeus Pompeius Trogus</vt:lpstr>
      <vt:lpstr>Marcus Iunianus Iustinus</vt:lpstr>
      <vt:lpstr>Historiae Philippicae </vt:lpstr>
      <vt:lpstr>Kniha XVII. </vt:lpstr>
      <vt:lpstr>Zdroje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Marcus Iunianus Iustinus Historiarum Philippicarum</dc:title>
  <dc:creator>nikola.pokorna1998@gmail.com</dc:creator>
  <cp:lastModifiedBy>nikola.pokorna1998@gmail.com</cp:lastModifiedBy>
  <cp:revision>5</cp:revision>
  <dcterms:created xsi:type="dcterms:W3CDTF">2023-03-15T11:26:43Z</dcterms:created>
  <dcterms:modified xsi:type="dcterms:W3CDTF">2023-03-16T06:30:49Z</dcterms:modified>
</cp:coreProperties>
</file>