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embeddedFontLst>
    <p:embeddedFont>
      <p:font typeface="Century Gothic" panose="020B050202020202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ixSf2/Iw0UbUfwubrJbXbMSWKi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20"/>
              </a:spcBef>
              <a:spcAft>
                <a:spcPts val="0"/>
              </a:spcAft>
              <a:buSzPts val="1680"/>
              <a:buNone/>
              <a:defRPr sz="2100">
                <a:solidFill>
                  <a:srgbClr val="0F486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23" name="Google Shape;23;p6"/>
          <p:cNvCxnSpPr/>
          <p:nvPr/>
        </p:nvCxnSpPr>
        <p:spPr>
          <a:xfrm flipH="1">
            <a:off x="8228012" y="8467"/>
            <a:ext cx="3810000" cy="38100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6"/>
          <p:cNvCxnSpPr/>
          <p:nvPr/>
        </p:nvCxnSpPr>
        <p:spPr>
          <a:xfrm flipH="1">
            <a:off x="6108170" y="91545"/>
            <a:ext cx="6080655" cy="6080655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" name="Google Shape;25;p6"/>
          <p:cNvCxnSpPr/>
          <p:nvPr/>
        </p:nvCxnSpPr>
        <p:spPr>
          <a:xfrm flipH="1">
            <a:off x="7235825" y="228600"/>
            <a:ext cx="4953000" cy="49530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" name="Google Shape;26;p6"/>
          <p:cNvCxnSpPr/>
          <p:nvPr/>
        </p:nvCxnSpPr>
        <p:spPr>
          <a:xfrm flipH="1">
            <a:off x="7335837" y="32278"/>
            <a:ext cx="4852989" cy="4852989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" name="Google Shape;27;p6"/>
          <p:cNvCxnSpPr/>
          <p:nvPr/>
        </p:nvCxnSpPr>
        <p:spPr>
          <a:xfrm flipH="1">
            <a:off x="7845426" y="609601"/>
            <a:ext cx="4343399" cy="4343399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amatický obrázek s popiskem">
  <p:cSld name="Panoramatický obrázek s popiskem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>
            <a:spLocks noGrp="1"/>
          </p:cNvSpPr>
          <p:nvPr>
            <p:ph type="pic" idx="2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80"/>
              <a:buFont typeface="Century Gothic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ázev a popisek">
  <p:cSld name="Název a popisek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ce s popiskem">
  <p:cSld name="Citace s popiskem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2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99" name="Google Shape;99;p17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00" name="Google Shape;100;p17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menovka">
  <p:cSld name="Jmenovka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menovka s citací">
  <p:cSld name="Jmenovka s citací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1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body" idx="2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9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9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4" name="Google Shape;114;p19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15" name="Google Shape;115;p19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avda nebo nepravda">
  <p:cSld name="Pravda nebo nepravda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0"/>
          <p:cNvSpPr txBox="1">
            <a:spLocks noGrp="1"/>
          </p:cNvSpPr>
          <p:nvPr>
            <p:ph type="body" idx="1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19" name="Google Shape;119;p20"/>
          <p:cNvSpPr txBox="1">
            <a:spLocks noGrp="1"/>
          </p:cNvSpPr>
          <p:nvPr>
            <p:ph type="body" idx="2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0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1"/>
          <p:cNvSpPr txBox="1">
            <a:spLocks noGrp="1"/>
          </p:cNvSpPr>
          <p:nvPr>
            <p:ph type="body" idx="1"/>
          </p:nvPr>
        </p:nvSpPr>
        <p:spPr>
          <a:xfrm rot="5400000">
            <a:off x="3143778" y="-1773766"/>
            <a:ext cx="3615267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26" name="Google Shape;126;p21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1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1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>
            <a:spLocks noGrp="1"/>
          </p:cNvSpPr>
          <p:nvPr>
            <p:ph type="title"/>
          </p:nvPr>
        </p:nvSpPr>
        <p:spPr>
          <a:xfrm rot="5400000">
            <a:off x="7427912" y="1943100"/>
            <a:ext cx="45720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body" idx="1"/>
          </p:nvPr>
        </p:nvSpPr>
        <p:spPr>
          <a:xfrm rot="5400000">
            <a:off x="1943100" y="-571500"/>
            <a:ext cx="5308600" cy="78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32" name="Google Shape;132;p22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2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2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oddílu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224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body" idx="2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body" idx="3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224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4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2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 sz="2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>
            <a:spLocks noGrp="1"/>
          </p:cNvSpPr>
          <p:nvPr>
            <p:ph type="pic" idx="2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2D2EF"/>
            </a:gs>
            <a:gs pos="10000">
              <a:srgbClr val="62D2EF"/>
            </a:gs>
            <a:gs pos="100000">
              <a:srgbClr val="05578D"/>
            </a:gs>
          </a:gsLst>
          <a:lin ang="612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5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" name="Google Shape;7;p5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5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" name="Google Shape;9;p5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" name="Google Shape;10;p5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" name="Google Shape;11;p5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2" name="Google Shape;12;p5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30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2004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0988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99719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972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rkev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otyk.cz/magazin/svaty-vojtech-skoncil-pro-viru-bez-hlavy-30000819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"/>
          <p:cNvSpPr txBox="1"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</a:pPr>
            <a:r>
              <a:rPr lang="cs-CZ"/>
              <a:t>SVATÝ VOJTĚCH</a:t>
            </a:r>
            <a:endParaRPr/>
          </a:p>
        </p:txBody>
      </p:sp>
      <p:sp>
        <p:nvSpPr>
          <p:cNvPr id="140" name="Google Shape;140;p1"/>
          <p:cNvSpPr txBox="1">
            <a:spLocks noGrp="1"/>
          </p:cNvSpPr>
          <p:nvPr>
            <p:ph type="subTitle" idx="1"/>
          </p:nvPr>
        </p:nvSpPr>
        <p:spPr>
          <a:xfrm>
            <a:off x="684212" y="3843867"/>
            <a:ext cx="4825634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cs-CZ"/>
              <a:t>956(?)- 997</a:t>
            </a:r>
            <a:endParaRPr/>
          </a:p>
        </p:txBody>
      </p:sp>
      <p:pic>
        <p:nvPicPr>
          <p:cNvPr id="141" name="Google Shape;14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0" y="1587438"/>
            <a:ext cx="5091176" cy="4140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"/>
          <p:cNvSpPr txBox="1">
            <a:spLocks noGrp="1"/>
          </p:cNvSpPr>
          <p:nvPr>
            <p:ph type="title"/>
          </p:nvPr>
        </p:nvSpPr>
        <p:spPr>
          <a:xfrm>
            <a:off x="410674" y="425940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cs-CZ"/>
              <a:t>ŽIVOT SV. VOJTĚCHA</a:t>
            </a:r>
            <a:endParaRPr/>
          </a:p>
        </p:txBody>
      </p:sp>
      <p:sp>
        <p:nvSpPr>
          <p:cNvPr id="147" name="Google Shape;147;p2"/>
          <p:cNvSpPr txBox="1">
            <a:spLocks noGrp="1"/>
          </p:cNvSpPr>
          <p:nvPr>
            <p:ph type="body" idx="1"/>
          </p:nvPr>
        </p:nvSpPr>
        <p:spPr>
          <a:xfrm>
            <a:off x="410674" y="1824894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20000"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ts val="1600"/>
              <a:buChar char="▶"/>
            </a:pPr>
            <a:r>
              <a:rPr lang="cs-CZ"/>
              <a:t>Známý také jako Adalbert </a:t>
            </a:r>
            <a:endParaRPr/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▶"/>
            </a:pPr>
            <a:r>
              <a:rPr lang="cs-CZ"/>
              <a:t>Kritik povrchního postoje ke křesťanství v Čechách (pohanství, obchodování s otroky, kněžské manželství, alkoholismus…)</a:t>
            </a:r>
            <a:endParaRPr/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▶"/>
            </a:pPr>
            <a:r>
              <a:rPr lang="cs-CZ"/>
              <a:t>Rozvoj domácího latinského písemnictví</a:t>
            </a:r>
            <a:endParaRPr/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▶"/>
            </a:pPr>
            <a:r>
              <a:rPr lang="cs-CZ"/>
              <a:t>Pokládán za autora písně </a:t>
            </a:r>
            <a:r>
              <a:rPr lang="cs-CZ" i="1"/>
              <a:t>Hospodine, pomiluj ny</a:t>
            </a:r>
            <a:endParaRPr i="1"/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▶"/>
            </a:pPr>
            <a:r>
              <a:rPr lang="cs-CZ"/>
              <a:t>988: konflikt se šlechtou, odchází z Čech vést asketický život</a:t>
            </a:r>
            <a:endParaRPr/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▶"/>
            </a:pPr>
            <a:r>
              <a:rPr lang="cs-CZ"/>
              <a:t>992: návrat do Čech na papežský rozkaz, poté opět odešel</a:t>
            </a:r>
            <a:endParaRPr/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▶"/>
            </a:pPr>
            <a:r>
              <a:rPr lang="cs-CZ"/>
              <a:t>997: zabit na misii v Prusku</a:t>
            </a:r>
            <a:endParaRPr/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▶"/>
            </a:pPr>
            <a:r>
              <a:rPr lang="cs-CZ"/>
              <a:t>999: papežem Silvestrem II. prohlášen za svatého</a:t>
            </a:r>
            <a:endParaRPr/>
          </a:p>
          <a:p>
            <a:pPr marL="285750" lvl="0" indent="-18415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/>
          </a:p>
        </p:txBody>
      </p:sp>
      <p:pic>
        <p:nvPicPr>
          <p:cNvPr id="148" name="Google Shape;14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66257" y="1094154"/>
            <a:ext cx="3115069" cy="23348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"/>
          <p:cNvSpPr txBox="1">
            <a:spLocks noGrp="1"/>
          </p:cNvSpPr>
          <p:nvPr>
            <p:ph type="title"/>
          </p:nvPr>
        </p:nvSpPr>
        <p:spPr>
          <a:xfrm>
            <a:off x="410674" y="425940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cs-CZ"/>
              <a:t>VOJTĚCH, BISKUP</a:t>
            </a:r>
            <a:endParaRPr/>
          </a:p>
        </p:txBody>
      </p:sp>
      <p:sp>
        <p:nvSpPr>
          <p:cNvPr id="154" name="Google Shape;154;p3"/>
          <p:cNvSpPr txBox="1">
            <a:spLocks noGrp="1"/>
          </p:cNvSpPr>
          <p:nvPr>
            <p:ph type="body" idx="1"/>
          </p:nvPr>
        </p:nvSpPr>
        <p:spPr>
          <a:xfrm>
            <a:off x="410674" y="1735016"/>
            <a:ext cx="8608280" cy="4697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20000"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80000"/>
              <a:buChar char="▶"/>
            </a:pPr>
            <a:r>
              <a:rPr lang="cs-CZ"/>
              <a:t>Po studiích pomocníkem prvního českého biskupa, po jeho smrti sám biskupem</a:t>
            </a:r>
            <a:endParaRPr/>
          </a:p>
          <a:p>
            <a:pPr marL="285750" lvl="0" indent="-285750" algn="l" rtl="0">
              <a:spcBef>
                <a:spcPts val="940"/>
              </a:spcBef>
              <a:spcAft>
                <a:spcPts val="0"/>
              </a:spcAft>
              <a:buSzPct val="80000"/>
              <a:buChar char="▶"/>
            </a:pPr>
            <a:r>
              <a:rPr lang="cs-CZ"/>
              <a:t>Neúspěšné pokusy o očistu věřících</a:t>
            </a:r>
            <a:endParaRPr/>
          </a:p>
          <a:p>
            <a:pPr marL="285750" lvl="0" indent="-285750" algn="l" rtl="0">
              <a:spcBef>
                <a:spcPts val="940"/>
              </a:spcBef>
              <a:spcAft>
                <a:spcPts val="0"/>
              </a:spcAft>
              <a:buSzPct val="80000"/>
              <a:buChar char="▶"/>
            </a:pPr>
            <a:r>
              <a:rPr lang="cs-CZ"/>
              <a:t>Po 5 letech </a:t>
            </a:r>
            <a:endParaRPr/>
          </a:p>
          <a:p>
            <a:pPr marL="742950" lvl="1" indent="-285750" algn="l" rtl="0">
              <a:spcBef>
                <a:spcPts val="906"/>
              </a:spcBef>
              <a:spcAft>
                <a:spcPts val="0"/>
              </a:spcAft>
              <a:buSzPct val="79999"/>
              <a:buChar char="▶"/>
            </a:pPr>
            <a:r>
              <a:rPr lang="cs-CZ"/>
              <a:t>k papeži do Říma</a:t>
            </a:r>
            <a:endParaRPr/>
          </a:p>
          <a:p>
            <a:pPr marL="742950" lvl="1" indent="-285750" algn="l" rtl="0">
              <a:spcBef>
                <a:spcPts val="906"/>
              </a:spcBef>
              <a:spcAft>
                <a:spcPts val="0"/>
              </a:spcAft>
              <a:buSzPct val="79999"/>
              <a:buChar char="▶"/>
            </a:pPr>
            <a:r>
              <a:rPr lang="cs-CZ"/>
              <a:t>klášter Monte Cassino</a:t>
            </a:r>
            <a:endParaRPr/>
          </a:p>
          <a:p>
            <a:pPr marL="742950" lvl="1" indent="-285750" algn="l" rtl="0">
              <a:spcBef>
                <a:spcPts val="906"/>
              </a:spcBef>
              <a:spcAft>
                <a:spcPts val="0"/>
              </a:spcAft>
              <a:buSzPct val="79999"/>
              <a:buChar char="▶"/>
            </a:pPr>
            <a:r>
              <a:rPr lang="cs-CZ"/>
              <a:t>řecký klášter ve Valle Luca</a:t>
            </a:r>
            <a:endParaRPr/>
          </a:p>
          <a:p>
            <a:pPr marL="742950" lvl="1" indent="-285750" algn="l" rtl="0">
              <a:spcBef>
                <a:spcPts val="906"/>
              </a:spcBef>
              <a:spcAft>
                <a:spcPts val="0"/>
              </a:spcAft>
              <a:buSzPct val="79999"/>
              <a:buChar char="▶"/>
            </a:pPr>
            <a:r>
              <a:rPr lang="cs-CZ"/>
              <a:t>benediktinský klášter na Aventinu</a:t>
            </a:r>
            <a:endParaRPr/>
          </a:p>
          <a:p>
            <a:pPr marL="285750" lvl="0" indent="-285750" algn="l" rtl="0">
              <a:spcBef>
                <a:spcPts val="940"/>
              </a:spcBef>
              <a:spcAft>
                <a:spcPts val="0"/>
              </a:spcAft>
              <a:buSzPct val="80000"/>
              <a:buChar char="▶"/>
            </a:pPr>
            <a:r>
              <a:rPr lang="cs-CZ"/>
              <a:t>Po návratu zakládá Břevnovský klášter pro italské mnichy</a:t>
            </a:r>
            <a:endParaRPr/>
          </a:p>
          <a:p>
            <a:pPr marL="285750" lvl="0" indent="-285750" algn="l" rtl="0">
              <a:spcBef>
                <a:spcPts val="940"/>
              </a:spcBef>
              <a:spcAft>
                <a:spcPts val="0"/>
              </a:spcAft>
              <a:buSzPct val="80000"/>
              <a:buChar char="▶"/>
            </a:pPr>
            <a:r>
              <a:rPr lang="cs-CZ"/>
              <a:t>994: opuštění Čechy podruhé</a:t>
            </a:r>
            <a:endParaRPr/>
          </a:p>
          <a:p>
            <a:pPr marL="285750" lvl="0" indent="-285750" algn="l" rtl="0">
              <a:spcBef>
                <a:spcPts val="940"/>
              </a:spcBef>
              <a:spcAft>
                <a:spcPts val="0"/>
              </a:spcAft>
              <a:buSzPct val="80000"/>
              <a:buChar char="▶"/>
            </a:pPr>
            <a:r>
              <a:rPr lang="cs-CZ"/>
              <a:t>995: vyvraždění slavníkovského rodu</a:t>
            </a:r>
            <a:endParaRPr/>
          </a:p>
          <a:p>
            <a:pPr marL="285750" lvl="0" indent="-285750" algn="l" rtl="0">
              <a:spcBef>
                <a:spcPts val="940"/>
              </a:spcBef>
              <a:spcAft>
                <a:spcPts val="0"/>
              </a:spcAft>
              <a:buSzPct val="80000"/>
              <a:buChar char="▶"/>
            </a:pPr>
            <a:r>
              <a:rPr lang="cs-CZ"/>
              <a:t>997: rozhodl se neukončit misii</a:t>
            </a:r>
            <a:endParaRPr/>
          </a:p>
          <a:p>
            <a:pPr marL="742950" lvl="1" indent="-285750" algn="l" rtl="0">
              <a:spcBef>
                <a:spcPts val="906"/>
              </a:spcBef>
              <a:spcAft>
                <a:spcPts val="0"/>
              </a:spcAft>
              <a:buSzPct val="79999"/>
              <a:buChar char="▶"/>
            </a:pPr>
            <a:r>
              <a:rPr lang="cs-CZ"/>
              <a:t>při bohoslužbě na pohanském posvátném místě zajat a rituálně zavražděn pohany</a:t>
            </a:r>
            <a:endParaRPr/>
          </a:p>
          <a:p>
            <a:pPr marL="285750" lvl="0" indent="-199390" algn="l" rtl="0">
              <a:spcBef>
                <a:spcPts val="940"/>
              </a:spcBef>
              <a:spcAft>
                <a:spcPts val="0"/>
              </a:spcAft>
              <a:buSzPct val="800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"/>
          <p:cNvSpPr txBox="1">
            <a:spLocks noGrp="1"/>
          </p:cNvSpPr>
          <p:nvPr>
            <p:ph type="title"/>
          </p:nvPr>
        </p:nvSpPr>
        <p:spPr>
          <a:xfrm>
            <a:off x="410674" y="425940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cs-CZ"/>
              <a:t>ZDROJE</a:t>
            </a:r>
            <a:endParaRPr/>
          </a:p>
        </p:txBody>
      </p:sp>
      <p:sp>
        <p:nvSpPr>
          <p:cNvPr id="160" name="Google Shape;160;p4"/>
          <p:cNvSpPr txBox="1">
            <a:spLocks noGrp="1"/>
          </p:cNvSpPr>
          <p:nvPr>
            <p:ph type="body" idx="1"/>
          </p:nvPr>
        </p:nvSpPr>
        <p:spPr>
          <a:xfrm>
            <a:off x="410674" y="674061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ts val="1600"/>
              <a:buChar char="▶"/>
            </a:pPr>
            <a:r>
              <a:rPr lang="cs-CZ" u="sng">
                <a:solidFill>
                  <a:schemeClr val="hlink"/>
                </a:solidFill>
                <a:hlinkClick r:id="rId3"/>
              </a:rPr>
              <a:t>https://www.cirkev.cz/</a:t>
            </a:r>
            <a:endParaRPr/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▶"/>
            </a:pPr>
            <a:r>
              <a:rPr lang="cs-CZ" u="sng">
                <a:solidFill>
                  <a:schemeClr val="hlink"/>
                </a:solidFill>
                <a:hlinkClick r:id="rId4"/>
              </a:rPr>
              <a:t>https://www.dotyk.cz/magazin/svaty-vojtech-skoncil-pro-viru-bez-hlavy-30000819.html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Širokoúhlá obrazovka</PresentationFormat>
  <Paragraphs>27</Paragraphs>
  <Slides>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Century Gothic</vt:lpstr>
      <vt:lpstr>Noto Sans Symbols</vt:lpstr>
      <vt:lpstr>Arial</vt:lpstr>
      <vt:lpstr>Řez</vt:lpstr>
      <vt:lpstr>SVATÝ VOJTĚCH</vt:lpstr>
      <vt:lpstr>ŽIVOT SV. VOJTĚCHA</vt:lpstr>
      <vt:lpstr>VOJTĚCH, BISKUP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SVATÝ VOJTĚCH</dc:title>
  <dc:creator>Denisa Spurná</dc:creator>
  <cp:lastModifiedBy>Pavel Ševčík</cp:lastModifiedBy>
  <cp:revision>1</cp:revision>
  <dcterms:created xsi:type="dcterms:W3CDTF">2023-04-21T09:44:24Z</dcterms:created>
  <dcterms:modified xsi:type="dcterms:W3CDTF">2023-04-27T06:39:07Z</dcterms:modified>
</cp:coreProperties>
</file>