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5143500" type="screen16x9"/>
  <p:notesSz cx="6858000" cy="9144000"/>
  <p:embeddedFontLst>
    <p:embeddedFont>
      <p:font typeface="Philosopher" panose="020B0604020202020204" charset="0"/>
      <p:regular r:id="rId13"/>
      <p:bold r:id="rId14"/>
      <p:italic r:id="rId15"/>
      <p:boldItalic r:id="rId16"/>
    </p:embeddedFont>
    <p:embeddedFont>
      <p:font typeface="UnifrakturMaguntia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25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38aa9309d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38aa9309d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38aa9309d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38aa9309d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2f46634b7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2f46634b7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2f46634b7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2f46634b7f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38aa9309d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38aa9309d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2f46634b7f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2f46634b7f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niknihovna.cz/mzk/uuid/uuid:b5439c40-429a-11e2-b246-005056827e5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latin typeface="UnifrakturMaguntia"/>
                <a:ea typeface="UnifrakturMaguntia"/>
                <a:cs typeface="UnifrakturMaguntia"/>
                <a:sym typeface="UnifrakturMaguntia"/>
              </a:rPr>
              <a:t>Vojtěšské legendy</a:t>
            </a:r>
            <a:endParaRPr dirty="0">
              <a:latin typeface="UnifrakturMaguntia"/>
              <a:ea typeface="UnifrakturMaguntia"/>
              <a:cs typeface="UnifrakturMaguntia"/>
              <a:sym typeface="UnifrakturMagunt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UnifrakturMaguntia"/>
                <a:ea typeface="UnifrakturMaguntia"/>
                <a:cs typeface="UnifrakturMaguntia"/>
                <a:sym typeface="UnifrakturMaguntia"/>
              </a:rPr>
              <a:t>Kamila Salajová</a:t>
            </a:r>
            <a:endParaRPr>
              <a:latin typeface="UnifrakturMaguntia"/>
              <a:ea typeface="UnifrakturMaguntia"/>
              <a:cs typeface="UnifrakturMaguntia"/>
              <a:sym typeface="UnifrakturMagunt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Philosopher"/>
                <a:ea typeface="Philosopher"/>
                <a:cs typeface="Philosopher"/>
                <a:sym typeface="Philosopher"/>
              </a:rPr>
              <a:t>Verze svatovojtěšské </a:t>
            </a:r>
            <a:r>
              <a:rPr lang="cs" i="1">
                <a:latin typeface="Philosopher"/>
                <a:ea typeface="Philosopher"/>
                <a:cs typeface="Philosopher"/>
                <a:sym typeface="Philosopher"/>
              </a:rPr>
              <a:t>legendy </a:t>
            </a:r>
            <a:r>
              <a:rPr lang="cs" sz="2466">
                <a:latin typeface="Philosopher"/>
                <a:ea typeface="Philosopher"/>
                <a:cs typeface="Philosopher"/>
                <a:sym typeface="Philosopher"/>
              </a:rPr>
              <a:t>(</a:t>
            </a:r>
            <a:r>
              <a:rPr lang="cs" sz="2022">
                <a:latin typeface="Philosopher"/>
                <a:ea typeface="Philosopher"/>
                <a:cs typeface="Philosopher"/>
                <a:sym typeface="Philosopher"/>
              </a:rPr>
              <a:t>gerundivum </a:t>
            </a:r>
            <a:r>
              <a:rPr lang="cs" sz="2022" i="1">
                <a:latin typeface="Philosopher"/>
                <a:ea typeface="Philosopher"/>
                <a:cs typeface="Philosopher"/>
                <a:sym typeface="Philosopher"/>
              </a:rPr>
              <a:t>lego, ere</a:t>
            </a:r>
            <a:r>
              <a:rPr lang="cs" sz="2466">
                <a:latin typeface="Philosopher"/>
                <a:ea typeface="Philosopher"/>
                <a:cs typeface="Philosopher"/>
                <a:sym typeface="Philosopher"/>
              </a:rPr>
              <a:t>)</a:t>
            </a:r>
            <a:endParaRPr sz="2466">
              <a:latin typeface="Philosopher"/>
              <a:ea typeface="Philosopher"/>
              <a:cs typeface="Philosopher"/>
              <a:sym typeface="Philosopher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285575"/>
            <a:ext cx="4118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601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Canapariova legenda </a:t>
            </a:r>
            <a:endParaRPr sz="2601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601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601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Brunova legenda</a:t>
            </a:r>
            <a:endParaRPr sz="2601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601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601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Versus de passione sancti Adalberti</a:t>
            </a:r>
            <a:endParaRPr sz="2601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601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4820775" y="1351425"/>
            <a:ext cx="40113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Passio sancti Adalberti martyris</a:t>
            </a:r>
            <a:endParaRPr sz="1800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Miracula sancti Adalberti</a:t>
            </a:r>
            <a:endParaRPr sz="1800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De sancto Adalberto episcopo Pragensi</a:t>
            </a:r>
            <a:endParaRPr sz="1800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Philosopher"/>
                <a:ea typeface="Philosopher"/>
                <a:cs typeface="Philosopher"/>
                <a:sym typeface="Philosopher"/>
              </a:rPr>
              <a:t>Canapariova legenda</a:t>
            </a:r>
            <a:endParaRPr>
              <a:latin typeface="Philosopher"/>
              <a:ea typeface="Philosopher"/>
              <a:cs typeface="Philosopher"/>
              <a:sym typeface="Philosopher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hilosopher"/>
              <a:buChar char="●"/>
            </a:pPr>
            <a:r>
              <a:rPr lang="cs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Vita prior, legenda C</a:t>
            </a:r>
            <a:endParaRPr dirty="0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hilosopher"/>
              <a:buChar char="●"/>
            </a:pPr>
            <a:r>
              <a:rPr lang="cs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Jan Canaparius</a:t>
            </a:r>
            <a:endParaRPr dirty="0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hilosopher"/>
              <a:buChar char="●"/>
            </a:pPr>
            <a:r>
              <a:rPr lang="cs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Tři redakce: 	Aventinská A (cca 999)</a:t>
            </a:r>
            <a:endParaRPr lang="cs-CZ" dirty="0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		</a:t>
            </a:r>
            <a:r>
              <a:rPr lang="cs-CZ" dirty="0" err="1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Aventinská</a:t>
            </a:r>
            <a:r>
              <a:rPr lang="cs-CZ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 B (cca 1003)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		Montecassenská (cca 1. třetina 11. století)</a:t>
            </a:r>
            <a:endParaRPr dirty="0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13716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Philosopher"/>
                <a:ea typeface="Philosopher"/>
                <a:cs typeface="Philosopher"/>
                <a:sym typeface="Philosopher"/>
              </a:rPr>
              <a:t>Passio sancti Adalberti, episcopi et martyris</a:t>
            </a:r>
            <a:endParaRPr>
              <a:latin typeface="Philosopher"/>
              <a:ea typeface="Philosopher"/>
              <a:cs typeface="Philosopher"/>
              <a:sym typeface="Philosopher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hilosopher"/>
              <a:buChar char="●"/>
            </a:pPr>
            <a:r>
              <a:rPr lang="cs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Nascitur purpureus flos, Brunova legenda, Vita altera</a:t>
            </a:r>
            <a:endParaRPr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hilosopher"/>
              <a:buChar char="●"/>
            </a:pPr>
            <a:r>
              <a:rPr lang="cs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Počátek 11. století (nedávné události)</a:t>
            </a:r>
            <a:endParaRPr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hilosopher"/>
              <a:buChar char="●"/>
            </a:pPr>
            <a:r>
              <a:rPr lang="cs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Vita longior (cca 1004, Uhry)</a:t>
            </a:r>
            <a:endParaRPr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	Vita brevior (cca 1008, Polsko)</a:t>
            </a:r>
            <a:endParaRPr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hilosopher"/>
              <a:buChar char="●"/>
            </a:pPr>
            <a:r>
              <a:rPr lang="cs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méně idealizace světce, zdůraznění lidské stránky jeho osobnosti</a:t>
            </a:r>
            <a:endParaRPr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hilosopher"/>
              <a:buChar char="●"/>
            </a:pPr>
            <a:r>
              <a:rPr lang="cs" i="1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auricoma Italia, aurea Roma mater martyrum, Germania flava, aurea regna immortalium saeculorum</a:t>
            </a:r>
            <a:endParaRPr i="1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Philosopher"/>
                <a:ea typeface="Philosopher"/>
                <a:cs typeface="Philosopher"/>
                <a:sym typeface="Philosopher"/>
              </a:rPr>
              <a:t>Bruno z Querfurtu</a:t>
            </a:r>
            <a:endParaRPr>
              <a:latin typeface="Philosopher"/>
              <a:ea typeface="Philosopher"/>
              <a:cs typeface="Philosopher"/>
              <a:sym typeface="Philosopher"/>
            </a:endParaRPr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hilosopher"/>
              <a:buChar char="●"/>
            </a:pPr>
            <a:r>
              <a:rPr lang="cs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Narozen kolem r. 974</a:t>
            </a:r>
            <a:endParaRPr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hilosopher"/>
              <a:buChar char="●"/>
            </a:pPr>
            <a:r>
              <a:rPr lang="cs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arcibiskup, misionář, mučedník</a:t>
            </a:r>
            <a:endParaRPr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hilosopher"/>
              <a:buChar char="●"/>
            </a:pPr>
            <a:r>
              <a:rPr lang="cs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Zemřel pravděpodobně 9. března 1004</a:t>
            </a:r>
            <a:endParaRPr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2823" y="609150"/>
            <a:ext cx="2829475" cy="392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0625" y="2439324"/>
            <a:ext cx="4734500" cy="262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Philosopher"/>
                <a:ea typeface="Philosopher"/>
                <a:cs typeface="Philosopher"/>
                <a:sym typeface="Philosopher"/>
              </a:rPr>
              <a:t>Versus de passione sancti Adalberti</a:t>
            </a:r>
            <a:endParaRPr>
              <a:latin typeface="Philosopher"/>
              <a:ea typeface="Philosopher"/>
              <a:cs typeface="Philosopher"/>
              <a:sym typeface="Philosopher"/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hilosopher"/>
              <a:buChar char="●"/>
            </a:pPr>
            <a:r>
              <a:rPr lang="cs" sz="190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Legenda Q, Quattuor immensi</a:t>
            </a:r>
            <a:endParaRPr sz="1900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hilosopher"/>
              <a:buChar char="●"/>
            </a:pPr>
            <a:r>
              <a:rPr lang="cs" sz="190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Sporné autorství</a:t>
            </a:r>
            <a:endParaRPr sz="1900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hilosopher"/>
              <a:buChar char="○"/>
            </a:pPr>
            <a:r>
              <a:rPr lang="cs" sz="170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Cosmas Decanus Pragensis</a:t>
            </a:r>
            <a:endParaRPr sz="1700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hilosopher"/>
              <a:buChar char="○"/>
            </a:pPr>
            <a:r>
              <a:rPr lang="cs" sz="170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Radim-Gaudentius</a:t>
            </a:r>
            <a:endParaRPr sz="1700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hilosopher"/>
              <a:buChar char="●"/>
            </a:pPr>
            <a:r>
              <a:rPr lang="cs" sz="170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Sporná provenience</a:t>
            </a:r>
            <a:endParaRPr sz="1700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hilosopher"/>
              <a:buChar char="●"/>
            </a:pPr>
            <a:r>
              <a:rPr lang="cs" sz="170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Znalost legendy C</a:t>
            </a:r>
            <a:endParaRPr sz="1700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hilosopher"/>
              <a:buChar char="●"/>
            </a:pPr>
            <a:r>
              <a:rPr lang="cs" sz="170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středověký hexametr</a:t>
            </a:r>
            <a:endParaRPr sz="1700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4312475" y="1230400"/>
            <a:ext cx="4519800" cy="31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i="1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Quattuor immensi iacet inter climata mundi</a:t>
            </a:r>
            <a:endParaRPr sz="1700" i="1" dirty="0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900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     – </a:t>
            </a:r>
            <a:r>
              <a:rPr lang="cs" sz="1800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–  </a:t>
            </a:r>
            <a:r>
              <a:rPr lang="cs" sz="1700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|</a:t>
            </a:r>
            <a:r>
              <a:rPr lang="cs" sz="1800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  </a:t>
            </a:r>
            <a:r>
              <a:rPr lang="cs" sz="1700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–   –  |– U U  | – – |  – U U   |  –  –</a:t>
            </a:r>
            <a:endParaRPr sz="2000" dirty="0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i="1" dirty="0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i="1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Terra potens magne quondam Germania fame</a:t>
            </a:r>
            <a:endParaRPr sz="1700" i="1" dirty="0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 – U    U |  –  –   |  –  –    |    –  –   | – UU  | –  – </a:t>
            </a:r>
            <a:endParaRPr sz="1700" dirty="0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i="1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In cuius parte locus est non ultimus arte</a:t>
            </a:r>
            <a:endParaRPr sz="1700" i="1" dirty="0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– U U   |  –  U U </a:t>
            </a:r>
            <a:r>
              <a:rPr lang="cs" sz="1800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 </a:t>
            </a:r>
            <a:r>
              <a:rPr lang="cs" sz="1700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|</a:t>
            </a:r>
            <a:r>
              <a:rPr lang="cs" sz="1800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 </a:t>
            </a:r>
            <a:r>
              <a:rPr lang="cs" sz="1900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 </a:t>
            </a:r>
            <a:r>
              <a:rPr lang="cs" sz="1800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–  </a:t>
            </a:r>
            <a:r>
              <a:rPr lang="cs" sz="1700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|</a:t>
            </a:r>
            <a:r>
              <a:rPr lang="cs" sz="1800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 </a:t>
            </a:r>
            <a:r>
              <a:rPr lang="cs" sz="1900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– </a:t>
            </a:r>
            <a:r>
              <a:rPr lang="cs" sz="1800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– </a:t>
            </a:r>
            <a:r>
              <a:rPr lang="cs" sz="1700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|</a:t>
            </a:r>
            <a:r>
              <a:rPr lang="cs" sz="1800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 </a:t>
            </a:r>
            <a:r>
              <a:rPr lang="cs" sz="1700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–  U U  | – – </a:t>
            </a:r>
            <a:endParaRPr sz="1700" i="1" dirty="0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i="1" dirty="0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i="1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Natura strictus, Bohemia nomine dictus…</a:t>
            </a:r>
            <a:endParaRPr sz="1700" i="1" dirty="0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  </a:t>
            </a:r>
            <a:r>
              <a:rPr lang="cs" sz="1900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– </a:t>
            </a:r>
            <a:r>
              <a:rPr lang="cs" sz="1800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– </a:t>
            </a:r>
            <a:r>
              <a:rPr lang="cs" sz="1700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 |  </a:t>
            </a:r>
            <a:r>
              <a:rPr lang="cs" sz="1900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– </a:t>
            </a:r>
            <a:r>
              <a:rPr lang="cs" sz="1800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– </a:t>
            </a:r>
            <a:r>
              <a:rPr lang="cs" sz="1700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 | </a:t>
            </a:r>
            <a:r>
              <a:rPr lang="cs" sz="1900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– </a:t>
            </a:r>
            <a:r>
              <a:rPr lang="cs" sz="1800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– </a:t>
            </a:r>
            <a:r>
              <a:rPr lang="cs" sz="1700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 |  – U U | – U U | – U</a:t>
            </a:r>
            <a:endParaRPr sz="1700" i="1" dirty="0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Philosopher"/>
                <a:ea typeface="Philosopher"/>
                <a:cs typeface="Philosopher"/>
                <a:sym typeface="Philosopher"/>
              </a:rPr>
              <a:t>Bibliografie</a:t>
            </a:r>
            <a:endParaRPr>
              <a:latin typeface="Philosopher"/>
              <a:ea typeface="Philosopher"/>
              <a:cs typeface="Philosopher"/>
              <a:sym typeface="Philosopher"/>
            </a:endParaRPr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662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FORST, Vladimír, Jiří OPELÍK a Luboš MERHAUT, ed. Lexikon české literatury: osobnosti, díla, instituce. Praha: Academia, 1985-^^^^. ISBN 80-200-0468-8. Dostupné také z: </a:t>
            </a:r>
            <a:r>
              <a:rPr lang="cs" sz="6620" u="sng">
                <a:solidFill>
                  <a:schemeClr val="hlink"/>
                </a:solidFill>
                <a:latin typeface="Philosopher"/>
                <a:ea typeface="Philosopher"/>
                <a:cs typeface="Philosopher"/>
                <a:sym typeface="Philosopher"/>
                <a:hlinkClick r:id="rId3"/>
              </a:rPr>
              <a:t>http://www.digitalniknihovna.cz/mzk/uuid/uuid:b5439c40-429a-11e2-b246-005056827e52</a:t>
            </a:r>
            <a:endParaRPr sz="6620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662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SCHAUBER, Vera a Hanns Michael SCHINDLER. Rok se svatými. Vyd. v KN 3. Kostelní Vydří: Karmelitánské nakladatelství, 2002. ISBN 80-7192-650-7.</a:t>
            </a:r>
            <a:endParaRPr sz="6620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662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KRÁLÍK, Oldřich. Filiace vojtěšských legend. Praha: Academia, 1971.</a:t>
            </a:r>
            <a:endParaRPr sz="6620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662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BRUNO. Život svatého Vojtěcha. Praha: Zvon, 1996. ISBN 80-7113-185-7.</a:t>
            </a:r>
            <a:endParaRPr sz="6620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662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KOLÁR, Jaroslav a Markéta SELUCKÁ, ed. Středověké legendy o českých světcích. Vyd. 2. Brno: Host, 2011. Česká knižnice. ISBN 978-80-7294-580-1.</a:t>
            </a:r>
            <a:endParaRPr sz="6620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161A9B322CDE141A4AF7279FCE31E9B" ma:contentTypeVersion="14" ma:contentTypeDescription="Vytvoří nový dokument" ma:contentTypeScope="" ma:versionID="1555abcf042db89fb8e187a931748f1d">
  <xsd:schema xmlns:xsd="http://www.w3.org/2001/XMLSchema" xmlns:xs="http://www.w3.org/2001/XMLSchema" xmlns:p="http://schemas.microsoft.com/office/2006/metadata/properties" xmlns:ns3="2e21dd4c-4d33-4868-b894-d516e6405de5" xmlns:ns4="992956b2-11ba-48cf-a4b6-836e7fe88d08" targetNamespace="http://schemas.microsoft.com/office/2006/metadata/properties" ma:root="true" ma:fieldsID="bf6046e4c6f6b6cde8218526de511e4e" ns3:_="" ns4:_="">
    <xsd:import namespace="2e21dd4c-4d33-4868-b894-d516e6405de5"/>
    <xsd:import namespace="992956b2-11ba-48cf-a4b6-836e7fe88d0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1dd4c-4d33-4868-b894-d516e6405d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2956b2-11ba-48cf-a4b6-836e7fe88d0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e21dd4c-4d33-4868-b894-d516e6405de5" xsi:nil="true"/>
  </documentManagement>
</p:properties>
</file>

<file path=customXml/itemProps1.xml><?xml version="1.0" encoding="utf-8"?>
<ds:datastoreItem xmlns:ds="http://schemas.openxmlformats.org/officeDocument/2006/customXml" ds:itemID="{8AB6D47D-5E7A-4E2F-8B88-A4E3BFC57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21dd4c-4d33-4868-b894-d516e6405de5"/>
    <ds:schemaRef ds:uri="992956b2-11ba-48cf-a4b6-836e7fe88d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31243F-05AD-431F-B3DE-0A7F5CE042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D9BD4A-B52A-4180-9596-5628B04B5880}">
  <ds:schemaRefs>
    <ds:schemaRef ds:uri="http://schemas.microsoft.com/office/2006/documentManagement/types"/>
    <ds:schemaRef ds:uri="http://purl.org/dc/dcmitype/"/>
    <ds:schemaRef ds:uri="992956b2-11ba-48cf-a4b6-836e7fe88d08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2e21dd4c-4d33-4868-b894-d516e6405de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Office PowerPoint</Application>
  <PresentationFormat>Předvádění na obrazovce (16:9)</PresentationFormat>
  <Paragraphs>57</Paragraphs>
  <Slides>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UnifrakturMaguntia</vt:lpstr>
      <vt:lpstr>Arial</vt:lpstr>
      <vt:lpstr>Philosopher</vt:lpstr>
      <vt:lpstr>Simple Dark</vt:lpstr>
      <vt:lpstr>Vojtěšské legendy</vt:lpstr>
      <vt:lpstr>Verze svatovojtěšské legendy (gerundivum lego, ere)</vt:lpstr>
      <vt:lpstr>Canapariova legenda</vt:lpstr>
      <vt:lpstr>Passio sancti Adalberti, episcopi et martyris</vt:lpstr>
      <vt:lpstr>Bruno z Querfurtu</vt:lpstr>
      <vt:lpstr>Versus de passione sancti Adalberti</vt:lpstr>
      <vt:lpstr>Bibliografie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Vojtěšské legendy</dc:title>
  <cp:lastModifiedBy>Pavel Ševčík</cp:lastModifiedBy>
  <cp:revision>2</cp:revision>
  <dcterms:modified xsi:type="dcterms:W3CDTF">2023-04-27T09:45:24Z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0x0101004161A9B322CDE141A4AF7279FCE31E9B</vt:lpwstr>
  </property>
</Properties>
</file>