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B0F5B-3224-FCE8-6717-535D72888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19A00D-4D7F-77EB-DC9C-2611B8C07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4FC033-847D-D9FE-1DAB-E7FA924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D86081-0D88-CAB6-4E25-26F49E53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889CA-8B21-D046-0E71-1CFDA2F7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15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4B675-234A-8CCC-84A0-0A346816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955879-75F4-6EE7-64DD-32A5E7856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B5A99-316C-416E-9206-24107841B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23AF5B-20DF-788E-1CE6-12697019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42D2F9-8188-16F4-1C96-E1C26444E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2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1624A2-5892-CC94-C6E7-3A54DAF47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6C0023-2826-D5C0-7131-494BE9A2D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8E246A-E467-7645-06A6-EB31BD9A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103A2B-6B86-8A93-FA41-A1F7CC34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BAC619-0FA9-351B-59A0-CA1CB043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4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D7CA6-459E-987D-A0BD-B34DC794A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7F5A01-B8C2-B19B-DE4E-A47596DA7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D5EAD7-D1E0-15FC-DB61-A799210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B475F0-ABC6-B4D9-4C19-8DB539A8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C6F1A1-2F52-5BB4-392A-02ED530A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20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E191D-9C37-4328-C1A8-5BAAF784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E47F13-131B-08CD-4C27-C5F536343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1263E-A542-3DF0-77F9-B26514D2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B3C50D-739B-13CE-F382-E4F4BEDA9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C889F7-5ABB-FB7B-01E3-74AF0106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99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B34C1-4BE9-F3CB-1D7E-F781E574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5751E-DB60-B6D6-6878-D94BA264D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680302-5CA7-E61A-6626-057E3B95E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EFBAFC-14DA-E6E6-B4E1-E4E6ACF1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6EC9DD-8EB8-6ED6-93AA-A8A43AEC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D65637-12FC-1759-CE49-F765F019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22443-03CE-147A-5FD9-A3ABC622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33A7CE-C3AF-574E-C3E0-5E66071A0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DE33C5-A587-B7E1-AA17-2D8AA5670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B274DF-38B3-CCA8-3EB6-83EFDE295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1AEF37-0F25-5F5F-F3EA-6F42744FB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ABEFB4-2573-8A67-CEDF-AECEFAAEC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780FF7-9BD8-D0B2-39DF-5C8681ED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8906AB-522E-2519-AD08-A5478513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9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B5813-C1EC-662F-26B4-DFE63F95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9D83F2-4A24-B1FE-6369-A8499BB6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E342F3-C675-7C5D-C79D-FA9C5CE5F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2E1B43-2B2E-0B09-4265-39CF7BB1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89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AB90A2-D5BB-C5DE-AEAA-02217E52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034E73-1E3C-44F4-5BAD-6B12A852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868DC9-7B83-F613-71CE-146D2193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7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891DA-0638-2450-1B80-1741EF95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F4C630-509E-47FB-D8D4-52F946F0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56AD65-77F3-AFCE-B3AA-A0AF4B1CD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E17757-E41D-E0E2-3DE7-D8D09F16E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C7FD13-F7BC-0E35-5B7E-2ACB084C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EE3203-07B7-5762-232A-D11754E0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3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F8148-7596-7CFF-60E0-EF9163FE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01F1EA-3868-2D26-7D5A-032160028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4A53B3-3373-C89A-912B-CBFA61C00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2F0E3C-AE36-442A-21FE-DC1BF04C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A92FFC-FF08-9FEA-F787-54CFDCE2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5A779A-E833-5D08-F5BE-19970181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8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tx2">
              <a:lumMod val="75000"/>
            </a:schemeClr>
          </a:fgClr>
          <a:bgClr>
            <a:schemeClr val="tx2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112A3E-C986-3CC4-6D36-E0046D60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7BA3FC-2EFC-FDD4-0A28-35B2A7C6B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0F4CD-FD19-90B4-87F0-0DAE1C525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A26D-923B-4021-8E6D-C33EC760F3B4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9609E5-B29A-CF39-A0CD-71D1F33EC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BAF2D-51D7-43D6-BBD6-841E40AB1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66E1-64E5-4BCC-9B21-805BFD97D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98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Caesarius_von_Heisterbach_zu_F%C3%BC%C3%9Fen_des_heiligen_Benedikt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495F6A-E021-577E-3FCD-9DFF85C70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785956"/>
            <a:ext cx="10058400" cy="111437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520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Dialogus</a:t>
            </a:r>
            <a:r>
              <a:rPr lang="cs-CZ" sz="5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520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miraculorum</a:t>
            </a:r>
            <a:endParaRPr lang="cs-CZ" sz="52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982635-C36E-E990-B6DC-6A97ED32F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Klára Škopková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C1C88F88-3D7C-C1DE-8656-C4F552E5DE2D}"/>
              </a:ext>
            </a:extLst>
          </p:cNvPr>
          <p:cNvSpPr txBox="1">
            <a:spLocks/>
          </p:cNvSpPr>
          <p:nvPr/>
        </p:nvSpPr>
        <p:spPr>
          <a:xfrm>
            <a:off x="1097280" y="2549231"/>
            <a:ext cx="10058400" cy="7877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Caesarius</a:t>
            </a:r>
            <a:r>
              <a:rPr lang="cs-CZ" sz="28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 </a:t>
            </a:r>
            <a:r>
              <a:rPr lang="cs-CZ" sz="280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Heisterbachu</a:t>
            </a:r>
            <a:endParaRPr lang="cs-CZ" sz="28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26D52-68D5-03AC-4310-2D3238AF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Caesarius</a:t>
            </a:r>
            <a:r>
              <a:rPr lang="cs-CZ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 </a:t>
            </a:r>
            <a:r>
              <a:rPr lang="cs-CZ" sz="4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Heisterbachu</a:t>
            </a:r>
            <a:endParaRPr lang="cs-CZ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5557B91-CB37-19EE-E65D-906C48F0CC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43" r="28120"/>
          <a:stretch/>
        </p:blipFill>
        <p:spPr bwMode="auto">
          <a:xfrm>
            <a:off x="7546109" y="0"/>
            <a:ext cx="46458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A532B-B56E-FB6C-36B4-E4FE64714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63264" cy="435133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1180–1240</a:t>
            </a: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cisterciácký mnich, </a:t>
            </a:r>
            <a:r>
              <a:rPr lang="cs-CZ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novicmistr</a:t>
            </a:r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klášter </a:t>
            </a:r>
            <a:r>
              <a:rPr lang="cs-CZ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Heisterbach</a:t>
            </a:r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 kolínské arcidiecézi</a:t>
            </a: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Dílo: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Dialogus</a:t>
            </a:r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miraculorum</a:t>
            </a:r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VIII </a:t>
            </a:r>
            <a:r>
              <a:rPr lang="cs-CZ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libri</a:t>
            </a:r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miraculorum</a:t>
            </a:r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Katalog kolínských biskupů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Biografie kolínského biskupa Engelberta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biografie durynské lantkraběnky Alžběty</a:t>
            </a:r>
          </a:p>
          <a:p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1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26D52-68D5-03AC-4310-2D3238AF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Exemplum</a:t>
            </a:r>
            <a:endParaRPr lang="cs-CZ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A532B-B56E-FB6C-36B4-E4FE64714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Stručné vyprávění poučného obsahu.</a:t>
            </a: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Při kázání k: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upoutání pozornosti,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názornému vysvětlení obsahu kázání.</a:t>
            </a:r>
          </a:p>
          <a:p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3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038E4-C8D8-1309-8F9D-49B864D1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Dialogus</a:t>
            </a:r>
            <a:r>
              <a:rPr lang="cs-CZ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4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miraculorum</a:t>
            </a:r>
            <a:endParaRPr lang="cs-CZ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9CA72-95AF-BBE9-A91D-8D36BA892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538158" cy="435133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1219–1223</a:t>
            </a: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 oddílů</a:t>
            </a: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750</a:t>
            </a:r>
            <a:r>
              <a:rPr lang="cs-CZ" sz="2400" baseline="30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exempel</a:t>
            </a:r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rozhovor mnicha s novicem</a:t>
            </a:r>
            <a:endParaRPr lang="cs-CZ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06C732-9DBF-A34A-9B25-504E17D386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6" r="14455"/>
          <a:stretch/>
        </p:blipFill>
        <p:spPr bwMode="auto">
          <a:xfrm>
            <a:off x="6653842" y="0"/>
            <a:ext cx="5538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67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038E4-C8D8-1309-8F9D-49B864D1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Děkuji za pozornost.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9CA72-95AF-BBE9-A91D-8D36BA892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Zdroje:</a:t>
            </a:r>
          </a:p>
          <a:p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Nechutová, Jana, „Předmluva“, in: </a:t>
            </a:r>
            <a:r>
              <a:rPr lang="cs-CZ" sz="2000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Caesarius</a:t>
            </a:r>
            <a:r>
              <a:rPr lang="cs-CZ" sz="20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 </a:t>
            </a:r>
            <a:r>
              <a:rPr lang="cs-CZ" sz="2000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Heisterbachu</a:t>
            </a:r>
            <a:r>
              <a:rPr lang="cs-CZ" sz="20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Vyprávění o zázracích: Středověký život v zrcadle </a:t>
            </a:r>
            <a:r>
              <a:rPr lang="cs-CZ" sz="2000" i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exempel</a:t>
            </a:r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přel. Jana Nechutová, Praha: Vyšehrad 2009, 17-33.</a:t>
            </a:r>
          </a:p>
          <a:p>
            <a:r>
              <a:rPr lang="cs-CZ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Gurevič</a:t>
            </a:r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Aron, </a:t>
            </a:r>
            <a:r>
              <a:rPr lang="cs-CZ" sz="20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Nebe, peklo, svět: Cesty k lidové kultuře středověku</a:t>
            </a:r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přel. Jaroslav Kolár, Jinočany: H &amp; H 1996.</a:t>
            </a:r>
          </a:p>
          <a:p>
            <a:pPr marL="0" indent="0">
              <a:buNone/>
            </a:pPr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Obrázky:</a:t>
            </a:r>
          </a:p>
          <a:p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https://www.kuladig.de/Objektansicht/O-81186-20131204-3</a:t>
            </a:r>
          </a:p>
          <a:p>
            <a:r>
              <a:rPr lang="cs-CZ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https://commons.wikimedia.org/wiki/File:Caesarius_von_Heisterbach_zu_F%C3%BC%C3%9Fen_des_heiligen_Benedikt.jpg</a:t>
            </a:r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68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186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Motiv Office</vt:lpstr>
      <vt:lpstr>Dialogus miraculorum</vt:lpstr>
      <vt:lpstr>Caesarius z Heisterbachu</vt:lpstr>
      <vt:lpstr>Exemplum</vt:lpstr>
      <vt:lpstr>Dialogus miraculorum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Caesarius z Heisterbachu</dc:title>
  <dc:creator>Škopková Klára (220655)</dc:creator>
  <cp:lastModifiedBy>Škopková Klára (220655)</cp:lastModifiedBy>
  <cp:revision>30</cp:revision>
  <dcterms:created xsi:type="dcterms:W3CDTF">2023-03-08T19:04:07Z</dcterms:created>
  <dcterms:modified xsi:type="dcterms:W3CDTF">2023-03-23T03:37:50Z</dcterms:modified>
</cp:coreProperties>
</file>