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D2943B9-81D0-4054-9CA6-60D213CA9363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4DC733D-1518-40B3-9436-B2B1E19CEA24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782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943B9-81D0-4054-9CA6-60D213CA9363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C733D-1518-40B3-9436-B2B1E19CEA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233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943B9-81D0-4054-9CA6-60D213CA9363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C733D-1518-40B3-9436-B2B1E19CEA24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651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943B9-81D0-4054-9CA6-60D213CA9363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C733D-1518-40B3-9436-B2B1E19CEA24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553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943B9-81D0-4054-9CA6-60D213CA9363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C733D-1518-40B3-9436-B2B1E19CEA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840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943B9-81D0-4054-9CA6-60D213CA9363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C733D-1518-40B3-9436-B2B1E19CEA24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8100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943B9-81D0-4054-9CA6-60D213CA9363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C733D-1518-40B3-9436-B2B1E19CEA24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2095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943B9-81D0-4054-9CA6-60D213CA9363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C733D-1518-40B3-9436-B2B1E19CEA24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17579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943B9-81D0-4054-9CA6-60D213CA9363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C733D-1518-40B3-9436-B2B1E19CEA24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63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943B9-81D0-4054-9CA6-60D213CA9363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C733D-1518-40B3-9436-B2B1E19CEA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213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943B9-81D0-4054-9CA6-60D213CA9363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C733D-1518-40B3-9436-B2B1E19CEA24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34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943B9-81D0-4054-9CA6-60D213CA9363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C733D-1518-40B3-9436-B2B1E19CEA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002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943B9-81D0-4054-9CA6-60D213CA9363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C733D-1518-40B3-9436-B2B1E19CEA24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2484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943B9-81D0-4054-9CA6-60D213CA9363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C733D-1518-40B3-9436-B2B1E19CEA24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15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943B9-81D0-4054-9CA6-60D213CA9363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C733D-1518-40B3-9436-B2B1E19CEA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941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943B9-81D0-4054-9CA6-60D213CA9363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C733D-1518-40B3-9436-B2B1E19CEA24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191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943B9-81D0-4054-9CA6-60D213CA9363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C733D-1518-40B3-9436-B2B1E19CEA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473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D2943B9-81D0-4054-9CA6-60D213CA9363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4DC733D-1518-40B3-9436-B2B1E19CEA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230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plato.stanford.edu/archives/spr2023/entries/aquinas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9D851-0057-EFCF-CC85-6C335EA5FD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Summa </a:t>
            </a:r>
            <a:r>
              <a:rPr lang="sk-SK" dirty="0"/>
              <a:t>T</a:t>
            </a:r>
            <a:r>
              <a:rPr lang="en-US" dirty="0" err="1"/>
              <a:t>heologica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2EA466-88ED-DF36-AB46-8D0E10FA0E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sk-SK" dirty="0"/>
              <a:t>Lj604 Latina pro nelatináře IV </a:t>
            </a:r>
          </a:p>
          <a:p>
            <a:pPr algn="r"/>
            <a:r>
              <a:rPr lang="sk-SK" dirty="0"/>
              <a:t>Denis Wierbiczki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4131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3B070-4731-5882-80FC-1E8654BFD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Čo to je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CE707-351E-7EA6-9ACD-C14EA85B9D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800" dirty="0"/>
              <a:t>Písaná medzi rokmi 1265 – 1274</a:t>
            </a:r>
          </a:p>
          <a:p>
            <a:pPr lvl="1"/>
            <a:r>
              <a:rPr lang="pl-PL" sz="2400" dirty="0"/>
              <a:t>Po smrti Tomáša Akvinského dopísaný suplement</a:t>
            </a:r>
          </a:p>
          <a:p>
            <a:r>
              <a:rPr lang="en-GB" sz="2800" dirty="0" err="1"/>
              <a:t>Súhrn</a:t>
            </a:r>
            <a:r>
              <a:rPr lang="en-GB" sz="2800" dirty="0"/>
              <a:t> </a:t>
            </a:r>
            <a:r>
              <a:rPr lang="en-GB" sz="2800" dirty="0" err="1"/>
              <a:t>učení</a:t>
            </a:r>
            <a:r>
              <a:rPr lang="en-GB" sz="2800" dirty="0"/>
              <a:t> </a:t>
            </a:r>
            <a:r>
              <a:rPr lang="en-GB" sz="2800" dirty="0" err="1"/>
              <a:t>katolíckej</a:t>
            </a:r>
            <a:r>
              <a:rPr lang="en-GB" sz="2800" dirty="0"/>
              <a:t> </a:t>
            </a:r>
            <a:r>
              <a:rPr lang="en-GB" sz="2800" dirty="0" err="1"/>
              <a:t>cirkvi</a:t>
            </a:r>
            <a:endParaRPr lang="en-GB" sz="2800" dirty="0"/>
          </a:p>
          <a:p>
            <a:r>
              <a:rPr lang="en-GB" sz="2800" dirty="0" err="1"/>
              <a:t>Pôvodne</a:t>
            </a:r>
            <a:r>
              <a:rPr lang="en-GB" sz="2800" dirty="0"/>
              <a:t> </a:t>
            </a:r>
            <a:r>
              <a:rPr lang="en-GB" sz="2800" dirty="0" err="1"/>
              <a:t>určený</a:t>
            </a:r>
            <a:r>
              <a:rPr lang="en-GB" sz="2800" dirty="0"/>
              <a:t> </a:t>
            </a:r>
            <a:r>
              <a:rPr lang="en-GB" sz="2800" dirty="0" err="1"/>
              <a:t>ako</a:t>
            </a:r>
            <a:r>
              <a:rPr lang="en-GB" sz="2800" dirty="0"/>
              <a:t> </a:t>
            </a:r>
            <a:r>
              <a:rPr lang="en-GB" sz="2800" dirty="0" err="1"/>
              <a:t>teologická</a:t>
            </a:r>
            <a:r>
              <a:rPr lang="en-GB" sz="2800" dirty="0"/>
              <a:t> </a:t>
            </a:r>
            <a:r>
              <a:rPr lang="en-GB" sz="2800" dirty="0" err="1"/>
              <a:t>príručka</a:t>
            </a:r>
            <a:endParaRPr lang="en-GB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0117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41F8A-92F3-0785-4625-DAE8DFCB8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Rozdelenie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572A5-C702-0377-E453-6ECB6790A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5143106" cy="3318936"/>
          </a:xfrm>
        </p:spPr>
        <p:txBody>
          <a:bodyPr>
            <a:normAutofit/>
          </a:bodyPr>
          <a:lstStyle/>
          <a:p>
            <a:r>
              <a:rPr lang="sk-SK" dirty="0"/>
              <a:t>3 Časti</a:t>
            </a:r>
            <a:r>
              <a:rPr lang="en-US" dirty="0"/>
              <a:t> &gt; </a:t>
            </a:r>
            <a:r>
              <a:rPr lang="sk-SK" dirty="0"/>
              <a:t>614 </a:t>
            </a:r>
            <a:r>
              <a:rPr lang="en-US" dirty="0"/>
              <a:t>O</a:t>
            </a:r>
            <a:r>
              <a:rPr lang="sk-SK" dirty="0"/>
              <a:t>tázok </a:t>
            </a:r>
            <a:r>
              <a:rPr lang="en-US" dirty="0"/>
              <a:t>&gt; 3125 </a:t>
            </a:r>
            <a:r>
              <a:rPr lang="sk-SK" dirty="0"/>
              <a:t>Článkov</a:t>
            </a:r>
          </a:p>
          <a:p>
            <a:pPr marL="914400" lvl="1" indent="-457200">
              <a:buFont typeface="+mj-lt"/>
              <a:buAutoNum type="arabicPeriod"/>
            </a:pPr>
            <a:r>
              <a:rPr lang="sk-SK" b="1" dirty="0"/>
              <a:t>Prima pars</a:t>
            </a:r>
            <a:r>
              <a:rPr lang="en-US" b="1" dirty="0"/>
              <a:t> </a:t>
            </a:r>
            <a:r>
              <a:rPr lang="en-US" dirty="0"/>
              <a:t>–119</a:t>
            </a:r>
            <a:r>
              <a:rPr lang="sk-SK" dirty="0"/>
              <a:t> otázok</a:t>
            </a:r>
            <a:r>
              <a:rPr lang="en-US" dirty="0"/>
              <a:t> </a:t>
            </a:r>
            <a:endParaRPr lang="sk-SK" dirty="0"/>
          </a:p>
          <a:p>
            <a:pPr marL="914400" lvl="1" indent="-457200">
              <a:buFont typeface="+mj-lt"/>
              <a:buAutoNum type="arabicPeriod"/>
            </a:pPr>
            <a:r>
              <a:rPr lang="sk-SK" b="1" dirty="0"/>
              <a:t>Prima secundae</a:t>
            </a:r>
            <a:r>
              <a:rPr lang="en-US" dirty="0"/>
              <a:t> – 1</a:t>
            </a:r>
            <a:r>
              <a:rPr lang="sk-SK" dirty="0"/>
              <a:t>14 otázok</a:t>
            </a:r>
            <a:br>
              <a:rPr lang="sk-SK" dirty="0"/>
            </a:br>
            <a:r>
              <a:rPr lang="sk-SK" b="1" dirty="0"/>
              <a:t>Secunda secundae</a:t>
            </a:r>
            <a:r>
              <a:rPr lang="en-US" b="1" dirty="0"/>
              <a:t> </a:t>
            </a:r>
            <a:r>
              <a:rPr lang="en-US" dirty="0"/>
              <a:t>– 189</a:t>
            </a:r>
            <a:r>
              <a:rPr lang="sk-SK" dirty="0"/>
              <a:t> otázok</a:t>
            </a:r>
          </a:p>
          <a:p>
            <a:pPr marL="914400" lvl="1" indent="-457200">
              <a:buFont typeface="+mj-lt"/>
              <a:buAutoNum type="arabicPeriod"/>
            </a:pPr>
            <a:r>
              <a:rPr lang="sk-SK" b="1" dirty="0"/>
              <a:t>Tertia pars</a:t>
            </a:r>
            <a:r>
              <a:rPr lang="en-US" dirty="0"/>
              <a:t> </a:t>
            </a:r>
            <a:r>
              <a:rPr lang="sk-SK" dirty="0"/>
              <a:t>– </a:t>
            </a:r>
            <a:r>
              <a:rPr lang="en-US" dirty="0"/>
              <a:t>90</a:t>
            </a:r>
            <a:r>
              <a:rPr lang="sk-SK" dirty="0"/>
              <a:t> otázok</a:t>
            </a:r>
          </a:p>
          <a:p>
            <a:pPr lvl="2"/>
            <a:r>
              <a:rPr lang="sk-SK" dirty="0"/>
              <a:t>Suplementum – 99 otázok</a:t>
            </a:r>
          </a:p>
          <a:p>
            <a:pPr marL="914400" lvl="2" indent="0">
              <a:buNone/>
            </a:pPr>
            <a:endParaRPr lang="sk-SK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A72887-DEB7-E562-177D-872DA5DDF037}"/>
              </a:ext>
            </a:extLst>
          </p:cNvPr>
          <p:cNvSpPr txBox="1"/>
          <p:nvPr/>
        </p:nvSpPr>
        <p:spPr>
          <a:xfrm>
            <a:off x="7098383" y="2559200"/>
            <a:ext cx="35539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/>
              <a:t>Článok: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400" dirty="0"/>
              <a:t>Argument 1,2...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400" dirty="0"/>
              <a:t>Sed contra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400" dirty="0"/>
              <a:t>Corpus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400" dirty="0"/>
              <a:t>Ad 1,2...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022892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09B32-B613-78F8-A266-4B72A3304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Obsah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22704-C32A-4A7E-A26E-568F271124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Ia – Boh, stvorenie sveta, ľudská nátura</a:t>
            </a:r>
          </a:p>
          <a:p>
            <a:pPr lvl="1"/>
            <a:r>
              <a:rPr lang="sk-SK" dirty="0"/>
              <a:t>Ia 2.3 – 5 dôkazov o existencii Boha</a:t>
            </a:r>
          </a:p>
          <a:p>
            <a:r>
              <a:rPr lang="sk-SK" dirty="0"/>
              <a:t>IaIIae – morálna teória– cnosti a hriechy, zákony, </a:t>
            </a:r>
          </a:p>
          <a:p>
            <a:pPr lvl="1"/>
            <a:r>
              <a:rPr lang="sk-SK" dirty="0"/>
              <a:t>IaIIae 90-108 – Traktát o Zákone</a:t>
            </a:r>
          </a:p>
          <a:p>
            <a:r>
              <a:rPr lang="sk-SK" dirty="0"/>
              <a:t>IIaIIae – teologické a filozofické cnosti popísané detailne</a:t>
            </a:r>
          </a:p>
          <a:p>
            <a:r>
              <a:rPr lang="sk-SK" dirty="0"/>
              <a:t>IIIa - kristológia, 7 sviatostí</a:t>
            </a:r>
          </a:p>
        </p:txBody>
      </p:sp>
    </p:spTree>
    <p:extLst>
      <p:ext uri="{BB962C8B-B14F-4D97-AF65-F5344CB8AC3E}">
        <p14:creationId xmlns:p14="http://schemas.microsoft.com/office/powerpoint/2010/main" val="705763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E32E5-3490-C4AA-1C57-800CE9291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Zdroje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D0FD9-DC58-D7FF-5166-20D7C0A5AC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0" i="0" dirty="0">
                <a:solidFill>
                  <a:srgbClr val="545454"/>
                </a:solidFill>
                <a:effectLst/>
              </a:rPr>
              <a:t>Aquinas, Thomas. </a:t>
            </a:r>
            <a:r>
              <a:rPr lang="en-GB" b="0" i="1" dirty="0">
                <a:solidFill>
                  <a:srgbClr val="545454"/>
                </a:solidFill>
                <a:effectLst/>
              </a:rPr>
              <a:t>Summa Theologica</a:t>
            </a:r>
            <a:r>
              <a:rPr lang="en-GB" b="0" i="0" dirty="0">
                <a:solidFill>
                  <a:srgbClr val="545454"/>
                </a:solidFill>
                <a:effectLst/>
              </a:rPr>
              <a:t>. Translated by Fathers of the English Dominican Province.</a:t>
            </a:r>
            <a:endParaRPr lang="sk-SK" b="0" i="0" dirty="0">
              <a:solidFill>
                <a:srgbClr val="545454"/>
              </a:solidFill>
              <a:effectLst/>
            </a:endParaRPr>
          </a:p>
          <a:p>
            <a:r>
              <a:rPr lang="en-GB" b="0" i="0" dirty="0" err="1">
                <a:solidFill>
                  <a:srgbClr val="1A1A1A"/>
                </a:solidFill>
                <a:effectLst/>
              </a:rPr>
              <a:t>Pasnau</a:t>
            </a:r>
            <a:r>
              <a:rPr lang="en-GB" b="0" i="0" dirty="0">
                <a:solidFill>
                  <a:srgbClr val="1A1A1A"/>
                </a:solidFill>
                <a:effectLst/>
              </a:rPr>
              <a:t>, Robert, "Thomas Aquinas", </a:t>
            </a:r>
            <a:r>
              <a:rPr lang="en-GB" b="0" i="1" dirty="0">
                <a:solidFill>
                  <a:srgbClr val="1A1A1A"/>
                </a:solidFill>
                <a:effectLst/>
              </a:rPr>
              <a:t>The Stanford </a:t>
            </a:r>
            <a:r>
              <a:rPr lang="en-GB" b="0" i="1" dirty="0" err="1">
                <a:solidFill>
                  <a:srgbClr val="1A1A1A"/>
                </a:solidFill>
                <a:effectLst/>
              </a:rPr>
              <a:t>Encyclopedia</a:t>
            </a:r>
            <a:r>
              <a:rPr lang="en-GB" b="0" i="1" dirty="0">
                <a:solidFill>
                  <a:srgbClr val="1A1A1A"/>
                </a:solidFill>
                <a:effectLst/>
              </a:rPr>
              <a:t> of Philosophy </a:t>
            </a:r>
            <a:r>
              <a:rPr lang="en-GB" b="0" i="0" dirty="0">
                <a:solidFill>
                  <a:srgbClr val="1A1A1A"/>
                </a:solidFill>
                <a:effectLst/>
              </a:rPr>
              <a:t>(Spring 2023 Edition), Edward N. </a:t>
            </a:r>
            <a:r>
              <a:rPr lang="en-GB" b="0" i="0" dirty="0" err="1">
                <a:solidFill>
                  <a:srgbClr val="1A1A1A"/>
                </a:solidFill>
                <a:effectLst/>
              </a:rPr>
              <a:t>Zalta</a:t>
            </a:r>
            <a:r>
              <a:rPr lang="en-GB" b="0" i="0" dirty="0">
                <a:solidFill>
                  <a:srgbClr val="1A1A1A"/>
                </a:solidFill>
                <a:effectLst/>
              </a:rPr>
              <a:t> &amp; Uri </a:t>
            </a:r>
            <a:r>
              <a:rPr lang="en-GB" b="0" i="0" dirty="0" err="1">
                <a:solidFill>
                  <a:srgbClr val="1A1A1A"/>
                </a:solidFill>
                <a:effectLst/>
              </a:rPr>
              <a:t>Nodelman</a:t>
            </a:r>
            <a:r>
              <a:rPr lang="en-GB" b="0" i="0" dirty="0">
                <a:solidFill>
                  <a:srgbClr val="1A1A1A"/>
                </a:solidFill>
                <a:effectLst/>
              </a:rPr>
              <a:t> (eds.),</a:t>
            </a:r>
            <a:r>
              <a:rPr lang="sk-SK" b="0" i="0" dirty="0">
                <a:solidFill>
                  <a:srgbClr val="1A1A1A"/>
                </a:solidFill>
                <a:effectLst/>
              </a:rPr>
              <a:t> </a:t>
            </a:r>
            <a:r>
              <a:rPr lang="en-GB" b="0" i="0" dirty="0">
                <a:solidFill>
                  <a:srgbClr val="1A1A1A"/>
                </a:solidFill>
                <a:effectLst/>
                <a:hlinkClick r:id="rId2"/>
              </a:rPr>
              <a:t>https://plato.stanford.edu/archives/spr2023/entries/aquinas/</a:t>
            </a:r>
            <a:r>
              <a:rPr lang="sk-SK" dirty="0">
                <a:solidFill>
                  <a:srgbClr val="1A1A1A"/>
                </a:solidFill>
              </a:rPr>
              <a:t>.</a:t>
            </a:r>
            <a:endParaRPr lang="sk-SK" b="0" i="0" dirty="0">
              <a:solidFill>
                <a:srgbClr val="1A1A1A"/>
              </a:solidFill>
              <a:effectLst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533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TM02900743[[fn=Organic]]</Template>
  <TotalTime>2299</TotalTime>
  <Words>192</Words>
  <Application>Microsoft Office PowerPoint</Application>
  <PresentationFormat>Widescreen</PresentationFormat>
  <Paragraphs>29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Garamond</vt:lpstr>
      <vt:lpstr>Organic</vt:lpstr>
      <vt:lpstr>Summa Theologica</vt:lpstr>
      <vt:lpstr>Čo to je</vt:lpstr>
      <vt:lpstr>Rozdelenie</vt:lpstr>
      <vt:lpstr>Obsah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Summa theologica</dc:title>
  <dc:creator>Denis Wierbiczki</dc:creator>
  <cp:lastModifiedBy>Denis Wierbiczki</cp:lastModifiedBy>
  <cp:revision>9</cp:revision>
  <dcterms:created xsi:type="dcterms:W3CDTF">2023-05-08T16:46:34Z</dcterms:created>
  <dcterms:modified xsi:type="dcterms:W3CDTF">2023-05-11T05:36:31Z</dcterms:modified>
</cp:coreProperties>
</file>