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3" r:id="rId7"/>
    <p:sldId id="265" r:id="rId8"/>
    <p:sldId id="267" r:id="rId9"/>
    <p:sldId id="266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96" autoAdjust="0"/>
  </p:normalViewPr>
  <p:slideViewPr>
    <p:cSldViewPr snapToGrid="0">
      <p:cViewPr varScale="1">
        <p:scale>
          <a:sx n="69" d="100"/>
          <a:sy n="69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53FD-3B52-443D-8CF0-BD81A4C561AF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4EA6-0B0F-4895-8B51-FC21C4888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Jeroným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studovně</a:t>
            </a:r>
            <a:r>
              <a:rPr lang="en-GB" dirty="0"/>
              <a:t> (</a:t>
            </a:r>
            <a:r>
              <a:rPr lang="en-GB" dirty="0" err="1"/>
              <a:t>typicky</a:t>
            </a:r>
            <a:r>
              <a:rPr lang="en-GB" dirty="0"/>
              <a:t> </a:t>
            </a:r>
            <a:r>
              <a:rPr lang="en-GB" dirty="0" err="1"/>
              <a:t>vyobrazen</a:t>
            </a:r>
            <a:r>
              <a:rPr lang="en-GB" dirty="0"/>
              <a:t> </a:t>
            </a:r>
            <a:r>
              <a:rPr lang="en-GB" dirty="0" err="1"/>
              <a:t>studující</a:t>
            </a:r>
            <a:r>
              <a:rPr lang="en-GB" dirty="0"/>
              <a:t> </a:t>
            </a:r>
            <a:r>
              <a:rPr lang="en-GB" dirty="0" err="1"/>
              <a:t>knihu</a:t>
            </a:r>
            <a:r>
              <a:rPr lang="en-GB" dirty="0"/>
              <a:t> a </a:t>
            </a:r>
            <a:r>
              <a:rPr lang="en-GB" dirty="0" err="1"/>
              <a:t>oblečený</a:t>
            </a:r>
            <a:r>
              <a:rPr lang="en-GB" dirty="0"/>
              <a:t> v </a:t>
            </a:r>
            <a:r>
              <a:rPr lang="en-GB" dirty="0" err="1"/>
              <a:t>červeném</a:t>
            </a:r>
            <a:r>
              <a:rPr lang="en-GB" dirty="0"/>
              <a:t> </a:t>
            </a:r>
            <a:r>
              <a:rPr lang="en-GB" dirty="0" err="1"/>
              <a:t>plášti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tmavý</a:t>
            </a:r>
            <a:r>
              <a:rPr lang="en-GB" dirty="0"/>
              <a:t> </a:t>
            </a:r>
            <a:r>
              <a:rPr lang="en-GB" dirty="0" err="1"/>
              <a:t>obraz</a:t>
            </a:r>
            <a:r>
              <a:rPr lang="en-GB" dirty="0"/>
              <a:t> je od </a:t>
            </a:r>
            <a:r>
              <a:rPr lang="en-GB" dirty="0" err="1"/>
              <a:t>Caravaggia</a:t>
            </a:r>
            <a:endParaRPr lang="en-GB" dirty="0"/>
          </a:p>
          <a:p>
            <a:r>
              <a:rPr lang="en-GB" dirty="0" err="1"/>
              <a:t>Vyobrazován</a:t>
            </a:r>
            <a:r>
              <a:rPr lang="en-GB" dirty="0"/>
              <a:t> se </a:t>
            </a:r>
            <a:r>
              <a:rPr lang="en-GB" dirty="0" err="1"/>
              <a:t>lvem</a:t>
            </a:r>
            <a:r>
              <a:rPr lang="en-GB" dirty="0"/>
              <a:t> (</a:t>
            </a:r>
            <a:r>
              <a:rPr lang="en-GB" dirty="0" err="1"/>
              <a:t>nejspíše</a:t>
            </a:r>
            <a:r>
              <a:rPr lang="en-GB" dirty="0"/>
              <a:t> </a:t>
            </a:r>
            <a:r>
              <a:rPr lang="en-GB" dirty="0" err="1"/>
              <a:t>nedorozumění</a:t>
            </a:r>
            <a:r>
              <a:rPr lang="en-GB" dirty="0"/>
              <a:t>)</a:t>
            </a:r>
          </a:p>
          <a:p>
            <a:r>
              <a:rPr lang="en-GB" dirty="0" err="1"/>
              <a:t>Červený</a:t>
            </a:r>
            <a:r>
              <a:rPr lang="en-GB" dirty="0"/>
              <a:t>/</a:t>
            </a:r>
            <a:r>
              <a:rPr lang="en-GB" dirty="0" err="1"/>
              <a:t>kardinálský</a:t>
            </a:r>
            <a:r>
              <a:rPr lang="en-GB" dirty="0"/>
              <a:t> </a:t>
            </a:r>
            <a:r>
              <a:rPr lang="en-GB" dirty="0" err="1"/>
              <a:t>plášť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74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Jeroným</a:t>
            </a:r>
            <a:r>
              <a:rPr lang="en-US" sz="1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1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poušti</a:t>
            </a:r>
            <a:r>
              <a:rPr lang="en-US" sz="1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1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divočině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9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Tady</a:t>
            </a:r>
            <a:r>
              <a:rPr lang="en-GB" dirty="0"/>
              <a:t> </a:t>
            </a:r>
            <a:r>
              <a:rPr lang="en-GB" dirty="0" err="1"/>
              <a:t>jsem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dovolil</a:t>
            </a:r>
            <a:r>
              <a:rPr lang="en-GB" dirty="0"/>
              <a:t> </a:t>
            </a:r>
            <a:r>
              <a:rPr lang="en-GB" dirty="0" err="1"/>
              <a:t>vložit</a:t>
            </a:r>
            <a:r>
              <a:rPr lang="en-GB" dirty="0"/>
              <a:t> </a:t>
            </a:r>
            <a:r>
              <a:rPr lang="en-GB" dirty="0" err="1"/>
              <a:t>moji</a:t>
            </a:r>
            <a:r>
              <a:rPr lang="en-GB" dirty="0"/>
              <a:t> </a:t>
            </a:r>
            <a:r>
              <a:rPr lang="en-GB" dirty="0" err="1"/>
              <a:t>oblíbenou</a:t>
            </a:r>
            <a:r>
              <a:rPr lang="en-GB" dirty="0"/>
              <a:t> </a:t>
            </a:r>
            <a:r>
              <a:rPr lang="en-GB" dirty="0" err="1"/>
              <a:t>verzi</a:t>
            </a:r>
            <a:r>
              <a:rPr lang="en-GB" dirty="0"/>
              <a:t> (Saint Hieronymus (1978), by Jose </a:t>
            </a:r>
            <a:r>
              <a:rPr lang="en-GB" dirty="0" err="1"/>
              <a:t>Escada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6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rétoriky</a:t>
            </a:r>
            <a:r>
              <a:rPr lang="en-GB" dirty="0"/>
              <a:t>, </a:t>
            </a:r>
            <a:r>
              <a:rPr lang="en-GB" dirty="0" err="1"/>
              <a:t>grammatiky</a:t>
            </a:r>
            <a:r>
              <a:rPr lang="en-GB" dirty="0"/>
              <a:t>, </a:t>
            </a:r>
            <a:r>
              <a:rPr lang="en-GB" dirty="0" err="1"/>
              <a:t>philosophie</a:t>
            </a:r>
            <a:r>
              <a:rPr lang="en-GB" dirty="0"/>
              <a:t> (a </a:t>
            </a:r>
            <a:r>
              <a:rPr lang="en-GB" dirty="0" err="1"/>
              <a:t>tedy</a:t>
            </a:r>
            <a:r>
              <a:rPr lang="en-GB" dirty="0"/>
              <a:t> I </a:t>
            </a:r>
            <a:r>
              <a:rPr lang="en-GB" dirty="0" err="1"/>
              <a:t>řečtiny</a:t>
            </a:r>
            <a:r>
              <a:rPr lang="en-GB" dirty="0"/>
              <a:t>)</a:t>
            </a:r>
          </a:p>
          <a:p>
            <a:r>
              <a:rPr lang="en-GB" dirty="0" err="1"/>
              <a:t>Katakomby</a:t>
            </a:r>
            <a:r>
              <a:rPr lang="en-GB" dirty="0"/>
              <a:t> -&gt; </a:t>
            </a:r>
            <a:r>
              <a:rPr lang="en-GB" dirty="0" err="1"/>
              <a:t>Jeroným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vyobrazován</a:t>
            </a:r>
            <a:r>
              <a:rPr lang="en-GB" dirty="0"/>
              <a:t> s </a:t>
            </a:r>
            <a:r>
              <a:rPr lang="en-GB" dirty="0" err="1"/>
              <a:t>lebkou</a:t>
            </a:r>
            <a:r>
              <a:rPr lang="en-GB" dirty="0"/>
              <a:t>; </a:t>
            </a:r>
            <a:r>
              <a:rPr lang="en-GB" dirty="0" err="1"/>
              <a:t>návštěva</a:t>
            </a:r>
            <a:r>
              <a:rPr lang="en-GB" dirty="0"/>
              <a:t> </a:t>
            </a:r>
            <a:r>
              <a:rPr lang="en-GB" dirty="0" err="1"/>
              <a:t>katakomb</a:t>
            </a:r>
            <a:r>
              <a:rPr lang="en-GB" dirty="0"/>
              <a:t> mu </a:t>
            </a:r>
            <a:r>
              <a:rPr lang="en-GB" dirty="0" err="1"/>
              <a:t>měla</a:t>
            </a:r>
            <a:r>
              <a:rPr lang="en-GB" dirty="0"/>
              <a:t> </a:t>
            </a:r>
            <a:r>
              <a:rPr lang="en-GB" dirty="0" err="1"/>
              <a:t>připomenout</a:t>
            </a:r>
            <a:r>
              <a:rPr lang="en-GB" dirty="0"/>
              <a:t> </a:t>
            </a:r>
            <a:r>
              <a:rPr lang="en-GB" dirty="0" err="1"/>
              <a:t>peklo</a:t>
            </a:r>
            <a:r>
              <a:rPr lang="en-GB" dirty="0"/>
              <a:t> (</a:t>
            </a:r>
            <a:r>
              <a:rPr lang="en-GB" dirty="0" err="1"/>
              <a:t>vedl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Pobyt</a:t>
            </a:r>
            <a:r>
              <a:rPr lang="en-GB" dirty="0"/>
              <a:t> v </a:t>
            </a:r>
            <a:r>
              <a:rPr lang="en-GB" dirty="0" err="1"/>
              <a:t>poušti</a:t>
            </a:r>
            <a:r>
              <a:rPr lang="en-GB" dirty="0"/>
              <a:t> (</a:t>
            </a:r>
            <a:r>
              <a:rPr lang="en-GB" dirty="0" err="1"/>
              <a:t>askeze</a:t>
            </a:r>
            <a:r>
              <a:rPr lang="en-GB" dirty="0"/>
              <a:t>, </a:t>
            </a:r>
            <a:r>
              <a:rPr lang="en-GB" dirty="0" err="1"/>
              <a:t>učil</a:t>
            </a:r>
            <a:r>
              <a:rPr lang="en-GB" dirty="0"/>
              <a:t> se </a:t>
            </a:r>
            <a:r>
              <a:rPr lang="en-GB" dirty="0" err="1"/>
              <a:t>hebrejsky</a:t>
            </a:r>
            <a:r>
              <a:rPr lang="en-GB" dirty="0"/>
              <a:t> a </a:t>
            </a:r>
            <a:r>
              <a:rPr lang="en-GB" dirty="0" err="1"/>
              <a:t>řečtninu</a:t>
            </a:r>
            <a:r>
              <a:rPr lang="en-GB" dirty="0"/>
              <a:t>) -&gt; </a:t>
            </a:r>
            <a:r>
              <a:rPr lang="en-GB" dirty="0" err="1"/>
              <a:t>Vrací</a:t>
            </a:r>
            <a:r>
              <a:rPr lang="en-GB" dirty="0"/>
              <a:t> se do </a:t>
            </a:r>
            <a:r>
              <a:rPr lang="en-GB" dirty="0" err="1"/>
              <a:t>Antiochie</a:t>
            </a:r>
            <a:endParaRPr lang="en-GB" dirty="0"/>
          </a:p>
          <a:p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Říme</a:t>
            </a:r>
            <a:r>
              <a:rPr lang="en-GB" dirty="0"/>
              <a:t> </a:t>
            </a:r>
            <a:r>
              <a:rPr lang="en-GB" dirty="0" err="1"/>
              <a:t>vyučuje</a:t>
            </a:r>
            <a:r>
              <a:rPr lang="en-GB" dirty="0"/>
              <a:t> </a:t>
            </a:r>
            <a:r>
              <a:rPr lang="en-GB" dirty="0" err="1"/>
              <a:t>vdovy</a:t>
            </a:r>
            <a:r>
              <a:rPr lang="en-GB" dirty="0"/>
              <a:t> a </a:t>
            </a:r>
            <a:r>
              <a:rPr lang="en-GB" dirty="0" err="1"/>
              <a:t>panny</a:t>
            </a:r>
            <a:r>
              <a:rPr lang="en-GB" dirty="0"/>
              <a:t> z </a:t>
            </a:r>
            <a:r>
              <a:rPr lang="en-GB" dirty="0" err="1"/>
              <a:t>aristoracie</a:t>
            </a:r>
            <a:r>
              <a:rPr lang="en-GB" dirty="0"/>
              <a:t> (</a:t>
            </a:r>
            <a:r>
              <a:rPr lang="en-GB" dirty="0" err="1"/>
              <a:t>výuka</a:t>
            </a:r>
            <a:r>
              <a:rPr lang="en-GB" dirty="0"/>
              <a:t> </a:t>
            </a:r>
            <a:r>
              <a:rPr lang="en-GB" dirty="0" err="1"/>
              <a:t>hebrejské</a:t>
            </a:r>
            <a:r>
              <a:rPr lang="en-GB" dirty="0"/>
              <a:t> bible)</a:t>
            </a:r>
          </a:p>
          <a:p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kariéry</a:t>
            </a:r>
            <a:r>
              <a:rPr lang="en-GB" dirty="0"/>
              <a:t> se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věnoval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překladům</a:t>
            </a:r>
            <a:r>
              <a:rPr lang="en-GB" dirty="0"/>
              <a:t> a </a:t>
            </a:r>
            <a:r>
              <a:rPr lang="en-GB" dirty="0" err="1"/>
              <a:t>komentářům</a:t>
            </a:r>
            <a:r>
              <a:rPr lang="en-GB" dirty="0"/>
              <a:t>, </a:t>
            </a:r>
            <a:r>
              <a:rPr lang="en-GB" dirty="0" err="1"/>
              <a:t>extenzivně</a:t>
            </a:r>
            <a:r>
              <a:rPr lang="en-GB" dirty="0"/>
              <a:t> se </a:t>
            </a:r>
            <a:r>
              <a:rPr lang="en-GB" dirty="0" err="1"/>
              <a:t>zabýval</a:t>
            </a:r>
            <a:r>
              <a:rPr lang="en-GB" dirty="0"/>
              <a:t> </a:t>
            </a:r>
            <a:r>
              <a:rPr lang="en-GB" dirty="0" err="1"/>
              <a:t>hebrejskou</a:t>
            </a:r>
            <a:r>
              <a:rPr lang="en-GB" dirty="0"/>
              <a:t> </a:t>
            </a:r>
            <a:r>
              <a:rPr lang="en-GB" dirty="0" err="1"/>
              <a:t>složkou</a:t>
            </a:r>
            <a:r>
              <a:rPr lang="en-GB" dirty="0"/>
              <a:t> </a:t>
            </a:r>
            <a:r>
              <a:rPr lang="en-GB" dirty="0" err="1"/>
              <a:t>křesťanství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snažil</a:t>
            </a:r>
            <a:r>
              <a:rPr lang="en-GB" dirty="0"/>
              <a:t> se do </a:t>
            </a:r>
            <a:r>
              <a:rPr lang="en-GB" dirty="0" err="1"/>
              <a:t>latiny</a:t>
            </a:r>
            <a:r>
              <a:rPr lang="en-GB" dirty="0"/>
              <a:t> </a:t>
            </a:r>
            <a:r>
              <a:rPr lang="en-GB" dirty="0" err="1"/>
              <a:t>interpretovat</a:t>
            </a:r>
            <a:r>
              <a:rPr lang="en-GB" dirty="0"/>
              <a:t> z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hebrejštiny</a:t>
            </a:r>
            <a:r>
              <a:rPr lang="en-GB" dirty="0"/>
              <a:t>, </a:t>
            </a:r>
            <a:r>
              <a:rPr lang="en-GB" dirty="0" err="1"/>
              <a:t>namísto</a:t>
            </a:r>
            <a:r>
              <a:rPr lang="en-GB" dirty="0"/>
              <a:t> </a:t>
            </a:r>
            <a:r>
              <a:rPr lang="en-GB" dirty="0" err="1"/>
              <a:t>Septuaginty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přeložil</a:t>
            </a:r>
            <a:r>
              <a:rPr lang="en-GB" dirty="0"/>
              <a:t> </a:t>
            </a:r>
            <a:r>
              <a:rPr lang="en-GB" dirty="0" err="1"/>
              <a:t>většinu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Vulgáty</a:t>
            </a:r>
            <a:r>
              <a:rPr lang="en-GB" dirty="0"/>
              <a:t>, </a:t>
            </a:r>
            <a:r>
              <a:rPr lang="en-GB" dirty="0" err="1"/>
              <a:t>latinské</a:t>
            </a:r>
            <a:r>
              <a:rPr lang="en-GB" dirty="0"/>
              <a:t> bible (</a:t>
            </a:r>
            <a:r>
              <a:rPr lang="en-GB" dirty="0" err="1"/>
              <a:t>částečně</a:t>
            </a:r>
            <a:r>
              <a:rPr lang="en-GB" dirty="0"/>
              <a:t> </a:t>
            </a:r>
            <a:r>
              <a:rPr lang="en-GB" dirty="0" err="1"/>
              <a:t>zkrze</a:t>
            </a:r>
            <a:r>
              <a:rPr lang="en-GB" dirty="0"/>
              <a:t> </a:t>
            </a:r>
            <a:r>
              <a:rPr lang="en-GB" dirty="0" err="1"/>
              <a:t>edici</a:t>
            </a:r>
            <a:r>
              <a:rPr lang="en-GB" dirty="0"/>
              <a:t> a </a:t>
            </a:r>
            <a:r>
              <a:rPr lang="en-GB" dirty="0" err="1"/>
              <a:t>komentář</a:t>
            </a:r>
            <a:r>
              <a:rPr lang="en-GB" dirty="0"/>
              <a:t> k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Vetus</a:t>
            </a:r>
            <a:r>
              <a:rPr lang="en-GB" dirty="0"/>
              <a:t> Latina (i.e. </a:t>
            </a:r>
            <a:r>
              <a:rPr lang="en-GB" dirty="0" err="1"/>
              <a:t>latinský</a:t>
            </a:r>
            <a:r>
              <a:rPr lang="en-GB" dirty="0"/>
              <a:t> </a:t>
            </a:r>
            <a:r>
              <a:rPr lang="en-GB" dirty="0" err="1"/>
              <a:t>překlad</a:t>
            </a:r>
            <a:r>
              <a:rPr lang="en-GB" dirty="0"/>
              <a:t> z </a:t>
            </a:r>
            <a:r>
              <a:rPr lang="en-GB" dirty="0" err="1"/>
              <a:t>řečtiny</a:t>
            </a:r>
            <a:r>
              <a:rPr lang="en-GB" dirty="0"/>
              <a:t>))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0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Ukázat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mapě</a:t>
            </a:r>
            <a:r>
              <a:rPr lang="en-GB" dirty="0"/>
              <a:t> X </a:t>
            </a:r>
            <a:r>
              <a:rPr lang="en-GB" dirty="0" err="1"/>
              <a:t>Stridon</a:t>
            </a:r>
            <a:r>
              <a:rPr lang="en-GB" dirty="0"/>
              <a:t> </a:t>
            </a:r>
            <a:r>
              <a:rPr lang="en-GB" dirty="0" err="1"/>
              <a:t>přesně</a:t>
            </a:r>
            <a:r>
              <a:rPr lang="en-GB" dirty="0"/>
              <a:t> </a:t>
            </a:r>
            <a:r>
              <a:rPr lang="en-GB" dirty="0" err="1"/>
              <a:t>nevíme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, ale mesto </a:t>
            </a:r>
            <a:r>
              <a:rPr lang="en-GB" dirty="0" err="1"/>
              <a:t>mělo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zničeno</a:t>
            </a:r>
            <a:r>
              <a:rPr lang="en-GB" dirty="0"/>
              <a:t> </a:t>
            </a:r>
            <a:r>
              <a:rPr lang="en-GB" dirty="0" err="1"/>
              <a:t>Góthy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4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Viris</a:t>
            </a:r>
            <a:r>
              <a:rPr lang="en-GB" dirty="0"/>
              <a:t> </a:t>
            </a:r>
            <a:r>
              <a:rPr lang="en-GB" dirty="0" err="1"/>
              <a:t>Illustribus</a:t>
            </a:r>
            <a:r>
              <a:rPr lang="en-GB" dirty="0"/>
              <a:t> je </a:t>
            </a:r>
            <a:r>
              <a:rPr lang="en-GB" dirty="0" err="1"/>
              <a:t>víceméně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historiografický</a:t>
            </a:r>
            <a:r>
              <a:rPr lang="en-GB" dirty="0"/>
              <a:t> </a:t>
            </a:r>
            <a:r>
              <a:rPr lang="en-GB" dirty="0" err="1"/>
              <a:t>subžánr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biografie</a:t>
            </a:r>
            <a:r>
              <a:rPr lang="en-GB" dirty="0"/>
              <a:t> (viz. Cornelius </a:t>
            </a:r>
            <a:r>
              <a:rPr lang="en-GB" dirty="0" err="1"/>
              <a:t>Nepot</a:t>
            </a:r>
            <a:r>
              <a:rPr lang="en-GB" dirty="0"/>
              <a:t>)</a:t>
            </a:r>
          </a:p>
          <a:p>
            <a:r>
              <a:rPr lang="en-GB" dirty="0"/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</a:t>
            </a:r>
            <a:r>
              <a:rPr lang="en-GB" dirty="0" err="1"/>
              <a:t>pojem</a:t>
            </a:r>
            <a:r>
              <a:rPr lang="en-GB" dirty="0"/>
              <a:t> mi </a:t>
            </a:r>
            <a:r>
              <a:rPr lang="en-GB" dirty="0" err="1"/>
              <a:t>přimoníná</a:t>
            </a:r>
            <a:r>
              <a:rPr lang="en-GB" dirty="0"/>
              <a:t> </a:t>
            </a:r>
            <a:r>
              <a:rPr lang="en-GB" dirty="0" err="1"/>
              <a:t>pojetí</a:t>
            </a:r>
            <a:r>
              <a:rPr lang="en-GB" dirty="0"/>
              <a:t> </a:t>
            </a:r>
            <a:r>
              <a:rPr lang="en-GB" b="1" dirty="0" err="1"/>
              <a:t>shengren</a:t>
            </a:r>
            <a:r>
              <a:rPr lang="en-GB" b="1" dirty="0"/>
              <a:t>, </a:t>
            </a:r>
            <a:r>
              <a:rPr lang="ja-JP" altLang="en-US" b="1" dirty="0"/>
              <a:t>圣人 </a:t>
            </a:r>
            <a:r>
              <a:rPr lang="en-GB" altLang="ja-JP" b="0" i="0" dirty="0"/>
              <a:t> v </a:t>
            </a:r>
            <a:r>
              <a:rPr lang="en-GB" altLang="ja-JP" b="0" i="0" dirty="0" err="1"/>
              <a:t>čínské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filozofii</a:t>
            </a:r>
            <a:r>
              <a:rPr lang="en-GB" altLang="ja-JP" b="0" i="0" dirty="0"/>
              <a:t> (</a:t>
            </a:r>
            <a:r>
              <a:rPr lang="en-GB" altLang="ja-JP" b="0" i="0" dirty="0" err="1"/>
              <a:t>znamenající</a:t>
            </a:r>
            <a:r>
              <a:rPr lang="en-GB" altLang="ja-JP" b="0" i="0" dirty="0"/>
              <a:t> “</a:t>
            </a:r>
            <a:r>
              <a:rPr lang="en-GB" altLang="ja-JP" b="0" i="0" dirty="0" err="1"/>
              <a:t>mudrc</a:t>
            </a:r>
            <a:r>
              <a:rPr lang="en-GB" altLang="ja-JP" b="0" i="0" dirty="0"/>
              <a:t>” </a:t>
            </a:r>
            <a:r>
              <a:rPr lang="en-GB" altLang="ja-JP" b="0" i="0" dirty="0" err="1"/>
              <a:t>či</a:t>
            </a:r>
            <a:r>
              <a:rPr lang="en-GB" altLang="ja-JP" b="0" i="0" dirty="0"/>
              <a:t> “</a:t>
            </a:r>
            <a:r>
              <a:rPr lang="en-GB" altLang="ja-JP" b="0" i="0" dirty="0" err="1"/>
              <a:t>pravý</a:t>
            </a:r>
            <a:r>
              <a:rPr lang="en-GB" altLang="ja-JP" b="0" i="0" dirty="0"/>
              <a:t>, </a:t>
            </a:r>
            <a:r>
              <a:rPr lang="en-GB" altLang="ja-JP" b="0" i="0" dirty="0" err="1"/>
              <a:t>dokonalý</a:t>
            </a:r>
            <a:r>
              <a:rPr lang="en-GB" altLang="ja-JP" b="0" i="0" dirty="0"/>
              <a:t>, </a:t>
            </a:r>
            <a:r>
              <a:rPr lang="en-GB" altLang="ja-JP" b="0" i="0" dirty="0" err="1"/>
              <a:t>skutečný</a:t>
            </a:r>
            <a:r>
              <a:rPr lang="en-GB" altLang="ja-JP" b="0" i="0" dirty="0"/>
              <a:t>” </a:t>
            </a:r>
            <a:r>
              <a:rPr lang="en-GB" altLang="ja-JP" b="0" i="0" dirty="0" err="1"/>
              <a:t>muž</a:t>
            </a:r>
            <a:r>
              <a:rPr lang="en-GB" altLang="ja-JP" b="0" i="0" dirty="0"/>
              <a:t> -&gt; v </a:t>
            </a:r>
            <a:r>
              <a:rPr lang="en-GB" altLang="ja-JP" b="0" i="0" dirty="0" err="1"/>
              <a:t>duševní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slova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smyslu</a:t>
            </a:r>
            <a:r>
              <a:rPr lang="en-GB" altLang="ja-JP" b="0" i="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b="0" i="0" dirty="0"/>
              <a:t>	</a:t>
            </a:r>
            <a:r>
              <a:rPr lang="en-GB" altLang="ja-JP" b="0" i="0" dirty="0" err="1"/>
              <a:t>svým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způsobem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tedy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vidíme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podobné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hodnoty</a:t>
            </a:r>
            <a:r>
              <a:rPr lang="en-GB" altLang="ja-JP" b="0" i="0" dirty="0"/>
              <a:t> v </a:t>
            </a:r>
            <a:r>
              <a:rPr lang="en-GB" altLang="ja-JP" b="0" i="0" dirty="0" err="1"/>
              <a:t>rámci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různých</a:t>
            </a:r>
            <a:r>
              <a:rPr lang="en-GB" altLang="ja-JP" b="0" i="0" dirty="0"/>
              <a:t> </a:t>
            </a:r>
            <a:r>
              <a:rPr lang="en-GB" altLang="ja-JP" b="0" i="0" dirty="0" err="1"/>
              <a:t>civilizací</a:t>
            </a:r>
            <a:endParaRPr lang="ja-JP" altLang="en-US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2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3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4EA6-0B0F-4895-8B51-FC21C48886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8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67C-D3B9-709B-729E-176F7346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F47A-70AA-8460-3E64-888CE67F6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9278-C7B0-A05F-ADC8-0E1AB1D0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B7A0-21A0-C8B1-715C-E7EF48F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66632-EE01-2B3E-696B-641C87E6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CF7D-C9B4-6D29-8463-0DEB54B2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AA6B-0146-F5BE-E2B8-1EBE1FB55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A374-9B06-7AD8-F5DE-28584F61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FA26F-1DE0-8243-7E5B-C13307ED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85D7-6F55-1937-F60F-38866A66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0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55FF2-0AE1-34C6-EEC1-559AF5852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F1675-8D9A-67FE-4CEB-C6DDA43F4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12E0F-5740-5DD1-91A1-173E486F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2D306-35A8-B59A-6178-DB4339D4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37B2-2C30-F7E8-6229-9031C5E0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4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C466-FB86-AE8A-272C-2BE16993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558B-6E37-04F0-0DF7-4307F2294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2E715-1D63-85A2-4D09-7DC6B434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9596-CAE5-7CF5-A866-5E3129B6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06CD8-0B49-9750-090F-101D9B6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8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0015-DFEB-339B-5DA6-4636AA2E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AE262-19AE-E892-7637-4295707D1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B2C9-08A7-5082-25D6-309C8DF8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BA8A-724F-7A70-4269-4DF5B724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FE4D0-4062-9544-1CDA-7BA46F03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0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C82A-59B2-C911-73DE-E71D1FD3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B1EA-3C6D-B6B2-9533-F1CC17C51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0B9BE-80A9-8EDB-8FDC-98360593C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75E2-117B-FA9B-D5AB-ADE3926B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11E9B-4B85-D457-CBB2-9168E4CB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00288-B8E9-441A-4699-6FCE65AD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B84C-BDA8-DB7A-02A8-58ABFA9F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E75B9-9DF9-B2CF-B675-EF513B273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A3113-690A-674C-9591-E3B5C55F4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EEB09-09D5-B686-EAE0-8891B6C4E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C6DCB-EF02-69EA-FAF5-A061B02A7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33FFD-716E-6D31-0636-02C4893E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20B70-3681-6AB2-7D08-3D7AC1DC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C6AAB-DB30-BFF9-893B-11D2FAAB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1035-115E-97CB-C33A-B31DA707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DD1EA-A1E3-C5C8-048E-7631CF39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53E08-B984-513A-A171-FEB0BAF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8F7-20DB-22B7-DFF3-6A38AC43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B4CA3-7B97-13FD-0C95-08FB8D95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64471-5C8D-A6DA-A11A-367236AF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72E5A-EDAE-1398-AF6F-514CF727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2AC5-EC69-707D-2FEB-A41CDE21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8FC8-1A6D-25E8-6BB1-9DC80A0C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2A6F2-DD35-A943-498A-D256738A9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6333-08ED-22A8-BE57-FEBEFC21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62290-0F48-D352-9A1C-884E22F8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C925A-2A08-99A0-94A6-F4B47A76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0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5E23-01A9-950B-5902-B40FDADB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3BA17-9426-B564-4F0F-FE4540E93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4E36-E787-49CC-43AB-305EC6D06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76A6C-3396-F918-0BD5-CEF212E3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EF94D-A402-959F-7E45-8838CEF6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D43D1-C2E6-3EFE-FB25-171A5287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7264C-0E73-5D52-FC23-187B01F5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07B8B-E36D-8A39-0E75-3A8A57E6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509F2-3653-8709-80E1-6792F9F83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1B5A-CAAB-47D5-9ED4-3146DD0C088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732B-5A5A-8272-CC34-244AED1E8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95F0-A596-09F5-C5CE-B81A18A1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61725-979B-4B1D-A671-2267B0DDF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ademia.edu/49243338/%C3%9Acta_k_svat%C3%A9mu_Jeron%C3%BDmovi_v_%C4%8Desk%C3%A9m_st%C5%99edov%C4%9Bku_K_1600_v%C3%BDro%C4%8D%C3%AD_smrti_c%C3%ADrkevn%C3%ADho_otce_svat%C3%A9ho_Jeron%C3%BD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942CB-E8DB-793D-3C59-83A00B97F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GB" sz="5000" dirty="0" err="1">
                <a:solidFill>
                  <a:schemeClr val="bg1"/>
                </a:solidFill>
              </a:rPr>
              <a:t>Sv</a:t>
            </a:r>
            <a:r>
              <a:rPr lang="en-GB" sz="5000" dirty="0">
                <a:solidFill>
                  <a:schemeClr val="bg1"/>
                </a:solidFill>
              </a:rPr>
              <a:t>. </a:t>
            </a:r>
            <a:r>
              <a:rPr lang="en-GB" sz="5000" dirty="0" err="1">
                <a:solidFill>
                  <a:schemeClr val="bg1"/>
                </a:solidFill>
              </a:rPr>
              <a:t>Jeroným</a:t>
            </a:r>
            <a:endParaRPr lang="en-GB" sz="5000" dirty="0">
              <a:solidFill>
                <a:schemeClr val="bg1"/>
              </a:solidFill>
            </a:endParaRPr>
          </a:p>
        </p:txBody>
      </p:sp>
      <p:pic>
        <p:nvPicPr>
          <p:cNvPr id="5" name="Picture 4" descr="A painting of 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6DB20EEE-38DF-E648-A01E-B35A670A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ísek v dezert">
            <a:extLst>
              <a:ext uri="{FF2B5EF4-FFF2-40B4-BE49-F238E27FC236}">
                <a16:creationId xmlns:a16="http://schemas.microsoft.com/office/drawing/2014/main" id="{FA64A1A6-0D8F-FAF1-EB0F-34D0C911D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984" r="21705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7E41A-FE82-4DD9-6A6C-17A6544C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Vulgáta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3AC7-9792-2CF6-5CC7-003D7CFB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 lnSpcReduction="10000"/>
          </a:bodyPr>
          <a:lstStyle/>
          <a:p>
            <a:r>
              <a:rPr lang="en-GB" sz="1900" dirty="0" err="1">
                <a:solidFill>
                  <a:srgbClr val="FFFFFF"/>
                </a:solidFill>
              </a:rPr>
              <a:t>Vulgáta</a:t>
            </a:r>
            <a:r>
              <a:rPr lang="en-GB" sz="1900" dirty="0">
                <a:solidFill>
                  <a:srgbClr val="FFFFFF"/>
                </a:solidFill>
              </a:rPr>
              <a:t> ( „</a:t>
            </a:r>
            <a:r>
              <a:rPr lang="en-GB" sz="1900" dirty="0" err="1">
                <a:solidFill>
                  <a:srgbClr val="FFFFFF"/>
                </a:solidFill>
              </a:rPr>
              <a:t>medzi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ľudom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rozšírená</a:t>
            </a:r>
            <a:r>
              <a:rPr lang="en-GB" sz="1900" dirty="0">
                <a:solidFill>
                  <a:srgbClr val="FFFFFF"/>
                </a:solidFill>
              </a:rPr>
              <a:t>“) </a:t>
            </a:r>
          </a:p>
          <a:p>
            <a:r>
              <a:rPr lang="en-GB" sz="1900" dirty="0" err="1">
                <a:solidFill>
                  <a:srgbClr val="FFFFFF"/>
                </a:solidFill>
              </a:rPr>
              <a:t>Vetus</a:t>
            </a:r>
            <a:r>
              <a:rPr lang="en-GB" sz="1900" dirty="0">
                <a:solidFill>
                  <a:srgbClr val="FFFFFF"/>
                </a:solidFill>
              </a:rPr>
              <a:t> Latina, </a:t>
            </a:r>
            <a:r>
              <a:rPr lang="en-GB" sz="1900" dirty="0" err="1">
                <a:solidFill>
                  <a:srgbClr val="FFFFFF"/>
                </a:solidFill>
              </a:rPr>
              <a:t>čo</a:t>
            </a:r>
            <a:r>
              <a:rPr lang="en-GB" sz="1900" dirty="0">
                <a:solidFill>
                  <a:srgbClr val="FFFFFF"/>
                </a:solidFill>
              </a:rPr>
              <a:t> v </a:t>
            </a:r>
            <a:r>
              <a:rPr lang="en-GB" sz="1900" dirty="0" err="1">
                <a:solidFill>
                  <a:srgbClr val="FFFFFF"/>
                </a:solidFill>
              </a:rPr>
              <a:t>preklade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znamená</a:t>
            </a:r>
            <a:r>
              <a:rPr lang="en-GB" sz="1900" dirty="0">
                <a:solidFill>
                  <a:srgbClr val="FFFFFF"/>
                </a:solidFill>
              </a:rPr>
              <a:t> "</a:t>
            </a:r>
            <a:r>
              <a:rPr lang="en-GB" sz="1900" dirty="0" err="1">
                <a:solidFill>
                  <a:srgbClr val="FFFFFF"/>
                </a:solidFill>
              </a:rPr>
              <a:t>stará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latinská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verzia</a:t>
            </a:r>
            <a:r>
              <a:rPr lang="en-GB" sz="1900" dirty="0">
                <a:solidFill>
                  <a:srgbClr val="FFFFFF"/>
                </a:solidFill>
              </a:rPr>
              <a:t>"</a:t>
            </a:r>
          </a:p>
          <a:p>
            <a:r>
              <a:rPr lang="en-GB" sz="1900" dirty="0" err="1">
                <a:solidFill>
                  <a:srgbClr val="FFFFFF"/>
                </a:solidFill>
              </a:rPr>
              <a:t>Preložil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všetkých</a:t>
            </a:r>
            <a:r>
              <a:rPr lang="en-GB" sz="1900" dirty="0">
                <a:solidFill>
                  <a:srgbClr val="FFFFFF"/>
                </a:solidFill>
              </a:rPr>
              <a:t> 39 </a:t>
            </a:r>
            <a:r>
              <a:rPr lang="en-GB" sz="1900" dirty="0" err="1">
                <a:solidFill>
                  <a:srgbClr val="FFFFFF"/>
                </a:solidFill>
              </a:rPr>
              <a:t>kníh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sk-SK" sz="1900" dirty="0">
                <a:solidFill>
                  <a:srgbClr val="FFFFFF"/>
                </a:solidFill>
              </a:rPr>
              <a:t>starého zákona </a:t>
            </a:r>
            <a:r>
              <a:rPr lang="en-GB" sz="1900" dirty="0" err="1">
                <a:solidFill>
                  <a:srgbClr val="FFFFFF"/>
                </a:solidFill>
              </a:rPr>
              <a:t>hebrejskej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Biblie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sk-SK" sz="1900" dirty="0">
                <a:solidFill>
                  <a:srgbClr val="FFFFFF"/>
                </a:solidFill>
              </a:rPr>
              <a:t>a 27 kníh nového zákona z gréckeho prekladu</a:t>
            </a:r>
            <a:endParaRPr lang="en-GB" sz="1900" dirty="0">
              <a:solidFill>
                <a:srgbClr val="FFFFFF"/>
              </a:solidFill>
            </a:endParaRPr>
          </a:p>
          <a:p>
            <a:r>
              <a:rPr lang="en-GB" sz="1900" dirty="0" err="1">
                <a:solidFill>
                  <a:srgbClr val="FFFFFF"/>
                </a:solidFill>
              </a:rPr>
              <a:t>vrátane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ďalšej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err="1">
                <a:solidFill>
                  <a:srgbClr val="FFFFFF"/>
                </a:solidFill>
              </a:rPr>
              <a:t>tretej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verzie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žalmov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err="1">
                <a:solidFill>
                  <a:srgbClr val="FFFFFF"/>
                </a:solidFill>
              </a:rPr>
              <a:t>ktorá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sa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zachovala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vo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veľmi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malom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počte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rukopisov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Vulgáty</a:t>
            </a:r>
            <a:endParaRPr lang="en-GB" sz="1900" dirty="0">
              <a:solidFill>
                <a:srgbClr val="FFFFFF"/>
              </a:solidFill>
            </a:endParaRPr>
          </a:p>
          <a:p>
            <a:r>
              <a:rPr lang="en-GB" sz="1900" dirty="0" err="1">
                <a:solidFill>
                  <a:srgbClr val="FFFFFF"/>
                </a:solidFill>
              </a:rPr>
              <a:t>Preložený</a:t>
            </a:r>
            <a:r>
              <a:rPr lang="en-GB" sz="1900" dirty="0">
                <a:solidFill>
                  <a:srgbClr val="FFFFFF"/>
                </a:solidFill>
              </a:rPr>
              <a:t> z  </a:t>
            </a:r>
            <a:r>
              <a:rPr lang="en-GB" sz="1900" dirty="0" err="1">
                <a:solidFill>
                  <a:srgbClr val="FFFFFF"/>
                </a:solidFill>
              </a:rPr>
              <a:t>pôvodných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jazykov</a:t>
            </a:r>
            <a:r>
              <a:rPr lang="en-GB" sz="1900" dirty="0">
                <a:solidFill>
                  <a:srgbClr val="FFFFFF"/>
                </a:solidFill>
              </a:rPr>
              <a:t> ( </a:t>
            </a:r>
            <a:r>
              <a:rPr lang="en-GB" sz="1900" dirty="0" err="1">
                <a:solidFill>
                  <a:srgbClr val="FFFFFF"/>
                </a:solidFill>
              </a:rPr>
              <a:t>hebrejčina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err="1">
                <a:solidFill>
                  <a:srgbClr val="FFFFFF"/>
                </a:solidFill>
              </a:rPr>
              <a:t>gréčtina</a:t>
            </a:r>
            <a:r>
              <a:rPr lang="en-GB" sz="1900" dirty="0">
                <a:solidFill>
                  <a:srgbClr val="FFFFFF"/>
                </a:solidFill>
              </a:rPr>
              <a:t>)</a:t>
            </a:r>
          </a:p>
          <a:p>
            <a:r>
              <a:rPr lang="en-GB" sz="1900" dirty="0" err="1">
                <a:solidFill>
                  <a:srgbClr val="FFFFFF"/>
                </a:solidFill>
              </a:rPr>
              <a:t>Vulgáta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nahradila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staršie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latinské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preklady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err="1">
                <a:solidFill>
                  <a:srgbClr val="FFFFFF"/>
                </a:solidFill>
              </a:rPr>
              <a:t>súhrne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nazývané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Itala</a:t>
            </a:r>
            <a:endParaRPr lang="en-GB" sz="1900" dirty="0">
              <a:solidFill>
                <a:srgbClr val="FFFFFF"/>
              </a:solidFill>
            </a:endParaRPr>
          </a:p>
        </p:txBody>
      </p:sp>
      <p:pic>
        <p:nvPicPr>
          <p:cNvPr id="9" name="Obrázok 8" descr="Obrázok, na ktorom je text, list&#10;&#10;Automaticky generovaný popis">
            <a:extLst>
              <a:ext uri="{FF2B5EF4-FFF2-40B4-BE49-F238E27FC236}">
                <a16:creationId xmlns:a16="http://schemas.microsoft.com/office/drawing/2014/main" id="{260BF0ED-C1CF-30C5-D56D-255C45960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92" y="0"/>
            <a:ext cx="4697260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ísek v dezert">
            <a:extLst>
              <a:ext uri="{FF2B5EF4-FFF2-40B4-BE49-F238E27FC236}">
                <a16:creationId xmlns:a16="http://schemas.microsoft.com/office/drawing/2014/main" id="{FA64A1A6-0D8F-FAF1-EB0F-34D0C911D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984" r="21705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3AC7-9792-2CF6-5CC7-003D7CFB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GB" sz="1900" dirty="0" err="1">
                <a:solidFill>
                  <a:srgbClr val="FFFFFF"/>
                </a:solidFill>
              </a:rPr>
              <a:t>Hieronym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vo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svojich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prológoch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opísal</a:t>
            </a:r>
            <a:r>
              <a:rPr lang="en-GB" sz="1900" dirty="0">
                <a:solidFill>
                  <a:srgbClr val="FFFFFF"/>
                </a:solidFill>
              </a:rPr>
              <a:t> tie </a:t>
            </a:r>
            <a:r>
              <a:rPr lang="en-GB" sz="1900" dirty="0" err="1">
                <a:solidFill>
                  <a:srgbClr val="FFFFFF"/>
                </a:solidFill>
              </a:rPr>
              <a:t>knihy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alebo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časti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kníh</a:t>
            </a:r>
            <a:r>
              <a:rPr lang="en-GB" sz="1900" dirty="0">
                <a:solidFill>
                  <a:srgbClr val="FFFFFF"/>
                </a:solidFill>
              </a:rPr>
              <a:t> v </a:t>
            </a:r>
            <a:r>
              <a:rPr lang="en-GB" sz="1900" dirty="0" err="1">
                <a:solidFill>
                  <a:srgbClr val="FFFFFF"/>
                </a:solidFill>
              </a:rPr>
              <a:t>Septuaginte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err="1">
                <a:solidFill>
                  <a:srgbClr val="FFFFFF"/>
                </a:solidFill>
              </a:rPr>
              <a:t>ktoré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sa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nenašli</a:t>
            </a:r>
            <a:r>
              <a:rPr lang="en-GB" sz="1900" dirty="0">
                <a:solidFill>
                  <a:srgbClr val="FFFFFF"/>
                </a:solidFill>
              </a:rPr>
              <a:t> v </a:t>
            </a:r>
            <a:r>
              <a:rPr lang="en-GB" sz="1900" dirty="0" err="1">
                <a:solidFill>
                  <a:srgbClr val="FFFFFF"/>
                </a:solidFill>
              </a:rPr>
              <a:t>hebrejčine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err="1">
                <a:solidFill>
                  <a:srgbClr val="FFFFFF"/>
                </a:solidFill>
              </a:rPr>
              <a:t>nazval</a:t>
            </a:r>
            <a:r>
              <a:rPr lang="en-GB" sz="1900" dirty="0">
                <a:solidFill>
                  <a:srgbClr val="FFFFFF"/>
                </a:solidFill>
              </a:rPr>
              <a:t> ich </a:t>
            </a:r>
            <a:r>
              <a:rPr lang="en-GB" sz="1900" dirty="0" err="1">
                <a:solidFill>
                  <a:srgbClr val="FFFFFF"/>
                </a:solidFill>
              </a:rPr>
              <a:t>apokryfy</a:t>
            </a:r>
            <a:endParaRPr lang="en-GB" sz="1900" dirty="0">
              <a:solidFill>
                <a:srgbClr val="FFFFFF"/>
              </a:solidFill>
            </a:endParaRPr>
          </a:p>
          <a:p>
            <a:r>
              <a:rPr lang="en-GB" sz="1900" dirty="0" err="1">
                <a:solidFill>
                  <a:srgbClr val="FFFFFF"/>
                </a:solidFill>
              </a:rPr>
              <a:t>Vulgáta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sa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používala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ako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oficiálny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preklad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Biblie</a:t>
            </a:r>
            <a:r>
              <a:rPr lang="en-GB" sz="1900" dirty="0">
                <a:solidFill>
                  <a:srgbClr val="FFFFFF"/>
                </a:solidFill>
              </a:rPr>
              <a:t> v </a:t>
            </a:r>
            <a:r>
              <a:rPr lang="en-GB" sz="1900" dirty="0" err="1">
                <a:solidFill>
                  <a:srgbClr val="FFFFFF"/>
                </a:solidFill>
              </a:rPr>
              <a:t>katolíckej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cirkvi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až</a:t>
            </a:r>
            <a:r>
              <a:rPr lang="en-GB" sz="1900" dirty="0">
                <a:solidFill>
                  <a:srgbClr val="FFFFFF"/>
                </a:solidFill>
              </a:rPr>
              <a:t> do </a:t>
            </a:r>
            <a:r>
              <a:rPr lang="en-GB" sz="1900" dirty="0" err="1">
                <a:solidFill>
                  <a:srgbClr val="FFFFFF"/>
                </a:solidFill>
              </a:rPr>
              <a:t>druhej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polovice</a:t>
            </a:r>
            <a:r>
              <a:rPr lang="en-GB" sz="1900" dirty="0">
                <a:solidFill>
                  <a:srgbClr val="FFFFFF"/>
                </a:solidFill>
              </a:rPr>
              <a:t> 20. </a:t>
            </a:r>
            <a:r>
              <a:rPr lang="en-GB" sz="1900" dirty="0" err="1">
                <a:solidFill>
                  <a:srgbClr val="FFFFFF"/>
                </a:solidFill>
              </a:rPr>
              <a:t>storočia</a:t>
            </a:r>
            <a:endParaRPr lang="en-GB" sz="1900" dirty="0">
              <a:solidFill>
                <a:srgbClr val="FFFFFF"/>
              </a:solidFill>
            </a:endParaRPr>
          </a:p>
          <a:p>
            <a:r>
              <a:rPr lang="en-GB" sz="1900" dirty="0" err="1">
                <a:solidFill>
                  <a:srgbClr val="FFFFFF"/>
                </a:solidFill>
              </a:rPr>
              <a:t>Vulgáta</a:t>
            </a:r>
            <a:r>
              <a:rPr lang="en-GB" sz="1900" dirty="0">
                <a:solidFill>
                  <a:srgbClr val="FFFFFF"/>
                </a:solidFill>
              </a:rPr>
              <a:t> mala </a:t>
            </a:r>
            <a:r>
              <a:rPr lang="en-GB" sz="1900" dirty="0" err="1">
                <a:solidFill>
                  <a:srgbClr val="FFFFFF"/>
                </a:solidFill>
              </a:rPr>
              <a:t>vplyv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aj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na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vznik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iných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prekladov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Biblie</a:t>
            </a:r>
            <a:r>
              <a:rPr lang="en-GB" sz="1900" dirty="0">
                <a:solidFill>
                  <a:srgbClr val="FFFFFF"/>
                </a:solidFill>
              </a:rPr>
              <a:t> do </a:t>
            </a:r>
            <a:r>
              <a:rPr lang="en-GB" sz="1900" dirty="0" err="1">
                <a:solidFill>
                  <a:srgbClr val="FFFFFF"/>
                </a:solidFill>
              </a:rPr>
              <a:t>rôznych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  <a:r>
              <a:rPr lang="en-GB" sz="1900" dirty="0" err="1">
                <a:solidFill>
                  <a:srgbClr val="FFFFFF"/>
                </a:solidFill>
              </a:rPr>
              <a:t>jazykov</a:t>
            </a:r>
            <a:r>
              <a:rPr lang="en-GB" sz="1900" b="1" dirty="0">
                <a:solidFill>
                  <a:srgbClr val="FFFFFF"/>
                </a:solidFill>
              </a:rPr>
              <a:t>.</a:t>
            </a:r>
            <a:endParaRPr lang="sk-SK" sz="1900" b="1" dirty="0">
              <a:solidFill>
                <a:srgbClr val="FFFFFF"/>
              </a:solidFill>
            </a:endParaRPr>
          </a:p>
          <a:p>
            <a:r>
              <a:rPr lang="sv-SE" sz="1900" dirty="0">
                <a:solidFill>
                  <a:srgbClr val="FFFFFF"/>
                </a:solidFill>
              </a:rPr>
              <a:t>Vulgáta sa stala predmetom kontroverzií a kritiky</a:t>
            </a:r>
            <a:r>
              <a:rPr lang="en-GB" sz="1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B14DA017-1A0F-E794-1D44-FCEFBED5B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r="3238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393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ísek v dezert">
            <a:extLst>
              <a:ext uri="{FF2B5EF4-FFF2-40B4-BE49-F238E27FC236}">
                <a16:creationId xmlns:a16="http://schemas.microsoft.com/office/drawing/2014/main" id="{FA64A1A6-0D8F-FAF1-EB0F-34D0C911D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984" r="21705"/>
          <a:stretch/>
        </p:blipFill>
        <p:spPr>
          <a:xfrm>
            <a:off x="21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7E41A-FE82-4DD9-6A6C-17A6544C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Zdroje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3AC7-9792-2CF6-5CC7-003D7CFB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8618034" cy="395717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SLEPIČKA, Martin. 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Úcta k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svatému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Jeronýmovi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českém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středověku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K 1600. výročí smrti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církevního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otce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svatého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Jeronýma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Ostrava: </a:t>
            </a:r>
            <a:r>
              <a:rPr lang="sk-SK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Repronis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2021, s. 29–32</a:t>
            </a:r>
            <a:r>
              <a:rPr lang="sk-SK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sk-SK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/>
              </a:rPr>
              <a:t>Dostupné online</a:t>
            </a:r>
            <a:r>
              <a:rPr lang="sk-SK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ČAPEK, Vladimír – SVRČEK, </a:t>
            </a:r>
            <a:r>
              <a:rPr lang="sk-SK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Luděk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(1990)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Historie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bible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Praha: Advent.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SVOBODA, </a:t>
            </a:r>
            <a:r>
              <a:rPr lang="sk-SK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Ludvík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et al. (1973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sk-SK" sz="18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Encyklopedie</a:t>
            </a:r>
            <a:r>
              <a:rPr lang="sk-SK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antiky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Praha: </a:t>
            </a:r>
            <a:r>
              <a:rPr lang="sk-SK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Academia</a:t>
            </a:r>
            <a:endParaRPr lang="sk-SK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0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5CBC7A0-15CF-1EFC-A2EA-7C9D91022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20887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0556FD5-07DC-89F8-64AA-221ACCA413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3294" b="-2"/>
          <a:stretch/>
        </p:blipFill>
        <p:spPr>
          <a:xfrm>
            <a:off x="4196556" y="166533"/>
            <a:ext cx="3798888" cy="6524625"/>
          </a:xfrm>
          <a:prstGeom prst="rect">
            <a:avLst/>
          </a:prstGeom>
        </p:spPr>
      </p:pic>
      <p:pic>
        <p:nvPicPr>
          <p:cNvPr id="9" name="Picture 8" descr="A picture containing floor, indoor, orange&#10;&#10;Description automatically generated">
            <a:extLst>
              <a:ext uri="{FF2B5EF4-FFF2-40B4-BE49-F238E27FC236}">
                <a16:creationId xmlns:a16="http://schemas.microsoft.com/office/drawing/2014/main" id="{6B5857E6-DDC7-D359-5723-2AC07A1E03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5369" b="25023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11" name="Picture 10" descr="A picture containing text, sitting, indoor&#10;&#10;Description automatically generated">
            <a:extLst>
              <a:ext uri="{FF2B5EF4-FFF2-40B4-BE49-F238E27FC236}">
                <a16:creationId xmlns:a16="http://schemas.microsoft.com/office/drawing/2014/main" id="{B270BA29-1BA7-7A4A-969F-658C3AF59B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5943" b="1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7376811F-7531-A1AB-BF0E-AD05BAF37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r="5387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1" name="Picture 10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9AE0753F-8414-EA2D-140C-9FE80F4F9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r="10199"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06078A-C7FD-7E0A-0505-9039C7BFE0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5" r="2" b="16398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7" name="Picture 6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5883648B-72DE-1207-59DB-48501054A9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5" r="4" b="11245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E44E9E25-47F2-B021-6D21-58BB58519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259EA-6500-2511-9A71-02B12C37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/>
              <a:t>S. Jeronimo (1978), Jose </a:t>
            </a:r>
            <a:r>
              <a:rPr lang="en-GB" sz="3600" dirty="0" err="1"/>
              <a:t>Escada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1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ísek v dezert">
            <a:extLst>
              <a:ext uri="{FF2B5EF4-FFF2-40B4-BE49-F238E27FC236}">
                <a16:creationId xmlns:a16="http://schemas.microsoft.com/office/drawing/2014/main" id="{FA64A1A6-0D8F-FAF1-EB0F-34D0C911D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7E41A-FE82-4DD9-6A6C-17A6544C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29" y="386109"/>
            <a:ext cx="5155261" cy="912604"/>
          </a:xfrm>
        </p:spPr>
        <p:txBody>
          <a:bodyPr anchor="t"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Jeroným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3AC7-9792-2CF6-5CC7-003D7CFB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1" y="1844002"/>
            <a:ext cx="5910469" cy="2926781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FFFFFF"/>
                </a:solidFill>
              </a:rPr>
              <a:t>Pocházel</a:t>
            </a:r>
            <a:r>
              <a:rPr lang="en-GB" sz="1800" dirty="0">
                <a:solidFill>
                  <a:srgbClr val="FFFFFF"/>
                </a:solidFill>
              </a:rPr>
              <a:t> z </a:t>
            </a:r>
            <a:r>
              <a:rPr lang="en-GB" sz="1800" dirty="0" err="1">
                <a:solidFill>
                  <a:srgbClr val="FFFFFF"/>
                </a:solidFill>
              </a:rPr>
              <a:t>města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Strido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na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hranici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Pannonie</a:t>
            </a:r>
            <a:r>
              <a:rPr lang="en-GB" sz="1800" dirty="0">
                <a:solidFill>
                  <a:srgbClr val="FFFFFF"/>
                </a:solidFill>
              </a:rPr>
              <a:t> a </a:t>
            </a:r>
            <a:r>
              <a:rPr lang="en-GB" sz="1800" dirty="0" err="1">
                <a:solidFill>
                  <a:srgbClr val="FFFFFF"/>
                </a:solidFill>
              </a:rPr>
              <a:t>Dalmatie</a:t>
            </a:r>
            <a:r>
              <a:rPr lang="en-GB" sz="1800" dirty="0">
                <a:solidFill>
                  <a:srgbClr val="FFFFFF"/>
                </a:solidFill>
              </a:rPr>
              <a:t> (</a:t>
            </a:r>
            <a:r>
              <a:rPr lang="en-GB" sz="1800" dirty="0" err="1">
                <a:solidFill>
                  <a:srgbClr val="FFFFFF"/>
                </a:solidFill>
              </a:rPr>
              <a:t>Illyrský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původ</a:t>
            </a:r>
            <a:r>
              <a:rPr lang="en-GB" sz="1800" dirty="0">
                <a:solidFill>
                  <a:srgbClr val="FFFFFF"/>
                </a:solidFill>
              </a:rPr>
              <a:t>)</a:t>
            </a:r>
          </a:p>
          <a:p>
            <a:r>
              <a:rPr lang="en-GB" sz="1800" dirty="0" err="1">
                <a:solidFill>
                  <a:srgbClr val="FFFFFF"/>
                </a:solidFill>
              </a:rPr>
              <a:t>Narozen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zhruba</a:t>
            </a:r>
            <a:r>
              <a:rPr lang="en-GB" sz="1800" dirty="0">
                <a:solidFill>
                  <a:srgbClr val="FFFFFF"/>
                </a:solidFill>
              </a:rPr>
              <a:t> 342 – 347</a:t>
            </a:r>
          </a:p>
          <a:p>
            <a:r>
              <a:rPr lang="en-GB" sz="1800" dirty="0" err="1">
                <a:solidFill>
                  <a:srgbClr val="FFFFFF"/>
                </a:solidFill>
              </a:rPr>
              <a:t>Pokřtěn</a:t>
            </a:r>
            <a:r>
              <a:rPr lang="en-GB" sz="1800" dirty="0">
                <a:solidFill>
                  <a:srgbClr val="FFFFFF"/>
                </a:solidFill>
              </a:rPr>
              <a:t> v </a:t>
            </a:r>
            <a:r>
              <a:rPr lang="en-GB" sz="1800" dirty="0" err="1">
                <a:solidFill>
                  <a:srgbClr val="FFFFFF"/>
                </a:solidFill>
              </a:rPr>
              <a:t>Římě</a:t>
            </a:r>
            <a:r>
              <a:rPr lang="en-GB" sz="1800" dirty="0">
                <a:solidFill>
                  <a:srgbClr val="FFFFFF"/>
                </a:solidFill>
              </a:rPr>
              <a:t> (</a:t>
            </a:r>
            <a:r>
              <a:rPr lang="en-GB" sz="1800" dirty="0" err="1">
                <a:solidFill>
                  <a:srgbClr val="FFFFFF"/>
                </a:solidFill>
              </a:rPr>
              <a:t>cca</a:t>
            </a:r>
            <a:r>
              <a:rPr lang="en-GB" sz="1800" dirty="0">
                <a:solidFill>
                  <a:srgbClr val="FFFFFF"/>
                </a:solidFill>
              </a:rPr>
              <a:t> 366) -&gt; </a:t>
            </a:r>
            <a:r>
              <a:rPr lang="en-GB" sz="1800" dirty="0" err="1">
                <a:solidFill>
                  <a:srgbClr val="FFFFFF"/>
                </a:solidFill>
              </a:rPr>
              <a:t>zde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studoval</a:t>
            </a:r>
            <a:r>
              <a:rPr lang="en-GB" sz="1800" dirty="0">
                <a:solidFill>
                  <a:srgbClr val="FFFFFF"/>
                </a:solidFill>
              </a:rPr>
              <a:t>, </a:t>
            </a:r>
            <a:r>
              <a:rPr lang="en-GB" sz="1800" dirty="0" err="1">
                <a:solidFill>
                  <a:srgbClr val="FFFFFF"/>
                </a:solidFill>
              </a:rPr>
              <a:t>návštěvy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katakomb</a:t>
            </a:r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 err="1">
                <a:solidFill>
                  <a:srgbClr val="FFFFFF"/>
                </a:solidFill>
              </a:rPr>
              <a:t>Poté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cestuje</a:t>
            </a:r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 err="1">
                <a:solidFill>
                  <a:srgbClr val="FFFFFF"/>
                </a:solidFill>
              </a:rPr>
              <a:t>Pobyt</a:t>
            </a:r>
            <a:r>
              <a:rPr lang="en-GB" sz="1800" dirty="0">
                <a:solidFill>
                  <a:srgbClr val="FFFFFF"/>
                </a:solidFill>
              </a:rPr>
              <a:t> v </a:t>
            </a:r>
            <a:r>
              <a:rPr lang="en-GB" sz="1800" dirty="0" err="1">
                <a:solidFill>
                  <a:srgbClr val="FFFFFF"/>
                </a:solidFill>
              </a:rPr>
              <a:t>poušti</a:t>
            </a:r>
            <a:r>
              <a:rPr lang="en-GB" sz="1800" dirty="0">
                <a:solidFill>
                  <a:srgbClr val="FFFFFF"/>
                </a:solidFill>
              </a:rPr>
              <a:t> (Chalcis v </a:t>
            </a:r>
            <a:r>
              <a:rPr lang="en-GB" sz="1800" dirty="0" err="1">
                <a:solidFill>
                  <a:srgbClr val="FFFFFF"/>
                </a:solidFill>
              </a:rPr>
              <a:t>Sýrii</a:t>
            </a:r>
            <a:r>
              <a:rPr lang="en-GB" sz="1800" dirty="0">
                <a:solidFill>
                  <a:srgbClr val="FFFFFF"/>
                </a:solidFill>
              </a:rPr>
              <a:t>) (</a:t>
            </a:r>
            <a:r>
              <a:rPr lang="en-GB" sz="1800" dirty="0" err="1">
                <a:solidFill>
                  <a:srgbClr val="FFFFFF"/>
                </a:solidFill>
              </a:rPr>
              <a:t>cca</a:t>
            </a:r>
            <a:r>
              <a:rPr lang="en-GB" sz="1800" dirty="0">
                <a:solidFill>
                  <a:srgbClr val="FFFFFF"/>
                </a:solidFill>
              </a:rPr>
              <a:t> 375-77) -&gt; </a:t>
            </a:r>
            <a:r>
              <a:rPr lang="en-GB" sz="1800" dirty="0" err="1">
                <a:solidFill>
                  <a:srgbClr val="FFFFFF"/>
                </a:solidFill>
              </a:rPr>
              <a:t>poté</a:t>
            </a:r>
            <a:r>
              <a:rPr lang="en-GB" sz="1800" dirty="0">
                <a:solidFill>
                  <a:srgbClr val="FFFFFF"/>
                </a:solidFill>
              </a:rPr>
              <a:t> v </a:t>
            </a:r>
            <a:r>
              <a:rPr lang="en-GB" sz="1800" dirty="0" err="1">
                <a:solidFill>
                  <a:srgbClr val="FFFFFF"/>
                </a:solidFill>
              </a:rPr>
              <a:t>Antiochii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9FB3B-C111-EA40-11D4-0AE3870213AD}"/>
              </a:ext>
            </a:extLst>
          </p:cNvPr>
          <p:cNvSpPr txBox="1"/>
          <p:nvPr/>
        </p:nvSpPr>
        <p:spPr>
          <a:xfrm>
            <a:off x="6281531" y="1844001"/>
            <a:ext cx="5724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Návrat</a:t>
            </a:r>
            <a:r>
              <a:rPr lang="en-GB" dirty="0">
                <a:solidFill>
                  <a:srgbClr val="FFFFFF"/>
                </a:solidFill>
              </a:rPr>
              <a:t> do </a:t>
            </a:r>
            <a:r>
              <a:rPr lang="en-GB" dirty="0" err="1">
                <a:solidFill>
                  <a:srgbClr val="FFFFFF"/>
                </a:solidFill>
              </a:rPr>
              <a:t>Říma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jako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sekretář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papeže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Damasa</a:t>
            </a:r>
            <a:r>
              <a:rPr lang="en-GB" dirty="0">
                <a:solidFill>
                  <a:srgbClr val="FFFFFF"/>
                </a:solidFill>
              </a:rPr>
              <a:t> I.</a:t>
            </a:r>
          </a:p>
          <a:p>
            <a:pPr lvl="1"/>
            <a:r>
              <a:rPr lang="en-GB" dirty="0" err="1">
                <a:solidFill>
                  <a:srgbClr val="FFFFFF"/>
                </a:solidFill>
              </a:rPr>
              <a:t>Výuka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vdov</a:t>
            </a:r>
            <a:r>
              <a:rPr lang="en-GB" dirty="0">
                <a:solidFill>
                  <a:srgbClr val="FFFFFF"/>
                </a:solidFill>
              </a:rPr>
              <a:t> a </a:t>
            </a:r>
            <a:r>
              <a:rPr lang="en-GB" dirty="0" err="1">
                <a:solidFill>
                  <a:srgbClr val="FFFFFF"/>
                </a:solidFill>
              </a:rPr>
              <a:t>dívek</a:t>
            </a:r>
            <a:r>
              <a:rPr lang="en-GB" dirty="0">
                <a:solidFill>
                  <a:srgbClr val="FFFFFF"/>
                </a:solidFill>
              </a:rPr>
              <a:t> -&gt; </a:t>
            </a:r>
            <a:r>
              <a:rPr lang="en-GB" dirty="0" err="1">
                <a:solidFill>
                  <a:srgbClr val="FFFFFF"/>
                </a:solidFill>
              </a:rPr>
              <a:t>nepopularita</a:t>
            </a:r>
            <a:r>
              <a:rPr lang="en-GB" dirty="0">
                <a:solidFill>
                  <a:srgbClr val="FFFFFF"/>
                </a:solidFill>
              </a:rPr>
              <a:t> v </a:t>
            </a:r>
            <a:r>
              <a:rPr lang="en-GB" dirty="0" err="1">
                <a:solidFill>
                  <a:srgbClr val="FFFFFF"/>
                </a:solidFill>
              </a:rPr>
              <a:t>Římě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Po </a:t>
            </a:r>
            <a:r>
              <a:rPr lang="en-GB" dirty="0" err="1">
                <a:solidFill>
                  <a:srgbClr val="FFFFFF"/>
                </a:solidFill>
              </a:rPr>
              <a:t>smrti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Damasa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odchází</a:t>
            </a:r>
            <a:r>
              <a:rPr lang="en-GB" dirty="0">
                <a:solidFill>
                  <a:srgbClr val="FFFFFF"/>
                </a:solidFill>
              </a:rPr>
              <a:t> do </a:t>
            </a:r>
            <a:r>
              <a:rPr lang="en-GB" dirty="0" err="1">
                <a:solidFill>
                  <a:srgbClr val="FFFFFF"/>
                </a:solidFill>
              </a:rPr>
              <a:t>Betléma</a:t>
            </a:r>
            <a:endParaRPr lang="en-GB" dirty="0">
              <a:solidFill>
                <a:srgbClr val="FFFF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po </a:t>
            </a:r>
            <a:r>
              <a:rPr lang="en-GB" dirty="0" err="1">
                <a:solidFill>
                  <a:srgbClr val="FFFFFF"/>
                </a:solidFill>
              </a:rPr>
              <a:t>cestě</a:t>
            </a:r>
            <a:r>
              <a:rPr lang="en-GB" dirty="0">
                <a:solidFill>
                  <a:srgbClr val="FFFFFF"/>
                </a:solidFill>
              </a:rPr>
              <a:t> pout – </a:t>
            </a:r>
            <a:r>
              <a:rPr lang="en-GB" dirty="0" err="1">
                <a:solidFill>
                  <a:srgbClr val="FFFFFF"/>
                </a:solidFill>
              </a:rPr>
              <a:t>zastávka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např</a:t>
            </a:r>
            <a:r>
              <a:rPr lang="en-GB" dirty="0">
                <a:solidFill>
                  <a:srgbClr val="FFFFFF"/>
                </a:solidFill>
              </a:rPr>
              <a:t>. V </a:t>
            </a:r>
            <a:r>
              <a:rPr lang="en-GB" dirty="0" err="1">
                <a:solidFill>
                  <a:srgbClr val="FFFFFF"/>
                </a:solidFill>
              </a:rPr>
              <a:t>Alexandrii</a:t>
            </a:r>
            <a:endParaRPr lang="en-GB" dirty="0">
              <a:solidFill>
                <a:srgbClr val="FFFF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V </a:t>
            </a:r>
            <a:r>
              <a:rPr lang="en-GB" dirty="0" err="1">
                <a:solidFill>
                  <a:srgbClr val="FFFFFF"/>
                </a:solidFill>
              </a:rPr>
              <a:t>Betlémě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zakládá</a:t>
            </a:r>
            <a:r>
              <a:rPr lang="en-GB" dirty="0">
                <a:solidFill>
                  <a:srgbClr val="FFFFFF"/>
                </a:solidFill>
              </a:rPr>
              <a:t> convent a </a:t>
            </a:r>
            <a:r>
              <a:rPr lang="en-GB" dirty="0" err="1">
                <a:solidFill>
                  <a:srgbClr val="FFFFFF"/>
                </a:solidFill>
              </a:rPr>
              <a:t>žije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zde</a:t>
            </a:r>
            <a:r>
              <a:rPr lang="en-GB" dirty="0">
                <a:solidFill>
                  <a:srgbClr val="FFFFFF"/>
                </a:solidFill>
              </a:rPr>
              <a:t> do </a:t>
            </a:r>
            <a:r>
              <a:rPr lang="en-GB" dirty="0" err="1">
                <a:solidFill>
                  <a:srgbClr val="FFFFFF"/>
                </a:solidFill>
              </a:rPr>
              <a:t>své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smrti</a:t>
            </a:r>
            <a:r>
              <a:rPr lang="en-GB" dirty="0">
                <a:solidFill>
                  <a:srgbClr val="FFFFFF"/>
                </a:solidFill>
              </a:rPr>
              <a:t> (420)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382-405 </a:t>
            </a:r>
            <a:r>
              <a:rPr lang="en-GB" dirty="0" err="1">
                <a:solidFill>
                  <a:srgbClr val="FFFFFF"/>
                </a:solidFill>
              </a:rPr>
              <a:t>práce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na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Vulgátě</a:t>
            </a:r>
            <a:endParaRPr lang="en-GB" dirty="0">
              <a:solidFill>
                <a:srgbClr val="FFFF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405-420 </a:t>
            </a:r>
            <a:r>
              <a:rPr lang="en-GB" dirty="0" err="1">
                <a:solidFill>
                  <a:srgbClr val="FFFFFF"/>
                </a:solidFill>
              </a:rPr>
              <a:t>komentář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dirty="0" err="1">
                <a:solidFill>
                  <a:srgbClr val="FFFFFF"/>
                </a:solidFill>
              </a:rPr>
              <a:t>např</a:t>
            </a:r>
            <a:r>
              <a:rPr lang="en-GB" dirty="0">
                <a:solidFill>
                  <a:srgbClr val="FFFFFF"/>
                </a:solidFill>
              </a:rPr>
              <a:t>. </a:t>
            </a:r>
            <a:r>
              <a:rPr lang="en-GB" dirty="0" err="1">
                <a:solidFill>
                  <a:srgbClr val="FFFFFF"/>
                </a:solidFill>
              </a:rPr>
              <a:t>Vysvětlení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překladu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055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6989020-5CE3-B482-573A-4D993F4A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/>
          <a:stretch/>
        </p:blipFill>
        <p:spPr>
          <a:xfrm>
            <a:off x="0" y="0"/>
            <a:ext cx="12191999" cy="68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1733-EFEC-8481-A77A-1A90A3A1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díla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72EA80-5AF3-F734-C9F2-2B920F09B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Viris</a:t>
            </a:r>
            <a:r>
              <a:rPr lang="en-GB" dirty="0"/>
              <a:t> </a:t>
            </a:r>
            <a:r>
              <a:rPr lang="en-GB" dirty="0" err="1"/>
              <a:t>Illustribus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0811-4125-DB6A-521E-431D24CB3C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Stručné</a:t>
            </a:r>
            <a:r>
              <a:rPr lang="en-GB" dirty="0"/>
              <a:t> </a:t>
            </a:r>
            <a:r>
              <a:rPr lang="en-GB" dirty="0" err="1"/>
              <a:t>biografie</a:t>
            </a:r>
            <a:r>
              <a:rPr lang="en-GB" dirty="0"/>
              <a:t> </a:t>
            </a:r>
            <a:r>
              <a:rPr lang="en-GB" dirty="0" err="1"/>
              <a:t>osobností</a:t>
            </a:r>
            <a:r>
              <a:rPr lang="en-GB" dirty="0"/>
              <a:t> </a:t>
            </a:r>
            <a:r>
              <a:rPr lang="en-GB" dirty="0" err="1"/>
              <a:t>církevních</a:t>
            </a:r>
            <a:r>
              <a:rPr lang="en-GB" dirty="0"/>
              <a:t> </a:t>
            </a:r>
            <a:r>
              <a:rPr lang="en-GB" dirty="0" err="1"/>
              <a:t>dějin</a:t>
            </a:r>
            <a:endParaRPr lang="en-GB" dirty="0"/>
          </a:p>
          <a:p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prokázat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křesťanství</a:t>
            </a:r>
            <a:r>
              <a:rPr lang="en-GB" dirty="0"/>
              <a:t> </a:t>
            </a:r>
            <a:r>
              <a:rPr lang="en-GB" dirty="0" err="1"/>
              <a:t>mělo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“</a:t>
            </a:r>
            <a:r>
              <a:rPr lang="en-GB" dirty="0" err="1"/>
              <a:t>viros</a:t>
            </a:r>
            <a:r>
              <a:rPr lang="en-GB" dirty="0"/>
              <a:t> </a:t>
            </a:r>
            <a:r>
              <a:rPr lang="en-GB" dirty="0" err="1"/>
              <a:t>illustres</a:t>
            </a:r>
            <a:r>
              <a:rPr lang="en-GB" dirty="0"/>
              <a:t>”</a:t>
            </a:r>
          </a:p>
          <a:p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 u </a:t>
            </a:r>
            <a:r>
              <a:rPr lang="en-GB" dirty="0" err="1"/>
              <a:t>např</a:t>
            </a:r>
            <a:r>
              <a:rPr lang="en-GB" dirty="0"/>
              <a:t>. Seneca </a:t>
            </a:r>
            <a:r>
              <a:rPr lang="en-GB" dirty="0" err="1"/>
              <a:t>st.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E66568-8401-755D-0BCE-04B962EAA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Chronicon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C2946C-F8D9-2E98-2F03-7EA1941054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err="1"/>
              <a:t>Překlad</a:t>
            </a:r>
            <a:r>
              <a:rPr lang="en-GB" dirty="0"/>
              <a:t> a </a:t>
            </a:r>
            <a:r>
              <a:rPr lang="en-GB" dirty="0" err="1"/>
              <a:t>doplnění</a:t>
            </a:r>
            <a:r>
              <a:rPr lang="en-GB" dirty="0"/>
              <a:t> </a:t>
            </a:r>
            <a:r>
              <a:rPr lang="en-GB" dirty="0" err="1"/>
              <a:t>Eusebiovi</a:t>
            </a:r>
            <a:r>
              <a:rPr lang="en-GB" dirty="0"/>
              <a:t> </a:t>
            </a:r>
            <a:r>
              <a:rPr lang="en-GB" dirty="0" err="1"/>
              <a:t>kroniky</a:t>
            </a:r>
            <a:r>
              <a:rPr lang="en-GB" dirty="0"/>
              <a:t> (</a:t>
            </a:r>
            <a:r>
              <a:rPr lang="en-GB" dirty="0" err="1"/>
              <a:t>univerzální</a:t>
            </a:r>
            <a:r>
              <a:rPr lang="en-GB" dirty="0"/>
              <a:t> </a:t>
            </a:r>
            <a:r>
              <a:rPr lang="en-GB" dirty="0" err="1"/>
              <a:t>dějiny</a:t>
            </a:r>
            <a:r>
              <a:rPr lang="en-GB" dirty="0"/>
              <a:t>)</a:t>
            </a:r>
          </a:p>
          <a:p>
            <a:r>
              <a:rPr lang="en-GB" dirty="0" err="1"/>
              <a:t>Datace</a:t>
            </a:r>
            <a:r>
              <a:rPr lang="en-GB" dirty="0"/>
              <a:t> </a:t>
            </a:r>
            <a:r>
              <a:rPr lang="en-GB" dirty="0" err="1"/>
              <a:t>dějin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1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01492-9D11-E011-B299-67A41F31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1" y="0"/>
            <a:ext cx="533715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4C270-EF38-45C8-9A7D-2A69C54C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639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C93A4C-E1CC-9AB4-9659-E9ADF5E68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85" y="66261"/>
            <a:ext cx="5415545" cy="6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367</TotalTime>
  <Words>619</Words>
  <Application>Microsoft Office PowerPoint</Application>
  <PresentationFormat>Širokouhlá</PresentationFormat>
  <Paragraphs>69</Paragraphs>
  <Slides>12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Sv. Jeroným</vt:lpstr>
      <vt:lpstr>Prezentácia programu PowerPoint</vt:lpstr>
      <vt:lpstr>Prezentácia programu PowerPoint</vt:lpstr>
      <vt:lpstr>S. Jeronimo (1978), Jose Escada</vt:lpstr>
      <vt:lpstr>Jeroným</vt:lpstr>
      <vt:lpstr>Prezentácia programu PowerPoint</vt:lpstr>
      <vt:lpstr>Další díla</vt:lpstr>
      <vt:lpstr>Prezentácia programu PowerPoint</vt:lpstr>
      <vt:lpstr>Prezentácia programu PowerPoint</vt:lpstr>
      <vt:lpstr>Vulgáta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Hagan</dc:creator>
  <cp:lastModifiedBy>Daniel Bartoška</cp:lastModifiedBy>
  <cp:revision>17</cp:revision>
  <dcterms:created xsi:type="dcterms:W3CDTF">2023-04-02T11:52:05Z</dcterms:created>
  <dcterms:modified xsi:type="dcterms:W3CDTF">2023-04-05T15:30:02Z</dcterms:modified>
</cp:coreProperties>
</file>