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8" r:id="rId3"/>
    <p:sldId id="257" r:id="rId4"/>
    <p:sldId id="279" r:id="rId5"/>
    <p:sldId id="270" r:id="rId6"/>
    <p:sldId id="259" r:id="rId7"/>
    <p:sldId id="272" r:id="rId8"/>
    <p:sldId id="278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2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1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0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video" Target="https://www.youtube.com/embed/ys7MtFK3ReI?feature=oembed" TargetMode="External"/><Relationship Id="rId7" Type="http://schemas.openxmlformats.org/officeDocument/2006/relationships/image" Target="../media/image16.jpeg"/><Relationship Id="rId2" Type="http://schemas.openxmlformats.org/officeDocument/2006/relationships/video" Target="https://www.youtube.com/embed/o4R1-TLkxBs?feature=oembed" TargetMode="External"/><Relationship Id="rId1" Type="http://schemas.openxmlformats.org/officeDocument/2006/relationships/video" Target="https://www.youtube.com/embed/0T2OnDntxOI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jpeg"/><Relationship Id="rId2" Type="http://schemas.openxmlformats.org/officeDocument/2006/relationships/video" Target="https://www.youtube.com/embed/5Gc--eO0ok8?feature=oembed" TargetMode="External"/><Relationship Id="rId1" Type="http://schemas.openxmlformats.org/officeDocument/2006/relationships/video" Target="https://www.youtube.com/embed/wWns5Q6-ShY?feature=oembed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l8wsBlSCpQ?feature=oembe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_f7kpXW0tQ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650" y="1524001"/>
            <a:ext cx="7090699" cy="1905000"/>
          </a:xfrm>
        </p:spPr>
        <p:txBody>
          <a:bodyPr/>
          <a:lstStyle/>
          <a:p>
            <a:r>
              <a:rPr lang="cs-CZ" sz="4000" dirty="0"/>
              <a:t>LgV20 Jazyky Střední Asie, </a:t>
            </a:r>
            <a:br>
              <a:rPr lang="cs-CZ" sz="4000" dirty="0"/>
            </a:br>
            <a:r>
              <a:rPr lang="cs-CZ" sz="4000" dirty="0"/>
              <a:t>Sibiře a Dálného Východu</a:t>
            </a:r>
            <a:br>
              <a:rPr lang="cs-CZ" sz="2800" dirty="0"/>
            </a:br>
            <a:r>
              <a:rPr lang="cs-CZ" sz="2800" dirty="0"/>
              <a:t>(Turkické jazyky)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1BF338-4339-48E8-B77B-B893A391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10671F-E1CF-4477-B931-CF944040B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4EBF3F1-F72B-4311-ABB2-CD049A6A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0016B1-4D34-4E1C-9254-2CC48C7FA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58C3F3F-0F63-CBF8-BA57-A58C3A94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225" y="982132"/>
            <a:ext cx="6836663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Japonsko-rjúkjúské jazyky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46627F-95E1-4533-B978-2F65D28B8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2626428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ultimedia online 10" title="The Okinawan language, casually spoken | Gijs and Takako speaking Uchinaaguchi | Wikitongues">
            <a:hlinkClick r:id="" action="ppaction://media"/>
            <a:extLst>
              <a:ext uri="{FF2B5EF4-FFF2-40B4-BE49-F238E27FC236}">
                <a16:creationId xmlns:a16="http://schemas.microsoft.com/office/drawing/2014/main" id="{E2448C1B-A0DC-92C2-4390-20500506795F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257236" y="2716514"/>
            <a:ext cx="2268802" cy="128187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C3FEB8-86B9-47F1-8E16-75E817C58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5596" y="2400639"/>
            <a:ext cx="6217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Multimedia online 8" title="WIKITONGUES: Sho speaking Japanese">
            <a:hlinkClick r:id="" action="ppaction://media"/>
            <a:extLst>
              <a:ext uri="{FF2B5EF4-FFF2-40B4-BE49-F238E27FC236}">
                <a16:creationId xmlns:a16="http://schemas.microsoft.com/office/drawing/2014/main" id="{8232995A-AA31-F45B-E9EF-2B3E9646634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1257236" y="1287117"/>
            <a:ext cx="2268802" cy="1281873"/>
          </a:xfrm>
          <a:prstGeom prst="rect">
            <a:avLst/>
          </a:prstGeom>
        </p:spPr>
      </p:pic>
      <p:pic>
        <p:nvPicPr>
          <p:cNvPr id="12" name="Multimedia online 11" title="WIKITONGUES: Hiroyuki speaking Miyako">
            <a:hlinkClick r:id="" action="ppaction://media"/>
            <a:extLst>
              <a:ext uri="{FF2B5EF4-FFF2-40B4-BE49-F238E27FC236}">
                <a16:creationId xmlns:a16="http://schemas.microsoft.com/office/drawing/2014/main" id="{D52A7FD1-5F99-9A1F-44C3-E51D06B35DB4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1257236" y="4167307"/>
            <a:ext cx="2268802" cy="128187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B59EA84-D0FF-58B3-A7C1-D59BF5508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857" y="2556932"/>
            <a:ext cx="6841398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japonština </a:t>
            </a:r>
            <a:r>
              <a:rPr lang="ja-JP" altLang="en-US" sz="2000" dirty="0">
                <a:latin typeface="+mj-ea"/>
                <a:ea typeface="+mj-ea"/>
              </a:rPr>
              <a:t>日本語</a:t>
            </a:r>
            <a:endParaRPr lang="cs-CZ" dirty="0">
              <a:latin typeface="+mj-ea"/>
              <a:ea typeface="+mj-ea"/>
            </a:endParaRPr>
          </a:p>
          <a:p>
            <a:pPr lvl="1"/>
            <a:r>
              <a:rPr lang="cs-CZ" dirty="0"/>
              <a:t>~130M mluvčích</a:t>
            </a:r>
          </a:p>
          <a:p>
            <a:r>
              <a:rPr lang="cs-CZ" dirty="0"/>
              <a:t>rjúkjúské jazyky</a:t>
            </a:r>
          </a:p>
          <a:p>
            <a:pPr lvl="1"/>
            <a:r>
              <a:rPr lang="cs-CZ" dirty="0"/>
              <a:t>severní rjúkjúské jazyky</a:t>
            </a:r>
          </a:p>
          <a:p>
            <a:pPr lvl="2"/>
            <a:r>
              <a:rPr lang="cs-CZ" dirty="0" err="1"/>
              <a:t>okinavština</a:t>
            </a:r>
            <a:r>
              <a:rPr lang="cs-CZ" dirty="0"/>
              <a:t> </a:t>
            </a:r>
            <a:r>
              <a:rPr lang="ja-JP" altLang="en-US" sz="1600" dirty="0">
                <a:latin typeface="+mj-ea"/>
                <a:ea typeface="+mj-ea"/>
              </a:rPr>
              <a:t>沖縄口</a:t>
            </a:r>
            <a:endParaRPr lang="cs-CZ" sz="1600" dirty="0">
              <a:latin typeface="+mj-ea"/>
              <a:ea typeface="+mj-ea"/>
            </a:endParaRPr>
          </a:p>
          <a:p>
            <a:pPr lvl="1"/>
            <a:r>
              <a:rPr lang="cs-CZ" dirty="0"/>
              <a:t>jižní rjúkjúské jazyky</a:t>
            </a:r>
          </a:p>
          <a:p>
            <a:pPr lvl="2"/>
            <a:r>
              <a:rPr lang="cs-CZ" dirty="0" err="1"/>
              <a:t>mijakština</a:t>
            </a:r>
            <a:r>
              <a:rPr lang="cs-CZ" dirty="0"/>
              <a:t> </a:t>
            </a:r>
            <a:r>
              <a:rPr lang="ja-JP" altLang="en-US" sz="1600" dirty="0">
                <a:latin typeface="+mj-ea"/>
                <a:ea typeface="+mj-ea"/>
              </a:rPr>
              <a:t>宮古口</a:t>
            </a:r>
            <a:endParaRPr lang="cs-CZ" altLang="ja-JP" sz="1600" dirty="0">
              <a:latin typeface="+mj-ea"/>
              <a:ea typeface="+mj-e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5B2A31-9BBE-6AD8-D09D-92C9C552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44" y="2671573"/>
            <a:ext cx="3467612" cy="3254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1BF338-4339-48E8-B77B-B893A391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0671F-E1CF-4477-B931-CF944040B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FCC53E6-3B9E-467E-A0C1-BEFEFB316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85D136-7208-43CA-90C4-0A0ADBE25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24A057A-85D9-AFE5-051E-35AA2602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Tunguzské jazyky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8DA0AF-02FB-4FBB-9AAC-EA6B8B19C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211B91-DA2F-87A8-B4CE-A1C7FDE48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385" y="2556932"/>
            <a:ext cx="4673373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severní tunguzské jazyky</a:t>
            </a:r>
          </a:p>
          <a:p>
            <a:pPr lvl="1"/>
            <a:r>
              <a:rPr lang="cs-CZ" dirty="0" err="1"/>
              <a:t>even</a:t>
            </a:r>
            <a:r>
              <a:rPr lang="cs-CZ" dirty="0"/>
              <a:t> </a:t>
            </a:r>
            <a:r>
              <a:rPr lang="mk-MK" dirty="0"/>
              <a:t>эвэды торэн</a:t>
            </a:r>
            <a:endParaRPr lang="cs-CZ" dirty="0"/>
          </a:p>
          <a:p>
            <a:pPr lvl="1"/>
            <a:r>
              <a:rPr lang="cs-CZ" dirty="0" err="1"/>
              <a:t>evenki</a:t>
            </a:r>
            <a:r>
              <a:rPr lang="cs-CZ" dirty="0"/>
              <a:t> </a:t>
            </a:r>
            <a:r>
              <a:rPr lang="mk-MK" dirty="0"/>
              <a:t>эвэды̄ турэ̄н</a:t>
            </a:r>
            <a:endParaRPr lang="cs-CZ" dirty="0"/>
          </a:p>
          <a:p>
            <a:r>
              <a:rPr lang="cs-CZ" dirty="0"/>
              <a:t>jižní tunguzské jazyky</a:t>
            </a:r>
          </a:p>
          <a:p>
            <a:pPr lvl="1"/>
            <a:r>
              <a:rPr lang="cs-CZ" dirty="0"/>
              <a:t>mandžuština </a:t>
            </a:r>
          </a:p>
          <a:p>
            <a:pPr lvl="1"/>
            <a:r>
              <a:rPr lang="cs-CZ" dirty="0" err="1"/>
              <a:t>xibe</a:t>
            </a:r>
            <a:endParaRPr lang="en-US" dirty="0"/>
          </a:p>
        </p:txBody>
      </p:sp>
      <p:pic>
        <p:nvPicPr>
          <p:cNvPr id="6" name="Multimedia online 5" title="WIKITONGUES: Varvara speaking Even">
            <a:hlinkClick r:id="" action="ppaction://media"/>
            <a:extLst>
              <a:ext uri="{FF2B5EF4-FFF2-40B4-BE49-F238E27FC236}">
                <a16:creationId xmlns:a16="http://schemas.microsoft.com/office/drawing/2014/main" id="{9F69E62C-55A5-FAD0-AB44-2A54DB8642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867939" y="3614584"/>
            <a:ext cx="4005453" cy="2263080"/>
          </a:xfrm>
          <a:prstGeom prst="rect">
            <a:avLst/>
          </a:prstGeom>
        </p:spPr>
      </p:pic>
      <p:pic>
        <p:nvPicPr>
          <p:cNvPr id="5" name="Multimedia online 4" title="The Manchu language, casually spoken | Shihuan, Ronglu, and Shiyu speaking Manchu | Wikitongues">
            <a:hlinkClick r:id="" action="ppaction://media"/>
            <a:extLst>
              <a:ext uri="{FF2B5EF4-FFF2-40B4-BE49-F238E27FC236}">
                <a16:creationId xmlns:a16="http://schemas.microsoft.com/office/drawing/2014/main" id="{E48ABDC8-7AA9-8EB0-81E3-400AAD6671E5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867939" y="1105289"/>
            <a:ext cx="4005453" cy="226308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1D5A9C0-422A-CBAB-F08E-EFFD96895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" t="-1591" r="-799" b="-1630"/>
          <a:stretch/>
        </p:blipFill>
        <p:spPr bwMode="auto">
          <a:xfrm>
            <a:off x="4256146" y="4280098"/>
            <a:ext cx="2519210" cy="1866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EF7D58-77C7-A25E-2AC3-C79E2C44FF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6041" y="4956679"/>
            <a:ext cx="371475" cy="7239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139AC15-00B2-37BC-4760-4EFD36BCF3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3223" y="4551618"/>
            <a:ext cx="2667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6152">
            <a:extLst>
              <a:ext uri="{FF2B5EF4-FFF2-40B4-BE49-F238E27FC236}">
                <a16:creationId xmlns:a16="http://schemas.microsoft.com/office/drawing/2014/main" id="{D25143BF-B670-4E6A-95D2-3DD9099E9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A60860A7-1FA9-45D4-A892-3E123CF5D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EE1374CC-E745-4BC0-92A0-180B70E3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9" name="Picture 6158">
            <a:extLst>
              <a:ext uri="{FF2B5EF4-FFF2-40B4-BE49-F238E27FC236}">
                <a16:creationId xmlns:a16="http://schemas.microsoft.com/office/drawing/2014/main" id="{1CF8A95A-9DEB-454B-92B4-86057447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D70DD84-C1B9-1BB1-3D45-F0299A47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Mongolské jazyky</a:t>
            </a:r>
            <a:endParaRPr lang="en-US" dirty="0"/>
          </a:p>
        </p:txBody>
      </p:sp>
      <p:cxnSp>
        <p:nvCxnSpPr>
          <p:cNvPr id="6161" name="Straight Connector 6160">
            <a:extLst>
              <a:ext uri="{FF2B5EF4-FFF2-40B4-BE49-F238E27FC236}">
                <a16:creationId xmlns:a16="http://schemas.microsoft.com/office/drawing/2014/main" id="{DB24AD5B-7E5E-4F3C-82E6-1234F4C58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883938DC-1E09-8869-9CC3-B3B87CE87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7385" y="2556932"/>
            <a:ext cx="6380065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západní</a:t>
            </a:r>
          </a:p>
          <a:p>
            <a:pPr lvl="1"/>
            <a:r>
              <a:rPr lang="cs-CZ" dirty="0" err="1"/>
              <a:t>mogholština</a:t>
            </a:r>
            <a:r>
              <a:rPr lang="cs-CZ" dirty="0"/>
              <a:t> </a:t>
            </a:r>
            <a:r>
              <a:rPr lang="ar-SA" dirty="0" err="1"/>
              <a:t>مُغُلی</a:t>
            </a:r>
            <a:endParaRPr lang="cs-CZ" dirty="0"/>
          </a:p>
          <a:p>
            <a:r>
              <a:rPr lang="cs-CZ" dirty="0"/>
              <a:t>východní</a:t>
            </a:r>
          </a:p>
          <a:p>
            <a:pPr lvl="1"/>
            <a:r>
              <a:rPr lang="cs-CZ" dirty="0"/>
              <a:t>mongolština </a:t>
            </a:r>
            <a:r>
              <a:rPr lang="mk-MK" dirty="0"/>
              <a:t>монгол хэл</a:t>
            </a:r>
            <a:endParaRPr lang="cs-CZ" dirty="0"/>
          </a:p>
          <a:p>
            <a:pPr lvl="2"/>
            <a:r>
              <a:rPr lang="cs-CZ" dirty="0"/>
              <a:t>~5.2M mluvčích</a:t>
            </a:r>
          </a:p>
          <a:p>
            <a:pPr lvl="1"/>
            <a:r>
              <a:rPr lang="cs-CZ" dirty="0" err="1"/>
              <a:t>ojratština</a:t>
            </a:r>
            <a:r>
              <a:rPr lang="cs-CZ" dirty="0"/>
              <a:t> </a:t>
            </a:r>
            <a:r>
              <a:rPr lang="mk-MK" dirty="0"/>
              <a:t>өөрдин келн</a:t>
            </a:r>
            <a:endParaRPr lang="cs-CZ" dirty="0"/>
          </a:p>
          <a:p>
            <a:pPr lvl="1"/>
            <a:r>
              <a:rPr lang="cs-CZ" dirty="0" err="1"/>
              <a:t>burjatština</a:t>
            </a:r>
            <a:r>
              <a:rPr lang="cs-CZ" dirty="0"/>
              <a:t> </a:t>
            </a:r>
            <a:r>
              <a:rPr lang="mk-MK" dirty="0"/>
              <a:t>буряад хэлэн</a:t>
            </a:r>
            <a:endParaRPr lang="cs-CZ" dirty="0"/>
          </a:p>
          <a:p>
            <a:pPr lvl="1"/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8ACE2FA-629B-CBE3-D84B-01E39361BC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4376" y="3526026"/>
            <a:ext cx="3715167" cy="2349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ultimedia online 4" title="WIKITONGUES: Khulan speaking Mongolian">
            <a:hlinkClick r:id="" action="ppaction://media"/>
            <a:extLst>
              <a:ext uri="{FF2B5EF4-FFF2-40B4-BE49-F238E27FC236}">
                <a16:creationId xmlns:a16="http://schemas.microsoft.com/office/drawing/2014/main" id="{A7D136DD-F4A2-A18B-AA4F-0D05D09B5D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794376" y="1299060"/>
            <a:ext cx="3701770" cy="2091499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314BA82-5A00-992A-C001-6CAD33D4C4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115106" y="4226453"/>
            <a:ext cx="7239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ABE7E38-EC61-45DA-B6CA-DA4F3730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1FE620-42E7-4E7C-8CCB-019300A8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náplň předmětu</a:t>
            </a:r>
          </a:p>
          <a:p>
            <a:r>
              <a:rPr lang="cs-CZ" sz="2800" dirty="0"/>
              <a:t>absence</a:t>
            </a:r>
          </a:p>
          <a:p>
            <a:r>
              <a:rPr lang="cs-CZ" sz="2800" dirty="0"/>
              <a:t>zakončení</a:t>
            </a:r>
          </a:p>
          <a:p>
            <a:pPr lvl="1"/>
            <a:r>
              <a:rPr lang="cs-CZ" sz="2400" dirty="0" err="1"/>
              <a:t>předtermín</a:t>
            </a:r>
            <a:r>
              <a:rPr lang="cs-CZ" sz="2400" dirty="0"/>
              <a:t>?</a:t>
            </a:r>
          </a:p>
          <a:p>
            <a:r>
              <a:rPr lang="cs-CZ" sz="2800" dirty="0"/>
              <a:t>konzultace</a:t>
            </a:r>
          </a:p>
        </p:txBody>
      </p:sp>
    </p:spTree>
    <p:extLst>
      <p:ext uri="{BB962C8B-B14F-4D97-AF65-F5344CB8AC3E}">
        <p14:creationId xmlns:p14="http://schemas.microsoft.com/office/powerpoint/2010/main" val="415164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35EF2-24BF-46D9-AFA8-F6829A23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Orientační rozložení semestru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BE433-9336-4B3C-837C-E5444C39E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7333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16.02. – úvod, alt. j. </a:t>
            </a:r>
            <a:r>
              <a:rPr lang="cs-CZ" dirty="0" err="1"/>
              <a:t>Mrod</a:t>
            </a:r>
            <a:r>
              <a:rPr lang="cs-CZ" dirty="0"/>
              <a:t>.</a:t>
            </a:r>
          </a:p>
          <a:p>
            <a:r>
              <a:rPr lang="cs-CZ" dirty="0"/>
              <a:t>23.02. – turkické jazyky</a:t>
            </a:r>
          </a:p>
          <a:p>
            <a:r>
              <a:rPr lang="cs-CZ" dirty="0"/>
              <a:t>02.03. – </a:t>
            </a:r>
            <a:r>
              <a:rPr lang="cs-CZ" dirty="0" err="1"/>
              <a:t>etnohistorické</a:t>
            </a:r>
            <a:r>
              <a:rPr lang="cs-CZ" dirty="0"/>
              <a:t> okénko</a:t>
            </a:r>
          </a:p>
          <a:p>
            <a:r>
              <a:rPr lang="cs-CZ" dirty="0"/>
              <a:t>09.03. – </a:t>
            </a:r>
            <a:r>
              <a:rPr lang="cs-CZ" dirty="0" err="1"/>
              <a:t>prototurkičtina</a:t>
            </a:r>
            <a:endParaRPr lang="cs-CZ" dirty="0"/>
          </a:p>
          <a:p>
            <a:r>
              <a:rPr lang="cs-CZ" dirty="0"/>
              <a:t>16.03. – </a:t>
            </a:r>
            <a:r>
              <a:rPr lang="cs-CZ" dirty="0" err="1"/>
              <a:t>obecněturk</a:t>
            </a:r>
            <a:r>
              <a:rPr lang="cs-CZ" dirty="0"/>
              <a:t>. j.</a:t>
            </a:r>
          </a:p>
          <a:p>
            <a:r>
              <a:rPr lang="cs-CZ" dirty="0"/>
              <a:t>23.03. – </a:t>
            </a:r>
            <a:r>
              <a:rPr lang="cs-CZ" dirty="0" err="1"/>
              <a:t>oghuzské</a:t>
            </a:r>
            <a:r>
              <a:rPr lang="cs-CZ" dirty="0"/>
              <a:t> j., </a:t>
            </a:r>
            <a:r>
              <a:rPr lang="cs-CZ" dirty="0" err="1"/>
              <a:t>tr</a:t>
            </a:r>
            <a:r>
              <a:rPr lang="cs-CZ" dirty="0"/>
              <a:t>. &amp; </a:t>
            </a:r>
            <a:r>
              <a:rPr lang="cs-CZ" dirty="0" err="1"/>
              <a:t>az</a:t>
            </a:r>
            <a:r>
              <a:rPr lang="cs-CZ" dirty="0"/>
              <a:t>.</a:t>
            </a:r>
          </a:p>
          <a:p>
            <a:r>
              <a:rPr lang="cs-CZ" dirty="0"/>
              <a:t>30.03. – </a:t>
            </a:r>
            <a:r>
              <a:rPr lang="cs-CZ" dirty="0" err="1"/>
              <a:t>kypčacké</a:t>
            </a:r>
            <a:r>
              <a:rPr lang="cs-CZ" dirty="0"/>
              <a:t> j., </a:t>
            </a:r>
            <a:r>
              <a:rPr lang="cs-CZ" dirty="0" err="1"/>
              <a:t>tt</a:t>
            </a:r>
            <a:r>
              <a:rPr lang="cs-CZ" dirty="0"/>
              <a:t>. &amp; ba.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6C6E90-A7EB-46B6-9215-7CC08D151B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06.04. – karaimština a j. Krymu</a:t>
            </a:r>
          </a:p>
          <a:p>
            <a:r>
              <a:rPr lang="cs-CZ" dirty="0"/>
              <a:t>13.04. – </a:t>
            </a:r>
            <a:r>
              <a:rPr lang="cs-CZ" dirty="0" err="1"/>
              <a:t>čagatajské</a:t>
            </a:r>
            <a:r>
              <a:rPr lang="cs-CZ" dirty="0"/>
              <a:t> j., </a:t>
            </a:r>
            <a:r>
              <a:rPr lang="cs-CZ" dirty="0" err="1"/>
              <a:t>ujgurština</a:t>
            </a:r>
            <a:endParaRPr lang="cs-CZ" dirty="0"/>
          </a:p>
          <a:p>
            <a:r>
              <a:rPr lang="cs-CZ" dirty="0"/>
              <a:t>20.04. – sibiřské jazyky</a:t>
            </a:r>
          </a:p>
          <a:p>
            <a:r>
              <a:rPr lang="cs-CZ" dirty="0"/>
              <a:t>27.04. – </a:t>
            </a:r>
            <a:r>
              <a:rPr lang="cs-CZ" dirty="0" err="1"/>
              <a:t>oghurské</a:t>
            </a:r>
            <a:r>
              <a:rPr lang="cs-CZ" dirty="0"/>
              <a:t> j., </a:t>
            </a:r>
            <a:r>
              <a:rPr lang="cs-CZ" dirty="0" err="1"/>
              <a:t>čuvaština</a:t>
            </a:r>
            <a:endParaRPr lang="cs-CZ" dirty="0"/>
          </a:p>
          <a:p>
            <a:r>
              <a:rPr lang="cs-CZ" dirty="0"/>
              <a:t>04.05. – </a:t>
            </a:r>
            <a:r>
              <a:rPr lang="cs-CZ" dirty="0" err="1"/>
              <a:t>arguské</a:t>
            </a:r>
            <a:r>
              <a:rPr lang="cs-CZ" dirty="0"/>
              <a:t> j., </a:t>
            </a:r>
            <a:r>
              <a:rPr lang="cs-CZ" dirty="0" err="1"/>
              <a:t>chalačština</a:t>
            </a:r>
            <a:endParaRPr lang="cs-CZ" dirty="0"/>
          </a:p>
          <a:p>
            <a:r>
              <a:rPr lang="cs-CZ" dirty="0"/>
              <a:t>11.05. – shrnutí</a:t>
            </a:r>
          </a:p>
          <a:p>
            <a:r>
              <a:rPr lang="cs-CZ" dirty="0"/>
              <a:t>18.05. – </a:t>
            </a:r>
            <a:r>
              <a:rPr lang="cs-CZ" dirty="0" err="1"/>
              <a:t>předtermín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88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AC88B3B-4F1E-FFEE-D4B3-F5B4276C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 ohledně </a:t>
            </a:r>
            <a:r>
              <a:rPr lang="cs-CZ" dirty="0" err="1"/>
              <a:t>makrorodin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2DDAE4F-8977-F85C-224F-F37E20ACD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Uralo</a:t>
            </a:r>
            <a:r>
              <a:rPr lang="cs-CZ" dirty="0"/>
              <a:t>-altajská, altajská a </a:t>
            </a:r>
            <a:r>
              <a:rPr lang="cs-CZ" dirty="0" err="1"/>
              <a:t>transeuroasijská</a:t>
            </a:r>
            <a:r>
              <a:rPr lang="cs-CZ" dirty="0"/>
              <a:t> jazyková rodina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1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6FDF4ADC-C44A-4C41-B974-6F4B3C722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89CCCE17-8DAC-44EB-9D15-03C32E7D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5" name="Picture 1034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52FB6B8-BB2F-448C-D241-5F1554D3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8426"/>
            <a:ext cx="3660056" cy="16290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Uralo-altajská</a:t>
            </a:r>
            <a:r>
              <a:rPr lang="en-US" sz="3600" dirty="0"/>
              <a:t> </a:t>
            </a:r>
            <a:br>
              <a:rPr lang="cs-CZ" sz="3600" dirty="0"/>
            </a:br>
            <a:r>
              <a:rPr lang="en-US" sz="3600" dirty="0" err="1"/>
              <a:t>makrorodina</a:t>
            </a:r>
            <a:endParaRPr lang="en-US" sz="3600" dirty="0"/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01BA9-EFD4-6A41-642B-44CB9F2D2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493773"/>
            <a:ext cx="3813799" cy="32609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uralské jazyky</a:t>
            </a:r>
          </a:p>
          <a:p>
            <a:r>
              <a:rPr lang="cs-CZ" dirty="0"/>
              <a:t>tunguzské jazyky</a:t>
            </a:r>
          </a:p>
          <a:p>
            <a:r>
              <a:rPr lang="cs-CZ" dirty="0"/>
              <a:t>mongolské jazyky</a:t>
            </a:r>
          </a:p>
          <a:p>
            <a:r>
              <a:rPr lang="cs-CZ" dirty="0"/>
              <a:t>turkické jazyky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843A55-8A4F-1C19-EF18-A8F43CCE52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9200" y="1465971"/>
            <a:ext cx="6256668" cy="3926057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4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AD62-5D09-4FAB-B6A9-39A83CC3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82132"/>
            <a:ext cx="10255045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Altajská / </a:t>
            </a:r>
            <a:r>
              <a:rPr lang="cs-CZ" dirty="0" err="1"/>
              <a:t>transeuroasijská</a:t>
            </a:r>
            <a:r>
              <a:rPr lang="cs-CZ" dirty="0"/>
              <a:t> jazyková </a:t>
            </a:r>
            <a:r>
              <a:rPr lang="cs-CZ" dirty="0" err="1"/>
              <a:t>makrorodina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554D0-D49A-412C-8435-11E1F24C8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korejština</a:t>
            </a:r>
          </a:p>
          <a:p>
            <a:r>
              <a:rPr lang="cs-CZ" dirty="0"/>
              <a:t>japonsko-rjúkjúské jazyky</a:t>
            </a:r>
          </a:p>
          <a:p>
            <a:r>
              <a:rPr lang="cs-CZ" dirty="0"/>
              <a:t>tunguzské jazyky</a:t>
            </a:r>
          </a:p>
          <a:p>
            <a:r>
              <a:rPr lang="cs-CZ" dirty="0"/>
              <a:t>mongolské jazyky</a:t>
            </a:r>
          </a:p>
          <a:p>
            <a:r>
              <a:rPr lang="cs-CZ" dirty="0"/>
              <a:t>turkické jazyky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AD15787-F5C4-43C2-57E2-1BB265CD75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5729" y="2560320"/>
            <a:ext cx="5374046" cy="2596449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7948813-5EE0-3650-EEE5-34EF4614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29" y="4170947"/>
            <a:ext cx="5367823" cy="169950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0CF564F-36AA-3CB3-04E7-D21BC28CB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115" y="2519362"/>
            <a:ext cx="53530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0086F-F328-9BEA-AB50-8F4DF380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Altajská jazyková </a:t>
            </a:r>
            <a:r>
              <a:rPr lang="cs-CZ" dirty="0" err="1"/>
              <a:t>makrorodina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D3E5C2-22F8-FC35-DBF0-AF9AF2B39F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Pro</a:t>
            </a:r>
          </a:p>
          <a:p>
            <a:pPr lvl="1"/>
            <a:r>
              <a:rPr lang="cs-CZ" dirty="0"/>
              <a:t>vokalická harmonie</a:t>
            </a:r>
          </a:p>
          <a:p>
            <a:pPr lvl="1"/>
            <a:r>
              <a:rPr lang="cs-CZ" dirty="0"/>
              <a:t>aglutinace</a:t>
            </a:r>
          </a:p>
          <a:p>
            <a:pPr lvl="1"/>
            <a:r>
              <a:rPr lang="cs-CZ" dirty="0"/>
              <a:t>absence rodu</a:t>
            </a:r>
          </a:p>
          <a:p>
            <a:pPr lvl="1"/>
            <a:r>
              <a:rPr lang="cs-CZ" dirty="0"/>
              <a:t>podobnosti ve verbální morfologii</a:t>
            </a:r>
          </a:p>
          <a:p>
            <a:pPr lvl="1"/>
            <a:r>
              <a:rPr lang="cs-CZ" dirty="0"/>
              <a:t>SOV slovosled</a:t>
            </a:r>
          </a:p>
          <a:p>
            <a:pPr lvl="1"/>
            <a:r>
              <a:rPr lang="cs-CZ" dirty="0"/>
              <a:t>nulová kopule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A15327-F7F2-252A-0569-48DC4319AF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Proti</a:t>
            </a:r>
          </a:p>
          <a:p>
            <a:pPr lvl="1"/>
            <a:r>
              <a:rPr lang="cs-CZ" dirty="0"/>
              <a:t>nepřesvědčivé lexikální shody</a:t>
            </a:r>
          </a:p>
          <a:p>
            <a:pPr lvl="1"/>
            <a:r>
              <a:rPr lang="cs-CZ" dirty="0"/>
              <a:t>možnost jazykového svazu</a:t>
            </a:r>
          </a:p>
          <a:p>
            <a:pPr lvl="1"/>
            <a:r>
              <a:rPr lang="cs-CZ" dirty="0"/>
              <a:t>historicky spíše konvergence?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4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DAD439-384A-B974-FA42-26E90CE5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Ainština</a:t>
            </a:r>
            <a:r>
              <a:rPr lang="cs-CZ" dirty="0"/>
              <a:t>, </a:t>
            </a:r>
            <a:r>
              <a:rPr lang="cs-CZ" dirty="0" err="1"/>
              <a:t>nivchština</a:t>
            </a:r>
            <a:r>
              <a:rPr lang="cs-CZ" dirty="0"/>
              <a:t>…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145B27-DDF3-DB43-85CD-C8F20ECA9F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ainština</a:t>
            </a:r>
            <a:r>
              <a:rPr lang="cs-CZ" dirty="0"/>
              <a:t> </a:t>
            </a:r>
            <a:r>
              <a:rPr lang="ja-JP" altLang="en-US" sz="1800" dirty="0"/>
              <a:t>アイヌ・イタㇰ</a:t>
            </a:r>
            <a:endParaRPr lang="cs-CZ" dirty="0"/>
          </a:p>
          <a:p>
            <a:pPr lvl="1"/>
            <a:r>
              <a:rPr lang="cs-CZ" dirty="0"/>
              <a:t>Hokkaidó</a:t>
            </a:r>
          </a:p>
          <a:p>
            <a:pPr lvl="1"/>
            <a:r>
              <a:rPr lang="cs-CZ" dirty="0"/>
              <a:t>téměř vymřelý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30BB83-1231-2876-FF68-E7FCAC8BBC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nivchština</a:t>
            </a:r>
            <a:r>
              <a:rPr lang="cs-CZ" dirty="0"/>
              <a:t> </a:t>
            </a:r>
            <a:r>
              <a:rPr lang="mk-MK" sz="2000" dirty="0">
                <a:latin typeface="Cambria" panose="02040503050406030204" pitchFamily="18" charset="0"/>
                <a:ea typeface="Cambria" panose="02040503050406030204" pitchFamily="18" charset="0"/>
              </a:rPr>
              <a:t>ниғвгун дуф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cs-CZ" dirty="0"/>
              <a:t>Sachalin</a:t>
            </a:r>
          </a:p>
          <a:p>
            <a:pPr lvl="1"/>
            <a:r>
              <a:rPr lang="cs-CZ" dirty="0"/>
              <a:t>výrazně ohrožený</a:t>
            </a:r>
            <a:endParaRPr lang="en-US" dirty="0"/>
          </a:p>
          <a:p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45F421F-683B-AFC2-D335-CD55BC985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90" y="4089075"/>
            <a:ext cx="2254299" cy="190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4C7F648-63F0-3730-9765-AC88F659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81" y="2669079"/>
            <a:ext cx="2005626" cy="3092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4A89D2B-BFC0-1293-7CFB-B12C2763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09" y="3958033"/>
            <a:ext cx="2366954" cy="203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5E8E21E-3126-900E-DB2F-B2E29D51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55" y="2880320"/>
            <a:ext cx="1922402" cy="3116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9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613AEE-028A-1C48-E6E0-490AC3D0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Korejština </a:t>
            </a:r>
            <a:r>
              <a:rPr lang="ko-KR" altLang="en-US" sz="3600" dirty="0"/>
              <a:t>한국어</a:t>
            </a:r>
            <a:r>
              <a:rPr lang="cs-CZ" altLang="ko-KR" sz="3600" dirty="0"/>
              <a:t> / </a:t>
            </a:r>
            <a:r>
              <a:rPr lang="ko-KR" altLang="en-US" sz="3600" dirty="0"/>
              <a:t>조선말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6E16A9-7A70-504C-E9D9-EEE5C78724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korejský poloostrov a blízké okolí</a:t>
            </a:r>
          </a:p>
          <a:p>
            <a:r>
              <a:rPr lang="cs-CZ" dirty="0"/>
              <a:t>zhruba 80M mluvčích</a:t>
            </a:r>
          </a:p>
          <a:p>
            <a:r>
              <a:rPr lang="cs-CZ" dirty="0" err="1"/>
              <a:t>hangul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Multimedia online 4" title="WIKITONGUES: Suseong speaking Korean">
            <a:hlinkClick r:id="" action="ppaction://media"/>
            <a:extLst>
              <a:ext uri="{FF2B5EF4-FFF2-40B4-BE49-F238E27FC236}">
                <a16:creationId xmlns:a16="http://schemas.microsoft.com/office/drawing/2014/main" id="{CFA5C7BD-79DF-C796-2F2D-F7B9157182FF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34125" y="2560638"/>
            <a:ext cx="4413250" cy="330993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7433327-9918-6222-27D7-D9E7B33D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31" y="4094907"/>
            <a:ext cx="1876637" cy="1961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전통 의상인 한복을 입은 두 한국인 남녀">
            <a:extLst>
              <a:ext uri="{FF2B5EF4-FFF2-40B4-BE49-F238E27FC236}">
                <a16:creationId xmlns:a16="http://schemas.microsoft.com/office/drawing/2014/main" id="{694E3734-4F51-D562-8E0E-2E0F81F4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41" y="3609170"/>
            <a:ext cx="2045982" cy="2659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18342</TotalTime>
  <Words>286</Words>
  <Application>Microsoft Office PowerPoint</Application>
  <PresentationFormat>Panoramiczny</PresentationFormat>
  <Paragraphs>83</Paragraphs>
  <Slides>12</Slides>
  <Notes>0</Notes>
  <HiddenSlides>0</HiddenSlides>
  <MMClips>7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Cambria</vt:lpstr>
      <vt:lpstr>Garamond</vt:lpstr>
      <vt:lpstr>Organiczny</vt:lpstr>
      <vt:lpstr>LgV20 Jazyky Střední Asie,  Sibiře a Dálného Východu (Turkické jazyky)</vt:lpstr>
      <vt:lpstr>Organizační informace</vt:lpstr>
      <vt:lpstr>Orientační rozložení semestru</vt:lpstr>
      <vt:lpstr>Hypotézy ohledně makrorodin</vt:lpstr>
      <vt:lpstr>Uralo-altajská  makrorodina</vt:lpstr>
      <vt:lpstr>Altajská / transeuroasijská jazyková makrorodina</vt:lpstr>
      <vt:lpstr>Altajská jazyková makrorodina</vt:lpstr>
      <vt:lpstr>Ainština, nivchština…</vt:lpstr>
      <vt:lpstr>Korejština 한국어 / 조선말</vt:lpstr>
      <vt:lpstr>Japonsko-rjúkjúské jazyky</vt:lpstr>
      <vt:lpstr>Tunguzské jazyky</vt:lpstr>
      <vt:lpstr>Mongolské jazyky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165</cp:revision>
  <dcterms:created xsi:type="dcterms:W3CDTF">2022-08-13T13:52:51Z</dcterms:created>
  <dcterms:modified xsi:type="dcterms:W3CDTF">2023-02-21T17:51:18Z</dcterms:modified>
</cp:coreProperties>
</file>