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sldIdLst>
    <p:sldId id="256" r:id="rId2"/>
    <p:sldId id="283" r:id="rId3"/>
    <p:sldId id="277" r:id="rId4"/>
    <p:sldId id="282" r:id="rId5"/>
    <p:sldId id="285" r:id="rId6"/>
    <p:sldId id="281" r:id="rId7"/>
    <p:sldId id="286" r:id="rId8"/>
    <p:sldId id="287" r:id="rId9"/>
    <p:sldId id="28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E379-6FEC-4DA8-8BEE-A4D88FF7D4B1}" type="datetimeFigureOut">
              <a:rPr lang="en-US" smtClean="0"/>
              <a:t>23/03/15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55A0C-5EA8-4C84-9F94-61C497DAD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8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B10FF7-BCA3-47DD-BBD2-5FB1DB60C18B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91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642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72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118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18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922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114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676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75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14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48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85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31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12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03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49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67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B10FF7-BCA3-47DD-BBD2-5FB1DB60C18B}" type="datetimeFigureOut">
              <a:rPr lang="cs-CZ" smtClean="0"/>
              <a:t>15.03.2023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72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4CB6C-4A33-4E1B-B72F-F94C472A3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0650" y="1524001"/>
            <a:ext cx="7090699" cy="1905000"/>
          </a:xfrm>
        </p:spPr>
        <p:txBody>
          <a:bodyPr/>
          <a:lstStyle/>
          <a:p>
            <a:r>
              <a:rPr lang="cs-CZ" sz="4000" dirty="0"/>
              <a:t>LgV20 Jazyky Střední Asie, </a:t>
            </a:r>
            <a:br>
              <a:rPr lang="cs-CZ" sz="4000" dirty="0"/>
            </a:br>
            <a:r>
              <a:rPr lang="cs-CZ" sz="4000" dirty="0"/>
              <a:t>Sibiře a Dálného Východu</a:t>
            </a:r>
            <a:br>
              <a:rPr lang="cs-CZ" sz="2800" dirty="0"/>
            </a:br>
            <a:r>
              <a:rPr lang="cs-CZ" sz="2800" dirty="0"/>
              <a:t>(Turkické jazyky)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FF2EDB-ABAB-44AF-8652-65FE156E44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Matyáš Foltýn</a:t>
            </a:r>
          </a:p>
        </p:txBody>
      </p:sp>
    </p:spTree>
    <p:extLst>
      <p:ext uri="{BB962C8B-B14F-4D97-AF65-F5344CB8AC3E}">
        <p14:creationId xmlns:p14="http://schemas.microsoft.com/office/powerpoint/2010/main" val="137428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B82EF0-7FB1-9A7E-40C9-628FE13BF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Turkické jazyky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1896CA-829E-39BC-DA41-01BFFEDC0D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30-35 jazyků, z toho ~23 dnes</a:t>
            </a:r>
          </a:p>
          <a:p>
            <a:r>
              <a:rPr lang="cs-CZ" dirty="0"/>
              <a:t>3 písma</a:t>
            </a:r>
          </a:p>
          <a:p>
            <a:pPr lvl="1"/>
            <a:r>
              <a:rPr lang="mk-MK" sz="1800" dirty="0">
                <a:latin typeface="Cambria" panose="02040503050406030204" pitchFamily="18" charset="0"/>
                <a:ea typeface="Cambria" panose="02040503050406030204" pitchFamily="18" charset="0"/>
              </a:rPr>
              <a:t>чӗлхе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 /</a:t>
            </a:r>
            <a:r>
              <a:rPr lang="mk-MK" sz="1800" dirty="0">
                <a:latin typeface="Cambria" panose="02040503050406030204" pitchFamily="18" charset="0"/>
                <a:ea typeface="Cambria" panose="02040503050406030204" pitchFamily="18" charset="0"/>
              </a:rPr>
              <a:t> тел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 / </a:t>
            </a:r>
            <a:r>
              <a:rPr lang="mk-MK" sz="1800" dirty="0">
                <a:latin typeface="Cambria" panose="02040503050406030204" pitchFamily="18" charset="0"/>
                <a:ea typeface="Cambria" panose="02040503050406030204" pitchFamily="18" charset="0"/>
              </a:rPr>
              <a:t>тил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 / </a:t>
            </a:r>
            <a:r>
              <a:rPr lang="mk-MK" sz="1800" dirty="0">
                <a:latin typeface="Cambria" panose="02040503050406030204" pitchFamily="18" charset="0"/>
                <a:ea typeface="Cambria" panose="02040503050406030204" pitchFamily="18" charset="0"/>
              </a:rPr>
              <a:t>тыл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 / </a:t>
            </a:r>
            <a:r>
              <a:rPr lang="mk-MK" sz="1800" dirty="0">
                <a:latin typeface="Cambria" panose="02040503050406030204" pitchFamily="18" charset="0"/>
                <a:ea typeface="Cambria" panose="02040503050406030204" pitchFamily="18" charset="0"/>
              </a:rPr>
              <a:t>дыл</a:t>
            </a:r>
            <a:r>
              <a:rPr lang="cs-CZ" sz="1800" dirty="0">
                <a:latin typeface="Cambria" panose="02040503050406030204" pitchFamily="18" charset="0"/>
                <a:ea typeface="Cambria" panose="02040503050406030204" pitchFamily="18" charset="0"/>
              </a:rPr>
              <a:t> / </a:t>
            </a:r>
            <a:r>
              <a:rPr lang="mk-MK" sz="1800" dirty="0">
                <a:latin typeface="Cambria" panose="02040503050406030204" pitchFamily="18" charset="0"/>
                <a:ea typeface="Cambria" panose="02040503050406030204" pitchFamily="18" charset="0"/>
              </a:rPr>
              <a:t>тіл</a:t>
            </a:r>
            <a:endParaRPr lang="cs-CZ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cs-CZ" dirty="0" err="1"/>
              <a:t>dil</a:t>
            </a:r>
            <a:r>
              <a:rPr lang="cs-CZ" dirty="0"/>
              <a:t> / til / </a:t>
            </a:r>
            <a:r>
              <a:rPr lang="cs-CZ" dirty="0" err="1"/>
              <a:t>tiľ</a:t>
            </a:r>
            <a:endParaRPr lang="cs-CZ" dirty="0"/>
          </a:p>
          <a:p>
            <a:pPr lvl="1"/>
            <a:r>
              <a:rPr lang="ar-SA" b="0" i="0" dirty="0" err="1">
                <a:solidFill>
                  <a:srgbClr val="202122"/>
                </a:solidFill>
                <a:effectLst/>
                <a:latin typeface="UKIJ Tuz"/>
              </a:rPr>
              <a:t>تىل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EA687F9-8AD5-050C-4335-E514E247AB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~200 milionů mluvčích</a:t>
            </a:r>
          </a:p>
          <a:p>
            <a:r>
              <a:rPr lang="cs-CZ" dirty="0"/>
              <a:t>status</a:t>
            </a:r>
          </a:p>
          <a:p>
            <a:pPr lvl="1"/>
            <a:r>
              <a:rPr lang="cs-CZ" dirty="0"/>
              <a:t>úřední jazyk (6+3)</a:t>
            </a:r>
          </a:p>
          <a:p>
            <a:pPr lvl="1"/>
            <a:r>
              <a:rPr lang="cs-CZ" dirty="0"/>
              <a:t>menšinový jazyk (~20)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470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Picture 1050">
            <a:extLst>
              <a:ext uri="{FF2B5EF4-FFF2-40B4-BE49-F238E27FC236}">
                <a16:creationId xmlns:a16="http://schemas.microsoft.com/office/drawing/2014/main" id="{292E7AF0-A589-43B3-A1DE-8807EC769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B9A2FEF-C8F8-DE24-91E4-E9A3A8A8E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 fontScale="90000"/>
          </a:bodyPr>
          <a:lstStyle/>
          <a:p>
            <a:r>
              <a:rPr lang="cs-CZ" dirty="0"/>
              <a:t>Geografická distribuce</a:t>
            </a:r>
            <a:endParaRPr lang="en-US" dirty="0"/>
          </a:p>
        </p:txBody>
      </p:sp>
      <p:cxnSp>
        <p:nvCxnSpPr>
          <p:cNvPr id="1053" name="Straight Connector 1052">
            <a:extLst>
              <a:ext uri="{FF2B5EF4-FFF2-40B4-BE49-F238E27FC236}">
                <a16:creationId xmlns:a16="http://schemas.microsoft.com/office/drawing/2014/main" id="{29BCDD02-D5E3-4D30-8587-66036C891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6" name="Content Placeholder 1029">
            <a:extLst>
              <a:ext uri="{FF2B5EF4-FFF2-40B4-BE49-F238E27FC236}">
                <a16:creationId xmlns:a16="http://schemas.microsoft.com/office/drawing/2014/main" id="{ABD12DFA-042A-EB29-37C7-500809675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r>
              <a:rPr lang="cs-CZ" dirty="0"/>
              <a:t>pobřeží Černého moře</a:t>
            </a:r>
          </a:p>
          <a:p>
            <a:r>
              <a:rPr lang="cs-CZ" dirty="0"/>
              <a:t>Střední Asie</a:t>
            </a:r>
          </a:p>
          <a:p>
            <a:r>
              <a:rPr lang="cs-CZ" dirty="0"/>
              <a:t>Sibiř</a:t>
            </a:r>
            <a:endParaRPr lang="en-US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5A581072-C4D4-7AA7-7426-918E7DA7E4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" t="2506" r="18753" b="30012"/>
          <a:stretch/>
        </p:blipFill>
        <p:spPr bwMode="auto">
          <a:xfrm>
            <a:off x="5625914" y="666198"/>
            <a:ext cx="5469466" cy="2640893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CB1B4DD-4D90-D848-101D-113AAA9CE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4" t="6752" r="12216" b="8173"/>
          <a:stretch/>
        </p:blipFill>
        <p:spPr bwMode="auto">
          <a:xfrm>
            <a:off x="5625914" y="3550905"/>
            <a:ext cx="5469466" cy="2640897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843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92E7AF0-A589-43B3-A1DE-8807EC769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72D2E2F-A20F-2E09-7C52-939D904DA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cs-CZ" sz="4000" dirty="0"/>
              <a:t>Vzájemná</a:t>
            </a:r>
            <a:r>
              <a:rPr lang="cs-CZ" sz="2400" dirty="0"/>
              <a:t> </a:t>
            </a:r>
            <a:r>
              <a:rPr lang="cs-CZ" sz="4000" dirty="0"/>
              <a:t>srozumitelnost</a:t>
            </a:r>
            <a:endParaRPr lang="en-US" sz="40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BCDD02-D5E3-4D30-8587-66036C891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9456060-AB61-797D-1B7E-508B73BBB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3"/>
            <a:ext cx="3660057" cy="3543231"/>
          </a:xfrm>
        </p:spPr>
        <p:txBody>
          <a:bodyPr>
            <a:normAutofit/>
          </a:bodyPr>
          <a:lstStyle/>
          <a:p>
            <a:r>
              <a:rPr lang="cs-CZ" dirty="0"/>
              <a:t>dotazníky</a:t>
            </a:r>
          </a:p>
          <a:p>
            <a:r>
              <a:rPr lang="cs-CZ" dirty="0"/>
              <a:t>rozhovory</a:t>
            </a:r>
          </a:p>
          <a:p>
            <a:endParaRPr lang="cs-CZ" sz="1100" dirty="0"/>
          </a:p>
          <a:p>
            <a:r>
              <a:rPr lang="cs-CZ" dirty="0"/>
              <a:t>lingvisticky měřená jazyková podobnost</a:t>
            </a:r>
          </a:p>
          <a:p>
            <a:pPr lvl="1"/>
            <a:r>
              <a:rPr lang="cs-CZ" dirty="0" err="1"/>
              <a:t>lexikostatistika</a:t>
            </a:r>
            <a:endParaRPr lang="cs-CZ" dirty="0"/>
          </a:p>
          <a:p>
            <a:pPr lvl="2"/>
            <a:r>
              <a:rPr lang="cs-CZ" dirty="0" err="1"/>
              <a:t>Swadesh</a:t>
            </a:r>
            <a:r>
              <a:rPr lang="cs-CZ" dirty="0"/>
              <a:t> list →</a:t>
            </a:r>
          </a:p>
          <a:p>
            <a:pPr lvl="2"/>
            <a:r>
              <a:rPr lang="cs-CZ" dirty="0"/>
              <a:t>glottochronologie</a:t>
            </a:r>
          </a:p>
          <a:p>
            <a:endParaRPr lang="en-US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1418D0EA-FF56-F63E-87E0-807BBABF7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432" y="1626651"/>
            <a:ext cx="6109657" cy="3604698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id="{60A272A3-CF1B-1198-8FEF-099FD71D71AD}"/>
              </a:ext>
            </a:extLst>
          </p:cNvPr>
          <p:cNvSpPr/>
          <p:nvPr/>
        </p:nvSpPr>
        <p:spPr>
          <a:xfrm>
            <a:off x="9424777" y="2634224"/>
            <a:ext cx="1213726" cy="2468718"/>
          </a:xfrm>
          <a:custGeom>
            <a:avLst/>
            <a:gdLst>
              <a:gd name="connsiteX0" fmla="*/ 1213726 w 1213726"/>
              <a:gd name="connsiteY0" fmla="*/ 10653 h 2468718"/>
              <a:gd name="connsiteX1" fmla="*/ 417313 w 1213726"/>
              <a:gd name="connsiteY1" fmla="*/ 79479 h 2468718"/>
              <a:gd name="connsiteX2" fmla="*/ 151842 w 1213726"/>
              <a:gd name="connsiteY2" fmla="*/ 600589 h 2468718"/>
              <a:gd name="connsiteX3" fmla="*/ 4358 w 1213726"/>
              <a:gd name="connsiteY3" fmla="*/ 1239686 h 2468718"/>
              <a:gd name="connsiteX4" fmla="*/ 53520 w 1213726"/>
              <a:gd name="connsiteY4" fmla="*/ 2468718 h 246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3726" h="2468718">
                <a:moveTo>
                  <a:pt x="1213726" y="10653"/>
                </a:moveTo>
                <a:cubicBezTo>
                  <a:pt x="904010" y="-4096"/>
                  <a:pt x="594294" y="-18844"/>
                  <a:pt x="417313" y="79479"/>
                </a:cubicBezTo>
                <a:cubicBezTo>
                  <a:pt x="240332" y="177802"/>
                  <a:pt x="220668" y="407221"/>
                  <a:pt x="151842" y="600589"/>
                </a:cubicBezTo>
                <a:cubicBezTo>
                  <a:pt x="83016" y="793957"/>
                  <a:pt x="20745" y="928331"/>
                  <a:pt x="4358" y="1239686"/>
                </a:cubicBezTo>
                <a:cubicBezTo>
                  <a:pt x="-12029" y="1551041"/>
                  <a:pt x="20746" y="2258963"/>
                  <a:pt x="53520" y="2468718"/>
                </a:cubicBezTo>
              </a:path>
            </a:pathLst>
          </a:custGeom>
          <a:ln>
            <a:solidFill>
              <a:srgbClr val="00B0F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7996E1F5-36BF-A606-BB03-1C169091D35B}"/>
              </a:ext>
            </a:extLst>
          </p:cNvPr>
          <p:cNvSpPr/>
          <p:nvPr/>
        </p:nvSpPr>
        <p:spPr>
          <a:xfrm>
            <a:off x="7590503" y="2674374"/>
            <a:ext cx="2094271" cy="633759"/>
          </a:xfrm>
          <a:custGeom>
            <a:avLst/>
            <a:gdLst>
              <a:gd name="connsiteX0" fmla="*/ 0 w 2094271"/>
              <a:gd name="connsiteY0" fmla="*/ 0 h 633759"/>
              <a:gd name="connsiteX1" fmla="*/ 904568 w 2094271"/>
              <a:gd name="connsiteY1" fmla="*/ 462116 h 633759"/>
              <a:gd name="connsiteX2" fmla="*/ 1907458 w 2094271"/>
              <a:gd name="connsiteY2" fmla="*/ 609600 h 633759"/>
              <a:gd name="connsiteX3" fmla="*/ 2094271 w 2094271"/>
              <a:gd name="connsiteY3" fmla="*/ 0 h 63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4271" h="633759">
                <a:moveTo>
                  <a:pt x="0" y="0"/>
                </a:moveTo>
                <a:cubicBezTo>
                  <a:pt x="293329" y="180258"/>
                  <a:pt x="586658" y="360516"/>
                  <a:pt x="904568" y="462116"/>
                </a:cubicBezTo>
                <a:cubicBezTo>
                  <a:pt x="1222478" y="563716"/>
                  <a:pt x="1709174" y="686619"/>
                  <a:pt x="1907458" y="609600"/>
                </a:cubicBezTo>
                <a:cubicBezTo>
                  <a:pt x="2105742" y="532581"/>
                  <a:pt x="2068052" y="96684"/>
                  <a:pt x="2094271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olny kształt: kształt 6">
            <a:extLst>
              <a:ext uri="{FF2B5EF4-FFF2-40B4-BE49-F238E27FC236}">
                <a16:creationId xmlns:a16="http://schemas.microsoft.com/office/drawing/2014/main" id="{8C9FD3EA-AF03-BAA9-B867-7F7073CA132C}"/>
              </a:ext>
            </a:extLst>
          </p:cNvPr>
          <p:cNvSpPr/>
          <p:nvPr/>
        </p:nvSpPr>
        <p:spPr>
          <a:xfrm>
            <a:off x="7242133" y="4127238"/>
            <a:ext cx="2177170" cy="985536"/>
          </a:xfrm>
          <a:custGeom>
            <a:avLst/>
            <a:gdLst>
              <a:gd name="connsiteX0" fmla="*/ 14073 w 2177170"/>
              <a:gd name="connsiteY0" fmla="*/ 916710 h 985536"/>
              <a:gd name="connsiteX1" fmla="*/ 43570 w 2177170"/>
              <a:gd name="connsiteY1" fmla="*/ 228452 h 985536"/>
              <a:gd name="connsiteX2" fmla="*/ 377867 w 2177170"/>
              <a:gd name="connsiteY2" fmla="*/ 2310 h 985536"/>
              <a:gd name="connsiteX3" fmla="*/ 663002 w 2177170"/>
              <a:gd name="connsiteY3" fmla="*/ 130130 h 985536"/>
              <a:gd name="connsiteX4" fmla="*/ 771157 w 2177170"/>
              <a:gd name="connsiteY4" fmla="*/ 425097 h 985536"/>
              <a:gd name="connsiteX5" fmla="*/ 1724886 w 2177170"/>
              <a:gd name="connsiteY5" fmla="*/ 739730 h 985536"/>
              <a:gd name="connsiteX6" fmla="*/ 2177170 w 2177170"/>
              <a:gd name="connsiteY6" fmla="*/ 985536 h 98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7170" h="985536">
                <a:moveTo>
                  <a:pt x="14073" y="916710"/>
                </a:moveTo>
                <a:cubicBezTo>
                  <a:pt x="-1495" y="648781"/>
                  <a:pt x="-17062" y="380852"/>
                  <a:pt x="43570" y="228452"/>
                </a:cubicBezTo>
                <a:cubicBezTo>
                  <a:pt x="104202" y="76052"/>
                  <a:pt x="274628" y="18697"/>
                  <a:pt x="377867" y="2310"/>
                </a:cubicBezTo>
                <a:cubicBezTo>
                  <a:pt x="481106" y="-14077"/>
                  <a:pt x="597454" y="59666"/>
                  <a:pt x="663002" y="130130"/>
                </a:cubicBezTo>
                <a:cubicBezTo>
                  <a:pt x="728550" y="200594"/>
                  <a:pt x="594176" y="323497"/>
                  <a:pt x="771157" y="425097"/>
                </a:cubicBezTo>
                <a:cubicBezTo>
                  <a:pt x="948138" y="526697"/>
                  <a:pt x="1490551" y="646324"/>
                  <a:pt x="1724886" y="739730"/>
                </a:cubicBezTo>
                <a:cubicBezTo>
                  <a:pt x="1959221" y="833136"/>
                  <a:pt x="2139480" y="951123"/>
                  <a:pt x="2177170" y="985536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olny kształt: kształt 7">
            <a:extLst>
              <a:ext uri="{FF2B5EF4-FFF2-40B4-BE49-F238E27FC236}">
                <a16:creationId xmlns:a16="http://schemas.microsoft.com/office/drawing/2014/main" id="{DCA54EF9-E734-A330-99A5-F4A462A0C3FA}"/>
              </a:ext>
            </a:extLst>
          </p:cNvPr>
          <p:cNvSpPr/>
          <p:nvPr/>
        </p:nvSpPr>
        <p:spPr>
          <a:xfrm>
            <a:off x="6872748" y="3392129"/>
            <a:ext cx="698214" cy="1386348"/>
          </a:xfrm>
          <a:custGeom>
            <a:avLst/>
            <a:gdLst>
              <a:gd name="connsiteX0" fmla="*/ 137778 w 688508"/>
              <a:gd name="connsiteY0" fmla="*/ 0 h 1366684"/>
              <a:gd name="connsiteX1" fmla="*/ 649056 w 688508"/>
              <a:gd name="connsiteY1" fmla="*/ 324465 h 1366684"/>
              <a:gd name="connsiteX2" fmla="*/ 619559 w 688508"/>
              <a:gd name="connsiteY2" fmla="*/ 540774 h 1366684"/>
              <a:gd name="connsiteX3" fmla="*/ 344256 w 688508"/>
              <a:gd name="connsiteY3" fmla="*/ 580103 h 1366684"/>
              <a:gd name="connsiteX4" fmla="*/ 127 w 688508"/>
              <a:gd name="connsiteY4" fmla="*/ 786581 h 1366684"/>
              <a:gd name="connsiteX5" fmla="*/ 383585 w 688508"/>
              <a:gd name="connsiteY5" fmla="*/ 1366684 h 136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508" h="1366684">
                <a:moveTo>
                  <a:pt x="137778" y="0"/>
                </a:moveTo>
                <a:cubicBezTo>
                  <a:pt x="353268" y="117168"/>
                  <a:pt x="568759" y="234336"/>
                  <a:pt x="649056" y="324465"/>
                </a:cubicBezTo>
                <a:cubicBezTo>
                  <a:pt x="729353" y="414594"/>
                  <a:pt x="670359" y="498168"/>
                  <a:pt x="619559" y="540774"/>
                </a:cubicBezTo>
                <a:cubicBezTo>
                  <a:pt x="568759" y="583380"/>
                  <a:pt x="447495" y="539135"/>
                  <a:pt x="344256" y="580103"/>
                </a:cubicBezTo>
                <a:cubicBezTo>
                  <a:pt x="241017" y="621071"/>
                  <a:pt x="-6428" y="655484"/>
                  <a:pt x="127" y="786581"/>
                </a:cubicBezTo>
                <a:cubicBezTo>
                  <a:pt x="6682" y="917678"/>
                  <a:pt x="314759" y="1222478"/>
                  <a:pt x="383585" y="1366684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4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AC3513-18A2-5E8E-0E00-082952DF9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Ukázka glottochronologie </a:t>
            </a:r>
            <a:br>
              <a:rPr lang="cs-CZ" dirty="0"/>
            </a:br>
            <a:r>
              <a:rPr lang="cs-CZ" dirty="0"/>
              <a:t>na slovanských jazycích</a:t>
            </a:r>
            <a:endParaRPr lang="en-US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F39FD11-8CE9-D214-A7A0-BD54E99D479A}"/>
              </a:ext>
            </a:extLst>
          </p:cNvPr>
          <p:cNvSpPr txBox="1"/>
          <p:nvPr/>
        </p:nvSpPr>
        <p:spPr>
          <a:xfrm>
            <a:off x="6096000" y="2645388"/>
            <a:ext cx="54760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RU</a:t>
            </a:r>
            <a:r>
              <a:rPr lang="cs-CZ" sz="1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Все люди рождаются свободными и равными в своем достоинстве и правах.</a:t>
            </a:r>
            <a:endParaRPr lang="cs-CZ" sz="1000" b="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cs-CZ" sz="10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UA</a:t>
            </a:r>
            <a:r>
              <a:rPr lang="cs-CZ" sz="1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Всі люди народжуються вільними і рівними у своїй гідності та правах.</a:t>
            </a:r>
            <a:endParaRPr lang="cs-CZ" sz="1000" b="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cs-CZ" sz="10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</a:t>
            </a:r>
            <a:r>
              <a:rPr lang="cs-CZ" sz="1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mk-MK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Усе людзі нараджаюцца свабоднымі і роўнымі ў сваёй годнасці і правах.</a:t>
            </a:r>
            <a:endParaRPr lang="cs-CZ" sz="1000" b="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cs-CZ" sz="10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l-PL" sz="1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PL:</a:t>
            </a:r>
            <a:r>
              <a:rPr lang="pl-PL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Wszyscy ludzie rodzą się wolni i równi w swojej godności i prawach.</a:t>
            </a:r>
            <a:endParaRPr lang="cs-CZ" sz="1000" b="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cs-CZ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CSB</a:t>
            </a:r>
            <a:r>
              <a:rPr lang="cs-CZ" sz="10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pl-PL" sz="1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Wszëtczi</a:t>
            </a:r>
            <a:r>
              <a:rPr lang="pl-PL" sz="1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sz="1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lëdze</a:t>
            </a:r>
            <a:r>
              <a:rPr lang="pl-PL" sz="1000" i="1" dirty="0">
                <a:solidFill>
                  <a:srgbClr val="000000"/>
                </a:solidFill>
                <a:latin typeface="Arial" panose="020B0604020202020204" pitchFamily="34" charset="0"/>
              </a:rPr>
              <a:t> rodzą </a:t>
            </a:r>
            <a:r>
              <a:rPr lang="pl-PL" sz="1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sã</a:t>
            </a:r>
            <a:r>
              <a:rPr lang="pl-PL" sz="1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sz="1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wòlny</a:t>
            </a:r>
            <a:r>
              <a:rPr lang="pl-PL" sz="1000" i="1" dirty="0">
                <a:solidFill>
                  <a:srgbClr val="000000"/>
                </a:solidFill>
                <a:latin typeface="Arial" panose="020B0604020202020204" pitchFamily="34" charset="0"/>
              </a:rPr>
              <a:t> ë równy w </a:t>
            </a:r>
            <a:r>
              <a:rPr lang="pl-PL" sz="1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swòji</a:t>
            </a:r>
            <a:r>
              <a:rPr lang="pl-PL" sz="1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sz="1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czëstnoce</a:t>
            </a:r>
            <a:r>
              <a:rPr lang="pl-PL" sz="1000" i="1" dirty="0">
                <a:solidFill>
                  <a:srgbClr val="000000"/>
                </a:solidFill>
                <a:latin typeface="Arial" panose="020B0604020202020204" pitchFamily="34" charset="0"/>
              </a:rPr>
              <a:t> ë </a:t>
            </a:r>
            <a:r>
              <a:rPr lang="pl-PL" sz="1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swòjich</a:t>
            </a:r>
            <a:r>
              <a:rPr lang="pl-PL" sz="1000" i="1" dirty="0">
                <a:solidFill>
                  <a:srgbClr val="000000"/>
                </a:solidFill>
                <a:latin typeface="Arial" panose="020B0604020202020204" pitchFamily="34" charset="0"/>
              </a:rPr>
              <a:t> prawach.</a:t>
            </a:r>
            <a:endParaRPr lang="cs-CZ" sz="10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l-PL" sz="1000" b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pl-PL" sz="10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HSB</a:t>
            </a:r>
            <a:r>
              <a:rPr lang="pl-PL" sz="1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pl-PL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sz="1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Wšitcy</a:t>
            </a:r>
            <a:r>
              <a:rPr lang="pl-PL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sz="1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čłowjekojo</a:t>
            </a:r>
            <a:r>
              <a:rPr lang="pl-PL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sz="1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pl-PL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sz="1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wot</a:t>
            </a:r>
            <a:r>
              <a:rPr lang="pl-PL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sz="1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naroda</a:t>
            </a:r>
            <a:r>
              <a:rPr lang="pl-PL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swobodni a </a:t>
            </a:r>
            <a:r>
              <a:rPr lang="pl-PL" sz="1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pl-PL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sz="1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jenacy</a:t>
            </a:r>
            <a:r>
              <a:rPr lang="pl-PL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po </a:t>
            </a:r>
            <a:r>
              <a:rPr lang="pl-PL" sz="1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dostojnosći</a:t>
            </a:r>
            <a:r>
              <a:rPr lang="pl-PL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prawach.</a:t>
            </a:r>
            <a:endParaRPr lang="cs-CZ" sz="1000" b="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cs-CZ" sz="10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DSB</a:t>
            </a:r>
            <a:r>
              <a:rPr lang="cs-CZ" sz="1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Wšykne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luźe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lichotne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roźone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cs-CZ" sz="1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jadnake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po </a:t>
            </a:r>
            <a:r>
              <a:rPr lang="cs-CZ" sz="1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dostojnosći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cs-CZ" sz="1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pšawach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cs-CZ" sz="10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SK: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Všetci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ľudia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rodia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slobodní a sebe rovní, </a:t>
            </a:r>
            <a:r>
              <a:rPr lang="cs-CZ" sz="1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čo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týka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ich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dostôjnosti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práv.</a:t>
            </a:r>
            <a:endParaRPr lang="cs-CZ" sz="10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CZ: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Všichni lidé se rodí svobodní a sobě rovní co do důstojnosti a práv.</a:t>
            </a:r>
            <a:endParaRPr lang="cs-CZ" sz="1000" b="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cs-CZ" sz="10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POX</a:t>
            </a:r>
            <a:r>
              <a:rPr lang="cs-CZ" sz="100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r>
              <a:rPr lang="cs-CZ" sz="1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Wisî</a:t>
            </a:r>
            <a:r>
              <a:rPr lang="cs-CZ" sz="1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ljûdi</a:t>
            </a:r>
            <a:r>
              <a:rPr lang="cs-CZ" sz="1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rudą</a:t>
            </a:r>
            <a:r>
              <a:rPr lang="cs-CZ" sz="1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sa</a:t>
            </a:r>
            <a:r>
              <a:rPr lang="cs-CZ" sz="1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wilni</a:t>
            </a:r>
            <a:r>
              <a:rPr lang="cs-CZ" sz="1000" i="1" dirty="0">
                <a:solidFill>
                  <a:srgbClr val="000000"/>
                </a:solidFill>
                <a:latin typeface="Arial" panose="020B0604020202020204" pitchFamily="34" charset="0"/>
              </a:rPr>
              <a:t> ún </a:t>
            </a:r>
            <a:r>
              <a:rPr lang="cs-CZ" sz="1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sibe</a:t>
            </a:r>
            <a:r>
              <a:rPr lang="cs-CZ" sz="1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likeni</a:t>
            </a:r>
            <a:r>
              <a:rPr lang="cs-CZ" sz="1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cu</a:t>
            </a:r>
            <a:r>
              <a:rPr lang="cs-CZ" sz="1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du</a:t>
            </a:r>
            <a:r>
              <a:rPr lang="cs-CZ" sz="1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dustujnusti</a:t>
            </a:r>
            <a:r>
              <a:rPr lang="cs-CZ" sz="1000" i="1" dirty="0">
                <a:solidFill>
                  <a:srgbClr val="000000"/>
                </a:solidFill>
                <a:latin typeface="Arial" panose="020B0604020202020204" pitchFamily="34" charset="0"/>
              </a:rPr>
              <a:t> ún </a:t>
            </a:r>
            <a:r>
              <a:rPr lang="cs-CZ" sz="1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sujych</a:t>
            </a:r>
            <a:r>
              <a:rPr lang="cs-CZ" sz="1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prow</a:t>
            </a:r>
            <a:r>
              <a:rPr lang="cs-CZ" sz="1000" i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endParaRPr lang="cs-CZ" sz="10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SL: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Vsi </a:t>
            </a:r>
            <a:r>
              <a:rPr lang="cs-CZ" sz="1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ljudje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cs-CZ" sz="1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rodijo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svobodni in </a:t>
            </a:r>
            <a:r>
              <a:rPr lang="cs-CZ" sz="1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imajo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enako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dostojanstvo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cs-CZ" sz="1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enake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pravice.</a:t>
            </a:r>
          </a:p>
          <a:p>
            <a:r>
              <a:rPr lang="cs-CZ" sz="1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SR: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Сва људска бића рађају се слободна и једнака у достојанству и правима.</a:t>
            </a:r>
            <a:endParaRPr lang="cs-CZ" sz="1000" b="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cs-CZ" sz="1000" dirty="0">
                <a:solidFill>
                  <a:srgbClr val="000000"/>
                </a:solidFill>
                <a:latin typeface="Arial" panose="020B0604020202020204" pitchFamily="34" charset="0"/>
              </a:rPr>
              <a:t>HR: </a:t>
            </a:r>
            <a:r>
              <a:rPr lang="cs-CZ" sz="1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Sva</a:t>
            </a:r>
            <a:r>
              <a:rPr lang="cs-CZ" sz="1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ljudska</a:t>
            </a:r>
            <a:r>
              <a:rPr lang="cs-CZ" sz="1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bića</a:t>
            </a:r>
            <a:r>
              <a:rPr lang="cs-CZ" sz="1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rađaju</a:t>
            </a:r>
            <a:r>
              <a:rPr lang="cs-CZ" sz="1000" i="1" dirty="0">
                <a:solidFill>
                  <a:srgbClr val="000000"/>
                </a:solidFill>
                <a:latin typeface="Arial" panose="020B0604020202020204" pitchFamily="34" charset="0"/>
              </a:rPr>
              <a:t> se </a:t>
            </a:r>
            <a:r>
              <a:rPr lang="cs-CZ" sz="1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slobodna</a:t>
            </a:r>
            <a:r>
              <a:rPr lang="cs-CZ" sz="1000" i="1" dirty="0">
                <a:solidFill>
                  <a:srgbClr val="000000"/>
                </a:solidFill>
                <a:latin typeface="Arial" panose="020B0604020202020204" pitchFamily="34" charset="0"/>
              </a:rPr>
              <a:t> i </a:t>
            </a:r>
            <a:r>
              <a:rPr lang="cs-CZ" sz="1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jednaka</a:t>
            </a:r>
            <a:r>
              <a:rPr lang="cs-CZ" sz="1000" i="1" dirty="0">
                <a:solidFill>
                  <a:srgbClr val="000000"/>
                </a:solidFill>
                <a:latin typeface="Arial" panose="020B0604020202020204" pitchFamily="34" charset="0"/>
              </a:rPr>
              <a:t> u </a:t>
            </a:r>
            <a:r>
              <a:rPr lang="cs-CZ" sz="1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dostojanstvu</a:t>
            </a:r>
            <a:r>
              <a:rPr lang="cs-CZ" sz="1000" i="1" dirty="0">
                <a:solidFill>
                  <a:srgbClr val="000000"/>
                </a:solidFill>
                <a:latin typeface="Arial" panose="020B0604020202020204" pitchFamily="34" charset="0"/>
              </a:rPr>
              <a:t> i </a:t>
            </a:r>
            <a:r>
              <a:rPr lang="cs-CZ" sz="1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pravima</a:t>
            </a:r>
            <a:r>
              <a:rPr lang="cs-CZ" sz="1000" i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endParaRPr lang="cs-CZ" sz="10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MK: </a:t>
            </a:r>
            <a:r>
              <a:rPr lang="mk-MK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Сит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 </a:t>
            </a:r>
            <a:r>
              <a:rPr lang="mk-MK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</a:t>
            </a:r>
            <a:r>
              <a:rPr lang="mk-MK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mk-MK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чки сушт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mk-MK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ств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mk-MK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 </a:t>
            </a:r>
            <a:r>
              <a:rPr lang="mk-MK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mk-MK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ѓ</a:t>
            </a:r>
            <a:r>
              <a:rPr lang="cs-CZ" sz="1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aa</a:t>
            </a:r>
            <a:r>
              <a:rPr lang="mk-MK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 сл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</a:t>
            </a:r>
            <a:r>
              <a:rPr lang="mk-MK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</a:t>
            </a:r>
            <a:r>
              <a:rPr lang="mk-MK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дни и 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mk-MK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дн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mk-MK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кви п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</a:t>
            </a:r>
            <a:r>
              <a:rPr lang="mk-MK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</a:t>
            </a:r>
            <a:r>
              <a:rPr lang="mk-MK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</a:t>
            </a:r>
            <a:r>
              <a:rPr lang="mk-MK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инств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</a:t>
            </a:r>
            <a:r>
              <a:rPr lang="mk-MK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 пр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mk-MK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a.</a:t>
            </a:r>
          </a:p>
          <a:p>
            <a:r>
              <a:rPr lang="cs-CZ" sz="10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BG</a:t>
            </a:r>
            <a:r>
              <a:rPr lang="cs-CZ" sz="1000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cs-CZ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Всички хора се раждат свободни и равни по достойнство и права.</a:t>
            </a:r>
            <a:endParaRPr lang="cs-CZ" sz="10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sz="100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3769B2FA-8AC9-9B57-4547-D80C1DF415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487" y="2557993"/>
            <a:ext cx="5192513" cy="3317875"/>
          </a:xfrm>
        </p:spPr>
      </p:pic>
    </p:spTree>
    <p:extLst>
      <p:ext uri="{BB962C8B-B14F-4D97-AF65-F5344CB8AC3E}">
        <p14:creationId xmlns:p14="http://schemas.microsoft.com/office/powerpoint/2010/main" val="1821875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9A2FEF-C8F8-DE24-91E4-E9A3A8A8E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Klasifikační modely</a:t>
            </a:r>
            <a:endParaRPr lang="en-US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5011F399-6728-CC01-F3B2-27B6F7B4C6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8813" y="2661722"/>
            <a:ext cx="5191125" cy="3107768"/>
          </a:xfrm>
        </p:spPr>
      </p:pic>
      <p:pic>
        <p:nvPicPr>
          <p:cNvPr id="5" name="Picture 2" descr="undefined">
            <a:extLst>
              <a:ext uri="{FF2B5EF4-FFF2-40B4-BE49-F238E27FC236}">
                <a16:creationId xmlns:a16="http://schemas.microsoft.com/office/drawing/2014/main" id="{7BCEAC13-EC15-F251-1F8B-DE202A04927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" t="2506" r="39157" b="30012"/>
          <a:stretch/>
        </p:blipFill>
        <p:spPr bwMode="auto">
          <a:xfrm>
            <a:off x="5986629" y="2560318"/>
            <a:ext cx="5546610" cy="3310127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olny kształt: kształt 7">
            <a:extLst>
              <a:ext uri="{FF2B5EF4-FFF2-40B4-BE49-F238E27FC236}">
                <a16:creationId xmlns:a16="http://schemas.microsoft.com/office/drawing/2014/main" id="{3C83A32E-C24F-99B3-9905-1A00F7A6D9EE}"/>
              </a:ext>
            </a:extLst>
          </p:cNvPr>
          <p:cNvSpPr/>
          <p:nvPr/>
        </p:nvSpPr>
        <p:spPr>
          <a:xfrm>
            <a:off x="6302477" y="4827639"/>
            <a:ext cx="2723536" cy="924232"/>
          </a:xfrm>
          <a:custGeom>
            <a:avLst/>
            <a:gdLst>
              <a:gd name="connsiteX0" fmla="*/ 0 w 2723536"/>
              <a:gd name="connsiteY0" fmla="*/ 0 h 924232"/>
              <a:gd name="connsiteX1" fmla="*/ 1897626 w 2723536"/>
              <a:gd name="connsiteY1" fmla="*/ 157316 h 924232"/>
              <a:gd name="connsiteX2" fmla="*/ 2723536 w 2723536"/>
              <a:gd name="connsiteY2" fmla="*/ 924232 h 92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3536" h="924232">
                <a:moveTo>
                  <a:pt x="0" y="0"/>
                </a:moveTo>
                <a:cubicBezTo>
                  <a:pt x="721851" y="1638"/>
                  <a:pt x="1443703" y="3277"/>
                  <a:pt x="1897626" y="157316"/>
                </a:cubicBezTo>
                <a:cubicBezTo>
                  <a:pt x="2351549" y="311355"/>
                  <a:pt x="2613742" y="806245"/>
                  <a:pt x="2723536" y="924232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id="{9EB5363B-4CF6-0869-0514-FC7C47D69C27}"/>
              </a:ext>
            </a:extLst>
          </p:cNvPr>
          <p:cNvSpPr/>
          <p:nvPr/>
        </p:nvSpPr>
        <p:spPr>
          <a:xfrm>
            <a:off x="7157884" y="3873387"/>
            <a:ext cx="4139381" cy="964084"/>
          </a:xfrm>
          <a:custGeom>
            <a:avLst/>
            <a:gdLst>
              <a:gd name="connsiteX0" fmla="*/ 0 w 4139381"/>
              <a:gd name="connsiteY0" fmla="*/ 462639 h 964084"/>
              <a:gd name="connsiteX1" fmla="*/ 245806 w 4139381"/>
              <a:gd name="connsiteY1" fmla="*/ 629787 h 964084"/>
              <a:gd name="connsiteX2" fmla="*/ 501445 w 4139381"/>
              <a:gd name="connsiteY2" fmla="*/ 619955 h 964084"/>
              <a:gd name="connsiteX3" fmla="*/ 373626 w 4139381"/>
              <a:gd name="connsiteY3" fmla="*/ 216832 h 964084"/>
              <a:gd name="connsiteX4" fmla="*/ 629264 w 4139381"/>
              <a:gd name="connsiteY4" fmla="*/ 118510 h 964084"/>
              <a:gd name="connsiteX5" fmla="*/ 2192593 w 4139381"/>
              <a:gd name="connsiteY5" fmla="*/ 523 h 964084"/>
              <a:gd name="connsiteX6" fmla="*/ 3136490 w 4139381"/>
              <a:gd name="connsiteY6" fmla="*/ 167671 h 964084"/>
              <a:gd name="connsiteX7" fmla="*/ 4139381 w 4139381"/>
              <a:gd name="connsiteY7" fmla="*/ 964084 h 96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9381" h="964084">
                <a:moveTo>
                  <a:pt x="0" y="462639"/>
                </a:moveTo>
                <a:cubicBezTo>
                  <a:pt x="81116" y="533103"/>
                  <a:pt x="162232" y="603568"/>
                  <a:pt x="245806" y="629787"/>
                </a:cubicBezTo>
                <a:cubicBezTo>
                  <a:pt x="329380" y="656006"/>
                  <a:pt x="480142" y="688781"/>
                  <a:pt x="501445" y="619955"/>
                </a:cubicBezTo>
                <a:cubicBezTo>
                  <a:pt x="522748" y="551129"/>
                  <a:pt x="352323" y="300406"/>
                  <a:pt x="373626" y="216832"/>
                </a:cubicBezTo>
                <a:cubicBezTo>
                  <a:pt x="394929" y="133258"/>
                  <a:pt x="326103" y="154561"/>
                  <a:pt x="629264" y="118510"/>
                </a:cubicBezTo>
                <a:cubicBezTo>
                  <a:pt x="932425" y="82459"/>
                  <a:pt x="1774722" y="-7671"/>
                  <a:pt x="2192593" y="523"/>
                </a:cubicBezTo>
                <a:cubicBezTo>
                  <a:pt x="2610464" y="8716"/>
                  <a:pt x="2812025" y="7077"/>
                  <a:pt x="3136490" y="167671"/>
                </a:cubicBezTo>
                <a:cubicBezTo>
                  <a:pt x="3460955" y="328264"/>
                  <a:pt x="4072194" y="723194"/>
                  <a:pt x="4139381" y="964084"/>
                </a:cubicBezTo>
              </a:path>
            </a:pathLst>
          </a:cu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C8C1B07-6965-E3CD-D390-9AD63B95E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933" y="2661722"/>
            <a:ext cx="4978884" cy="3090149"/>
          </a:xfrm>
          <a:prstGeom prst="rect">
            <a:avLst/>
          </a:prstGeom>
        </p:spPr>
      </p:pic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id="{746E7B94-A201-60C2-2DC3-8179E1C73D48}"/>
              </a:ext>
            </a:extLst>
          </p:cNvPr>
          <p:cNvSpPr/>
          <p:nvPr/>
        </p:nvSpPr>
        <p:spPr>
          <a:xfrm>
            <a:off x="6322142" y="4041058"/>
            <a:ext cx="1563329" cy="1759974"/>
          </a:xfrm>
          <a:custGeom>
            <a:avLst/>
            <a:gdLst>
              <a:gd name="connsiteX0" fmla="*/ 0 w 1563329"/>
              <a:gd name="connsiteY0" fmla="*/ 0 h 1759974"/>
              <a:gd name="connsiteX1" fmla="*/ 648929 w 1563329"/>
              <a:gd name="connsiteY1" fmla="*/ 707923 h 1759974"/>
              <a:gd name="connsiteX2" fmla="*/ 629264 w 1563329"/>
              <a:gd name="connsiteY2" fmla="*/ 1052052 h 1759974"/>
              <a:gd name="connsiteX3" fmla="*/ 1052052 w 1563329"/>
              <a:gd name="connsiteY3" fmla="*/ 1130710 h 1759974"/>
              <a:gd name="connsiteX4" fmla="*/ 983226 w 1563329"/>
              <a:gd name="connsiteY4" fmla="*/ 904568 h 1759974"/>
              <a:gd name="connsiteX5" fmla="*/ 1278193 w 1563329"/>
              <a:gd name="connsiteY5" fmla="*/ 865239 h 1759974"/>
              <a:gd name="connsiteX6" fmla="*/ 1455174 w 1563329"/>
              <a:gd name="connsiteY6" fmla="*/ 1170039 h 1759974"/>
              <a:gd name="connsiteX7" fmla="*/ 1563329 w 1563329"/>
              <a:gd name="connsiteY7" fmla="*/ 1759974 h 175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3329" h="1759974">
                <a:moveTo>
                  <a:pt x="0" y="0"/>
                </a:moveTo>
                <a:cubicBezTo>
                  <a:pt x="272026" y="266290"/>
                  <a:pt x="544052" y="532581"/>
                  <a:pt x="648929" y="707923"/>
                </a:cubicBezTo>
                <a:cubicBezTo>
                  <a:pt x="753806" y="883265"/>
                  <a:pt x="562077" y="981588"/>
                  <a:pt x="629264" y="1052052"/>
                </a:cubicBezTo>
                <a:cubicBezTo>
                  <a:pt x="696451" y="1122516"/>
                  <a:pt x="993058" y="1155291"/>
                  <a:pt x="1052052" y="1130710"/>
                </a:cubicBezTo>
                <a:cubicBezTo>
                  <a:pt x="1111046" y="1106129"/>
                  <a:pt x="945536" y="948813"/>
                  <a:pt x="983226" y="904568"/>
                </a:cubicBezTo>
                <a:cubicBezTo>
                  <a:pt x="1020916" y="860323"/>
                  <a:pt x="1199535" y="820994"/>
                  <a:pt x="1278193" y="865239"/>
                </a:cubicBezTo>
                <a:cubicBezTo>
                  <a:pt x="1356851" y="909484"/>
                  <a:pt x="1407651" y="1020916"/>
                  <a:pt x="1455174" y="1170039"/>
                </a:cubicBezTo>
                <a:cubicBezTo>
                  <a:pt x="1502697" y="1319162"/>
                  <a:pt x="1533832" y="1738671"/>
                  <a:pt x="1563329" y="1759974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E06C6BBC-29A7-73E0-3607-0F532CA9A34D}"/>
              </a:ext>
            </a:extLst>
          </p:cNvPr>
          <p:cNvSpPr/>
          <p:nvPr/>
        </p:nvSpPr>
        <p:spPr>
          <a:xfrm>
            <a:off x="6449960" y="3969522"/>
            <a:ext cx="3736269" cy="1526710"/>
          </a:xfrm>
          <a:custGeom>
            <a:avLst/>
            <a:gdLst>
              <a:gd name="connsiteX0" fmla="*/ 1347019 w 3726436"/>
              <a:gd name="connsiteY0" fmla="*/ 1526710 h 1526710"/>
              <a:gd name="connsiteX1" fmla="*/ 1337187 w 3726436"/>
              <a:gd name="connsiteY1" fmla="*/ 1231743 h 1526710"/>
              <a:gd name="connsiteX2" fmla="*/ 1769806 w 3726436"/>
              <a:gd name="connsiteY2" fmla="*/ 1064594 h 1526710"/>
              <a:gd name="connsiteX3" fmla="*/ 2153264 w 3726436"/>
              <a:gd name="connsiteY3" fmla="*/ 1280904 h 1526710"/>
              <a:gd name="connsiteX4" fmla="*/ 2399071 w 3726436"/>
              <a:gd name="connsiteY4" fmla="*/ 1516878 h 1526710"/>
              <a:gd name="connsiteX5" fmla="*/ 2615380 w 3726436"/>
              <a:gd name="connsiteY5" fmla="*/ 1339897 h 1526710"/>
              <a:gd name="connsiteX6" fmla="*/ 3057832 w 3726436"/>
              <a:gd name="connsiteY6" fmla="*/ 1094091 h 1526710"/>
              <a:gd name="connsiteX7" fmla="*/ 3578941 w 3726436"/>
              <a:gd name="connsiteY7" fmla="*/ 1074426 h 1526710"/>
              <a:gd name="connsiteX8" fmla="*/ 3657600 w 3726436"/>
              <a:gd name="connsiteY8" fmla="*/ 572981 h 1526710"/>
              <a:gd name="connsiteX9" fmla="*/ 2674374 w 3726436"/>
              <a:gd name="connsiteY9" fmla="*/ 42039 h 1526710"/>
              <a:gd name="connsiteX10" fmla="*/ 1887793 w 3726436"/>
              <a:gd name="connsiteY10" fmla="*/ 51872 h 1526710"/>
              <a:gd name="connsiteX11" fmla="*/ 1514167 w 3726436"/>
              <a:gd name="connsiteY11" fmla="*/ 199355 h 1526710"/>
              <a:gd name="connsiteX12" fmla="*/ 1268361 w 3726436"/>
              <a:gd name="connsiteY12" fmla="*/ 484491 h 1526710"/>
              <a:gd name="connsiteX13" fmla="*/ 973393 w 3726436"/>
              <a:gd name="connsiteY13" fmla="*/ 612310 h 1526710"/>
              <a:gd name="connsiteX14" fmla="*/ 845574 w 3726436"/>
              <a:gd name="connsiteY14" fmla="*/ 995768 h 1526710"/>
              <a:gd name="connsiteX15" fmla="*/ 953729 w 3726436"/>
              <a:gd name="connsiteY15" fmla="*/ 1172749 h 1526710"/>
              <a:gd name="connsiteX16" fmla="*/ 747251 w 3726436"/>
              <a:gd name="connsiteY16" fmla="*/ 1192413 h 1526710"/>
              <a:gd name="connsiteX17" fmla="*/ 521109 w 3726436"/>
              <a:gd name="connsiteY17" fmla="*/ 1113755 h 1526710"/>
              <a:gd name="connsiteX18" fmla="*/ 560438 w 3726436"/>
              <a:gd name="connsiteY18" fmla="*/ 887613 h 1526710"/>
              <a:gd name="connsiteX19" fmla="*/ 0 w 3726436"/>
              <a:gd name="connsiteY19" fmla="*/ 110865 h 152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26436" h="1526710">
                <a:moveTo>
                  <a:pt x="1347019" y="1526710"/>
                </a:moveTo>
                <a:cubicBezTo>
                  <a:pt x="1306871" y="1417736"/>
                  <a:pt x="1266723" y="1308762"/>
                  <a:pt x="1337187" y="1231743"/>
                </a:cubicBezTo>
                <a:cubicBezTo>
                  <a:pt x="1407651" y="1154724"/>
                  <a:pt x="1633793" y="1056400"/>
                  <a:pt x="1769806" y="1064594"/>
                </a:cubicBezTo>
                <a:cubicBezTo>
                  <a:pt x="1905819" y="1072787"/>
                  <a:pt x="2048387" y="1205523"/>
                  <a:pt x="2153264" y="1280904"/>
                </a:cubicBezTo>
                <a:cubicBezTo>
                  <a:pt x="2258142" y="1356285"/>
                  <a:pt x="2322052" y="1507046"/>
                  <a:pt x="2399071" y="1516878"/>
                </a:cubicBezTo>
                <a:cubicBezTo>
                  <a:pt x="2476090" y="1526710"/>
                  <a:pt x="2505587" y="1410361"/>
                  <a:pt x="2615380" y="1339897"/>
                </a:cubicBezTo>
                <a:cubicBezTo>
                  <a:pt x="2725173" y="1269433"/>
                  <a:pt x="2897239" y="1138336"/>
                  <a:pt x="3057832" y="1094091"/>
                </a:cubicBezTo>
                <a:cubicBezTo>
                  <a:pt x="3218426" y="1049846"/>
                  <a:pt x="3478980" y="1161278"/>
                  <a:pt x="3578941" y="1074426"/>
                </a:cubicBezTo>
                <a:cubicBezTo>
                  <a:pt x="3678902" y="987574"/>
                  <a:pt x="3808361" y="745045"/>
                  <a:pt x="3657600" y="572981"/>
                </a:cubicBezTo>
                <a:cubicBezTo>
                  <a:pt x="3506839" y="400916"/>
                  <a:pt x="2969342" y="128890"/>
                  <a:pt x="2674374" y="42039"/>
                </a:cubicBezTo>
                <a:cubicBezTo>
                  <a:pt x="2379406" y="-44812"/>
                  <a:pt x="2081161" y="25653"/>
                  <a:pt x="1887793" y="51872"/>
                </a:cubicBezTo>
                <a:cubicBezTo>
                  <a:pt x="1694425" y="78091"/>
                  <a:pt x="1617406" y="127252"/>
                  <a:pt x="1514167" y="199355"/>
                </a:cubicBezTo>
                <a:cubicBezTo>
                  <a:pt x="1410928" y="271458"/>
                  <a:pt x="1358490" y="415665"/>
                  <a:pt x="1268361" y="484491"/>
                </a:cubicBezTo>
                <a:cubicBezTo>
                  <a:pt x="1178232" y="553317"/>
                  <a:pt x="1043858" y="527097"/>
                  <a:pt x="973393" y="612310"/>
                </a:cubicBezTo>
                <a:cubicBezTo>
                  <a:pt x="902928" y="697523"/>
                  <a:pt x="848851" y="902362"/>
                  <a:pt x="845574" y="995768"/>
                </a:cubicBezTo>
                <a:cubicBezTo>
                  <a:pt x="842297" y="1089174"/>
                  <a:pt x="970116" y="1139975"/>
                  <a:pt x="953729" y="1172749"/>
                </a:cubicBezTo>
                <a:cubicBezTo>
                  <a:pt x="937342" y="1205523"/>
                  <a:pt x="819354" y="1202245"/>
                  <a:pt x="747251" y="1192413"/>
                </a:cubicBezTo>
                <a:cubicBezTo>
                  <a:pt x="675148" y="1182581"/>
                  <a:pt x="552244" y="1164555"/>
                  <a:pt x="521109" y="1113755"/>
                </a:cubicBezTo>
                <a:cubicBezTo>
                  <a:pt x="489974" y="1062955"/>
                  <a:pt x="647289" y="1054761"/>
                  <a:pt x="560438" y="887613"/>
                </a:cubicBezTo>
                <a:cubicBezTo>
                  <a:pt x="473586" y="720465"/>
                  <a:pt x="52439" y="300955"/>
                  <a:pt x="0" y="11086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nak mnożenia 14">
            <a:extLst>
              <a:ext uri="{FF2B5EF4-FFF2-40B4-BE49-F238E27FC236}">
                <a16:creationId xmlns:a16="http://schemas.microsoft.com/office/drawing/2014/main" id="{FD11D36A-B331-7478-C7BB-6B6A7C43DB97}"/>
              </a:ext>
            </a:extLst>
          </p:cNvPr>
          <p:cNvSpPr/>
          <p:nvPr/>
        </p:nvSpPr>
        <p:spPr>
          <a:xfrm>
            <a:off x="10896598" y="3205316"/>
            <a:ext cx="530469" cy="481781"/>
          </a:xfrm>
          <a:prstGeom prst="mathMultipl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Znak mnożenia 15">
            <a:extLst>
              <a:ext uri="{FF2B5EF4-FFF2-40B4-BE49-F238E27FC236}">
                <a16:creationId xmlns:a16="http://schemas.microsoft.com/office/drawing/2014/main" id="{3FDB2889-8321-6092-C767-BD3D2776F670}"/>
              </a:ext>
            </a:extLst>
          </p:cNvPr>
          <p:cNvSpPr/>
          <p:nvPr/>
        </p:nvSpPr>
        <p:spPr>
          <a:xfrm>
            <a:off x="9655760" y="2743722"/>
            <a:ext cx="530469" cy="481781"/>
          </a:xfrm>
          <a:prstGeom prst="mathMultipl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Znak mnożenia 16">
            <a:extLst>
              <a:ext uri="{FF2B5EF4-FFF2-40B4-BE49-F238E27FC236}">
                <a16:creationId xmlns:a16="http://schemas.microsoft.com/office/drawing/2014/main" id="{56D7896F-9BCA-5419-DE4F-DCDB7B31FDF2}"/>
              </a:ext>
            </a:extLst>
          </p:cNvPr>
          <p:cNvSpPr/>
          <p:nvPr/>
        </p:nvSpPr>
        <p:spPr>
          <a:xfrm>
            <a:off x="7103806" y="4021916"/>
            <a:ext cx="530469" cy="481781"/>
          </a:xfrm>
          <a:prstGeom prst="mathMultipl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295E87E2-CD88-FC5F-0ABB-21174C6195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196" y="2588350"/>
            <a:ext cx="4758510" cy="3534158"/>
          </a:xfrm>
          <a:prstGeom prst="rect">
            <a:avLst/>
          </a:prstGeom>
        </p:spPr>
      </p:pic>
      <p:sp>
        <p:nvSpPr>
          <p:cNvPr id="22" name="Dowolny kształt: kształt 21">
            <a:extLst>
              <a:ext uri="{FF2B5EF4-FFF2-40B4-BE49-F238E27FC236}">
                <a16:creationId xmlns:a16="http://schemas.microsoft.com/office/drawing/2014/main" id="{9AA9B80A-534E-C57D-1A24-63D6D55B5615}"/>
              </a:ext>
            </a:extLst>
          </p:cNvPr>
          <p:cNvSpPr/>
          <p:nvPr/>
        </p:nvSpPr>
        <p:spPr>
          <a:xfrm>
            <a:off x="6331974" y="3136490"/>
            <a:ext cx="1329698" cy="1446526"/>
          </a:xfrm>
          <a:custGeom>
            <a:avLst/>
            <a:gdLst>
              <a:gd name="connsiteX0" fmla="*/ 0 w 1329698"/>
              <a:gd name="connsiteY0" fmla="*/ 481781 h 1446526"/>
              <a:gd name="connsiteX1" fmla="*/ 963561 w 1329698"/>
              <a:gd name="connsiteY1" fmla="*/ 1356852 h 1446526"/>
              <a:gd name="connsiteX2" fmla="*/ 1189703 w 1329698"/>
              <a:gd name="connsiteY2" fmla="*/ 1386349 h 1446526"/>
              <a:gd name="connsiteX3" fmla="*/ 1297858 w 1329698"/>
              <a:gd name="connsiteY3" fmla="*/ 1327355 h 1446526"/>
              <a:gd name="connsiteX4" fmla="*/ 609600 w 1329698"/>
              <a:gd name="connsiteY4" fmla="*/ 0 h 144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9698" h="1446526">
                <a:moveTo>
                  <a:pt x="0" y="481781"/>
                </a:moveTo>
                <a:cubicBezTo>
                  <a:pt x="382638" y="843936"/>
                  <a:pt x="765277" y="1206091"/>
                  <a:pt x="963561" y="1356852"/>
                </a:cubicBezTo>
                <a:cubicBezTo>
                  <a:pt x="1161845" y="1507613"/>
                  <a:pt x="1133987" y="1391265"/>
                  <a:pt x="1189703" y="1386349"/>
                </a:cubicBezTo>
                <a:cubicBezTo>
                  <a:pt x="1245419" y="1381433"/>
                  <a:pt x="1394542" y="1558413"/>
                  <a:pt x="1297858" y="1327355"/>
                </a:cubicBezTo>
                <a:cubicBezTo>
                  <a:pt x="1201174" y="1096297"/>
                  <a:pt x="704645" y="201561"/>
                  <a:pt x="609600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olny kształt: kształt 23">
            <a:extLst>
              <a:ext uri="{FF2B5EF4-FFF2-40B4-BE49-F238E27FC236}">
                <a16:creationId xmlns:a16="http://schemas.microsoft.com/office/drawing/2014/main" id="{E6E86CBE-36F2-0543-5544-91E4C78C18AE}"/>
              </a:ext>
            </a:extLst>
          </p:cNvPr>
          <p:cNvSpPr/>
          <p:nvPr/>
        </p:nvSpPr>
        <p:spPr>
          <a:xfrm>
            <a:off x="6204155" y="4793068"/>
            <a:ext cx="2233618" cy="948971"/>
          </a:xfrm>
          <a:custGeom>
            <a:avLst/>
            <a:gdLst>
              <a:gd name="connsiteX0" fmla="*/ 2143432 w 2233618"/>
              <a:gd name="connsiteY0" fmla="*/ 948971 h 948971"/>
              <a:gd name="connsiteX1" fmla="*/ 2182761 w 2233618"/>
              <a:gd name="connsiteY1" fmla="*/ 644171 h 948971"/>
              <a:gd name="connsiteX2" fmla="*/ 1533832 w 2233618"/>
              <a:gd name="connsiteY2" fmla="*/ 359035 h 948971"/>
              <a:gd name="connsiteX3" fmla="*/ 816077 w 2233618"/>
              <a:gd name="connsiteY3" fmla="*/ 300042 h 948971"/>
              <a:gd name="connsiteX4" fmla="*/ 707922 w 2233618"/>
              <a:gd name="connsiteY4" fmla="*/ 14906 h 948971"/>
              <a:gd name="connsiteX5" fmla="*/ 0 w 2233618"/>
              <a:gd name="connsiteY5" fmla="*/ 34571 h 94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3618" h="948971">
                <a:moveTo>
                  <a:pt x="2143432" y="948971"/>
                </a:moveTo>
                <a:cubicBezTo>
                  <a:pt x="2213896" y="845732"/>
                  <a:pt x="2284361" y="742494"/>
                  <a:pt x="2182761" y="644171"/>
                </a:cubicBezTo>
                <a:cubicBezTo>
                  <a:pt x="2081161" y="545848"/>
                  <a:pt x="1761613" y="416390"/>
                  <a:pt x="1533832" y="359035"/>
                </a:cubicBezTo>
                <a:cubicBezTo>
                  <a:pt x="1306051" y="301680"/>
                  <a:pt x="953729" y="357397"/>
                  <a:pt x="816077" y="300042"/>
                </a:cubicBezTo>
                <a:cubicBezTo>
                  <a:pt x="678425" y="242687"/>
                  <a:pt x="843935" y="59151"/>
                  <a:pt x="707922" y="14906"/>
                </a:cubicBezTo>
                <a:cubicBezTo>
                  <a:pt x="571909" y="-29339"/>
                  <a:pt x="147484" y="39487"/>
                  <a:pt x="0" y="3457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olny kształt: kształt 24">
            <a:extLst>
              <a:ext uri="{FF2B5EF4-FFF2-40B4-BE49-F238E27FC236}">
                <a16:creationId xmlns:a16="http://schemas.microsoft.com/office/drawing/2014/main" id="{3E1EB1D5-5746-9E2A-6C62-E53A6B8A6D57}"/>
              </a:ext>
            </a:extLst>
          </p:cNvPr>
          <p:cNvSpPr/>
          <p:nvPr/>
        </p:nvSpPr>
        <p:spPr>
          <a:xfrm>
            <a:off x="7954297" y="5110285"/>
            <a:ext cx="541494" cy="277792"/>
          </a:xfrm>
          <a:custGeom>
            <a:avLst/>
            <a:gdLst>
              <a:gd name="connsiteX0" fmla="*/ 422787 w 541494"/>
              <a:gd name="connsiteY0" fmla="*/ 277792 h 277792"/>
              <a:gd name="connsiteX1" fmla="*/ 540774 w 541494"/>
              <a:gd name="connsiteY1" fmla="*/ 149973 h 277792"/>
              <a:gd name="connsiteX2" fmla="*/ 373626 w 541494"/>
              <a:gd name="connsiteY2" fmla="*/ 2489 h 277792"/>
              <a:gd name="connsiteX3" fmla="*/ 0 w 541494"/>
              <a:gd name="connsiteY3" fmla="*/ 71315 h 27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494" h="277792">
                <a:moveTo>
                  <a:pt x="422787" y="277792"/>
                </a:moveTo>
                <a:cubicBezTo>
                  <a:pt x="485877" y="236824"/>
                  <a:pt x="548967" y="195857"/>
                  <a:pt x="540774" y="149973"/>
                </a:cubicBezTo>
                <a:cubicBezTo>
                  <a:pt x="532581" y="104089"/>
                  <a:pt x="463755" y="15599"/>
                  <a:pt x="373626" y="2489"/>
                </a:cubicBezTo>
                <a:cubicBezTo>
                  <a:pt x="283497" y="-10621"/>
                  <a:pt x="141748" y="30347"/>
                  <a:pt x="0" y="7131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olny kształt: kształt 25">
            <a:extLst>
              <a:ext uri="{FF2B5EF4-FFF2-40B4-BE49-F238E27FC236}">
                <a16:creationId xmlns:a16="http://schemas.microsoft.com/office/drawing/2014/main" id="{8D6FFD58-9E6F-D200-C660-B78B48312CFE}"/>
              </a:ext>
            </a:extLst>
          </p:cNvPr>
          <p:cNvSpPr/>
          <p:nvPr/>
        </p:nvSpPr>
        <p:spPr>
          <a:xfrm>
            <a:off x="8475406" y="5201265"/>
            <a:ext cx="668594" cy="521109"/>
          </a:xfrm>
          <a:custGeom>
            <a:avLst/>
            <a:gdLst>
              <a:gd name="connsiteX0" fmla="*/ 0 w 668594"/>
              <a:gd name="connsiteY0" fmla="*/ 0 h 521109"/>
              <a:gd name="connsiteX1" fmla="*/ 668594 w 668594"/>
              <a:gd name="connsiteY1" fmla="*/ 521109 h 52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8594" h="521109">
                <a:moveTo>
                  <a:pt x="0" y="0"/>
                </a:moveTo>
                <a:cubicBezTo>
                  <a:pt x="250723" y="219587"/>
                  <a:pt x="501446" y="439174"/>
                  <a:pt x="668594" y="521109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olny kształt: kształt 28">
            <a:extLst>
              <a:ext uri="{FF2B5EF4-FFF2-40B4-BE49-F238E27FC236}">
                <a16:creationId xmlns:a16="http://schemas.microsoft.com/office/drawing/2014/main" id="{43BBB136-172D-8B57-F84B-E7A0FC31DE88}"/>
              </a:ext>
            </a:extLst>
          </p:cNvPr>
          <p:cNvSpPr/>
          <p:nvPr/>
        </p:nvSpPr>
        <p:spPr>
          <a:xfrm>
            <a:off x="7452852" y="3936864"/>
            <a:ext cx="2616751" cy="1638026"/>
          </a:xfrm>
          <a:custGeom>
            <a:avLst/>
            <a:gdLst>
              <a:gd name="connsiteX0" fmla="*/ 1504335 w 2616751"/>
              <a:gd name="connsiteY0" fmla="*/ 1638026 h 1638026"/>
              <a:gd name="connsiteX1" fmla="*/ 1848464 w 2616751"/>
              <a:gd name="connsiteY1" fmla="*/ 1195575 h 1638026"/>
              <a:gd name="connsiteX2" fmla="*/ 2438400 w 2616751"/>
              <a:gd name="connsiteY2" fmla="*/ 1166078 h 1638026"/>
              <a:gd name="connsiteX3" fmla="*/ 2615380 w 2616751"/>
              <a:gd name="connsiteY3" fmla="*/ 1077588 h 1638026"/>
              <a:gd name="connsiteX4" fmla="*/ 2369574 w 2616751"/>
              <a:gd name="connsiteY4" fmla="*/ 743291 h 1638026"/>
              <a:gd name="connsiteX5" fmla="*/ 1759974 w 2616751"/>
              <a:gd name="connsiteY5" fmla="*/ 467988 h 1638026"/>
              <a:gd name="connsiteX6" fmla="*/ 1101213 w 2616751"/>
              <a:gd name="connsiteY6" fmla="*/ 15704 h 1638026"/>
              <a:gd name="connsiteX7" fmla="*/ 0 w 2616751"/>
              <a:gd name="connsiteY7" fmla="*/ 64865 h 163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6751" h="1638026">
                <a:moveTo>
                  <a:pt x="1504335" y="1638026"/>
                </a:moveTo>
                <a:cubicBezTo>
                  <a:pt x="1598561" y="1456129"/>
                  <a:pt x="1692787" y="1274233"/>
                  <a:pt x="1848464" y="1195575"/>
                </a:cubicBezTo>
                <a:cubicBezTo>
                  <a:pt x="2004141" y="1116917"/>
                  <a:pt x="2310581" y="1185743"/>
                  <a:pt x="2438400" y="1166078"/>
                </a:cubicBezTo>
                <a:cubicBezTo>
                  <a:pt x="2566219" y="1146413"/>
                  <a:pt x="2626851" y="1148052"/>
                  <a:pt x="2615380" y="1077588"/>
                </a:cubicBezTo>
                <a:cubicBezTo>
                  <a:pt x="2603909" y="1007123"/>
                  <a:pt x="2512142" y="844891"/>
                  <a:pt x="2369574" y="743291"/>
                </a:cubicBezTo>
                <a:cubicBezTo>
                  <a:pt x="2227006" y="641691"/>
                  <a:pt x="1971368" y="589252"/>
                  <a:pt x="1759974" y="467988"/>
                </a:cubicBezTo>
                <a:cubicBezTo>
                  <a:pt x="1548581" y="346723"/>
                  <a:pt x="1394542" y="82891"/>
                  <a:pt x="1101213" y="15704"/>
                </a:cubicBezTo>
                <a:cubicBezTo>
                  <a:pt x="807884" y="-51483"/>
                  <a:pt x="140929" y="122220"/>
                  <a:pt x="0" y="6486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Obraz 30">
            <a:extLst>
              <a:ext uri="{FF2B5EF4-FFF2-40B4-BE49-F238E27FC236}">
                <a16:creationId xmlns:a16="http://schemas.microsoft.com/office/drawing/2014/main" id="{2B31727B-E8A4-9568-5E3B-278A4152E7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308" y="498913"/>
            <a:ext cx="4470120" cy="586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2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99C793-B64A-552A-9761-13BABFA6D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Glottochronologie</a:t>
            </a:r>
            <a:endParaRPr lang="en-US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19F7E0AF-99EA-77D7-47A6-40CDD13ED5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615"/>
          <a:stretch/>
        </p:blipFill>
        <p:spPr>
          <a:xfrm>
            <a:off x="945219" y="2517580"/>
            <a:ext cx="4501380" cy="3854576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08E9CEE-8B02-F5FC-17A7-BA9FBB132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9253" y="2560319"/>
            <a:ext cx="6432482" cy="3769099"/>
          </a:xfrm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CV: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Ҫынсем пурте хӑйсен тивӗҫлӗхӗпе, тивӗҫлӗхӗпе ирӗклӗ те пӗр тан ҫуралаҫҫӗ.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9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(?)</a:t>
            </a:r>
            <a:endParaRPr kumimoji="0" lang="cs-CZ" sz="9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TYV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Бүгү кижилер хостуг база мөзүзү болгаш эргелери дең кылдыр төрүттүнер.</a:t>
            </a:r>
            <a:endParaRPr kumimoji="0" lang="cs-CZ" sz="9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KYJ: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mk-MK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Полған на к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mk-MK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</a:t>
            </a:r>
            <a:r>
              <a:rPr kumimoji="0" lang="mk-MK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пос паза тиң т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ö</a:t>
            </a:r>
            <a:r>
              <a:rPr kumimoji="0" lang="mk-MK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mk-MK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пче паза тиң постың син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mk-MK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 п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mk-MK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л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mk-MK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нген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mk-MK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 паза т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ö</a:t>
            </a:r>
            <a:r>
              <a:rPr kumimoji="0" lang="mk-MK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релер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mk-MK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mk-MK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ңде полча.</a:t>
            </a:r>
            <a:endParaRPr kumimoji="0" lang="cs-CZ" sz="9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CJS</a:t>
            </a: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r>
              <a:rPr kumimoji="0" lang="pl-PL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mk-MK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Парчын кижи, по чарыққа туғчадып, тең, пош туғча.</a:t>
            </a:r>
            <a:endParaRPr lang="pl-PL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SAH</a:t>
            </a: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r>
              <a:rPr kumimoji="0" lang="pl-PL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mk-MK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Дьон барыта бэйэ суолтатыгар уонна быраабыгар тэҥ буолан төрүүллэр.</a:t>
            </a:r>
            <a:endParaRPr kumimoji="0" lang="cs-CZ" sz="9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KRC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mk-MK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Бютёу адамла эркин болуб эмда сыйлары бла хакълары тенг болуб тууадыла.</a:t>
            </a:r>
            <a:endParaRPr kumimoji="0" lang="cs-CZ" sz="9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7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NOG: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mk-MK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Барлыкъ кишилер азад ве айны хакълар ман т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</a:t>
            </a:r>
            <a:r>
              <a:rPr kumimoji="0" lang="mk-MK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вгъанлар.</a:t>
            </a:r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mk-MK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Барлык кешеләр дә азат һәм үз абруйлары һәм хокуклары ягыннан тиң бупып туапар.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BA: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mk-MK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Барлыҡ кешеләр ирекле, дәрәжәләре һәм хоҡуҡтары тигеҙ булып тыуалар.</a:t>
            </a:r>
            <a:endParaRPr kumimoji="0" lang="cs-CZ" sz="9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UG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ar-SA" sz="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ﮬﻪﻣﻤﻪ</a:t>
            </a:r>
            <a:r>
              <a:rPr lang="ar-SA" sz="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ar-SA" sz="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ئادەم</a:t>
            </a:r>
            <a:r>
              <a:rPr lang="ar-SA" sz="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ar-SA" sz="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زاﻧﯩﺪﯨﻨﻼ</a:t>
            </a:r>
            <a:r>
              <a:rPr lang="ar-SA" sz="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ar-SA" sz="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ﺋﻪﺭﻛﯩﻦ</a:t>
            </a:r>
            <a:r>
              <a:rPr lang="ar-SA" sz="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، </a:t>
            </a:r>
            <a:r>
              <a:rPr lang="ar-SA" sz="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ﺋﯩﺰﺯﻩﺕ-ھۆرﻣﻪت</a:t>
            </a:r>
            <a:r>
              <a:rPr lang="ar-SA" sz="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ar-SA" sz="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ۋە</a:t>
            </a:r>
            <a:r>
              <a:rPr lang="ar-SA" sz="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ar-SA" sz="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ھوقۇقتا</a:t>
            </a:r>
            <a:r>
              <a:rPr lang="ar-SA" sz="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ar-SA" sz="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باپباراۋەر</a:t>
            </a:r>
            <a:r>
              <a:rPr lang="ar-SA" sz="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ar-SA" sz="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بولۇپ</a:t>
            </a:r>
            <a:r>
              <a:rPr lang="ar-SA" sz="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ar-SA" sz="9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تۇغۇلغان</a:t>
            </a:r>
            <a:r>
              <a:rPr lang="ar-SA" sz="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cs-CZ" sz="9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KY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mk-MK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Бардык адамдар өз беделинде жана укуктарында эркин жана тең укуктуу болуп жаралат.</a:t>
            </a:r>
            <a:endParaRPr kumimoji="0" lang="cs-CZ" sz="9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UZ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Barça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odamlar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erkin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qadr-qimmat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huquqlarda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teng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bólib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tuǵiladilar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KAA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mk-MK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Ҳәмме адамлар өз қәдир-қымбаты және ҳуқықларында еркин ҳәм тең болып туўылады.</a:t>
            </a:r>
            <a:endParaRPr kumimoji="0" lang="cs-CZ" sz="9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KK</a:t>
            </a:r>
            <a:r>
              <a:rPr kumimoji="0" lang="cs-CZ" sz="9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mk-MK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Барлық адамдар тумысынан азат және қадір-қасиеті мен кұқықтары тең болып дүниеге келеді.</a:t>
            </a:r>
            <a:endParaRPr kumimoji="0" lang="cs-CZ" sz="9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SLR</a:t>
            </a:r>
            <a:r>
              <a:rPr kumimoji="0" lang="cs-CZ" sz="9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Heme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kishler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hür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der,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haysiyet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haklarde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adil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der, mantik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vicdan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var,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kardeshlikden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davraneshge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TK: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Hemme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adamlar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öz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mertebesi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hukuklary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boýunça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deň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ýagdaýda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dünýä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inyärler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AZ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Bütün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insanlar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ləyaqət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və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üquqlarına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görə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azad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bərabər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doğulurlar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TR: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Bütün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insanlar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hür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haysiyet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ve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haklar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bakımından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eşit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doğarlar</a:t>
            </a:r>
            <a:r>
              <a:rPr kumimoji="0" lang="cs-CZ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900" dirty="0">
                <a:solidFill>
                  <a:srgbClr val="000000"/>
                </a:solidFill>
                <a:latin typeface="Arial" panose="020B0604020202020204" pitchFamily="34" charset="0"/>
              </a:rPr>
              <a:t>GAG:</a:t>
            </a:r>
            <a:r>
              <a:rPr lang="cs-CZ" sz="9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900" i="1" dirty="0" err="1">
                <a:solidFill>
                  <a:srgbClr val="000000"/>
                </a:solidFill>
                <a:latin typeface="Arial" panose="020B0604020202020204" pitchFamily="34" charset="0"/>
              </a:rPr>
              <a:t>Insannar</a:t>
            </a:r>
            <a:r>
              <a:rPr lang="cs-CZ" sz="9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900" i="1" dirty="0" err="1">
                <a:solidFill>
                  <a:srgbClr val="000000"/>
                </a:solidFill>
                <a:latin typeface="Arial" panose="020B0604020202020204" pitchFamily="34" charset="0"/>
              </a:rPr>
              <a:t>hepsi</a:t>
            </a:r>
            <a:r>
              <a:rPr lang="cs-CZ" sz="9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900" i="1" dirty="0" err="1">
                <a:solidFill>
                  <a:srgbClr val="000000"/>
                </a:solidFill>
                <a:latin typeface="Arial" panose="020B0604020202020204" pitchFamily="34" charset="0"/>
              </a:rPr>
              <a:t>duuêrlar</a:t>
            </a:r>
            <a:r>
              <a:rPr lang="cs-CZ" sz="9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900" i="1" dirty="0" err="1">
                <a:solidFill>
                  <a:srgbClr val="000000"/>
                </a:solidFill>
                <a:latin typeface="Arial" panose="020B0604020202020204" pitchFamily="34" charset="0"/>
              </a:rPr>
              <a:t>sebest</a:t>
            </a:r>
            <a:r>
              <a:rPr lang="cs-CZ" sz="900" i="1" dirty="0">
                <a:solidFill>
                  <a:srgbClr val="000000"/>
                </a:solidFill>
                <a:latin typeface="Arial" panose="020B0604020202020204" pitchFamily="34" charset="0"/>
              </a:rPr>
              <a:t> hem </a:t>
            </a:r>
            <a:r>
              <a:rPr lang="cs-CZ" sz="900" i="1" dirty="0" err="1">
                <a:solidFill>
                  <a:srgbClr val="000000"/>
                </a:solidFill>
                <a:latin typeface="Arial" panose="020B0604020202020204" pitchFamily="34" charset="0"/>
              </a:rPr>
              <a:t>birtakim</a:t>
            </a:r>
            <a:r>
              <a:rPr lang="cs-CZ" sz="9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900" i="1" dirty="0" err="1">
                <a:solidFill>
                  <a:srgbClr val="000000"/>
                </a:solidFill>
                <a:latin typeface="Arial" panose="020B0604020202020204" pitchFamily="34" charset="0"/>
              </a:rPr>
              <a:t>kendi</a:t>
            </a:r>
            <a:r>
              <a:rPr lang="cs-CZ" sz="9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900" i="1" dirty="0" err="1">
                <a:solidFill>
                  <a:srgbClr val="000000"/>
                </a:solidFill>
                <a:latin typeface="Arial" panose="020B0604020202020204" pitchFamily="34" charset="0"/>
              </a:rPr>
              <a:t>kiymetindä</a:t>
            </a:r>
            <a:r>
              <a:rPr lang="cs-CZ" sz="900" i="1" dirty="0">
                <a:solidFill>
                  <a:srgbClr val="000000"/>
                </a:solidFill>
                <a:latin typeface="Arial" panose="020B0604020202020204" pitchFamily="34" charset="0"/>
              </a:rPr>
              <a:t> hem </a:t>
            </a:r>
            <a:r>
              <a:rPr lang="cs-CZ" sz="900" i="1" dirty="0" err="1">
                <a:solidFill>
                  <a:srgbClr val="000000"/>
                </a:solidFill>
                <a:latin typeface="Arial" panose="020B0604020202020204" pitchFamily="34" charset="0"/>
              </a:rPr>
              <a:t>haklarinda</a:t>
            </a:r>
            <a:r>
              <a:rPr lang="cs-CZ" sz="900" i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kumimoji="0" lang="cs-CZ" sz="9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400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6FDF4ADC-C44A-4C41-B974-6F4B3C722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9CCCE17-8DAC-44EB-9D15-03C32E7D2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85A38949-1EAC-4DED-AF7B-973F687AA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86E22F0-83E3-5F12-5347-32A38709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Námi sledovaný klasifikační model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B64EAB0-9095-45E6-8997-C95B35635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764004FE-9A67-0162-E173-C00EB70732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87771" y="624519"/>
            <a:ext cx="4681992" cy="5607176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E8F9096-24C0-47DD-B62E-FFDB6146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6130332-F775-CEE4-DDD0-EF757BFA3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4412" y="2416834"/>
            <a:ext cx="480218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cs-CZ" sz="1600" dirty="0"/>
              <a:t>Lars </a:t>
            </a:r>
            <a:r>
              <a:rPr lang="cs-CZ" sz="1600" dirty="0" err="1"/>
              <a:t>Johanson</a:t>
            </a:r>
            <a:r>
              <a:rPr lang="cs-CZ" sz="1600" dirty="0"/>
              <a:t> (1998)</a:t>
            </a:r>
            <a:endParaRPr lang="en-US" sz="1600" dirty="0"/>
          </a:p>
        </p:txBody>
      </p:sp>
      <p:pic>
        <p:nvPicPr>
          <p:cNvPr id="7" name="Picture 2" descr="undefined">
            <a:extLst>
              <a:ext uri="{FF2B5EF4-FFF2-40B4-BE49-F238E27FC236}">
                <a16:creationId xmlns:a16="http://schemas.microsoft.com/office/drawing/2014/main" id="{EA2C1B0B-D07F-84CC-0005-718171584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" t="2506" r="39157" b="30012"/>
          <a:stretch/>
        </p:blipFill>
        <p:spPr bwMode="auto">
          <a:xfrm>
            <a:off x="5722199" y="2802297"/>
            <a:ext cx="5546610" cy="3310127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olny kształt: kształt 7">
            <a:extLst>
              <a:ext uri="{FF2B5EF4-FFF2-40B4-BE49-F238E27FC236}">
                <a16:creationId xmlns:a16="http://schemas.microsoft.com/office/drawing/2014/main" id="{9D769E77-20EE-944C-B09C-2FF7823DAB86}"/>
              </a:ext>
            </a:extLst>
          </p:cNvPr>
          <p:cNvSpPr/>
          <p:nvPr/>
        </p:nvSpPr>
        <p:spPr>
          <a:xfrm>
            <a:off x="6184490" y="3569110"/>
            <a:ext cx="1179898" cy="1238617"/>
          </a:xfrm>
          <a:custGeom>
            <a:avLst/>
            <a:gdLst>
              <a:gd name="connsiteX0" fmla="*/ 0 w 1179898"/>
              <a:gd name="connsiteY0" fmla="*/ 629264 h 1238617"/>
              <a:gd name="connsiteX1" fmla="*/ 914400 w 1179898"/>
              <a:gd name="connsiteY1" fmla="*/ 1229032 h 1238617"/>
              <a:gd name="connsiteX2" fmla="*/ 1179871 w 1179898"/>
              <a:gd name="connsiteY2" fmla="*/ 973393 h 1238617"/>
              <a:gd name="connsiteX3" fmla="*/ 904568 w 1179898"/>
              <a:gd name="connsiteY3" fmla="*/ 639096 h 1238617"/>
              <a:gd name="connsiteX4" fmla="*/ 314633 w 1179898"/>
              <a:gd name="connsiteY4" fmla="*/ 0 h 1238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9898" h="1238617">
                <a:moveTo>
                  <a:pt x="0" y="629264"/>
                </a:moveTo>
                <a:cubicBezTo>
                  <a:pt x="358877" y="900470"/>
                  <a:pt x="717755" y="1171677"/>
                  <a:pt x="914400" y="1229032"/>
                </a:cubicBezTo>
                <a:cubicBezTo>
                  <a:pt x="1111045" y="1286387"/>
                  <a:pt x="1181510" y="1071716"/>
                  <a:pt x="1179871" y="973393"/>
                </a:cubicBezTo>
                <a:cubicBezTo>
                  <a:pt x="1178232" y="875070"/>
                  <a:pt x="1048774" y="801328"/>
                  <a:pt x="904568" y="639096"/>
                </a:cubicBezTo>
                <a:cubicBezTo>
                  <a:pt x="760362" y="476864"/>
                  <a:pt x="345768" y="129458"/>
                  <a:pt x="314633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id="{BDABBEFC-74DA-4A36-3625-D40F035F72B6}"/>
              </a:ext>
            </a:extLst>
          </p:cNvPr>
          <p:cNvSpPr/>
          <p:nvPr/>
        </p:nvSpPr>
        <p:spPr>
          <a:xfrm>
            <a:off x="6921910" y="5775159"/>
            <a:ext cx="1091380" cy="311009"/>
          </a:xfrm>
          <a:custGeom>
            <a:avLst/>
            <a:gdLst>
              <a:gd name="connsiteX0" fmla="*/ 0 w 1091380"/>
              <a:gd name="connsiteY0" fmla="*/ 261847 h 311009"/>
              <a:gd name="connsiteX1" fmla="*/ 383458 w 1091380"/>
              <a:gd name="connsiteY1" fmla="*/ 16041 h 311009"/>
              <a:gd name="connsiteX2" fmla="*/ 629264 w 1091380"/>
              <a:gd name="connsiteY2" fmla="*/ 55370 h 311009"/>
              <a:gd name="connsiteX3" fmla="*/ 1091380 w 1091380"/>
              <a:gd name="connsiteY3" fmla="*/ 311009 h 31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1380" h="311009">
                <a:moveTo>
                  <a:pt x="0" y="261847"/>
                </a:moveTo>
                <a:cubicBezTo>
                  <a:pt x="139290" y="156150"/>
                  <a:pt x="278581" y="50454"/>
                  <a:pt x="383458" y="16041"/>
                </a:cubicBezTo>
                <a:cubicBezTo>
                  <a:pt x="488335" y="-18372"/>
                  <a:pt x="511277" y="6209"/>
                  <a:pt x="629264" y="55370"/>
                </a:cubicBezTo>
                <a:cubicBezTo>
                  <a:pt x="747251" y="104531"/>
                  <a:pt x="1012722" y="233990"/>
                  <a:pt x="1091380" y="311009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3DFC4E7B-6DEE-C015-8092-78786B540B3D}"/>
              </a:ext>
            </a:extLst>
          </p:cNvPr>
          <p:cNvSpPr/>
          <p:nvPr/>
        </p:nvSpPr>
        <p:spPr>
          <a:xfrm>
            <a:off x="5860026" y="4931864"/>
            <a:ext cx="2263037" cy="1085478"/>
          </a:xfrm>
          <a:custGeom>
            <a:avLst/>
            <a:gdLst>
              <a:gd name="connsiteX0" fmla="*/ 2084439 w 2263037"/>
              <a:gd name="connsiteY0" fmla="*/ 1085478 h 1085478"/>
              <a:gd name="connsiteX1" fmla="*/ 2261419 w 2263037"/>
              <a:gd name="connsiteY1" fmla="*/ 810175 h 1085478"/>
              <a:gd name="connsiteX2" fmla="*/ 2143432 w 2263037"/>
              <a:gd name="connsiteY2" fmla="*/ 593865 h 1085478"/>
              <a:gd name="connsiteX3" fmla="*/ 1700980 w 2263037"/>
              <a:gd name="connsiteY3" fmla="*/ 495542 h 1085478"/>
              <a:gd name="connsiteX4" fmla="*/ 668593 w 2263037"/>
              <a:gd name="connsiteY4" fmla="*/ 436549 h 1085478"/>
              <a:gd name="connsiteX5" fmla="*/ 511277 w 2263037"/>
              <a:gd name="connsiteY5" fmla="*/ 82588 h 1085478"/>
              <a:gd name="connsiteX6" fmla="*/ 255639 w 2263037"/>
              <a:gd name="connsiteY6" fmla="*/ 13762 h 1085478"/>
              <a:gd name="connsiteX7" fmla="*/ 0 w 2263037"/>
              <a:gd name="connsiteY7" fmla="*/ 289065 h 108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3037" h="1085478">
                <a:moveTo>
                  <a:pt x="2084439" y="1085478"/>
                </a:moveTo>
                <a:cubicBezTo>
                  <a:pt x="2168013" y="988794"/>
                  <a:pt x="2251587" y="892110"/>
                  <a:pt x="2261419" y="810175"/>
                </a:cubicBezTo>
                <a:cubicBezTo>
                  <a:pt x="2271251" y="728240"/>
                  <a:pt x="2236838" y="646304"/>
                  <a:pt x="2143432" y="593865"/>
                </a:cubicBezTo>
                <a:cubicBezTo>
                  <a:pt x="2050026" y="541426"/>
                  <a:pt x="1946786" y="521761"/>
                  <a:pt x="1700980" y="495542"/>
                </a:cubicBezTo>
                <a:cubicBezTo>
                  <a:pt x="1455174" y="469323"/>
                  <a:pt x="866877" y="505375"/>
                  <a:pt x="668593" y="436549"/>
                </a:cubicBezTo>
                <a:cubicBezTo>
                  <a:pt x="470309" y="367723"/>
                  <a:pt x="580102" y="153052"/>
                  <a:pt x="511277" y="82588"/>
                </a:cubicBezTo>
                <a:cubicBezTo>
                  <a:pt x="442452" y="12124"/>
                  <a:pt x="340852" y="-20651"/>
                  <a:pt x="255639" y="13762"/>
                </a:cubicBezTo>
                <a:cubicBezTo>
                  <a:pt x="170426" y="48175"/>
                  <a:pt x="22942" y="175994"/>
                  <a:pt x="0" y="28906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id="{F266DD29-23DC-EF9F-31C8-7589A9212826}"/>
              </a:ext>
            </a:extLst>
          </p:cNvPr>
          <p:cNvSpPr/>
          <p:nvPr/>
        </p:nvSpPr>
        <p:spPr>
          <a:xfrm>
            <a:off x="8691716" y="3116826"/>
            <a:ext cx="2379407" cy="1873750"/>
          </a:xfrm>
          <a:custGeom>
            <a:avLst/>
            <a:gdLst>
              <a:gd name="connsiteX0" fmla="*/ 0 w 2379407"/>
              <a:gd name="connsiteY0" fmla="*/ 0 h 1873750"/>
              <a:gd name="connsiteX1" fmla="*/ 589936 w 2379407"/>
              <a:gd name="connsiteY1" fmla="*/ 1288026 h 1873750"/>
              <a:gd name="connsiteX2" fmla="*/ 412955 w 2379407"/>
              <a:gd name="connsiteY2" fmla="*/ 1504335 h 1873750"/>
              <a:gd name="connsiteX3" fmla="*/ 639097 w 2379407"/>
              <a:gd name="connsiteY3" fmla="*/ 1779639 h 1873750"/>
              <a:gd name="connsiteX4" fmla="*/ 983226 w 2379407"/>
              <a:gd name="connsiteY4" fmla="*/ 1868129 h 1873750"/>
              <a:gd name="connsiteX5" fmla="*/ 1750142 w 2379407"/>
              <a:gd name="connsiteY5" fmla="*/ 1641987 h 1873750"/>
              <a:gd name="connsiteX6" fmla="*/ 2379407 w 2379407"/>
              <a:gd name="connsiteY6" fmla="*/ 1474839 h 187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9407" h="1873750">
                <a:moveTo>
                  <a:pt x="0" y="0"/>
                </a:moveTo>
                <a:cubicBezTo>
                  <a:pt x="260555" y="518652"/>
                  <a:pt x="521110" y="1037304"/>
                  <a:pt x="589936" y="1288026"/>
                </a:cubicBezTo>
                <a:cubicBezTo>
                  <a:pt x="658762" y="1538749"/>
                  <a:pt x="404761" y="1422399"/>
                  <a:pt x="412955" y="1504335"/>
                </a:cubicBezTo>
                <a:cubicBezTo>
                  <a:pt x="421149" y="1586271"/>
                  <a:pt x="544052" y="1719007"/>
                  <a:pt x="639097" y="1779639"/>
                </a:cubicBezTo>
                <a:cubicBezTo>
                  <a:pt x="734142" y="1840271"/>
                  <a:pt x="798052" y="1891071"/>
                  <a:pt x="983226" y="1868129"/>
                </a:cubicBezTo>
                <a:cubicBezTo>
                  <a:pt x="1168400" y="1845187"/>
                  <a:pt x="1517445" y="1707535"/>
                  <a:pt x="1750142" y="1641987"/>
                </a:cubicBezTo>
                <a:cubicBezTo>
                  <a:pt x="1982839" y="1576439"/>
                  <a:pt x="2325330" y="1450258"/>
                  <a:pt x="2379407" y="1474839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300A43C7-5C00-3441-0F9D-B3EE321518D9}"/>
              </a:ext>
            </a:extLst>
          </p:cNvPr>
          <p:cNvSpPr/>
          <p:nvPr/>
        </p:nvSpPr>
        <p:spPr>
          <a:xfrm>
            <a:off x="7910727" y="5215611"/>
            <a:ext cx="2944086" cy="595254"/>
          </a:xfrm>
          <a:custGeom>
            <a:avLst/>
            <a:gdLst>
              <a:gd name="connsiteX0" fmla="*/ 14073 w 2944086"/>
              <a:gd name="connsiteY0" fmla="*/ 260957 h 595254"/>
              <a:gd name="connsiteX1" fmla="*/ 43570 w 2944086"/>
              <a:gd name="connsiteY1" fmla="*/ 83976 h 595254"/>
              <a:gd name="connsiteX2" fmla="*/ 377867 w 2944086"/>
              <a:gd name="connsiteY2" fmla="*/ 162634 h 595254"/>
              <a:gd name="connsiteX3" fmla="*/ 702331 w 2944086"/>
              <a:gd name="connsiteY3" fmla="*/ 457602 h 595254"/>
              <a:gd name="connsiteX4" fmla="*/ 977634 w 2944086"/>
              <a:gd name="connsiteY4" fmla="*/ 319950 h 595254"/>
              <a:gd name="connsiteX5" fmla="*/ 1213608 w 2944086"/>
              <a:gd name="connsiteY5" fmla="*/ 123305 h 595254"/>
              <a:gd name="connsiteX6" fmla="*/ 1921531 w 2944086"/>
              <a:gd name="connsiteY6" fmla="*/ 24983 h 595254"/>
              <a:gd name="connsiteX7" fmla="*/ 2944086 w 2944086"/>
              <a:gd name="connsiteY7" fmla="*/ 595254 h 59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4086" h="595254">
                <a:moveTo>
                  <a:pt x="14073" y="260957"/>
                </a:moveTo>
                <a:cubicBezTo>
                  <a:pt x="-1495" y="180660"/>
                  <a:pt x="-17062" y="100363"/>
                  <a:pt x="43570" y="83976"/>
                </a:cubicBezTo>
                <a:cubicBezTo>
                  <a:pt x="104202" y="67589"/>
                  <a:pt x="268074" y="100363"/>
                  <a:pt x="377867" y="162634"/>
                </a:cubicBezTo>
                <a:cubicBezTo>
                  <a:pt x="487660" y="224905"/>
                  <a:pt x="602370" y="431383"/>
                  <a:pt x="702331" y="457602"/>
                </a:cubicBezTo>
                <a:cubicBezTo>
                  <a:pt x="802292" y="483821"/>
                  <a:pt x="892421" y="375666"/>
                  <a:pt x="977634" y="319950"/>
                </a:cubicBezTo>
                <a:cubicBezTo>
                  <a:pt x="1062847" y="264234"/>
                  <a:pt x="1056292" y="172466"/>
                  <a:pt x="1213608" y="123305"/>
                </a:cubicBezTo>
                <a:cubicBezTo>
                  <a:pt x="1370924" y="74144"/>
                  <a:pt x="1633118" y="-53675"/>
                  <a:pt x="1921531" y="24983"/>
                </a:cubicBezTo>
                <a:cubicBezTo>
                  <a:pt x="2209944" y="103641"/>
                  <a:pt x="2794963" y="591977"/>
                  <a:pt x="2944086" y="595254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C7EB78E-5B09-1DE0-D079-DD9A6F236FD1}"/>
              </a:ext>
            </a:extLst>
          </p:cNvPr>
          <p:cNvSpPr txBox="1"/>
          <p:nvPr/>
        </p:nvSpPr>
        <p:spPr>
          <a:xfrm rot="2168128">
            <a:off x="6127057" y="4024380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effectLst>
                  <a:glow rad="127000">
                    <a:schemeClr val="bg1">
                      <a:alpha val="90000"/>
                    </a:schemeClr>
                  </a:glow>
                </a:effectLst>
              </a:rPr>
              <a:t>BOLGAR</a:t>
            </a:r>
            <a:endParaRPr lang="en-US" b="1" dirty="0">
              <a:effectLst>
                <a:glow rad="127000">
                  <a:schemeClr val="bg1">
                    <a:alpha val="90000"/>
                  </a:schemeClr>
                </a:glow>
              </a:effectLst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FE99741-DBFC-FD99-4C4F-E3C65863FCCE}"/>
              </a:ext>
            </a:extLst>
          </p:cNvPr>
          <p:cNvSpPr txBox="1"/>
          <p:nvPr/>
        </p:nvSpPr>
        <p:spPr>
          <a:xfrm>
            <a:off x="6990711" y="5810865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effectLst>
                  <a:glow rad="127000">
                    <a:schemeClr val="bg1">
                      <a:alpha val="90000"/>
                    </a:schemeClr>
                  </a:glow>
                </a:effectLst>
              </a:defRPr>
            </a:lvl1pPr>
          </a:lstStyle>
          <a:p>
            <a:r>
              <a:rPr lang="cs-CZ" dirty="0"/>
              <a:t>ARGU</a:t>
            </a:r>
            <a:endParaRPr lang="en-US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675B78C4-AC69-B27F-EC3D-71F53F5B690F}"/>
              </a:ext>
            </a:extLst>
          </p:cNvPr>
          <p:cNvSpPr txBox="1"/>
          <p:nvPr/>
        </p:nvSpPr>
        <p:spPr>
          <a:xfrm rot="19224492">
            <a:off x="9574561" y="3757947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effectLst>
                  <a:glow rad="127000">
                    <a:schemeClr val="bg1">
                      <a:alpha val="90000"/>
                    </a:schemeClr>
                  </a:glow>
                </a:effectLst>
              </a:rPr>
              <a:t>SIBERIAN</a:t>
            </a:r>
            <a:endParaRPr lang="en-US" b="1" dirty="0">
              <a:effectLst>
                <a:glow rad="127000">
                  <a:schemeClr val="bg1">
                    <a:alpha val="90000"/>
                  </a:schemeClr>
                </a:glow>
              </a:effectLst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85F511A-6DE7-DDA3-8768-AB1A50B664EF}"/>
              </a:ext>
            </a:extLst>
          </p:cNvPr>
          <p:cNvSpPr txBox="1"/>
          <p:nvPr/>
        </p:nvSpPr>
        <p:spPr>
          <a:xfrm rot="20563028">
            <a:off x="8825554" y="5593717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effectLst>
                  <a:glow rad="127000">
                    <a:schemeClr val="bg1">
                      <a:alpha val="90000"/>
                    </a:schemeClr>
                  </a:glow>
                </a:effectLst>
              </a:rPr>
              <a:t>KARLUK</a:t>
            </a:r>
            <a:endParaRPr lang="en-US" b="1" dirty="0">
              <a:effectLst>
                <a:glow rad="127000">
                  <a:schemeClr val="bg1">
                    <a:alpha val="90000"/>
                  </a:schemeClr>
                </a:glow>
              </a:effectLst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62E67914-FC35-A4CC-E575-B367C0CF005D}"/>
              </a:ext>
            </a:extLst>
          </p:cNvPr>
          <p:cNvSpPr txBox="1"/>
          <p:nvPr/>
        </p:nvSpPr>
        <p:spPr>
          <a:xfrm>
            <a:off x="7687846" y="4784211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effectLst>
                  <a:glow rad="127000">
                    <a:schemeClr val="bg1">
                      <a:alpha val="90000"/>
                    </a:schemeClr>
                  </a:glow>
                </a:effectLst>
              </a:rPr>
              <a:t>KIPCHAK</a:t>
            </a:r>
            <a:endParaRPr lang="en-US" b="1" dirty="0">
              <a:effectLst>
                <a:glow rad="127000">
                  <a:schemeClr val="bg1">
                    <a:alpha val="90000"/>
                  </a:schemeClr>
                </a:glow>
              </a:effectLst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86EE1959-3428-8DB4-B5C2-D672715FD99B}"/>
              </a:ext>
            </a:extLst>
          </p:cNvPr>
          <p:cNvSpPr txBox="1"/>
          <p:nvPr/>
        </p:nvSpPr>
        <p:spPr>
          <a:xfrm rot="20844729">
            <a:off x="6086140" y="5507224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effectLst>
                  <a:glow rad="127000">
                    <a:schemeClr val="bg1">
                      <a:alpha val="90000"/>
                    </a:schemeClr>
                  </a:glow>
                </a:effectLst>
              </a:rPr>
              <a:t>OGHUZ</a:t>
            </a:r>
            <a:endParaRPr lang="en-US" b="1" dirty="0">
              <a:effectLst>
                <a:glow rad="127000">
                  <a:schemeClr val="bg1">
                    <a:alpha val="90000"/>
                  </a:schemeClr>
                </a:glow>
              </a:effectLst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4413445-6B4F-DAE1-BAC5-235C1DB60D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517" y="527744"/>
            <a:ext cx="5086350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7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4" grpId="0" animBg="1"/>
      <p:bldP spid="16" grpId="0"/>
      <p:bldP spid="18" grpId="0"/>
      <p:bldP spid="19" grpId="0"/>
      <p:bldP spid="20" grpId="0"/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B50FBE-E7C9-4342-4717-0E066DF66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Vlastnosti turkických jazyků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13C97E-A79A-8603-A777-05C911AACB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vokalická harmonie </a:t>
            </a:r>
            <a:r>
              <a:rPr lang="cs-CZ" sz="2000" baseline="30000" dirty="0"/>
              <a:t>(+ asimilace konsonantů)</a:t>
            </a:r>
            <a:endParaRPr lang="cs-CZ" baseline="30000" dirty="0"/>
          </a:p>
          <a:p>
            <a:r>
              <a:rPr lang="cs-CZ" dirty="0"/>
              <a:t>aglutinace</a:t>
            </a:r>
          </a:p>
          <a:p>
            <a:r>
              <a:rPr lang="cs-CZ" dirty="0"/>
              <a:t>posesivní sufixy</a:t>
            </a:r>
          </a:p>
          <a:p>
            <a:r>
              <a:rPr lang="cs-CZ" dirty="0"/>
              <a:t>2 gramatická čísla, zpravidla 6 pádů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1E786C8-6740-1B16-6244-691CC507DF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absence členů*</a:t>
            </a:r>
          </a:p>
          <a:p>
            <a:r>
              <a:rPr lang="cs-CZ" dirty="0"/>
              <a:t>absence gramatického rodu</a:t>
            </a:r>
          </a:p>
          <a:p>
            <a:r>
              <a:rPr lang="cs-CZ" dirty="0"/>
              <a:t>PRO-drop</a:t>
            </a:r>
          </a:p>
          <a:p>
            <a:r>
              <a:rPr lang="cs-CZ" dirty="0"/>
              <a:t>SOV slovosled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50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Śred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23294</TotalTime>
  <Words>688</Words>
  <Application>Microsoft Office PowerPoint</Application>
  <PresentationFormat>Panoramiczny</PresentationFormat>
  <Paragraphs>92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UKIJ Tuz</vt:lpstr>
      <vt:lpstr>Arial</vt:lpstr>
      <vt:lpstr>Calibri</vt:lpstr>
      <vt:lpstr>Cambria</vt:lpstr>
      <vt:lpstr>Garamond</vt:lpstr>
      <vt:lpstr>Organiczny</vt:lpstr>
      <vt:lpstr>LgV20 Jazyky Střední Asie,  Sibiře a Dálného Východu (Turkické jazyky)</vt:lpstr>
      <vt:lpstr>Turkické jazyky</vt:lpstr>
      <vt:lpstr>Geografická distribuce</vt:lpstr>
      <vt:lpstr>Vzájemná srozumitelnost</vt:lpstr>
      <vt:lpstr>Ukázka glottochronologie  na slovanských jazycích</vt:lpstr>
      <vt:lpstr>Klasifikační modely</vt:lpstr>
      <vt:lpstr>Glottochronologie</vt:lpstr>
      <vt:lpstr>Námi sledovaný klasifikační model</vt:lpstr>
      <vt:lpstr>Vlastnosti turkických jazyků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Semitské jazyky</dc:title>
  <dc:creator>Matyáš Foltýn</dc:creator>
  <cp:lastModifiedBy>Matyáš Foltýn</cp:lastModifiedBy>
  <cp:revision>219</cp:revision>
  <dcterms:created xsi:type="dcterms:W3CDTF">2022-08-13T13:52:51Z</dcterms:created>
  <dcterms:modified xsi:type="dcterms:W3CDTF">2023-03-15T15:01:21Z</dcterms:modified>
</cp:coreProperties>
</file>