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91" r:id="rId2"/>
    <p:sldId id="294" r:id="rId3"/>
    <p:sldId id="296" r:id="rId4"/>
    <p:sldId id="297" r:id="rId5"/>
    <p:sldId id="295" r:id="rId6"/>
    <p:sldId id="292" r:id="rId7"/>
    <p:sldId id="30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23/03/07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91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64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72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118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18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922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114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67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75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14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48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85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31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12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03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49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67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72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B093DF-D98D-7D66-C47A-F432D9D2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Prototurkičtina</a:t>
            </a:r>
            <a:r>
              <a:rPr lang="cs-CZ" dirty="0"/>
              <a:t> - fonologie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D7BF02-C124-E46F-9E47-4F3959D1C3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vokalický inventář</a:t>
            </a:r>
          </a:p>
          <a:p>
            <a:pPr lvl="1"/>
            <a:r>
              <a:rPr lang="cs-CZ" dirty="0"/>
              <a:t>8/10 vokálů</a:t>
            </a:r>
          </a:p>
          <a:p>
            <a:pPr lvl="1"/>
            <a:r>
              <a:rPr lang="cs-CZ" dirty="0" err="1"/>
              <a:t>kvadrupartitní</a:t>
            </a:r>
            <a:r>
              <a:rPr lang="cs-CZ" dirty="0"/>
              <a:t> opozice</a:t>
            </a:r>
          </a:p>
          <a:p>
            <a:pPr lvl="2"/>
            <a:r>
              <a:rPr lang="cs-CZ" dirty="0"/>
              <a:t>vokalická harmonie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absence diftongů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44C51D1-2E46-09AB-3AAF-222EA9C89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751991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konsonantický inventář</a:t>
            </a:r>
          </a:p>
          <a:p>
            <a:pPr lvl="1"/>
            <a:r>
              <a:rPr lang="cs-CZ" dirty="0"/>
              <a:t>17</a:t>
            </a:r>
            <a:r>
              <a:rPr lang="cs-CZ" baseline="30000" dirty="0"/>
              <a:t>+1</a:t>
            </a:r>
            <a:r>
              <a:rPr lang="cs-CZ" dirty="0"/>
              <a:t> konsonantů</a:t>
            </a:r>
          </a:p>
          <a:p>
            <a:pPr lvl="1"/>
            <a:r>
              <a:rPr lang="cs-CZ" dirty="0"/>
              <a:t>rekonstruovány dvě fáze: PT</a:t>
            </a:r>
            <a:r>
              <a:rPr lang="cs-CZ" baseline="-25000" dirty="0"/>
              <a:t>1¨</a:t>
            </a:r>
            <a:r>
              <a:rPr lang="cs-CZ" dirty="0"/>
              <a:t>&gt; </a:t>
            </a:r>
            <a:r>
              <a:rPr lang="cs-CZ" dirty="0" err="1"/>
              <a:t>PT</a:t>
            </a:r>
            <a:endParaRPr lang="cs-CZ" dirty="0"/>
          </a:p>
          <a:p>
            <a:pPr lvl="2"/>
            <a:r>
              <a:rPr lang="cs-CZ" dirty="0"/>
              <a:t>další následné časově špatně určitelné změny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sz="1700" baseline="30000" dirty="0"/>
          </a:p>
          <a:p>
            <a:pPr marL="457200" lvl="1" indent="0">
              <a:buNone/>
            </a:pPr>
            <a:endParaRPr lang="cs-CZ" sz="1700" baseline="30000" dirty="0"/>
          </a:p>
          <a:p>
            <a:pPr marL="166688" lvl="1" indent="0">
              <a:buNone/>
              <a:tabLst>
                <a:tab pos="117475" algn="l"/>
              </a:tabLst>
            </a:pPr>
            <a:r>
              <a:rPr lang="cs-CZ" sz="1700" baseline="30000" dirty="0"/>
              <a:t>1</a:t>
            </a:r>
            <a:r>
              <a:rPr lang="cs-CZ" sz="1700" dirty="0"/>
              <a:t> </a:t>
            </a:r>
            <a:r>
              <a:rPr lang="cs-CZ" sz="1500" dirty="0"/>
              <a:t>nemůže stát na začátku slova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9C547A8-452E-930C-66B8-589F7AD5C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608" y="4215384"/>
            <a:ext cx="3524250" cy="120967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DC63DE2-79AE-0EC3-0B98-93917E52F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031" y="4237138"/>
            <a:ext cx="5972790" cy="163331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EA1972F-90A4-F762-E60D-780255F41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029" y="4237138"/>
            <a:ext cx="5972791" cy="163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6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7572773-EFED-4240-886B-69624490C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1CA1AF-5204-432F-BD8E-57A786399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3D1EE3-433A-41E2-8487-E98B4F3EC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0D43889-CB91-4677-AA9D-108C1AFB8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A50A65F-E0C2-4FEB-892C-03ACF95DA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C176ED-7D6F-4F56-A1F8-9687B0C6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CCAF7D5-2AD8-4BDF-BE92-13524EA04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8C92429-C2FF-43F8-9F54-FF73D127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35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8E75E6-FD49-46E3-B23E-9D5C97110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28539"/>
            <a:ext cx="10905066" cy="5600922"/>
          </a:xfrm>
          <a:prstGeom prst="rect">
            <a:avLst/>
          </a:prstGeom>
          <a:solidFill>
            <a:schemeClr val="accent6"/>
          </a:solidFill>
          <a:ln cap="sq">
            <a:noFill/>
            <a:miter lim="800000"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EE6BA1-F87F-4073-B5AB-365A42AD3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790956"/>
            <a:ext cx="10579608" cy="52760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AE653B6C-0679-4586-6F8C-83AD4A38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991" y="1823305"/>
            <a:ext cx="9596842" cy="26382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6000" dirty="0">
                <a:solidFill>
                  <a:srgbClr val="FFFFFF"/>
                </a:solidFill>
              </a:rPr>
              <a:t>Hláskové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respon</a:t>
            </a:r>
            <a:r>
              <a:rPr lang="cs-CZ" sz="6000" dirty="0">
                <a:solidFill>
                  <a:srgbClr val="FFFFFF"/>
                </a:solidFill>
              </a:rPr>
              <a:t>s</a:t>
            </a:r>
            <a:r>
              <a:rPr lang="en-US" sz="6000" dirty="0">
                <a:solidFill>
                  <a:srgbClr val="FFFFFF"/>
                </a:solidFill>
              </a:rPr>
              <a:t>e </a:t>
            </a:r>
            <a:br>
              <a:rPr lang="cs-CZ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v</a:t>
            </a:r>
            <a:r>
              <a:rPr lang="cs-CZ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6000" dirty="0" err="1">
                <a:solidFill>
                  <a:srgbClr val="FFFFFF"/>
                </a:solidFill>
              </a:rPr>
              <a:t>dnešních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turkických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jazycích</a:t>
            </a:r>
            <a:endParaRPr lang="en-US" sz="6000" dirty="0">
              <a:solidFill>
                <a:srgbClr val="FFFF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9B678A5-A064-46A6-817F-AE02396CC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5551" y="4769963"/>
            <a:ext cx="130089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53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DFA0129-C4D9-B08A-AFD4-6E0CFA667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211" y="682143"/>
            <a:ext cx="8117578" cy="54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3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B54088F-44EF-E115-7816-3AF7118AB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093" y="620781"/>
            <a:ext cx="9061814" cy="56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48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1DFF29-4C12-5D56-F79E-FBE8C7482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Prototurkičtina</a:t>
            </a:r>
            <a:r>
              <a:rPr lang="cs-CZ" dirty="0"/>
              <a:t> - morfologie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45925A-8806-4266-457D-0BCC40C89F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nomina</a:t>
            </a:r>
            <a:endParaRPr lang="cs-CZ" dirty="0"/>
          </a:p>
          <a:p>
            <a:pPr lvl="1"/>
            <a:r>
              <a:rPr lang="cs-CZ" dirty="0"/>
              <a:t>absence gramatického rodu</a:t>
            </a:r>
          </a:p>
          <a:p>
            <a:pPr lvl="1"/>
            <a:r>
              <a:rPr lang="cs-CZ" dirty="0"/>
              <a:t>singulár, plurál,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duál</a:t>
            </a:r>
            <a:r>
              <a:rPr lang="cs-CZ" dirty="0"/>
              <a:t> (?)</a:t>
            </a:r>
          </a:p>
          <a:p>
            <a:pPr lvl="1"/>
            <a:r>
              <a:rPr lang="cs-CZ" dirty="0"/>
              <a:t>8 pádů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21C68D-B519-C986-19AC-F0ACA8A09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751991"/>
          </a:xfrm>
        </p:spPr>
        <p:txBody>
          <a:bodyPr>
            <a:normAutofit/>
          </a:bodyPr>
          <a:lstStyle/>
          <a:p>
            <a:r>
              <a:rPr lang="cs-CZ" dirty="0"/>
              <a:t>verba</a:t>
            </a:r>
          </a:p>
          <a:p>
            <a:pPr lvl="1"/>
            <a:r>
              <a:rPr lang="cs-CZ" dirty="0"/>
              <a:t>4 slovesné rody</a:t>
            </a:r>
          </a:p>
          <a:p>
            <a:pPr lvl="1"/>
            <a:r>
              <a:rPr lang="cs-CZ" dirty="0"/>
              <a:t>negace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lvl="1"/>
            <a:r>
              <a:rPr lang="cs-CZ" dirty="0"/>
              <a:t>min. 2 časy/2 způsoby*</a:t>
            </a:r>
          </a:p>
          <a:p>
            <a:pPr lvl="1"/>
            <a:r>
              <a:rPr lang="cs-CZ" dirty="0"/>
              <a:t>osoba*</a:t>
            </a:r>
          </a:p>
          <a:p>
            <a:pPr lvl="1"/>
            <a:endParaRPr lang="cs-CZ" dirty="0"/>
          </a:p>
          <a:p>
            <a:endParaRPr lang="cs-CZ" dirty="0"/>
          </a:p>
          <a:p>
            <a:r>
              <a:rPr lang="cs-CZ" dirty="0"/>
              <a:t>primárně nejspíše SOV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C9414A3-C349-1E78-52A7-09F1982BB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4001644"/>
            <a:ext cx="14763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34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97529D-B6C2-0951-2D51-4A9DFBFF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Stará </a:t>
            </a:r>
            <a:r>
              <a:rPr lang="cs-CZ" dirty="0" err="1"/>
              <a:t>turkičtina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3F7DBC-9535-5718-BBF9-AAF57C89B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702828"/>
          </a:xfrm>
        </p:spPr>
        <p:txBody>
          <a:bodyPr/>
          <a:lstStyle/>
          <a:p>
            <a:r>
              <a:rPr lang="cs-CZ" dirty="0"/>
              <a:t>východní dialekt</a:t>
            </a:r>
          </a:p>
          <a:p>
            <a:pPr lvl="1"/>
            <a:r>
              <a:rPr lang="cs-CZ" dirty="0"/>
              <a:t>základ </a:t>
            </a:r>
            <a:r>
              <a:rPr lang="cs-CZ" dirty="0" err="1"/>
              <a:t>obecněturkických</a:t>
            </a:r>
            <a:r>
              <a:rPr lang="cs-CZ" dirty="0"/>
              <a:t> jazyků</a:t>
            </a:r>
          </a:p>
          <a:p>
            <a:pPr lvl="1"/>
            <a:r>
              <a:rPr lang="cs-CZ" dirty="0"/>
              <a:t>doložen od VII. do XIII. století</a:t>
            </a:r>
          </a:p>
          <a:p>
            <a:pPr lvl="2"/>
            <a:r>
              <a:rPr lang="cs-CZ" dirty="0"/>
              <a:t>zhruba 200 nápisů, </a:t>
            </a:r>
            <a:br>
              <a:rPr lang="cs-CZ" dirty="0"/>
            </a:br>
            <a:r>
              <a:rPr lang="cs-CZ" dirty="0"/>
              <a:t>několik rukopisů</a:t>
            </a:r>
          </a:p>
          <a:p>
            <a:pPr lvl="1"/>
            <a:r>
              <a:rPr lang="cs-CZ" dirty="0"/>
              <a:t>ve fonologickém systému relativně malé množství změn oproti </a:t>
            </a:r>
            <a:r>
              <a:rPr lang="cs-CZ" dirty="0" err="1"/>
              <a:t>PT</a:t>
            </a:r>
            <a:endParaRPr lang="cs-CZ" dirty="0"/>
          </a:p>
          <a:p>
            <a:pPr lvl="1"/>
            <a:r>
              <a:rPr lang="cs-CZ" dirty="0"/>
              <a:t>morfologicky komplexnější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4208164-6701-F1F4-386E-E5DB4FA6FE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západní dialekt</a:t>
            </a:r>
          </a:p>
          <a:p>
            <a:pPr lvl="1"/>
            <a:r>
              <a:rPr lang="cs-CZ" dirty="0"/>
              <a:t>základ </a:t>
            </a:r>
            <a:r>
              <a:rPr lang="cs-CZ" dirty="0" err="1"/>
              <a:t>oghurských</a:t>
            </a:r>
            <a:r>
              <a:rPr lang="cs-CZ" dirty="0"/>
              <a:t> jazyků</a:t>
            </a:r>
          </a:p>
          <a:p>
            <a:pPr lvl="1"/>
            <a:r>
              <a:rPr lang="cs-CZ" dirty="0"/>
              <a:t>užíván od cca V. do XIII. století</a:t>
            </a:r>
          </a:p>
          <a:p>
            <a:pPr lvl="2"/>
            <a:r>
              <a:rPr lang="cs-CZ" dirty="0"/>
              <a:t>několik málo fragmentů; </a:t>
            </a:r>
            <a:br>
              <a:rPr lang="cs-CZ" dirty="0"/>
            </a:br>
            <a:r>
              <a:rPr lang="cs-CZ" dirty="0"/>
              <a:t>glosy, přejímky</a:t>
            </a:r>
          </a:p>
          <a:p>
            <a:pPr lvl="1"/>
            <a:r>
              <a:rPr lang="cs-CZ" dirty="0"/>
              <a:t>ve fonologickém systému patrná rozsáhlá redukce vokálů</a:t>
            </a:r>
          </a:p>
          <a:p>
            <a:pPr lvl="1"/>
            <a:r>
              <a:rPr lang="cs-CZ" dirty="0"/>
              <a:t>špatně rekonstruovatelná morfologie</a:t>
            </a:r>
          </a:p>
        </p:txBody>
      </p:sp>
    </p:spTree>
    <p:extLst>
      <p:ext uri="{BB962C8B-B14F-4D97-AF65-F5344CB8AC3E}">
        <p14:creationId xmlns:p14="http://schemas.microsoft.com/office/powerpoint/2010/main" val="206474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E6A278-84D7-321B-CA3A-44467629B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4246" cy="1303867"/>
          </a:xfrm>
        </p:spPr>
        <p:txBody>
          <a:bodyPr>
            <a:normAutofit/>
          </a:bodyPr>
          <a:lstStyle/>
          <a:p>
            <a:r>
              <a:rPr lang="cs-CZ" dirty="0"/>
              <a:t>Stará turkická písma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219394-89F7-83D2-08AA-E33EF857BC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orchonské</a:t>
            </a:r>
            <a:r>
              <a:rPr lang="cs-CZ" dirty="0"/>
              <a:t> písmo čili turkické runy</a:t>
            </a:r>
          </a:p>
          <a:p>
            <a:pPr lvl="1"/>
            <a:r>
              <a:rPr lang="cs-CZ" dirty="0"/>
              <a:t>užíváno od VIII. do X. století</a:t>
            </a:r>
          </a:p>
          <a:p>
            <a:pPr lvl="1"/>
            <a:r>
              <a:rPr lang="cs-CZ" dirty="0"/>
              <a:t>semitského původu </a:t>
            </a:r>
          </a:p>
          <a:p>
            <a:pPr marL="914400" lvl="2" indent="0">
              <a:buNone/>
            </a:pPr>
            <a:r>
              <a:rPr lang="cs-CZ" sz="1200" dirty="0"/>
              <a:t>(&lt; písmo </a:t>
            </a:r>
            <a:r>
              <a:rPr lang="cs-CZ" sz="1200" dirty="0" err="1"/>
              <a:t>sogdské</a:t>
            </a:r>
            <a:r>
              <a:rPr lang="cs-CZ" sz="1200" dirty="0"/>
              <a:t> &lt; syrské &lt; aramejské &lt; fénické)</a:t>
            </a:r>
          </a:p>
          <a:p>
            <a:pPr lvl="1"/>
            <a:r>
              <a:rPr lang="cs-CZ" dirty="0"/>
              <a:t>psáno zprava doleva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AC12A6E-C394-F583-2019-BF8EEF7A9D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/>
              <a:t>staroujgurské</a:t>
            </a:r>
            <a:r>
              <a:rPr lang="cs-CZ" dirty="0"/>
              <a:t> písmo</a:t>
            </a:r>
          </a:p>
          <a:p>
            <a:pPr lvl="1"/>
            <a:r>
              <a:rPr lang="cs-CZ" dirty="0"/>
              <a:t>užíváno od VIII. do XVII. století</a:t>
            </a:r>
          </a:p>
          <a:p>
            <a:pPr lvl="1"/>
            <a:r>
              <a:rPr lang="cs-CZ" dirty="0"/>
              <a:t>semitského původu </a:t>
            </a:r>
          </a:p>
          <a:p>
            <a:pPr marL="914400" lvl="2" indent="0">
              <a:buNone/>
            </a:pPr>
            <a:r>
              <a:rPr lang="cs-CZ" sz="1200" dirty="0"/>
              <a:t>(&lt; písmo </a:t>
            </a:r>
            <a:r>
              <a:rPr lang="cs-CZ" sz="1200" dirty="0" err="1"/>
              <a:t>sogdské</a:t>
            </a:r>
            <a:r>
              <a:rPr lang="cs-CZ" sz="1200" dirty="0"/>
              <a:t> &lt; syrské &lt; aramejské &lt; fénické)</a:t>
            </a:r>
          </a:p>
          <a:p>
            <a:pPr lvl="1"/>
            <a:r>
              <a:rPr lang="cs-CZ" dirty="0"/>
              <a:t>psáno vertikálně ve sloupcích řazených zleva doprava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48D2E88-C2C8-931C-D0D0-092F2DEEA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71" y="2531253"/>
            <a:ext cx="1149762" cy="229009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06E0E58-094C-59B8-47D8-8B3CCFEE6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100" y="1634065"/>
            <a:ext cx="4248150" cy="46767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690D6FD-BB08-73A7-6163-F1A6F909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57" y="3040099"/>
            <a:ext cx="5715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63B9B3B4-88DE-D0D0-6574-F5803AD90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1" y="1049088"/>
            <a:ext cx="11238272" cy="187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A9F78A0-4B6A-1D98-39FC-733B19A501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506" y="698287"/>
            <a:ext cx="4083133" cy="5494587"/>
          </a:xfrm>
          <a:prstGeom prst="rect">
            <a:avLst/>
          </a:prstGeom>
        </p:spPr>
      </p:pic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8EA866C8-49F2-DE95-1DE5-8EE53C8B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725" y="1714500"/>
            <a:ext cx="57435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431BC62A-4247-892A-5B68-B4574FFEDE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7960" y="693508"/>
            <a:ext cx="3624224" cy="549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4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23164</TotalTime>
  <Words>208</Words>
  <Application>Microsoft Office PowerPoint</Application>
  <PresentationFormat>Panoramiczny</PresentationFormat>
  <Paragraphs>62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Times New Roman</vt:lpstr>
      <vt:lpstr>Organiczny</vt:lpstr>
      <vt:lpstr>Prototurkičtina - fonologie</vt:lpstr>
      <vt:lpstr>Hláskové response  v dnešních turkických jazycích</vt:lpstr>
      <vt:lpstr>Prezentacja programu PowerPoint</vt:lpstr>
      <vt:lpstr>Prezentacja programu PowerPoint</vt:lpstr>
      <vt:lpstr>Prototurkičtina - morfologie</vt:lpstr>
      <vt:lpstr>Stará turkičtina</vt:lpstr>
      <vt:lpstr>Stará turkická písma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214</cp:revision>
  <dcterms:created xsi:type="dcterms:W3CDTF">2022-08-13T13:52:51Z</dcterms:created>
  <dcterms:modified xsi:type="dcterms:W3CDTF">2023-03-07T22:43:38Z</dcterms:modified>
</cp:coreProperties>
</file>