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324" r:id="rId3"/>
    <p:sldId id="328" r:id="rId4"/>
    <p:sldId id="329" r:id="rId5"/>
    <p:sldId id="33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23/05/02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5ZJT20qloI?start=309&amp;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DE9302F-F449-1497-0AE4-D965DC71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Arguská</a:t>
            </a:r>
            <a:r>
              <a:rPr lang="cs-CZ" dirty="0"/>
              <a:t> větev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0BA6283-8CE7-FCE8-1DD8-D31DE920A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chaladžština</a:t>
            </a:r>
            <a:endParaRPr lang="cs-CZ" b="1" dirty="0"/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geografické vymezení</a:t>
            </a:r>
          </a:p>
          <a:p>
            <a:pPr lvl="2"/>
            <a:r>
              <a:rPr lang="cs-CZ" dirty="0"/>
              <a:t>počet mluvčích</a:t>
            </a:r>
          </a:p>
          <a:p>
            <a:r>
              <a:rPr lang="cs-CZ" dirty="0"/>
              <a:t>hlavní rysy &amp; písmo</a:t>
            </a:r>
          </a:p>
          <a:p>
            <a:pPr lvl="1"/>
            <a:r>
              <a:rPr lang="cs-CZ" dirty="0"/>
              <a:t>fonologie &amp; morfologie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D47A869-00ED-F2D5-3AC1-4850065595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788" t="68275" r="21916" b="28195"/>
          <a:stretch/>
        </p:blipFill>
        <p:spPr>
          <a:xfrm>
            <a:off x="6529108" y="4611086"/>
            <a:ext cx="4718304" cy="320343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B0BC1400-5689-043D-9FFE-BA773DD6B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59899" r="66968" b="25819"/>
          <a:stretch/>
        </p:blipFill>
        <p:spPr bwMode="auto">
          <a:xfrm>
            <a:off x="6414755" y="2681701"/>
            <a:ext cx="4832657" cy="153368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nak mnożenia 15">
            <a:extLst>
              <a:ext uri="{FF2B5EF4-FFF2-40B4-BE49-F238E27FC236}">
                <a16:creationId xmlns:a16="http://schemas.microsoft.com/office/drawing/2014/main" id="{A3C17C94-36B0-E5C6-E3FD-B028C8B5F192}"/>
              </a:ext>
            </a:extLst>
          </p:cNvPr>
          <p:cNvSpPr/>
          <p:nvPr/>
        </p:nvSpPr>
        <p:spPr>
          <a:xfrm>
            <a:off x="6568126" y="2681701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Znak mnożenia 1">
            <a:extLst>
              <a:ext uri="{FF2B5EF4-FFF2-40B4-BE49-F238E27FC236}">
                <a16:creationId xmlns:a16="http://schemas.microsoft.com/office/drawing/2014/main" id="{5EDB4878-5528-6AEB-578B-993FD77B1524}"/>
              </a:ext>
            </a:extLst>
          </p:cNvPr>
          <p:cNvSpPr/>
          <p:nvPr/>
        </p:nvSpPr>
        <p:spPr>
          <a:xfrm>
            <a:off x="8107518" y="2681701"/>
            <a:ext cx="365579" cy="38080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Znak mnożenia 2">
            <a:extLst>
              <a:ext uri="{FF2B5EF4-FFF2-40B4-BE49-F238E27FC236}">
                <a16:creationId xmlns:a16="http://schemas.microsoft.com/office/drawing/2014/main" id="{B5A1305F-737C-1096-D44B-13A152A302FF}"/>
              </a:ext>
            </a:extLst>
          </p:cNvPr>
          <p:cNvSpPr/>
          <p:nvPr/>
        </p:nvSpPr>
        <p:spPr>
          <a:xfrm>
            <a:off x="10385210" y="2688182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Znak mnożenia 18">
            <a:extLst>
              <a:ext uri="{FF2B5EF4-FFF2-40B4-BE49-F238E27FC236}">
                <a16:creationId xmlns:a16="http://schemas.microsoft.com/office/drawing/2014/main" id="{D610F7C3-007B-CB7F-F969-76C002484D9C}"/>
              </a:ext>
            </a:extLst>
          </p:cNvPr>
          <p:cNvSpPr/>
          <p:nvPr/>
        </p:nvSpPr>
        <p:spPr>
          <a:xfrm>
            <a:off x="9332491" y="2615586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CAEB91-72DF-8204-9F9E-6085CB92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526" y="2596994"/>
            <a:ext cx="2428559" cy="3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DE9302F-F449-1497-0AE4-D965DC71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Ogurská</a:t>
            </a:r>
            <a:r>
              <a:rPr lang="cs-CZ" dirty="0"/>
              <a:t> větev</a:t>
            </a:r>
            <a:br>
              <a:rPr lang="cs-CZ" dirty="0"/>
            </a:br>
            <a:r>
              <a:rPr lang="cs-CZ" sz="2000" dirty="0"/>
              <a:t>čili větev </a:t>
            </a:r>
            <a:r>
              <a:rPr lang="cs-CZ" sz="2000" dirty="0" err="1"/>
              <a:t>bolgarská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0BA6283-8CE7-FCE8-1DD8-D31DE920A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zástupci</a:t>
            </a:r>
          </a:p>
          <a:p>
            <a:pPr lvl="2"/>
            <a:r>
              <a:rPr lang="cs-CZ" dirty="0"/>
              <a:t>geografické vymezení</a:t>
            </a:r>
          </a:p>
          <a:p>
            <a:r>
              <a:rPr lang="cs-CZ" dirty="0"/>
              <a:t>společné rysy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D47A869-00ED-F2D5-3AC1-4850065595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998" t="71927" r="21601" b="23774"/>
          <a:stretch/>
        </p:blipFill>
        <p:spPr>
          <a:xfrm>
            <a:off x="5919609" y="5480334"/>
            <a:ext cx="5363161" cy="390114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B0BC1400-5689-043D-9FFE-BA773DD6B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28212" r="71028" b="56798"/>
          <a:stretch/>
        </p:blipFill>
        <p:spPr bwMode="auto">
          <a:xfrm>
            <a:off x="6482339" y="2855131"/>
            <a:ext cx="4237703" cy="1609566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nak mnożenia 2">
            <a:extLst>
              <a:ext uri="{FF2B5EF4-FFF2-40B4-BE49-F238E27FC236}">
                <a16:creationId xmlns:a16="http://schemas.microsoft.com/office/drawing/2014/main" id="{B5A1305F-737C-1096-D44B-13A152A302FF}"/>
              </a:ext>
            </a:extLst>
          </p:cNvPr>
          <p:cNvSpPr/>
          <p:nvPr/>
        </p:nvSpPr>
        <p:spPr>
          <a:xfrm>
            <a:off x="8919564" y="3411162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Znak mnożenia 18">
            <a:extLst>
              <a:ext uri="{FF2B5EF4-FFF2-40B4-BE49-F238E27FC236}">
                <a16:creationId xmlns:a16="http://schemas.microsoft.com/office/drawing/2014/main" id="{D610F7C3-007B-CB7F-F969-76C002484D9C}"/>
              </a:ext>
            </a:extLst>
          </p:cNvPr>
          <p:cNvSpPr/>
          <p:nvPr/>
        </p:nvSpPr>
        <p:spPr>
          <a:xfrm>
            <a:off x="9588262" y="3652052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A91C4068-49C9-34C0-7119-E7779947E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 t="28212" r="71029" b="41530"/>
          <a:stretch/>
        </p:blipFill>
        <p:spPr bwMode="auto">
          <a:xfrm>
            <a:off x="6047955" y="2637918"/>
            <a:ext cx="5040356" cy="258264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F81FA7-F508-993C-9AA9-0F49A910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97858"/>
            <a:ext cx="9628237" cy="988141"/>
          </a:xfrm>
        </p:spPr>
        <p:txBody>
          <a:bodyPr>
            <a:normAutofit/>
          </a:bodyPr>
          <a:lstStyle/>
          <a:p>
            <a:r>
              <a:rPr lang="cs-CZ" dirty="0" err="1"/>
              <a:t>Čuvaština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F51B91D-9D5B-B062-8349-FE7914E74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geografické vymezení</a:t>
            </a:r>
          </a:p>
          <a:p>
            <a:pPr lvl="1"/>
            <a:r>
              <a:rPr lang="cs-CZ" dirty="0"/>
              <a:t>počet mluvčích</a:t>
            </a:r>
          </a:p>
          <a:p>
            <a:r>
              <a:rPr lang="cs-CZ" dirty="0"/>
              <a:t>fonologie &amp; morfologie</a:t>
            </a:r>
          </a:p>
          <a:p>
            <a:pPr lvl="1"/>
            <a:r>
              <a:rPr lang="cs-CZ" dirty="0"/>
              <a:t>odlišné řazení sufixů</a:t>
            </a:r>
          </a:p>
          <a:p>
            <a:pPr lvl="1"/>
            <a:r>
              <a:rPr lang="cs-CZ" dirty="0"/>
              <a:t>posesivní sufixy</a:t>
            </a:r>
          </a:p>
          <a:p>
            <a:r>
              <a:rPr lang="cs-CZ" dirty="0"/>
              <a:t>písmo</a:t>
            </a:r>
          </a:p>
        </p:txBody>
      </p:sp>
      <p:pic>
        <p:nvPicPr>
          <p:cNvPr id="2" name="Multimedia online 1" title="CHUVASH PEOPLE, CULTURE, &amp; LANGUAGE">
            <a:hlinkClick r:id="" action="ppaction://media"/>
            <a:extLst>
              <a:ext uri="{FF2B5EF4-FFF2-40B4-BE49-F238E27FC236}">
                <a16:creationId xmlns:a16="http://schemas.microsoft.com/office/drawing/2014/main" id="{45F942BD-3397-BCD0-5F06-FAC933E29680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A6E944-E6A8-9A64-1298-A4A71B9F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sufixů u </a:t>
            </a:r>
            <a:r>
              <a:rPr lang="cs-CZ" dirty="0" err="1"/>
              <a:t>čuvaštiny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551EE6C-75D9-4720-E5FA-5FED469843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9920" y="2691453"/>
            <a:ext cx="3616434" cy="2932599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E1F66C4-CA11-6DFF-23E3-FEC19A997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7682" y="2673336"/>
            <a:ext cx="2221118" cy="2914483"/>
          </a:xfrm>
        </p:spPr>
      </p:pic>
    </p:spTree>
    <p:extLst>
      <p:ext uri="{BB962C8B-B14F-4D97-AF65-F5344CB8AC3E}">
        <p14:creationId xmlns:p14="http://schemas.microsoft.com/office/powerpoint/2010/main" val="3111068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34208</TotalTime>
  <Words>67</Words>
  <Application>Microsoft Office PowerPoint</Application>
  <PresentationFormat>Panoramiczny</PresentationFormat>
  <Paragraphs>23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LgV20 Jazyky Střední Asie,  Sibiře a Dálného Východu (Turkické jazyky)</vt:lpstr>
      <vt:lpstr>Arguská větev</vt:lpstr>
      <vt:lpstr>Ogurská větev čili větev bolgarská</vt:lpstr>
      <vt:lpstr>Čuvaština</vt:lpstr>
      <vt:lpstr>Přehled sufixů u čuvaštiny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287</cp:revision>
  <dcterms:created xsi:type="dcterms:W3CDTF">2022-08-13T13:52:51Z</dcterms:created>
  <dcterms:modified xsi:type="dcterms:W3CDTF">2023-05-02T16:10:44Z</dcterms:modified>
</cp:coreProperties>
</file>