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341" r:id="rId3"/>
    <p:sldId id="293" r:id="rId4"/>
    <p:sldId id="342" r:id="rId5"/>
    <p:sldId id="343" r:id="rId6"/>
    <p:sldId id="344" r:id="rId7"/>
    <p:sldId id="345" r:id="rId8"/>
    <p:sldId id="295" r:id="rId9"/>
    <p:sldId id="347" r:id="rId10"/>
    <p:sldId id="348" r:id="rId11"/>
    <p:sldId id="338" r:id="rId12"/>
    <p:sldId id="340" r:id="rId13"/>
    <p:sldId id="351" r:id="rId14"/>
    <p:sldId id="352" r:id="rId15"/>
    <p:sldId id="350" r:id="rId16"/>
    <p:sldId id="353" r:id="rId17"/>
    <p:sldId id="354" r:id="rId18"/>
    <p:sldId id="349" r:id="rId19"/>
    <p:sldId id="35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23/05/08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2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1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0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08.05.2023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650" y="1524001"/>
            <a:ext cx="7090699" cy="1905000"/>
          </a:xfrm>
        </p:spPr>
        <p:txBody>
          <a:bodyPr/>
          <a:lstStyle/>
          <a:p>
            <a:r>
              <a:rPr lang="cs-CZ" sz="4000" dirty="0"/>
              <a:t>LgV20 Jazyky Střední Asie, </a:t>
            </a:r>
            <a:br>
              <a:rPr lang="cs-CZ" sz="4000" dirty="0"/>
            </a:br>
            <a:r>
              <a:rPr lang="cs-CZ" sz="4000" dirty="0"/>
              <a:t>Sibiře a Dálného Východu</a:t>
            </a:r>
            <a:br>
              <a:rPr lang="cs-CZ" sz="2800" dirty="0"/>
            </a:br>
            <a:r>
              <a:rPr lang="cs-CZ" sz="2800" dirty="0"/>
              <a:t>(Turkické jazyky)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E6A278-84D7-321B-CA3A-44467629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4246" cy="1303867"/>
          </a:xfrm>
        </p:spPr>
        <p:txBody>
          <a:bodyPr>
            <a:normAutofit/>
          </a:bodyPr>
          <a:lstStyle/>
          <a:p>
            <a:r>
              <a:rPr lang="cs-CZ" dirty="0"/>
              <a:t>Stará turkická písma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219394-89F7-83D2-08AA-E33EF857BC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orchonské</a:t>
            </a:r>
            <a:r>
              <a:rPr lang="cs-CZ" dirty="0"/>
              <a:t> písmo čili turkické runy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užíváno od VIII. do X. století</a:t>
            </a:r>
          </a:p>
          <a:p>
            <a:pPr lvl="1"/>
            <a:r>
              <a:rPr lang="cs-CZ" dirty="0"/>
              <a:t>semitského původu </a:t>
            </a:r>
          </a:p>
          <a:p>
            <a:pPr marL="914400" lvl="2" indent="0">
              <a:buNone/>
            </a:pPr>
            <a:r>
              <a:rPr lang="cs-CZ" sz="1200" dirty="0"/>
              <a:t>(&lt; písmo </a:t>
            </a:r>
            <a:r>
              <a:rPr lang="cs-CZ" sz="1200" dirty="0" err="1"/>
              <a:t>sogdské</a:t>
            </a:r>
            <a:r>
              <a:rPr lang="cs-CZ" sz="1200" dirty="0"/>
              <a:t> &lt; syrské &lt; aramejské &lt; fénické)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psáno zprava doleva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C12A6E-C394-F583-2019-BF8EEF7A9D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staroujgurské</a:t>
            </a:r>
            <a:r>
              <a:rPr lang="cs-CZ" dirty="0"/>
              <a:t> písmo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užíváno od VIII. do XVII. století</a:t>
            </a:r>
          </a:p>
          <a:p>
            <a:pPr lvl="1"/>
            <a:r>
              <a:rPr lang="cs-CZ" dirty="0"/>
              <a:t>semitského původu </a:t>
            </a:r>
          </a:p>
          <a:p>
            <a:pPr marL="914400" lvl="2" indent="0">
              <a:buNone/>
            </a:pPr>
            <a:r>
              <a:rPr lang="cs-CZ" sz="1200" dirty="0"/>
              <a:t>(&lt; písmo </a:t>
            </a:r>
            <a:r>
              <a:rPr lang="cs-CZ" sz="1200" dirty="0" err="1"/>
              <a:t>sogdské</a:t>
            </a:r>
            <a:r>
              <a:rPr lang="cs-CZ" sz="1200" dirty="0"/>
              <a:t> &lt; syrské &lt; aramejské &lt; fénické)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psáno vertikálně ve sloupcích řazených zleva doprava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5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DF4ADC-C44A-4C41-B974-6F4B3C722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CCCE17-8DAC-44EB-9D15-03C32E7D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5A38949-1EAC-4DED-AF7B-973F687AA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B7803AA-0BAD-D66A-2242-72F29254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161" y="982132"/>
            <a:ext cx="5267168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/>
              <a:t>Turkická jazyková rodina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64EAB0-9095-45E6-8997-C95B35635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8F9096-24C0-47DD-B62E-FFDB6146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9D7A11-9D5A-F2A2-51F5-3160E1F01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štěpení turkické jazykové rodiny</a:t>
            </a:r>
          </a:p>
          <a:p>
            <a:pPr lvl="1"/>
            <a:r>
              <a:rPr lang="cs-CZ" sz="1600" dirty="0"/>
              <a:t>větve, </a:t>
            </a:r>
            <a:r>
              <a:rPr lang="cs-CZ" sz="1600" dirty="0" err="1"/>
              <a:t>podvětve</a:t>
            </a:r>
            <a:endParaRPr lang="cs-CZ" dirty="0"/>
          </a:p>
          <a:p>
            <a:r>
              <a:rPr lang="cs-CZ" sz="2000" dirty="0"/>
              <a:t>jednotlivé </a:t>
            </a:r>
            <a:r>
              <a:rPr lang="cs-CZ" sz="2000" dirty="0" err="1"/>
              <a:t>podvětve</a:t>
            </a:r>
            <a:endParaRPr lang="cs-CZ" sz="2000" dirty="0"/>
          </a:p>
          <a:p>
            <a:pPr lvl="1"/>
            <a:r>
              <a:rPr lang="cs-CZ" sz="1600" dirty="0"/>
              <a:t>přináležitost jazyků ke konkrétní větvi</a:t>
            </a:r>
            <a:endParaRPr lang="en-US" sz="16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8C3B19F-BD01-D2FA-EEB7-99030B956B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197" b="12432"/>
          <a:stretch/>
        </p:blipFill>
        <p:spPr>
          <a:xfrm>
            <a:off x="856298" y="674369"/>
            <a:ext cx="5064437" cy="550926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2E35B53-F497-DE43-03E2-DEAB210152DB}"/>
              </a:ext>
            </a:extLst>
          </p:cNvPr>
          <p:cNvSpPr txBox="1"/>
          <p:nvPr/>
        </p:nvSpPr>
        <p:spPr>
          <a:xfrm>
            <a:off x="949343" y="1250696"/>
            <a:ext cx="202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Genealogický strom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1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BBB5E8-E41E-84E6-3694-FC65E8C3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Obecněturkické</a:t>
            </a:r>
            <a:r>
              <a:rPr lang="cs-CZ" dirty="0"/>
              <a:t>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6CB150-C34C-0C62-71BB-4B09B0CEA1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specifické fonologické reflexe: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*ŕ &gt; z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yāŕ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„jaro, léto“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>
                <a:cs typeface="Calibri" panose="020F0502020204030204" pitchFamily="34" charset="0"/>
              </a:rPr>
              <a:t>tur./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yaz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yoz</a:t>
            </a:r>
            <a:r>
              <a:rPr lang="cs-CZ" sz="1300" dirty="0">
                <a:cs typeface="Calibri" panose="020F0502020204030204" pitchFamily="34" charset="0"/>
              </a:rPr>
              <a:t>, 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saas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205422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yâaz</a:t>
            </a:r>
            <a:r>
              <a:rPr lang="cs-CZ" sz="1300" dirty="0">
                <a:cs typeface="Calibri" panose="020F0502020204030204" pitchFamily="34" charset="0"/>
              </a:rPr>
              <a:t> × </a:t>
            </a:r>
            <a:r>
              <a:rPr lang="cs-CZ" sz="1300" dirty="0" err="1">
                <a:cs typeface="Calibri" panose="020F0502020204030204" pitchFamily="34" charset="0"/>
              </a:rPr>
              <a:t>čuvaš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śur</a:t>
            </a:r>
            <a:endParaRPr lang="cs-CZ" sz="1300" i="1" dirty="0">
              <a:cs typeface="Calibri" panose="020F0502020204030204" pitchFamily="34" charset="0"/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*ĺ &gt; ş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např. 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kıĺ</a:t>
            </a:r>
            <a:r>
              <a:rPr lang="cs-CZ" sz="1300" dirty="0">
                <a:cs typeface="Calibri" panose="020F0502020204030204" pitchFamily="34" charset="0"/>
              </a:rPr>
              <a:t> „zima“ &gt; tur.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kış</a:t>
            </a:r>
            <a:r>
              <a:rPr lang="mk-MK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qish</a:t>
            </a:r>
            <a:r>
              <a:rPr lang="cs-CZ" sz="1300" dirty="0">
                <a:cs typeface="Calibri" panose="020F0502020204030204" pitchFamily="34" charset="0"/>
              </a:rPr>
              <a:t>, 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kıs</a:t>
            </a:r>
            <a:r>
              <a:rPr lang="mk-MK" sz="1300" dirty="0">
                <a:cs typeface="Calibri" panose="020F0502020204030204" pitchFamily="34" charset="0"/>
              </a:rPr>
              <a:t>, </a:t>
            </a:r>
            <a:endParaRPr lang="cs-CZ" sz="1300" dirty="0">
              <a:cs typeface="Calibri" panose="020F0502020204030204" pitchFamily="34" charset="0"/>
            </a:endParaRPr>
          </a:p>
          <a:p>
            <a:pPr marL="171132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./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qış</a:t>
            </a:r>
            <a:r>
              <a:rPr lang="cs-CZ" sz="1300" dirty="0">
                <a:cs typeface="Calibri" panose="020F0502020204030204" pitchFamily="34" charset="0"/>
              </a:rPr>
              <a:t> × </a:t>
            </a:r>
            <a:r>
              <a:rPr lang="cs-CZ" sz="1300" dirty="0" err="1">
                <a:cs typeface="Calibri" panose="020F0502020204030204" pitchFamily="34" charset="0"/>
              </a:rPr>
              <a:t>čuvaš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xĕl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dirty="0"/>
          </a:p>
          <a:p>
            <a:r>
              <a:rPr lang="cs-CZ" sz="1600" dirty="0"/>
              <a:t>specifické morfémy: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lar</a:t>
            </a:r>
            <a:r>
              <a:rPr lang="cs-CZ" sz="1500" b="1" dirty="0">
                <a:cs typeface="Calibri" panose="020F0502020204030204" pitchFamily="34" charset="0"/>
              </a:rPr>
              <a:t> </a:t>
            </a:r>
            <a:r>
              <a:rPr lang="cs-CZ" sz="1500" dirty="0">
                <a:cs typeface="Calibri" panose="020F0502020204030204" pitchFamily="34" charset="0"/>
              </a:rPr>
              <a:t>(plurálový sufix)</a:t>
            </a:r>
            <a:endParaRPr lang="cs-CZ" sz="1500" b="1" dirty="0">
              <a:cs typeface="Calibri" panose="020F0502020204030204" pitchFamily="34" charset="0"/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E255A6C-4097-2560-75D9-6CFD8CC5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535680"/>
          </a:xfrm>
        </p:spPr>
        <p:txBody>
          <a:bodyPr>
            <a:normAutofit/>
          </a:bodyPr>
          <a:lstStyle/>
          <a:p>
            <a:r>
              <a:rPr lang="cs-CZ" dirty="0" err="1"/>
              <a:t>podvětve</a:t>
            </a:r>
            <a:endParaRPr lang="cs-CZ" dirty="0"/>
          </a:p>
          <a:p>
            <a:pPr lvl="1"/>
            <a:r>
              <a:rPr lang="cs-CZ" dirty="0" err="1"/>
              <a:t>oguzská</a:t>
            </a:r>
            <a:r>
              <a:rPr lang="cs-CZ" dirty="0"/>
              <a:t> (jihozápadní)</a:t>
            </a:r>
          </a:p>
          <a:p>
            <a:pPr lvl="1"/>
            <a:r>
              <a:rPr lang="cs-CZ" dirty="0" err="1"/>
              <a:t>kypčacká</a:t>
            </a:r>
            <a:r>
              <a:rPr lang="cs-CZ" dirty="0"/>
              <a:t> (severozápadní)</a:t>
            </a:r>
          </a:p>
          <a:p>
            <a:pPr lvl="1"/>
            <a:r>
              <a:rPr lang="cs-CZ" dirty="0" err="1"/>
              <a:t>karlucká</a:t>
            </a:r>
            <a:r>
              <a:rPr lang="cs-CZ" dirty="0"/>
              <a:t> (jihovýchodní)</a:t>
            </a:r>
          </a:p>
          <a:p>
            <a:pPr lvl="1"/>
            <a:r>
              <a:rPr lang="cs-CZ" dirty="0"/>
              <a:t>sibiřská (severovýchodní)</a:t>
            </a:r>
          </a:p>
          <a:p>
            <a:pPr lvl="1"/>
            <a:r>
              <a:rPr lang="cs-CZ" dirty="0" err="1"/>
              <a:t>arguská</a:t>
            </a:r>
            <a:endParaRPr lang="cs-CZ" dirty="0"/>
          </a:p>
          <a:p>
            <a:pPr lvl="2"/>
            <a:endParaRPr lang="en-US" dirty="0"/>
          </a:p>
        </p:txBody>
      </p:sp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041D6D65-E18F-7520-A06C-82D8EC5BD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2506" r="18753" b="30012"/>
          <a:stretch/>
        </p:blipFill>
        <p:spPr bwMode="auto">
          <a:xfrm>
            <a:off x="1994290" y="2058507"/>
            <a:ext cx="8361919" cy="4037493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nak mnożenia 8">
            <a:extLst>
              <a:ext uri="{FF2B5EF4-FFF2-40B4-BE49-F238E27FC236}">
                <a16:creationId xmlns:a16="http://schemas.microsoft.com/office/drawing/2014/main" id="{8B5BF372-9D08-6522-5C64-038CC739025E}"/>
              </a:ext>
            </a:extLst>
          </p:cNvPr>
          <p:cNvSpPr/>
          <p:nvPr/>
        </p:nvSpPr>
        <p:spPr>
          <a:xfrm>
            <a:off x="3471023" y="3972232"/>
            <a:ext cx="353725" cy="29693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BBF1691-5398-88CC-705F-2A4A2624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Oguzské</a:t>
            </a:r>
            <a:r>
              <a:rPr lang="cs-CZ" dirty="0"/>
              <a:t> jazyky</a:t>
            </a:r>
            <a:endParaRPr lang="en-US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4663550-289D-917A-BF50-2C02C4BDFF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specifické fonologické reflexe: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500" b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- &gt; ∅-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sıčgan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„krysa“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>
                <a:cs typeface="Calibri" panose="020F0502020204030204" pitchFamily="34" charset="0"/>
              </a:rPr>
              <a:t>tur.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sıçan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azer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siçan</a:t>
            </a:r>
            <a:r>
              <a:rPr lang="cs-CZ" sz="1300" dirty="0">
                <a:cs typeface="Calibri" panose="020F0502020204030204" pitchFamily="34" charset="0"/>
              </a:rPr>
              <a:t>,</a:t>
            </a:r>
          </a:p>
          <a:p>
            <a:pPr marL="2173288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turkmen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syçan</a:t>
            </a:r>
            <a:r>
              <a:rPr lang="cs-CZ" sz="1300" dirty="0">
                <a:cs typeface="Calibri" panose="020F0502020204030204" pitchFamily="34" charset="0"/>
              </a:rPr>
              <a:t> × 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tıçqan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2173288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sichqon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sıçğân</a:t>
            </a:r>
            <a:endParaRPr lang="cs-CZ" sz="1300" dirty="0"/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t/</a:t>
            </a:r>
            <a:r>
              <a:rPr lang="cs-CZ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kV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̄- &gt; d/</a:t>
            </a:r>
            <a:r>
              <a:rPr lang="cs-CZ" sz="1500" b="1" dirty="0" err="1">
                <a:latin typeface="Calibri" panose="020F0502020204030204" pitchFamily="34" charset="0"/>
                <a:cs typeface="Calibri" panose="020F0502020204030204" pitchFamily="34" charset="0"/>
              </a:rPr>
              <a:t>gV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̄-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tīĺ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„zub“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oguz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diş</a:t>
            </a:r>
            <a:r>
              <a:rPr lang="cs-CZ" sz="1300" dirty="0">
                <a:cs typeface="Calibri" panose="020F0502020204030204" pitchFamily="34" charset="0"/>
              </a:rPr>
              <a:t> × 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teş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tish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18288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tiis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tîiş</a:t>
            </a:r>
            <a:endParaRPr lang="cs-CZ" sz="13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kǖč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„síla“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>
                <a:cs typeface="Calibri" panose="020F0502020204030204" pitchFamily="34" charset="0"/>
              </a:rPr>
              <a:t>tur.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güç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azer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güc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turkmen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güýç</a:t>
            </a:r>
            <a:r>
              <a:rPr lang="cs-CZ" sz="1300" dirty="0">
                <a:cs typeface="Calibri" panose="020F0502020204030204" pitchFamily="34" charset="0"/>
              </a:rPr>
              <a:t> × 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köç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kuch</a:t>
            </a:r>
            <a:r>
              <a:rPr lang="cs-CZ" sz="1300" dirty="0">
                <a:cs typeface="Calibri" panose="020F0502020204030204" pitchFamily="34" charset="0"/>
              </a:rPr>
              <a:t>, 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küüs</a:t>
            </a:r>
            <a:endParaRPr lang="cs-CZ" sz="1300" dirty="0"/>
          </a:p>
          <a:p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B034D2E-A6E7-AF84-8711-B08DAD68B3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turečtina</a:t>
            </a:r>
          </a:p>
          <a:p>
            <a:pPr lvl="1"/>
            <a:r>
              <a:rPr lang="cs-CZ" dirty="0"/>
              <a:t>osmanská × moderní</a:t>
            </a:r>
          </a:p>
          <a:p>
            <a:pPr marL="0" lvl="1" indent="0" algn="ctr">
              <a:buNone/>
            </a:pP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Küçük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kırmızı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arabamı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arkadaşlara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yedi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kayısıya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satmayacağız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/>
              <a:t>ázerbájdžánština</a:t>
            </a:r>
          </a:p>
          <a:p>
            <a:pPr marL="0" indent="0" algn="ctr">
              <a:buNone/>
            </a:pP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Kiçik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qırmızı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maşınımı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dostlara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yeddi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ərikə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satmayacağıq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/>
              <a:t>turkmenština</a:t>
            </a:r>
          </a:p>
          <a:p>
            <a:pPr lvl="1"/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&gt; [</a:t>
            </a:r>
            <a:r>
              <a:rPr lang="el-GR" sz="1200" i="1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ð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0" indent="0" algn="ctr">
              <a:buNone/>
            </a:pP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Biz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kiçi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gyzyl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maşynymy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dostlara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ýedi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eriğe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satjak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däl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0" name="Symbol zastępczy zawartości 8">
            <a:extLst>
              <a:ext uri="{FF2B5EF4-FFF2-40B4-BE49-F238E27FC236}">
                <a16:creationId xmlns:a16="http://schemas.microsoft.com/office/drawing/2014/main" id="{3DCC5BEC-F6DC-5471-A841-E13CF2853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4" t="56077" r="13336" b="31218"/>
          <a:stretch/>
        </p:blipFill>
        <p:spPr>
          <a:xfrm>
            <a:off x="1486276" y="4991829"/>
            <a:ext cx="4013463" cy="1152940"/>
          </a:xfrm>
          <a:prstGeom prst="rect">
            <a:avLst/>
          </a:prstGeom>
        </p:spPr>
      </p:pic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F9E94B3F-9FFD-5F11-92DD-9BDC450C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46193" r="69580" b="32747"/>
          <a:stretch/>
        </p:blipFill>
        <p:spPr bwMode="auto">
          <a:xfrm>
            <a:off x="1133856" y="2812471"/>
            <a:ext cx="4718304" cy="201195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nak mnożenia 11">
            <a:extLst>
              <a:ext uri="{FF2B5EF4-FFF2-40B4-BE49-F238E27FC236}">
                <a16:creationId xmlns:a16="http://schemas.microsoft.com/office/drawing/2014/main" id="{6050986B-35A0-EB61-9C5E-AC45E76C2A52}"/>
              </a:ext>
            </a:extLst>
          </p:cNvPr>
          <p:cNvSpPr/>
          <p:nvPr/>
        </p:nvSpPr>
        <p:spPr>
          <a:xfrm>
            <a:off x="2178917" y="3031233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Znak mnożenia 12">
            <a:extLst>
              <a:ext uri="{FF2B5EF4-FFF2-40B4-BE49-F238E27FC236}">
                <a16:creationId xmlns:a16="http://schemas.microsoft.com/office/drawing/2014/main" id="{CED552E2-86A4-EF56-6557-54667D30A75C}"/>
              </a:ext>
            </a:extLst>
          </p:cNvPr>
          <p:cNvSpPr/>
          <p:nvPr/>
        </p:nvSpPr>
        <p:spPr>
          <a:xfrm>
            <a:off x="2962539" y="3273592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Znak mnożenia 13">
            <a:extLst>
              <a:ext uri="{FF2B5EF4-FFF2-40B4-BE49-F238E27FC236}">
                <a16:creationId xmlns:a16="http://schemas.microsoft.com/office/drawing/2014/main" id="{370FCB41-4C06-D94F-51CB-4C0376211450}"/>
              </a:ext>
            </a:extLst>
          </p:cNvPr>
          <p:cNvSpPr/>
          <p:nvPr/>
        </p:nvSpPr>
        <p:spPr>
          <a:xfrm>
            <a:off x="3493008" y="3336665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Znak mnożenia 14">
            <a:extLst>
              <a:ext uri="{FF2B5EF4-FFF2-40B4-BE49-F238E27FC236}">
                <a16:creationId xmlns:a16="http://schemas.microsoft.com/office/drawing/2014/main" id="{D787C660-50D2-BE25-A3DA-57AA5102EBD5}"/>
              </a:ext>
            </a:extLst>
          </p:cNvPr>
          <p:cNvSpPr/>
          <p:nvPr/>
        </p:nvSpPr>
        <p:spPr>
          <a:xfrm>
            <a:off x="4757831" y="2854884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Znak mnożenia 15">
            <a:extLst>
              <a:ext uri="{FF2B5EF4-FFF2-40B4-BE49-F238E27FC236}">
                <a16:creationId xmlns:a16="http://schemas.microsoft.com/office/drawing/2014/main" id="{F36913C3-119A-C992-359E-412F8376A80E}"/>
              </a:ext>
            </a:extLst>
          </p:cNvPr>
          <p:cNvSpPr/>
          <p:nvPr/>
        </p:nvSpPr>
        <p:spPr>
          <a:xfrm>
            <a:off x="4619528" y="3379078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Znak mnożenia 16">
            <a:extLst>
              <a:ext uri="{FF2B5EF4-FFF2-40B4-BE49-F238E27FC236}">
                <a16:creationId xmlns:a16="http://schemas.microsoft.com/office/drawing/2014/main" id="{3162EB32-36B3-9D1F-7030-1CA63B7083CF}"/>
              </a:ext>
            </a:extLst>
          </p:cNvPr>
          <p:cNvSpPr/>
          <p:nvPr/>
        </p:nvSpPr>
        <p:spPr>
          <a:xfrm>
            <a:off x="5407538" y="3860859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Znak mnożenia 17">
            <a:extLst>
              <a:ext uri="{FF2B5EF4-FFF2-40B4-BE49-F238E27FC236}">
                <a16:creationId xmlns:a16="http://schemas.microsoft.com/office/drawing/2014/main" id="{DCE93CD4-461C-28E7-D7C7-79CBE740D741}"/>
              </a:ext>
            </a:extLst>
          </p:cNvPr>
          <p:cNvSpPr/>
          <p:nvPr/>
        </p:nvSpPr>
        <p:spPr>
          <a:xfrm>
            <a:off x="3758242" y="4405713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BBF1691-5398-88CC-705F-2A4A2624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Kypčacké</a:t>
            </a:r>
            <a:r>
              <a:rPr lang="cs-CZ" dirty="0"/>
              <a:t> jazyky</a:t>
            </a:r>
            <a:endParaRPr lang="en-US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4663550-289D-917A-BF50-2C02C4BDFF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specifické fonologické reflexe:</a:t>
            </a:r>
            <a:endParaRPr lang="cs-CZ" sz="17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*y- &gt; c/j-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např. 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*yetti 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„sedm“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&gt;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kzch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./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kyrgyz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jeti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ttr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jide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kar-bal.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ceti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(×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bašk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yete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krymttr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yedi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× tur.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yedi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uzb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yetti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jakut.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sette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chakas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çitï</a:t>
            </a:r>
            <a:endParaRPr lang="cs-CZ" sz="14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V̄g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&gt; -V</a:t>
            </a:r>
            <a:r>
              <a:rPr lang="cs-CZ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např. 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yāg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„tuk, máslo“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&gt;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kzch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jau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kyrgyz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jow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</a:p>
          <a:p>
            <a:pPr marL="2173288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ttr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./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bašk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yau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kar-bal.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</a:t>
            </a:r>
          </a:p>
          <a:p>
            <a:pPr marL="2173288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(×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krymttr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yağ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× tur.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yağ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</a:p>
          <a:p>
            <a:pPr marL="2173288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uzb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yo‘g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jakut.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ıa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</a:p>
          <a:p>
            <a:pPr marL="2173288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chakas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çağ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čuvaš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śu</a:t>
            </a:r>
            <a:endParaRPr lang="cs-CZ" sz="1400" i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tāg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„hora“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&gt;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kzch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./kar-bal./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ttr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./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bašk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tau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(×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kyrgyz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</a:p>
          <a:p>
            <a:pPr marL="14255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krymttr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tağ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× tur.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dağ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uzb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to‘g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</a:p>
          <a:p>
            <a:pPr marL="14255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jakut.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ıa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chakas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tağ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4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čuvaš</a:t>
            </a:r>
            <a:r>
              <a:rPr lang="cs-CZ" sz="14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4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endParaRPr lang="cs-CZ" sz="1400" dirty="0"/>
          </a:p>
          <a:p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9B034D2E-A6E7-AF84-8711-B08DAD68B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487561"/>
            <a:ext cx="4718304" cy="3834581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/>
              <a:t>tatarština, baškirština</a:t>
            </a:r>
          </a:p>
          <a:p>
            <a:pPr lvl="1"/>
            <a:r>
              <a:rPr lang="cs-CZ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ttr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s-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-s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c-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 × </a:t>
            </a:r>
            <a:r>
              <a:rPr lang="cs-CZ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bašk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h-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-ś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ź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y-</a:t>
            </a:r>
          </a:p>
          <a:p>
            <a:pPr marL="0" lvl="1" indent="0" algn="ctr">
              <a:spcAft>
                <a:spcPts val="200"/>
              </a:spcAft>
              <a:buNone/>
            </a:pPr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Кече кызыл машинамны дусларга җиде абрикоска сатмаячакбыз.</a:t>
            </a:r>
            <a:endParaRPr lang="cs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>
              <a:spcAft>
                <a:spcPts val="200"/>
              </a:spcAft>
              <a:buNone/>
            </a:pPr>
            <a:r>
              <a:rPr lang="mk-MK" sz="1100" i="1" dirty="0">
                <a:latin typeface="Calibri" panose="020F0502020204030204" pitchFamily="34" charset="0"/>
                <a:cs typeface="Calibri" panose="020F0502020204030204" pitchFamily="34" charset="0"/>
              </a:rPr>
              <a:t>Кесе ҡыҙыл машинамны дуҫтарға ете абрикосҡа һатмаясаҡбыҙ.</a:t>
            </a:r>
            <a:endParaRPr lang="cs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900" dirty="0"/>
              <a:t>kazaština, kyrgyzština</a:t>
            </a:r>
          </a:p>
          <a:p>
            <a:pPr lvl="1"/>
            <a:r>
              <a:rPr lang="cs-CZ" sz="1500" dirty="0"/>
              <a:t>*</a:t>
            </a:r>
            <a:r>
              <a:rPr lang="cs-CZ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yılıg</a:t>
            </a:r>
            <a:r>
              <a:rPr lang="cs-CZ" sz="1500" dirty="0"/>
              <a:t> „teplý“ &gt; </a:t>
            </a:r>
            <a:r>
              <a:rPr lang="cs-CZ" sz="1500" dirty="0" err="1"/>
              <a:t>kyrg</a:t>
            </a:r>
            <a:r>
              <a:rPr lang="cs-CZ" sz="1500" dirty="0"/>
              <a:t>. </a:t>
            </a:r>
            <a:r>
              <a:rPr lang="cs-CZ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jiluu</a:t>
            </a:r>
            <a:r>
              <a:rPr lang="cs-CZ" sz="1500" dirty="0"/>
              <a:t> × </a:t>
            </a:r>
            <a:r>
              <a:rPr lang="cs-CZ" sz="1500" dirty="0" err="1"/>
              <a:t>kzch</a:t>
            </a:r>
            <a:r>
              <a:rPr lang="cs-CZ" sz="1500" dirty="0"/>
              <a:t>. </a:t>
            </a:r>
            <a:r>
              <a:rPr lang="cs-CZ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jılı</a:t>
            </a:r>
            <a:endParaRPr lang="cs-CZ" sz="1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>
              <a:spcAft>
                <a:spcPts val="200"/>
              </a:spcAft>
              <a:buNone/>
            </a:pPr>
            <a:r>
              <a:rPr lang="mk-MK" sz="1100" i="1" dirty="0">
                <a:latin typeface="Calibri" panose="020F0502020204030204" pitchFamily="34" charset="0"/>
                <a:cs typeface="Calibri" panose="020F0502020204030204" pitchFamily="34" charset="0"/>
              </a:rPr>
              <a:t>Кіші қызыл машинамды достарға жеті өрікке сатпаймыз.</a:t>
            </a:r>
            <a:endParaRPr lang="cs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>
              <a:spcAft>
                <a:spcPts val="200"/>
              </a:spcAft>
              <a:buNone/>
            </a:pPr>
            <a:r>
              <a:rPr lang="ru-RU" sz="1100" i="1" dirty="0">
                <a:latin typeface="Calibri" panose="020F0502020204030204" pitchFamily="34" charset="0"/>
                <a:cs typeface="Calibri" panose="020F0502020204030204" pitchFamily="34" charset="0"/>
              </a:rPr>
              <a:t>Кичине кызыл машинамды досторго жети өрүккө сатпайбыз.</a:t>
            </a:r>
            <a:endParaRPr lang="cs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900" dirty="0" err="1"/>
              <a:t>krym</a:t>
            </a:r>
            <a:r>
              <a:rPr lang="cs-CZ" sz="1900" dirty="0"/>
              <a:t>. tatarština (+ </a:t>
            </a:r>
            <a:r>
              <a:rPr lang="cs-CZ" sz="1900" dirty="0" err="1"/>
              <a:t>krymčačtina</a:t>
            </a:r>
            <a:r>
              <a:rPr lang="cs-CZ" sz="1900" baseline="30000" dirty="0"/>
              <a:t>✡︎</a:t>
            </a:r>
            <a:r>
              <a:rPr lang="cs-CZ" sz="1900" dirty="0"/>
              <a:t>), karaimština</a:t>
            </a:r>
            <a:r>
              <a:rPr lang="cs-CZ" sz="1900" baseline="30000" dirty="0"/>
              <a:t>✡︎</a:t>
            </a:r>
          </a:p>
          <a:p>
            <a:pPr lvl="1"/>
            <a:r>
              <a:rPr lang="cs-CZ" sz="1500" dirty="0"/>
              <a:t>silný turecký (</a:t>
            </a:r>
            <a:r>
              <a:rPr lang="cs-CZ" sz="1500" dirty="0" err="1"/>
              <a:t>oguzský</a:t>
            </a:r>
            <a:r>
              <a:rPr lang="cs-CZ" sz="1500" dirty="0"/>
              <a:t>) vliv</a:t>
            </a:r>
          </a:p>
          <a:p>
            <a:pPr lvl="1"/>
            <a:r>
              <a:rPr lang="cs-CZ" sz="1500" dirty="0" err="1"/>
              <a:t>krymč</a:t>
            </a:r>
            <a:r>
              <a:rPr lang="cs-CZ" sz="1500" dirty="0"/>
              <a:t>. </a:t>
            </a:r>
            <a:r>
              <a:rPr lang="cs-CZ" sz="1500" i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1500" i="1" dirty="0"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cs-CZ" sz="15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cs-CZ" sz="1500" i="1" dirty="0"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cs-CZ" sz="1500" dirty="0"/>
              <a:t>, </a:t>
            </a:r>
            <a:r>
              <a:rPr lang="cs-CZ" sz="1500" dirty="0" err="1"/>
              <a:t>karaim</a:t>
            </a:r>
            <a:r>
              <a:rPr lang="cs-CZ" sz="1500" dirty="0"/>
              <a:t>. sponové sloveso </a:t>
            </a:r>
            <a:r>
              <a:rPr lang="cs-CZ" sz="1500" i="1" dirty="0">
                <a:latin typeface="Calibri" panose="020F0502020204030204" pitchFamily="34" charset="0"/>
                <a:cs typeface="Calibri" panose="020F0502020204030204" pitchFamily="34" charset="0"/>
              </a:rPr>
              <a:t>bar-</a:t>
            </a:r>
            <a:r>
              <a:rPr lang="cs-CZ" sz="1500" dirty="0"/>
              <a:t> &amp; </a:t>
            </a:r>
            <a:r>
              <a:rPr lang="cs-CZ" sz="1500" dirty="0" err="1"/>
              <a:t>SVO</a:t>
            </a:r>
            <a:endParaRPr lang="cs-CZ" sz="1500" dirty="0"/>
          </a:p>
          <a:p>
            <a:pPr marL="0" lvl="1" indent="0" algn="ctr">
              <a:spcAft>
                <a:spcPts val="200"/>
              </a:spcAft>
              <a:buNone/>
            </a:pP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Kiçik</a:t>
            </a:r>
            <a:r>
              <a:rPr lang="cs-CZ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qırmızı</a:t>
            </a:r>
            <a:r>
              <a:rPr lang="cs-CZ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maşnamnı</a:t>
            </a:r>
            <a:r>
              <a:rPr lang="cs-CZ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dostlarğa</a:t>
            </a:r>
            <a:r>
              <a:rPr lang="cs-CZ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yedi</a:t>
            </a:r>
            <a:r>
              <a:rPr lang="cs-CZ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qaysığa</a:t>
            </a:r>
            <a:r>
              <a:rPr lang="cs-CZ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satmaycaqbız</a:t>
            </a:r>
            <a:r>
              <a:rPr lang="cs-CZ" sz="11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1" indent="0" algn="ctr">
              <a:spcAft>
                <a:spcPts val="200"/>
              </a:spcAft>
              <a:buNone/>
            </a:pPr>
            <a:r>
              <a:rPr lang="mk-MK" sz="1100" i="1" dirty="0">
                <a:latin typeface="Calibri" panose="020F0502020204030204" pitchFamily="34" charset="0"/>
                <a:cs typeface="Calibri" panose="020F0502020204030204" pitchFamily="34" charset="0"/>
              </a:rPr>
              <a:t>Кучык къырмызы машинамы достларгъа йеды зердальыгъа сатмачъамыз.</a:t>
            </a:r>
            <a:endParaRPr lang="cs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>
              <a:spcAft>
                <a:spcPts val="200"/>
              </a:spcAft>
              <a:buNone/>
            </a:pP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Kiči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kyzyl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mašinamny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dostlarha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jedi 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zerdeligia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satmasbyz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Symbol zastępczy zawartości 8">
            <a:extLst>
              <a:ext uri="{FF2B5EF4-FFF2-40B4-BE49-F238E27FC236}">
                <a16:creationId xmlns:a16="http://schemas.microsoft.com/office/drawing/2014/main" id="{CBDF91FC-9CAA-0D03-25B9-B4CF038B4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85" t="42505" r="4478" b="45081"/>
          <a:stretch/>
        </p:blipFill>
        <p:spPr>
          <a:xfrm>
            <a:off x="1112080" y="4819911"/>
            <a:ext cx="4617960" cy="1126568"/>
          </a:xfrm>
          <a:prstGeom prst="rect">
            <a:avLst/>
          </a:prstGeom>
        </p:spPr>
      </p:pic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29FDF2B2-5774-77A2-33F5-227DC1E1C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t="28206" r="54139" b="40300"/>
          <a:stretch/>
        </p:blipFill>
        <p:spPr bwMode="auto">
          <a:xfrm>
            <a:off x="999474" y="2658642"/>
            <a:ext cx="5004634" cy="2009103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nak mnożenia 3">
            <a:extLst>
              <a:ext uri="{FF2B5EF4-FFF2-40B4-BE49-F238E27FC236}">
                <a16:creationId xmlns:a16="http://schemas.microsoft.com/office/drawing/2014/main" id="{C9393702-2193-030A-B733-DEECD9001E70}"/>
              </a:ext>
            </a:extLst>
          </p:cNvPr>
          <p:cNvSpPr/>
          <p:nvPr/>
        </p:nvSpPr>
        <p:spPr>
          <a:xfrm>
            <a:off x="2326473" y="2966526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nak mnożenia 4">
            <a:extLst>
              <a:ext uri="{FF2B5EF4-FFF2-40B4-BE49-F238E27FC236}">
                <a16:creationId xmlns:a16="http://schemas.microsoft.com/office/drawing/2014/main" id="{D1FB0A32-3739-F777-0E7F-0A2AB27028FB}"/>
              </a:ext>
            </a:extLst>
          </p:cNvPr>
          <p:cNvSpPr/>
          <p:nvPr/>
        </p:nvSpPr>
        <p:spPr>
          <a:xfrm>
            <a:off x="1138815" y="3807064"/>
            <a:ext cx="365579" cy="38080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Znak mnożenia 5">
            <a:extLst>
              <a:ext uri="{FF2B5EF4-FFF2-40B4-BE49-F238E27FC236}">
                <a16:creationId xmlns:a16="http://schemas.microsoft.com/office/drawing/2014/main" id="{1F9F354A-E210-FF75-818A-3CC530E7C864}"/>
              </a:ext>
            </a:extLst>
          </p:cNvPr>
          <p:cNvSpPr/>
          <p:nvPr/>
        </p:nvSpPr>
        <p:spPr>
          <a:xfrm>
            <a:off x="1504394" y="4251125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Znak mnożenia 9">
            <a:extLst>
              <a:ext uri="{FF2B5EF4-FFF2-40B4-BE49-F238E27FC236}">
                <a16:creationId xmlns:a16="http://schemas.microsoft.com/office/drawing/2014/main" id="{32DD758E-2B55-A1AC-8935-E03C6947913A}"/>
              </a:ext>
            </a:extLst>
          </p:cNvPr>
          <p:cNvSpPr/>
          <p:nvPr/>
        </p:nvSpPr>
        <p:spPr>
          <a:xfrm>
            <a:off x="2400442" y="4370174"/>
            <a:ext cx="327632" cy="3001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Znak mnożenia 10">
            <a:extLst>
              <a:ext uri="{FF2B5EF4-FFF2-40B4-BE49-F238E27FC236}">
                <a16:creationId xmlns:a16="http://schemas.microsoft.com/office/drawing/2014/main" id="{9581BB0B-AD18-DF41-52D8-2361FA7C13F5}"/>
              </a:ext>
            </a:extLst>
          </p:cNvPr>
          <p:cNvSpPr/>
          <p:nvPr/>
        </p:nvSpPr>
        <p:spPr>
          <a:xfrm>
            <a:off x="3695128" y="4380008"/>
            <a:ext cx="327632" cy="3001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Znak mnożenia 11">
            <a:extLst>
              <a:ext uri="{FF2B5EF4-FFF2-40B4-BE49-F238E27FC236}">
                <a16:creationId xmlns:a16="http://schemas.microsoft.com/office/drawing/2014/main" id="{34121BA5-CE82-0668-A71F-2FA91DC8B387}"/>
              </a:ext>
            </a:extLst>
          </p:cNvPr>
          <p:cNvSpPr/>
          <p:nvPr/>
        </p:nvSpPr>
        <p:spPr>
          <a:xfrm>
            <a:off x="4855493" y="4370174"/>
            <a:ext cx="327632" cy="3001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Znak mnożenia 12">
            <a:extLst>
              <a:ext uri="{FF2B5EF4-FFF2-40B4-BE49-F238E27FC236}">
                <a16:creationId xmlns:a16="http://schemas.microsoft.com/office/drawing/2014/main" id="{4BF3B5EA-E706-DE0A-EFDF-251FABB64BBE}"/>
              </a:ext>
            </a:extLst>
          </p:cNvPr>
          <p:cNvSpPr/>
          <p:nvPr/>
        </p:nvSpPr>
        <p:spPr>
          <a:xfrm>
            <a:off x="5517244" y="2897437"/>
            <a:ext cx="327632" cy="30015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Znak mnożenia 13">
            <a:extLst>
              <a:ext uri="{FF2B5EF4-FFF2-40B4-BE49-F238E27FC236}">
                <a16:creationId xmlns:a16="http://schemas.microsoft.com/office/drawing/2014/main" id="{B5CADE4E-CAC7-5904-705D-AB8EBA6CE76F}"/>
              </a:ext>
            </a:extLst>
          </p:cNvPr>
          <p:cNvSpPr/>
          <p:nvPr/>
        </p:nvSpPr>
        <p:spPr>
          <a:xfrm>
            <a:off x="5355941" y="3302681"/>
            <a:ext cx="654716" cy="55437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0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BBB5E8-E41E-84E6-3694-FC65E8C3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Karlucké</a:t>
            </a:r>
            <a:r>
              <a:rPr lang="cs-CZ" dirty="0"/>
              <a:t>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6CB150-C34C-0C62-71BB-4B09B0CE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2477731"/>
            <a:ext cx="4718304" cy="3687097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specifické fonologické reflexe:</a:t>
            </a:r>
            <a:endParaRPr lang="cs-CZ" sz="1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5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-g &gt; -q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siarıg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„žlutý“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sariq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ujg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sëriq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×</a:t>
            </a:r>
            <a:endParaRPr lang="cs-CZ" sz="1300" i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tur./</a:t>
            </a:r>
            <a:r>
              <a:rPr lang="cs-CZ" sz="1300" dirty="0" err="1">
                <a:cs typeface="Calibri" panose="020F0502020204030204" pitchFamily="34" charset="0"/>
              </a:rPr>
              <a:t>kzch</a:t>
            </a:r>
            <a:r>
              <a:rPr lang="cs-CZ" sz="1300" dirty="0">
                <a:cs typeface="Calibri" panose="020F0502020204030204" pitchFamily="34" charset="0"/>
              </a:rPr>
              <a:t>./</a:t>
            </a:r>
            <a:r>
              <a:rPr lang="cs-CZ" sz="1300" dirty="0" err="1">
                <a:cs typeface="Calibri" panose="020F0502020204030204" pitchFamily="34" charset="0"/>
              </a:rPr>
              <a:t>krymttr</a:t>
            </a:r>
            <a:r>
              <a:rPr lang="cs-CZ" sz="1300" dirty="0">
                <a:cs typeface="Calibri" panose="020F0502020204030204" pitchFamily="34" charset="0"/>
              </a:rPr>
              <a:t>./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sarı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arıı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chakas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sarığ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300" dirty="0">
                <a:cs typeface="Calibri" panose="020F0502020204030204" pitchFamily="34" charset="0"/>
              </a:rPr>
              <a:t>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sâaruğ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čuvaš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šura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̆</a:t>
            </a:r>
            <a:endParaRPr lang="cs-CZ" sz="1300" i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köpürüg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„most“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ko‘prik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ujg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köwrük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1770063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tur.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köprü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kzch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köpir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1770063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krymttr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köpür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küper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1770063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tuvin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kövürüg</a:t>
            </a:r>
            <a:endParaRPr lang="cs-CZ" sz="1300" b="1" dirty="0">
              <a:cs typeface="Calibri" panose="020F0502020204030204" pitchFamily="34" charset="0"/>
            </a:endParaRPr>
          </a:p>
          <a:p>
            <a:endParaRPr lang="cs-CZ" sz="16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E077B4-E893-56BC-8B85-B68D85DF5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294" y="2477731"/>
            <a:ext cx="4718304" cy="3687097"/>
          </a:xfrm>
        </p:spPr>
        <p:txBody>
          <a:bodyPr>
            <a:normAutofit/>
          </a:bodyPr>
          <a:lstStyle/>
          <a:p>
            <a:r>
              <a:rPr lang="cs-CZ" sz="2200" dirty="0"/>
              <a:t>uzbečtina</a:t>
            </a:r>
          </a:p>
          <a:p>
            <a:pPr lvl="1"/>
            <a:r>
              <a:rPr lang="cs-CZ" sz="1800" dirty="0"/>
              <a:t>absence vokalické harmonie</a:t>
            </a:r>
          </a:p>
          <a:p>
            <a:pPr lvl="1"/>
            <a:r>
              <a:rPr lang="cs-CZ" sz="1800" dirty="0" err="1"/>
              <a:t>oguzský</a:t>
            </a:r>
            <a:r>
              <a:rPr lang="cs-CZ" sz="1800" dirty="0"/>
              <a:t>, </a:t>
            </a:r>
            <a:r>
              <a:rPr lang="cs-CZ" sz="1800" dirty="0" err="1"/>
              <a:t>kypčacký</a:t>
            </a:r>
            <a:r>
              <a:rPr lang="cs-CZ" sz="1800" dirty="0"/>
              <a:t> a </a:t>
            </a:r>
            <a:r>
              <a:rPr lang="cs-CZ" sz="1800" dirty="0" err="1"/>
              <a:t>karlucký</a:t>
            </a:r>
            <a:r>
              <a:rPr lang="cs-CZ" sz="1800" dirty="0"/>
              <a:t> dialekt</a:t>
            </a:r>
          </a:p>
          <a:p>
            <a:pPr lvl="1"/>
            <a:r>
              <a:rPr lang="cs-CZ" sz="1800" dirty="0"/>
              <a:t>silný tádžický vliv, </a:t>
            </a: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1800" dirty="0"/>
              <a:t>, ztráta </a:t>
            </a: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cs-CZ" sz="1800" dirty="0"/>
              <a:t>,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endParaRPr lang="cs-CZ" sz="1600" i="1" dirty="0"/>
          </a:p>
          <a:p>
            <a:pPr marL="0" indent="0" algn="ctr">
              <a:buNone/>
            </a:pP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Kichik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qizil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mashinamni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do‘stlarga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yetti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o‘rikka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sotmayajakmiz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 err="1"/>
              <a:t>ujgurština</a:t>
            </a:r>
            <a:r>
              <a:rPr lang="cs-CZ" sz="2200" dirty="0"/>
              <a:t> 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(východní </a:t>
            </a:r>
            <a:r>
              <a:rPr lang="cs-CZ" sz="2200" dirty="0" err="1">
                <a:solidFill>
                  <a:schemeClr val="bg1">
                    <a:lumMod val="50000"/>
                  </a:schemeClr>
                </a:solidFill>
              </a:rPr>
              <a:t>turkština</a:t>
            </a:r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cs-CZ" sz="1800" dirty="0"/>
              <a:t>!! není pokračováním staré </a:t>
            </a:r>
            <a:r>
              <a:rPr lang="cs-CZ" sz="1800" dirty="0" err="1"/>
              <a:t>ujgurštiny</a:t>
            </a:r>
            <a:endParaRPr lang="cs-CZ" sz="1800" dirty="0"/>
          </a:p>
          <a:p>
            <a:pPr lvl="1"/>
            <a:r>
              <a:rPr lang="cs-CZ" sz="1800" dirty="0"/>
              <a:t>silný arabsko-perský, čínský a ruský vliv</a:t>
            </a:r>
          </a:p>
          <a:p>
            <a:pPr marL="0" indent="0" algn="ctr">
              <a:buNone/>
            </a:pP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كىچىك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قىزىل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ماشىنىمنى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دوستلارغا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يەتتە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ئۆرۈككە</a:t>
            </a:r>
            <a:r>
              <a:rPr lang="ar-SA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ساتمايمىز</a:t>
            </a:r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732EA2D5-9059-5D06-45B0-83353012C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5" t="33628" r="12194" b="58157"/>
          <a:stretch/>
        </p:blipFill>
        <p:spPr>
          <a:xfrm>
            <a:off x="1312350" y="5042431"/>
            <a:ext cx="4469574" cy="745492"/>
          </a:xfrm>
          <a:prstGeom prst="rect">
            <a:avLst/>
          </a:prstGeom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C6D1771E-D8A3-9D9A-192F-E932DD95D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0" t="48797" r="53094" b="33615"/>
          <a:stretch/>
        </p:blipFill>
        <p:spPr bwMode="auto">
          <a:xfrm>
            <a:off x="1130808" y="2899709"/>
            <a:ext cx="4832657" cy="1888612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nak mnożenia 10">
            <a:extLst>
              <a:ext uri="{FF2B5EF4-FFF2-40B4-BE49-F238E27FC236}">
                <a16:creationId xmlns:a16="http://schemas.microsoft.com/office/drawing/2014/main" id="{666DEE32-3EF2-34CF-3F00-0FD06DD36552}"/>
              </a:ext>
            </a:extLst>
          </p:cNvPr>
          <p:cNvSpPr/>
          <p:nvPr/>
        </p:nvSpPr>
        <p:spPr>
          <a:xfrm>
            <a:off x="1156109" y="4027494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Znak mnożenia 11">
            <a:extLst>
              <a:ext uri="{FF2B5EF4-FFF2-40B4-BE49-F238E27FC236}">
                <a16:creationId xmlns:a16="http://schemas.microsoft.com/office/drawing/2014/main" id="{25CC4D9A-115C-8BF9-E3E6-A067C03FCBA2}"/>
              </a:ext>
            </a:extLst>
          </p:cNvPr>
          <p:cNvSpPr/>
          <p:nvPr/>
        </p:nvSpPr>
        <p:spPr>
          <a:xfrm>
            <a:off x="1156109" y="3359801"/>
            <a:ext cx="365579" cy="38080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Znak mnożenia 12">
            <a:extLst>
              <a:ext uri="{FF2B5EF4-FFF2-40B4-BE49-F238E27FC236}">
                <a16:creationId xmlns:a16="http://schemas.microsoft.com/office/drawing/2014/main" id="{5EFDF64C-9D52-4CDA-59BA-7CF0833F7957}"/>
              </a:ext>
            </a:extLst>
          </p:cNvPr>
          <p:cNvSpPr/>
          <p:nvPr/>
        </p:nvSpPr>
        <p:spPr>
          <a:xfrm>
            <a:off x="3257020" y="3014415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Znak mnożenia 13">
            <a:extLst>
              <a:ext uri="{FF2B5EF4-FFF2-40B4-BE49-F238E27FC236}">
                <a16:creationId xmlns:a16="http://schemas.microsoft.com/office/drawing/2014/main" id="{8E229187-587B-A224-56E9-5E169BB3CE6B}"/>
              </a:ext>
            </a:extLst>
          </p:cNvPr>
          <p:cNvSpPr/>
          <p:nvPr/>
        </p:nvSpPr>
        <p:spPr>
          <a:xfrm>
            <a:off x="2898171" y="3473117"/>
            <a:ext cx="654716" cy="55437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BBB5E8-E41E-84E6-3694-FC65E8C3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Sibiřské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6CB150-C34C-0C62-71BB-4B09B0CE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2477730"/>
            <a:ext cx="4718304" cy="3834579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specifické fonologické reflexe:</a:t>
            </a:r>
            <a:endParaRPr lang="cs-CZ" sz="1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*-ŕ &gt; -z &gt; -s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kı̄ŕ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300" dirty="0">
                <a:cs typeface="Calibri" panose="020F0502020204030204" pitchFamily="34" charset="0"/>
              </a:rPr>
              <a:t>„dívka“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>
                <a:cs typeface="Calibri" panose="020F0502020204030204" pitchFamily="34" charset="0"/>
              </a:rPr>
              <a:t>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kııs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chakas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xıs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×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azer</a:t>
            </a:r>
            <a:r>
              <a:rPr lang="cs-CZ" sz="1300" dirty="0">
                <a:cs typeface="Calibri" panose="020F0502020204030204" pitchFamily="34" charset="0"/>
              </a:rPr>
              <a:t>./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qız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18288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qiz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qîiz</a:t>
            </a:r>
            <a:endParaRPr lang="cs-CZ" sz="1300" dirty="0"/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*-d- &gt; -t-/-z-/-d-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*(h)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adak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300" dirty="0">
                <a:cs typeface="Calibri" panose="020F0502020204030204" pitchFamily="34" charset="0"/>
              </a:rPr>
              <a:t>„chodidlo“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dolgan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atak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atax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398713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chakas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azax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tuvin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adak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×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398713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azer</a:t>
            </a:r>
            <a:r>
              <a:rPr lang="cs-CZ" sz="1300" dirty="0">
                <a:cs typeface="Calibri" panose="020F0502020204030204" pitchFamily="34" charset="0"/>
              </a:rPr>
              <a:t>./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ayaq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oyoq</a:t>
            </a:r>
            <a:r>
              <a:rPr lang="cs-CZ" sz="1300" dirty="0">
                <a:cs typeface="Calibri" panose="020F0502020204030204" pitchFamily="34" charset="0"/>
              </a:rPr>
              <a:t> </a:t>
            </a:r>
          </a:p>
          <a:p>
            <a:pPr marL="2398713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×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hadaq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× </a:t>
            </a:r>
            <a:r>
              <a:rPr lang="cs-CZ" sz="1300" dirty="0" err="1">
                <a:cs typeface="Calibri" panose="020F0502020204030204" pitchFamily="34" charset="0"/>
              </a:rPr>
              <a:t>čuvaš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ura</a:t>
            </a:r>
            <a:endParaRPr lang="cs-CZ" sz="1300" dirty="0"/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*y- &gt; s-/ç-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např. </a:t>
            </a:r>
            <a:r>
              <a:rPr lang="cs-CZ" sz="13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*yetti 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„sedm“</a:t>
            </a:r>
            <a:r>
              <a:rPr lang="cs-CZ" sz="1300" i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&gt; 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jakut. </a:t>
            </a:r>
            <a:r>
              <a:rPr lang="cs-CZ" sz="13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sette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3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chakas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çitï</a:t>
            </a:r>
            <a:r>
              <a:rPr lang="cs-CZ" sz="13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×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kzch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./</a:t>
            </a:r>
            <a:r>
              <a:rPr lang="cs-CZ" sz="13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kyrgyz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3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jeti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3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ttr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jide</a:t>
            </a:r>
            <a:r>
              <a:rPr lang="cs-CZ" sz="1300" i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kar-bal.</a:t>
            </a:r>
            <a:r>
              <a:rPr lang="cs-CZ" sz="1300" i="1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cs-CZ" sz="13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ceti</a:t>
            </a:r>
            <a:r>
              <a:rPr lang="cs-CZ" sz="13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cs-CZ" sz="13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bašk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yete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krymttr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yedi</a:t>
            </a:r>
            <a:r>
              <a:rPr lang="cs-CZ" sz="1300" i="1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Calibri" panose="020F0502020204030204" pitchFamily="34" charset="0"/>
              </a:rPr>
              <a:t>,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 tur. </a:t>
            </a:r>
            <a:r>
              <a:rPr lang="cs-CZ" sz="13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yedi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uzb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3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yetti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, </a:t>
            </a:r>
            <a:r>
              <a:rPr lang="cs-CZ" sz="1300" dirty="0" err="1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čuvaš</a:t>
            </a:r>
            <a:r>
              <a:rPr lang="cs-CZ" sz="1300" dirty="0">
                <a:solidFill>
                  <a:prstClr val="black">
                    <a:lumMod val="85000"/>
                    <a:lumOff val="15000"/>
                  </a:prstClr>
                </a:solidFill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śiççe</a:t>
            </a:r>
            <a:endParaRPr lang="cs-CZ" sz="13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E077B4-E893-56BC-8B85-B68D85DF5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294" y="2477732"/>
            <a:ext cx="4718304" cy="3834578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*V̄ &gt; V̄/V</a:t>
            </a:r>
            <a:r>
              <a:rPr lang="cs-CZ" sz="1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 &amp; *-č-/-ŕ-/-ĺ- &gt; -h-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100" dirty="0"/>
              <a:t>např. </a:t>
            </a:r>
            <a:r>
              <a:rPr lang="cs-CZ" sz="11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kēče</a:t>
            </a:r>
            <a:r>
              <a:rPr lang="cs-CZ" sz="11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100" dirty="0">
                <a:cs typeface="Calibri" panose="020F0502020204030204" pitchFamily="34" charset="0"/>
              </a:rPr>
              <a:t>„noc, včerejšek“</a:t>
            </a:r>
            <a:r>
              <a:rPr lang="cs-CZ" sz="1100" i="1" dirty="0">
                <a:cs typeface="Calibri" panose="020F0502020204030204" pitchFamily="34" charset="0"/>
              </a:rPr>
              <a:t> &gt; </a:t>
            </a:r>
            <a:r>
              <a:rPr lang="cs-CZ" sz="1100" dirty="0">
                <a:cs typeface="Calibri" panose="020F0502020204030204" pitchFamily="34" charset="0"/>
              </a:rPr>
              <a:t>jakut./</a:t>
            </a:r>
            <a:r>
              <a:rPr lang="cs-CZ" sz="1100" dirty="0" err="1">
                <a:cs typeface="Calibri" panose="020F0502020204030204" pitchFamily="34" charset="0"/>
              </a:rPr>
              <a:t>dolgan</a:t>
            </a:r>
            <a:r>
              <a:rPr lang="cs-CZ" sz="1100" dirty="0">
                <a:cs typeface="Calibri" panose="020F0502020204030204" pitchFamily="34" charset="0"/>
              </a:rPr>
              <a:t>. 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kiehe</a:t>
            </a:r>
            <a:r>
              <a:rPr lang="cs-CZ" sz="11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23399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1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cs-CZ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dirty="0" err="1">
                <a:cs typeface="Calibri" panose="020F0502020204030204" pitchFamily="34" charset="0"/>
              </a:rPr>
              <a:t>chakas</a:t>
            </a:r>
            <a:r>
              <a:rPr lang="cs-CZ" sz="1100" dirty="0">
                <a:cs typeface="Calibri" panose="020F0502020204030204" pitchFamily="34" charset="0"/>
              </a:rPr>
              <a:t>. 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kisee</a:t>
            </a:r>
            <a:r>
              <a:rPr lang="cs-CZ" sz="11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23399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1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cs-CZ" sz="11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100" dirty="0">
                <a:cs typeface="Calibri" panose="020F0502020204030204" pitchFamily="34" charset="0"/>
              </a:rPr>
              <a:t>tur. 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gece</a:t>
            </a:r>
            <a:r>
              <a:rPr lang="cs-CZ" sz="1100" dirty="0">
                <a:cs typeface="Calibri" panose="020F0502020204030204" pitchFamily="34" charset="0"/>
              </a:rPr>
              <a:t>, </a:t>
            </a:r>
            <a:r>
              <a:rPr lang="cs-CZ" sz="1100" dirty="0" err="1">
                <a:cs typeface="Calibri" panose="020F0502020204030204" pitchFamily="34" charset="0"/>
              </a:rPr>
              <a:t>uzb</a:t>
            </a:r>
            <a:r>
              <a:rPr lang="cs-CZ" sz="1100" dirty="0">
                <a:cs typeface="Calibri" panose="020F0502020204030204" pitchFamily="34" charset="0"/>
              </a:rPr>
              <a:t>. 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kecha</a:t>
            </a:r>
            <a:r>
              <a:rPr lang="cs-CZ" sz="1100" dirty="0">
                <a:cs typeface="Calibri" panose="020F0502020204030204" pitchFamily="34" charset="0"/>
              </a:rPr>
              <a:t> </a:t>
            </a:r>
          </a:p>
          <a:p>
            <a:pPr marL="23399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100" dirty="0">
                <a:cs typeface="Calibri" panose="020F0502020204030204" pitchFamily="34" charset="0"/>
              </a:rPr>
              <a:t>× </a:t>
            </a:r>
            <a:r>
              <a:rPr lang="cs-CZ" sz="1100" dirty="0" err="1">
                <a:cs typeface="Calibri" panose="020F0502020204030204" pitchFamily="34" charset="0"/>
              </a:rPr>
              <a:t>chaladž</a:t>
            </a:r>
            <a:r>
              <a:rPr lang="cs-CZ" sz="1100" dirty="0">
                <a:cs typeface="Calibri" panose="020F0502020204030204" pitchFamily="34" charset="0"/>
              </a:rPr>
              <a:t>. </a:t>
            </a:r>
            <a:r>
              <a:rPr lang="cs-CZ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kîe</a:t>
            </a:r>
            <a:r>
              <a:rPr lang="cs-CZ" sz="11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çe</a:t>
            </a:r>
            <a:endParaRPr lang="cs-CZ" sz="1100" dirty="0"/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*s- &gt; ∅- | *</a:t>
            </a:r>
            <a:r>
              <a:rPr lang="cs-CZ" sz="1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-g &gt; -g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100" dirty="0"/>
              <a:t>např. </a:t>
            </a: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cs-CZ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siarıg</a:t>
            </a: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„žlutý“</a:t>
            </a: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 &gt;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jakut./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dolgan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. </a:t>
            </a:r>
            <a:r>
              <a:rPr kumimoji="0" lang="cs-CZ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arıı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 ×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chakas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. </a:t>
            </a:r>
            <a:r>
              <a:rPr kumimoji="0" lang="cs-CZ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sarığ</a:t>
            </a: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tuvin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. </a:t>
            </a:r>
            <a:r>
              <a:rPr kumimoji="0" lang="cs-CZ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sarıg</a:t>
            </a: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×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uzb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. </a:t>
            </a:r>
            <a:r>
              <a:rPr kumimoji="0" lang="cs-CZ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sariq</a:t>
            </a: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ujg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. </a:t>
            </a:r>
            <a:r>
              <a:rPr kumimoji="0" lang="cs-CZ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sëriq</a:t>
            </a: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tur./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kzch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./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ttr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. </a:t>
            </a:r>
            <a:r>
              <a:rPr kumimoji="0" lang="cs-CZ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sarı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,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čuvaš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. </a:t>
            </a:r>
            <a:r>
              <a:rPr kumimoji="0" lang="cs-CZ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şura</a:t>
            </a: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̆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×</a:t>
            </a: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chaladž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cs typeface="Calibri" panose="020F0502020204030204" pitchFamily="34" charset="0"/>
              </a:rPr>
              <a:t>. </a:t>
            </a:r>
            <a:r>
              <a:rPr kumimoji="0" lang="cs-CZ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sâaruğ</a:t>
            </a:r>
            <a:endParaRPr lang="cs-CZ" sz="200" dirty="0"/>
          </a:p>
          <a:p>
            <a:pPr marL="511175" lvl="1"/>
            <a:r>
              <a:rPr lang="cs-CZ" sz="1800" dirty="0"/>
              <a:t>jakutština (</a:t>
            </a:r>
            <a:r>
              <a:rPr lang="cs-CZ" sz="1800" dirty="0" err="1"/>
              <a:t>sacha</a:t>
            </a:r>
            <a:r>
              <a:rPr lang="cs-CZ" sz="1800" dirty="0"/>
              <a:t>)</a:t>
            </a:r>
          </a:p>
          <a:p>
            <a:pPr marL="0" lvl="1" indent="0" algn="ctr">
              <a:buNone/>
            </a:pP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Кыра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кыһыл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массыынабын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доҕотторго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сэттэ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абрикосга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атыахпыт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суоҕа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11175" lvl="1"/>
            <a:r>
              <a:rPr lang="cs-CZ" sz="1800" dirty="0" err="1"/>
              <a:t>chakasština</a:t>
            </a:r>
            <a:r>
              <a:rPr lang="cs-CZ" sz="1800" dirty="0"/>
              <a:t>, </a:t>
            </a:r>
            <a:r>
              <a:rPr lang="cs-CZ" sz="1800" dirty="0" err="1"/>
              <a:t>tuvinština</a:t>
            </a:r>
            <a:r>
              <a:rPr lang="cs-CZ" sz="1800" dirty="0"/>
              <a:t> 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(+ stará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ujgurština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968375" lvl="2"/>
            <a:r>
              <a:rPr lang="cs-CZ" sz="1600" dirty="0" err="1"/>
              <a:t>tuvinština</a:t>
            </a:r>
            <a:r>
              <a:rPr lang="cs-CZ" sz="1600" dirty="0"/>
              <a:t>: jediná </a:t>
            </a:r>
            <a:r>
              <a:rPr lang="cs-CZ" sz="1600" dirty="0" err="1"/>
              <a:t>presovětská</a:t>
            </a:r>
            <a:r>
              <a:rPr lang="cs-CZ" sz="1600" dirty="0"/>
              <a:t> literární tradice</a:t>
            </a:r>
          </a:p>
          <a:p>
            <a:pPr marL="0" lvl="1" indent="0" algn="ctr">
              <a:buNone/>
            </a:pP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Кiчiг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хызыл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машинамны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нанӌыларға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читi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абрикосха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садбаспіс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EA90A89B-6BB6-6E14-AD08-CAD41B975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9" t="216" r="18710" b="36484"/>
          <a:stretch/>
        </p:blipFill>
        <p:spPr bwMode="auto">
          <a:xfrm>
            <a:off x="1573124" y="2500237"/>
            <a:ext cx="4029250" cy="3040847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2FA0B73-4C54-0A58-7226-E9BB7DD93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643" y="5636034"/>
            <a:ext cx="3076575" cy="6762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3E85B58-1F5B-D025-8CF6-DB9E01E2D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06" y="4875509"/>
            <a:ext cx="286537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A4772E7C-0354-EFA2-D59C-303F29A2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Arguské</a:t>
            </a:r>
            <a:r>
              <a:rPr lang="cs-CZ" dirty="0"/>
              <a:t> jazyky</a:t>
            </a:r>
            <a:endParaRPr lang="en-US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8D74E901-CCED-54F2-6F47-78EDF7E38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specifické fonologické reflexe:</a:t>
            </a:r>
            <a:endParaRPr lang="cs-CZ" sz="16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*h- &gt; h- &amp; *-d- &gt; -d-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*(h)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adak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„chodidlo“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hadaq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×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azer</a:t>
            </a:r>
            <a:r>
              <a:rPr lang="cs-CZ" sz="1300" dirty="0">
                <a:cs typeface="Calibri" panose="020F0502020204030204" pitchFamily="34" charset="0"/>
              </a:rPr>
              <a:t>./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ayaq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23399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oyoq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300" dirty="0">
                <a:cs typeface="Calibri" panose="020F0502020204030204" pitchFamily="34" charset="0"/>
              </a:rPr>
              <a:t> 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atax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3399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chakas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azax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tuvin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adak</a:t>
            </a:r>
            <a:r>
              <a:rPr lang="cs-CZ" sz="1300" dirty="0">
                <a:cs typeface="Calibri" panose="020F0502020204030204" pitchFamily="34" charset="0"/>
              </a:rPr>
              <a:t> </a:t>
            </a:r>
          </a:p>
          <a:p>
            <a:pPr marL="23399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× </a:t>
            </a:r>
            <a:r>
              <a:rPr lang="cs-CZ" sz="1300" dirty="0" err="1">
                <a:cs typeface="Calibri" panose="020F0502020204030204" pitchFamily="34" charset="0"/>
              </a:rPr>
              <a:t>čuvaš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ura</a:t>
            </a:r>
            <a:endParaRPr lang="cs-CZ" sz="1300" dirty="0"/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*-ń &gt; -n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köń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300" dirty="0">
                <a:cs typeface="Calibri" panose="020F0502020204030204" pitchFamily="34" charset="0"/>
              </a:rPr>
              <a:t>„hořet“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kön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×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turkmen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köý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küy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-,</a:t>
            </a:r>
            <a:r>
              <a:rPr lang="cs-CZ" sz="1300" dirty="0">
                <a:cs typeface="Calibri" panose="020F0502020204030204" pitchFamily="34" charset="0"/>
              </a:rPr>
              <a:t>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kuy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tuvin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xöö</a:t>
            </a:r>
            <a:endParaRPr lang="cs-CZ" sz="1300" dirty="0"/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*-g- &gt; -c/j-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bugün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„dnešek“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bejün</a:t>
            </a:r>
            <a:r>
              <a:rPr lang="cs-CZ" sz="1300" dirty="0">
                <a:latin typeface="+mj-lt"/>
                <a:cs typeface="Calibri" panose="020F0502020204030204" pitchFamily="34" charset="0"/>
              </a:rPr>
              <a:t>/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becün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×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tur.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bugün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2173288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bügen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300" dirty="0"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bugun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bügün</a:t>
            </a:r>
            <a:endParaRPr lang="cs-CZ" sz="1200" dirty="0"/>
          </a:p>
          <a:p>
            <a:endParaRPr lang="en-US" sz="1400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7E81B5CB-15D6-97CA-AA89-D1D69031BA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*V̄ &gt; V̄/V</a:t>
            </a:r>
            <a:r>
              <a:rPr lang="cs-CZ" sz="15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kēče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300" dirty="0">
                <a:cs typeface="Calibri" panose="020F0502020204030204" pitchFamily="34" charset="0"/>
              </a:rPr>
              <a:t>„noc, včerejšek“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kîe</a:t>
            </a:r>
            <a:r>
              <a:rPr lang="cs-CZ" sz="13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çe</a:t>
            </a:r>
            <a:r>
              <a:rPr lang="cs-CZ" sz="13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5177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×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jakut./</a:t>
            </a:r>
            <a:r>
              <a:rPr lang="cs-CZ" sz="1300" dirty="0" err="1">
                <a:cs typeface="Calibri" panose="020F0502020204030204" pitchFamily="34" charset="0"/>
              </a:rPr>
              <a:t>dolgan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kiehe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25177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chakas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kisee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25177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tur.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gece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kecha</a:t>
            </a:r>
            <a:endParaRPr lang="cs-CZ" sz="13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bīr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„jedna“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bîr</a:t>
            </a:r>
            <a:r>
              <a:rPr lang="cs-CZ" sz="13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i="1" dirty="0">
                <a:cs typeface="Calibri" panose="020F0502020204030204" pitchFamily="34" charset="0"/>
              </a:rPr>
              <a:t>× </a:t>
            </a:r>
            <a:r>
              <a:rPr lang="cs-CZ" sz="1300" dirty="0">
                <a:cs typeface="Calibri" panose="020F0502020204030204" pitchFamily="34" charset="0"/>
              </a:rPr>
              <a:t>jakut./</a:t>
            </a:r>
            <a:r>
              <a:rPr lang="cs-CZ" sz="1300" dirty="0" err="1">
                <a:cs typeface="Calibri" panose="020F0502020204030204" pitchFamily="34" charset="0"/>
              </a:rPr>
              <a:t>dolgan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biir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255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chakas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pir</a:t>
            </a:r>
            <a:r>
              <a:rPr lang="cs-CZ" sz="13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tur./</a:t>
            </a:r>
            <a:r>
              <a:rPr lang="cs-CZ" sz="1300" dirty="0" err="1">
                <a:cs typeface="Calibri" panose="020F0502020204030204" pitchFamily="34" charset="0"/>
              </a:rPr>
              <a:t>kzch</a:t>
            </a:r>
            <a:r>
              <a:rPr lang="cs-CZ" sz="1300" dirty="0">
                <a:cs typeface="Calibri" panose="020F0502020204030204" pitchFamily="34" charset="0"/>
              </a:rPr>
              <a:t>./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endParaRPr lang="cs-CZ" dirty="0"/>
          </a:p>
          <a:p>
            <a:endParaRPr lang="cs-CZ" sz="500" dirty="0"/>
          </a:p>
          <a:p>
            <a:r>
              <a:rPr lang="cs-CZ" dirty="0" err="1"/>
              <a:t>chaladžština</a:t>
            </a:r>
            <a:endParaRPr lang="cs-CZ" dirty="0"/>
          </a:p>
          <a:p>
            <a:pPr lvl="1"/>
            <a:r>
              <a:rPr lang="cs-CZ" dirty="0"/>
              <a:t>velmi silný </a:t>
            </a:r>
            <a:r>
              <a:rPr lang="cs-CZ" dirty="0" err="1"/>
              <a:t>perso</a:t>
            </a:r>
            <a:r>
              <a:rPr lang="cs-CZ" dirty="0"/>
              <a:t>(arabský) vliv</a:t>
            </a:r>
          </a:p>
          <a:p>
            <a:pPr lvl="1"/>
            <a:r>
              <a:rPr lang="cs-CZ" dirty="0"/>
              <a:t>nemá ustálenou psanou formu</a:t>
            </a:r>
            <a:endParaRPr lang="en-US" dirty="0"/>
          </a:p>
        </p:txBody>
      </p:sp>
      <p:pic>
        <p:nvPicPr>
          <p:cNvPr id="10" name="Symbol zastępczy zawartości 8">
            <a:extLst>
              <a:ext uri="{FF2B5EF4-FFF2-40B4-BE49-F238E27FC236}">
                <a16:creationId xmlns:a16="http://schemas.microsoft.com/office/drawing/2014/main" id="{BA7A76FD-0082-F3F6-6B77-628DDFC16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8" t="68275" r="21916" b="28195"/>
          <a:stretch/>
        </p:blipFill>
        <p:spPr>
          <a:xfrm>
            <a:off x="1292353" y="5831800"/>
            <a:ext cx="4718304" cy="320343"/>
          </a:xfrm>
          <a:prstGeom prst="rect">
            <a:avLst/>
          </a:prstGeom>
        </p:spPr>
      </p:pic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7B02C41B-B9B3-5853-C61B-6B3911496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59899" r="66968" b="25819"/>
          <a:stretch/>
        </p:blipFill>
        <p:spPr bwMode="auto">
          <a:xfrm>
            <a:off x="1178000" y="3902415"/>
            <a:ext cx="4832657" cy="1533683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nak mnożenia 11">
            <a:extLst>
              <a:ext uri="{FF2B5EF4-FFF2-40B4-BE49-F238E27FC236}">
                <a16:creationId xmlns:a16="http://schemas.microsoft.com/office/drawing/2014/main" id="{104B3B34-E9E6-8B42-5EB1-D2482063BE7D}"/>
              </a:ext>
            </a:extLst>
          </p:cNvPr>
          <p:cNvSpPr/>
          <p:nvPr/>
        </p:nvSpPr>
        <p:spPr>
          <a:xfrm>
            <a:off x="1331371" y="3902415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Znak mnożenia 12">
            <a:extLst>
              <a:ext uri="{FF2B5EF4-FFF2-40B4-BE49-F238E27FC236}">
                <a16:creationId xmlns:a16="http://schemas.microsoft.com/office/drawing/2014/main" id="{742EADED-D102-EA37-D01E-54FFBA75A6AA}"/>
              </a:ext>
            </a:extLst>
          </p:cNvPr>
          <p:cNvSpPr/>
          <p:nvPr/>
        </p:nvSpPr>
        <p:spPr>
          <a:xfrm>
            <a:off x="2870763" y="3902415"/>
            <a:ext cx="365579" cy="380803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Znak mnożenia 13">
            <a:extLst>
              <a:ext uri="{FF2B5EF4-FFF2-40B4-BE49-F238E27FC236}">
                <a16:creationId xmlns:a16="http://schemas.microsoft.com/office/drawing/2014/main" id="{617CD589-1D5F-A592-8040-CD1504666A6B}"/>
              </a:ext>
            </a:extLst>
          </p:cNvPr>
          <p:cNvSpPr/>
          <p:nvPr/>
        </p:nvSpPr>
        <p:spPr>
          <a:xfrm>
            <a:off x="5148455" y="3908896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Znak mnożenia 14">
            <a:extLst>
              <a:ext uri="{FF2B5EF4-FFF2-40B4-BE49-F238E27FC236}">
                <a16:creationId xmlns:a16="http://schemas.microsoft.com/office/drawing/2014/main" id="{C5658E98-0174-4E6A-6A31-69E418F05211}"/>
              </a:ext>
            </a:extLst>
          </p:cNvPr>
          <p:cNvSpPr/>
          <p:nvPr/>
        </p:nvSpPr>
        <p:spPr>
          <a:xfrm>
            <a:off x="4095736" y="3836300"/>
            <a:ext cx="654716" cy="55437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599D81F-961B-1544-75F9-6DD6C18D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982132"/>
            <a:ext cx="9598150" cy="1303867"/>
          </a:xfrm>
        </p:spPr>
        <p:txBody>
          <a:bodyPr>
            <a:normAutofit/>
          </a:bodyPr>
          <a:lstStyle/>
          <a:p>
            <a:r>
              <a:rPr lang="cs-CZ" dirty="0" err="1"/>
              <a:t>Ogurské</a:t>
            </a:r>
            <a:r>
              <a:rPr lang="cs-CZ" dirty="0"/>
              <a:t> / </a:t>
            </a:r>
            <a:r>
              <a:rPr lang="cs-CZ" dirty="0" err="1"/>
              <a:t>bolgarské</a:t>
            </a:r>
            <a:r>
              <a:rPr lang="cs-CZ" dirty="0"/>
              <a:t> jazyky</a:t>
            </a:r>
            <a:endParaRPr lang="en-US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1C689582-BDBB-32DF-AD49-734DE49CC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663499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specifické fonologické reflexe: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*ŕ &gt; r &amp; *y- &gt; ś-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yāŕ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„jaro, léto“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čuvaš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śur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×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tur./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yaz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yoz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205422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saas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yâaz</a:t>
            </a:r>
            <a:endParaRPr lang="cs-CZ" sz="1300" i="1" dirty="0">
              <a:cs typeface="Calibri" panose="020F0502020204030204" pitchFamily="34" charset="0"/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*ĺ &gt; l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dirty="0"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kıĺ</a:t>
            </a:r>
            <a:r>
              <a:rPr lang="cs-CZ" sz="1300" dirty="0">
                <a:cs typeface="Calibri" panose="020F0502020204030204" pitchFamily="34" charset="0"/>
              </a:rPr>
              <a:t> „zima“ &gt; </a:t>
            </a:r>
            <a:r>
              <a:rPr lang="cs-CZ" sz="1300" dirty="0" err="1">
                <a:cs typeface="Calibri" panose="020F0502020204030204" pitchFamily="34" charset="0"/>
              </a:rPr>
              <a:t>čuvaš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xĕl</a:t>
            </a:r>
            <a:r>
              <a:rPr lang="cs-CZ" sz="1300" i="1" dirty="0">
                <a:cs typeface="Calibri" panose="020F0502020204030204" pitchFamily="34" charset="0"/>
              </a:rPr>
              <a:t>  </a:t>
            </a:r>
            <a:r>
              <a:rPr lang="cs-CZ" sz="1300" dirty="0">
                <a:cs typeface="Calibri" panose="020F0502020204030204" pitchFamily="34" charset="0"/>
              </a:rPr>
              <a:t>× tur.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kış</a:t>
            </a:r>
            <a:r>
              <a:rPr lang="mk-MK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qish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171132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kıs</a:t>
            </a:r>
            <a:r>
              <a:rPr lang="mk-MK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./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qış</a:t>
            </a:r>
            <a:endParaRPr lang="en-US" sz="1300" dirty="0">
              <a:cs typeface="Calibri" panose="020F0502020204030204" pitchFamily="34" charset="0"/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*-d- &gt; -r-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*(h)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adak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„chodidlo“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čuvaš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ura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×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azer</a:t>
            </a:r>
            <a:r>
              <a:rPr lang="cs-CZ" sz="1300" dirty="0">
                <a:cs typeface="Calibri" panose="020F0502020204030204" pitchFamily="34" charset="0"/>
              </a:rPr>
              <a:t>./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ayaq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23399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oyoq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300" dirty="0">
                <a:cs typeface="Calibri" panose="020F0502020204030204" pitchFamily="34" charset="0"/>
              </a:rPr>
              <a:t> 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atax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3399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chakas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azax</a:t>
            </a:r>
            <a:r>
              <a:rPr lang="cs-CZ" sz="13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 err="1">
                <a:cs typeface="Calibri" panose="020F0502020204030204" pitchFamily="34" charset="0"/>
              </a:rPr>
              <a:t>tuvin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adak</a:t>
            </a:r>
            <a:r>
              <a:rPr lang="cs-CZ" sz="1300" dirty="0">
                <a:cs typeface="Calibri" panose="020F0502020204030204" pitchFamily="34" charset="0"/>
              </a:rPr>
              <a:t> 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*b- &gt; p- &amp; *č &gt; ś &amp; -k/-g &gt; -∅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burčak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„fazole“</a:t>
            </a:r>
            <a:r>
              <a:rPr lang="cs-CZ" sz="1300" i="1" dirty="0">
                <a:cs typeface="Calibri" panose="020F0502020204030204" pitchFamily="34" charset="0"/>
              </a:rPr>
              <a:t> &gt; </a:t>
            </a:r>
            <a:r>
              <a:rPr lang="cs-CZ" sz="1300" dirty="0" err="1">
                <a:cs typeface="Calibri" panose="020F0502020204030204" pitchFamily="34" charset="0"/>
              </a:rPr>
              <a:t>čuvaš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părśa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cs-CZ" sz="13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300" dirty="0">
                <a:cs typeface="Calibri" panose="020F0502020204030204" pitchFamily="34" charset="0"/>
              </a:rPr>
              <a:t>tur.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burçak</a:t>
            </a:r>
            <a:r>
              <a:rPr lang="cs-CZ" sz="1300" dirty="0">
                <a:cs typeface="Calibri" panose="020F0502020204030204" pitchFamily="34" charset="0"/>
              </a:rPr>
              <a:t>,</a:t>
            </a:r>
            <a:r>
              <a:rPr lang="cs-CZ" sz="1300" i="1" dirty="0">
                <a:cs typeface="Calibri" panose="020F0502020204030204" pitchFamily="34" charset="0"/>
              </a:rPr>
              <a:t> </a:t>
            </a:r>
          </a:p>
          <a:p>
            <a:pPr marL="211455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borçak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burchoq</a:t>
            </a:r>
            <a:endParaRPr lang="cs-CZ" sz="1300" b="1" dirty="0"/>
          </a:p>
          <a:p>
            <a:pPr marL="2339975" lvl="1" indent="0">
              <a:spcBef>
                <a:spcPts val="100"/>
              </a:spcBef>
              <a:spcAft>
                <a:spcPts val="100"/>
              </a:spcAft>
              <a:buNone/>
            </a:pPr>
            <a:endParaRPr lang="cs-CZ" sz="1300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513C22EB-4B7D-63A4-C2AC-A8DEC92E9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879809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*s</a:t>
            </a:r>
            <a:r>
              <a:rPr lang="nn-NO" sz="1500" b="1" dirty="0">
                <a:latin typeface="Calibri" panose="020F0502020204030204" pitchFamily="34" charset="0"/>
                <a:cs typeface="Calibri" panose="020F0502020204030204" pitchFamily="34" charset="0"/>
              </a:rPr>
              <a:t>i/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n-NO" sz="1500" b="1" dirty="0"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, ti/t</a:t>
            </a:r>
            <a:r>
              <a:rPr lang="nn-NO" sz="1500" b="1" dirty="0"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nn-NO" sz="1500" b="1" dirty="0">
                <a:latin typeface="Calibri" panose="020F0502020204030204" pitchFamily="34" charset="0"/>
                <a:cs typeface="Calibri" panose="020F0502020204030204" pitchFamily="34" charset="0"/>
              </a:rPr>
              <a:t>ş, ç</a:t>
            </a:r>
            <a:r>
              <a:rPr lang="cs-CZ" sz="1500" b="1" dirty="0">
                <a:latin typeface="Calibri" panose="020F0502020204030204" pitchFamily="34" charset="0"/>
                <a:cs typeface="Calibri" panose="020F0502020204030204" pitchFamily="34" charset="0"/>
              </a:rPr>
              <a:t> &amp; -n &gt; -m</a:t>
            </a: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/>
              <a:t>např. </a:t>
            </a:r>
            <a:r>
              <a:rPr kumimoji="0" lang="cs-CZ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</a:t>
            </a:r>
            <a:r>
              <a:rPr kumimoji="0" lang="cs-CZ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siarıg</a:t>
            </a:r>
            <a:r>
              <a:rPr kumimoji="0" lang="cs-CZ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„žlutý“</a:t>
            </a:r>
            <a:r>
              <a:rPr kumimoji="0" lang="cs-CZ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 &gt; </a:t>
            </a:r>
            <a:r>
              <a:rPr kumimoji="0" lang="cs-CZ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čuvaš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. </a:t>
            </a:r>
            <a:r>
              <a:rPr kumimoji="0" lang="cs-CZ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şura</a:t>
            </a:r>
            <a:r>
              <a:rPr kumimoji="0" lang="cs-CZ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̆ ×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tur./</a:t>
            </a:r>
            <a:r>
              <a:rPr kumimoji="0" lang="cs-CZ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kzch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./</a:t>
            </a:r>
            <a:r>
              <a:rPr kumimoji="0" lang="cs-CZ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ttr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. </a:t>
            </a:r>
            <a:r>
              <a:rPr kumimoji="0" lang="cs-CZ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sarı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, </a:t>
            </a:r>
          </a:p>
          <a:p>
            <a:pPr marL="1946275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kumimoji="0" lang="cs-CZ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uzb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. </a:t>
            </a:r>
            <a:r>
              <a:rPr kumimoji="0" lang="cs-CZ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sariq</a:t>
            </a:r>
            <a:r>
              <a:rPr kumimoji="0" lang="cs-CZ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kumimoji="0" lang="cs-CZ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jakut. </a:t>
            </a:r>
            <a:r>
              <a:rPr kumimoji="0" lang="cs-CZ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arıı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, </a:t>
            </a:r>
            <a:r>
              <a:rPr kumimoji="0" lang="cs-CZ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chakas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Calibri" panose="020F0502020204030204" pitchFamily="34" charset="0"/>
              </a:rPr>
              <a:t>. </a:t>
            </a:r>
            <a:r>
              <a:rPr kumimoji="0" lang="cs-CZ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sarığ</a:t>
            </a:r>
            <a:endParaRPr kumimoji="0" lang="cs-CZ" sz="13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*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tı̄n</a:t>
            </a:r>
            <a:r>
              <a:rPr lang="cs-CZ" sz="1300" dirty="0">
                <a:cs typeface="Calibri" panose="020F0502020204030204" pitchFamily="34" charset="0"/>
              </a:rPr>
              <a:t> „dech“ &gt; </a:t>
            </a:r>
            <a:r>
              <a:rPr lang="cs-CZ" sz="1300" dirty="0" err="1">
                <a:cs typeface="Calibri" panose="020F0502020204030204" pitchFamily="34" charset="0"/>
              </a:rPr>
              <a:t>čuvaš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çĕm</a:t>
            </a:r>
            <a:r>
              <a:rPr lang="cs-CZ" sz="1300" i="1" dirty="0">
                <a:cs typeface="Calibri" panose="020F0502020204030204" pitchFamily="34" charset="0"/>
              </a:rPr>
              <a:t>  </a:t>
            </a:r>
            <a:r>
              <a:rPr lang="cs-CZ" sz="1300" dirty="0">
                <a:cs typeface="Calibri" panose="020F0502020204030204" pitchFamily="34" charset="0"/>
              </a:rPr>
              <a:t>× tur.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dinç</a:t>
            </a:r>
            <a:r>
              <a:rPr lang="mk-MK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ttr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tın</a:t>
            </a:r>
            <a:r>
              <a:rPr lang="mk-MK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uzb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tin</a:t>
            </a:r>
            <a:r>
              <a:rPr lang="cs-CZ" sz="1300" dirty="0">
                <a:cs typeface="Calibri" panose="020F0502020204030204" pitchFamily="34" charset="0"/>
              </a:rPr>
              <a:t>, </a:t>
            </a:r>
          </a:p>
          <a:p>
            <a:pPr marL="1376363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300" dirty="0">
                <a:cs typeface="Calibri" panose="020F0502020204030204" pitchFamily="34" charset="0"/>
              </a:rPr>
              <a:t>jakut.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tıın</a:t>
            </a:r>
            <a:r>
              <a:rPr lang="mk-MK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chakas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tın</a:t>
            </a:r>
            <a:r>
              <a:rPr lang="mk-MK" sz="1300" dirty="0">
                <a:cs typeface="Calibri" panose="020F0502020204030204" pitchFamily="34" charset="0"/>
              </a:rPr>
              <a:t>, </a:t>
            </a:r>
            <a:r>
              <a:rPr lang="cs-CZ" sz="1300" dirty="0" err="1">
                <a:cs typeface="Calibri" panose="020F0502020204030204" pitchFamily="34" charset="0"/>
              </a:rPr>
              <a:t>chaladž</a:t>
            </a:r>
            <a:r>
              <a:rPr lang="cs-CZ" sz="1300" dirty="0">
                <a:cs typeface="Calibri" panose="020F0502020204030204" pitchFamily="34" charset="0"/>
              </a:rPr>
              <a:t>. </a:t>
            </a:r>
            <a:r>
              <a:rPr lang="cs-CZ" sz="1300" i="1" dirty="0" err="1">
                <a:latin typeface="Calibri" panose="020F0502020204030204" pitchFamily="34" charset="0"/>
                <a:cs typeface="Calibri" panose="020F0502020204030204" pitchFamily="34" charset="0"/>
              </a:rPr>
              <a:t>tînc</a:t>
            </a:r>
            <a:endParaRPr lang="en-US" sz="1300" dirty="0">
              <a:cs typeface="Calibri" panose="020F0502020204030204" pitchFamily="34" charset="0"/>
            </a:endParaRPr>
          </a:p>
          <a:p>
            <a:pPr marL="457200" lvl="1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cs-CZ" sz="1500" b="1" dirty="0"/>
              <a:t>redukce vokálů</a:t>
            </a:r>
            <a:endParaRPr lang="cs-CZ" sz="1050" dirty="0"/>
          </a:p>
          <a:p>
            <a:r>
              <a:rPr lang="cs-CZ" sz="2000" dirty="0" err="1"/>
              <a:t>čuvaština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(+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bolgarština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chazarština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silná palatalizace konsonantů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plurálový sufix </a:t>
            </a:r>
            <a:r>
              <a:rPr lang="cs-CZ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-sem</a:t>
            </a:r>
            <a:endParaRPr lang="cs-CZ" sz="1800" i="1" dirty="0">
              <a:solidFill>
                <a:schemeClr val="tx1"/>
              </a:solidFill>
            </a:endParaRPr>
          </a:p>
          <a:p>
            <a:pPr lvl="1"/>
            <a:r>
              <a:rPr lang="cs-CZ" sz="1800" dirty="0"/>
              <a:t>prohozené pořadí nominálních sufixů</a:t>
            </a:r>
          </a:p>
          <a:p>
            <a:pPr lvl="2"/>
            <a:r>
              <a:rPr lang="cs-CZ" sz="1600" dirty="0"/>
              <a:t>absence spony, redukce </a:t>
            </a:r>
            <a:r>
              <a:rPr lang="cs-CZ" sz="1600" dirty="0" err="1"/>
              <a:t>poss</a:t>
            </a:r>
            <a:r>
              <a:rPr lang="cs-CZ" sz="1600" dirty="0"/>
              <a:t>. sufixů</a:t>
            </a:r>
          </a:p>
          <a:p>
            <a:pPr marL="0" lvl="1" indent="0" algn="ctr">
              <a:buNone/>
            </a:pP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Эпир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манăн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пӗчӗк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хӗрлӗ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машинӑна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туссене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ҫичӗ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абрикосшӑн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сутмӑпӑр</a:t>
            </a:r>
            <a:r>
              <a:rPr lang="cs-CZ" sz="1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ymbol zastępczy zawartości 8">
            <a:extLst>
              <a:ext uri="{FF2B5EF4-FFF2-40B4-BE49-F238E27FC236}">
                <a16:creationId xmlns:a16="http://schemas.microsoft.com/office/drawing/2014/main" id="{F862AB3E-5FA8-18F3-A928-1A5C3F610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98" t="71927" r="21601" b="23774"/>
          <a:stretch/>
        </p:blipFill>
        <p:spPr>
          <a:xfrm>
            <a:off x="869900" y="4876802"/>
            <a:ext cx="5363161" cy="390114"/>
          </a:xfrm>
          <a:prstGeom prst="rect">
            <a:avLst/>
          </a:prstGeom>
        </p:spPr>
      </p:pic>
      <p:pic>
        <p:nvPicPr>
          <p:cNvPr id="14" name="Picture 2" descr="undefined">
            <a:extLst>
              <a:ext uri="{FF2B5EF4-FFF2-40B4-BE49-F238E27FC236}">
                <a16:creationId xmlns:a16="http://schemas.microsoft.com/office/drawing/2014/main" id="{47214F9E-7237-4B6F-1301-30FAE1BC8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28212" r="71028" b="56798"/>
          <a:stretch/>
        </p:blipFill>
        <p:spPr bwMode="auto">
          <a:xfrm>
            <a:off x="1538748" y="3165351"/>
            <a:ext cx="4237703" cy="1609566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nak mnożenia 14">
            <a:extLst>
              <a:ext uri="{FF2B5EF4-FFF2-40B4-BE49-F238E27FC236}">
                <a16:creationId xmlns:a16="http://schemas.microsoft.com/office/drawing/2014/main" id="{211D6B7F-DFF6-82BE-3063-99C72D3FE6FD}"/>
              </a:ext>
            </a:extLst>
          </p:cNvPr>
          <p:cNvSpPr/>
          <p:nvPr/>
        </p:nvSpPr>
        <p:spPr>
          <a:xfrm>
            <a:off x="3975973" y="3721382"/>
            <a:ext cx="530469" cy="481781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Znak mnożenia 15">
            <a:extLst>
              <a:ext uri="{FF2B5EF4-FFF2-40B4-BE49-F238E27FC236}">
                <a16:creationId xmlns:a16="http://schemas.microsoft.com/office/drawing/2014/main" id="{32661C25-6BBA-452F-2453-D604BDCD7C19}"/>
              </a:ext>
            </a:extLst>
          </p:cNvPr>
          <p:cNvSpPr/>
          <p:nvPr/>
        </p:nvSpPr>
        <p:spPr>
          <a:xfrm>
            <a:off x="4644671" y="3962272"/>
            <a:ext cx="654716" cy="55437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813084-4DF7-9123-6298-959547D6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Toť vše :)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6636B8-5626-B2D6-09AC-BF2892CB52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organizační věci</a:t>
            </a:r>
          </a:p>
          <a:p>
            <a:pPr lvl="1"/>
            <a:r>
              <a:rPr lang="cs-CZ" dirty="0" err="1"/>
              <a:t>předtermín</a:t>
            </a:r>
            <a:endParaRPr lang="cs-CZ" dirty="0"/>
          </a:p>
          <a:p>
            <a:pPr lvl="2"/>
            <a:r>
              <a:rPr lang="cs-CZ" dirty="0"/>
              <a:t>termíny</a:t>
            </a:r>
          </a:p>
          <a:p>
            <a:pPr lvl="2"/>
            <a:r>
              <a:rPr lang="cs-CZ" dirty="0"/>
              <a:t>čas</a:t>
            </a:r>
          </a:p>
          <a:p>
            <a:pPr lvl="2"/>
            <a:r>
              <a:rPr lang="cs-CZ" dirty="0"/>
              <a:t>hodnocení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EDFE906-DCD2-9070-A335-9A7187A453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dotazy</a:t>
            </a:r>
          </a:p>
          <a:p>
            <a:pPr lvl="1"/>
            <a:r>
              <a:rPr lang="cs-CZ" dirty="0"/>
              <a:t>e-mail</a:t>
            </a:r>
          </a:p>
          <a:p>
            <a:pPr lvl="2"/>
            <a:r>
              <a:rPr lang="cs-CZ" dirty="0"/>
              <a:t>462357@mail.muni.cz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9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C1DE26-5A2D-8B61-8BC6-FDCDA8AE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Shrnutí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2319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5D7541-5F67-5606-E641-03E119A9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Probraná látka a co čekat v písemce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8075F5-8CC4-9B3E-41DD-A470AA284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71266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altajská </a:t>
            </a:r>
            <a:r>
              <a:rPr lang="cs-CZ" dirty="0" err="1"/>
              <a:t>makrorodina</a:t>
            </a:r>
            <a:r>
              <a:rPr lang="cs-CZ" dirty="0"/>
              <a:t> / </a:t>
            </a:r>
            <a:r>
              <a:rPr lang="cs-CZ" dirty="0" err="1"/>
              <a:t>sprachbund</a:t>
            </a:r>
            <a:endParaRPr lang="cs-CZ" dirty="0"/>
          </a:p>
          <a:p>
            <a:pPr lvl="1"/>
            <a:r>
              <a:rPr lang="cs-CZ" dirty="0"/>
              <a:t>přehled jazykových rodin</a:t>
            </a:r>
          </a:p>
          <a:p>
            <a:pPr lvl="1"/>
            <a:r>
              <a:rPr lang="cs-CZ" dirty="0"/>
              <a:t>turkická jazyková rodina</a:t>
            </a:r>
          </a:p>
          <a:p>
            <a:pPr lvl="2"/>
            <a:r>
              <a:rPr lang="cs-CZ" dirty="0"/>
              <a:t>geografické vymezení</a:t>
            </a:r>
          </a:p>
          <a:p>
            <a:pPr lvl="2"/>
            <a:r>
              <a:rPr lang="cs-CZ" dirty="0"/>
              <a:t>vzájemná srozumitelnost</a:t>
            </a:r>
          </a:p>
          <a:p>
            <a:pPr lvl="2"/>
            <a:r>
              <a:rPr lang="cs-CZ" dirty="0"/>
              <a:t>základní vlastnosti turkických jazyků</a:t>
            </a:r>
          </a:p>
          <a:p>
            <a:r>
              <a:rPr lang="cs-CZ" dirty="0"/>
              <a:t>historické okénko</a:t>
            </a:r>
          </a:p>
          <a:p>
            <a:pPr lvl="1"/>
            <a:r>
              <a:rPr lang="cs-CZ" dirty="0"/>
              <a:t>turkická domovina</a:t>
            </a:r>
          </a:p>
          <a:p>
            <a:pPr lvl="1"/>
            <a:r>
              <a:rPr lang="cs-CZ" dirty="0"/>
              <a:t>historický vývoj správních celků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265BA1-E214-4432-B0C8-0AD7A1C25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712661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prototurkičtina</a:t>
            </a:r>
            <a:endParaRPr lang="cs-CZ" dirty="0"/>
          </a:p>
          <a:p>
            <a:pPr lvl="1"/>
            <a:r>
              <a:rPr lang="cs-CZ" dirty="0"/>
              <a:t>základní přehled fonologie</a:t>
            </a:r>
          </a:p>
          <a:p>
            <a:pPr lvl="1"/>
            <a:r>
              <a:rPr lang="cs-CZ" dirty="0"/>
              <a:t>základní přehled morfologie</a:t>
            </a:r>
          </a:p>
          <a:p>
            <a:r>
              <a:rPr lang="cs-CZ" dirty="0"/>
              <a:t>stará </a:t>
            </a:r>
            <a:r>
              <a:rPr lang="cs-CZ" dirty="0" err="1"/>
              <a:t>turkičtina</a:t>
            </a:r>
            <a:endParaRPr lang="cs-CZ" dirty="0"/>
          </a:p>
          <a:p>
            <a:pPr lvl="1"/>
            <a:r>
              <a:rPr lang="cs-CZ" dirty="0"/>
              <a:t>dialekty</a:t>
            </a:r>
          </a:p>
          <a:p>
            <a:pPr lvl="1"/>
            <a:r>
              <a:rPr lang="cs-CZ" dirty="0"/>
              <a:t>forma zápisu</a:t>
            </a:r>
          </a:p>
          <a:p>
            <a:r>
              <a:rPr lang="cs-CZ" dirty="0"/>
              <a:t>přehled větví a zástupců</a:t>
            </a:r>
          </a:p>
          <a:p>
            <a:pPr lvl="1"/>
            <a:r>
              <a:rPr lang="cs-CZ" dirty="0"/>
              <a:t>chronologické &amp; územní vymezení</a:t>
            </a:r>
          </a:p>
          <a:p>
            <a:pPr lvl="1"/>
            <a:r>
              <a:rPr lang="cs-CZ" dirty="0"/>
              <a:t>diachronní fonologické změny</a:t>
            </a:r>
          </a:p>
          <a:p>
            <a:pPr lvl="2"/>
            <a:r>
              <a:rPr lang="cs-CZ" dirty="0"/>
              <a:t>základní přehled fonologie</a:t>
            </a:r>
          </a:p>
          <a:p>
            <a:pPr lvl="2"/>
            <a:r>
              <a:rPr lang="cs-CZ" dirty="0"/>
              <a:t>základní přehled morfologie</a:t>
            </a:r>
          </a:p>
          <a:p>
            <a:pPr lvl="2"/>
            <a:r>
              <a:rPr lang="cs-CZ" dirty="0"/>
              <a:t>forma zápisu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60BE7F6-6AC5-1401-7C56-823F52D83303}"/>
              </a:ext>
            </a:extLst>
          </p:cNvPr>
          <p:cNvSpPr txBox="1">
            <a:spLocks/>
          </p:cNvSpPr>
          <p:nvPr/>
        </p:nvSpPr>
        <p:spPr>
          <a:xfrm>
            <a:off x="1298448" y="2471828"/>
            <a:ext cx="4718304" cy="3712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/>
              <a:t>altajská </a:t>
            </a:r>
            <a:r>
              <a:rPr lang="cs-CZ" sz="1700" dirty="0" err="1"/>
              <a:t>makrorodina</a:t>
            </a:r>
            <a:r>
              <a:rPr lang="cs-CZ" sz="1700" dirty="0"/>
              <a:t> / </a:t>
            </a:r>
            <a:r>
              <a:rPr lang="cs-CZ" sz="1700" dirty="0" err="1"/>
              <a:t>sprachbund</a:t>
            </a:r>
            <a:endParaRPr lang="cs-CZ" sz="1700" dirty="0"/>
          </a:p>
          <a:p>
            <a:pPr lvl="1"/>
            <a:r>
              <a:rPr lang="cs-CZ" sz="1400" dirty="0"/>
              <a:t>přehled jazykových rodin</a:t>
            </a:r>
          </a:p>
          <a:p>
            <a:pPr lvl="1"/>
            <a:r>
              <a:rPr lang="cs-CZ" sz="1400" dirty="0"/>
              <a:t>turkická jazyková rodina</a:t>
            </a:r>
          </a:p>
          <a:p>
            <a:pPr lvl="2"/>
            <a:r>
              <a:rPr lang="cs-CZ" sz="1300" dirty="0"/>
              <a:t>geografické vymezení</a:t>
            </a:r>
          </a:p>
          <a:p>
            <a:pPr lvl="2"/>
            <a:r>
              <a:rPr lang="cs-CZ" sz="1300" dirty="0"/>
              <a:t>základní vlastnosti turkických jazyků</a:t>
            </a:r>
          </a:p>
          <a:p>
            <a:pPr lvl="2"/>
            <a:endParaRPr lang="cs-CZ" sz="1400" dirty="0"/>
          </a:p>
          <a:p>
            <a:pPr lvl="1"/>
            <a:endParaRPr lang="cs-CZ" sz="1600" dirty="0"/>
          </a:p>
          <a:p>
            <a:pPr lvl="1"/>
            <a:endParaRPr lang="en-US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7267BDE1-0DA1-983F-393E-4DE7F1B51970}"/>
              </a:ext>
            </a:extLst>
          </p:cNvPr>
          <p:cNvSpPr txBox="1">
            <a:spLocks/>
          </p:cNvSpPr>
          <p:nvPr/>
        </p:nvSpPr>
        <p:spPr>
          <a:xfrm>
            <a:off x="6181344" y="2560319"/>
            <a:ext cx="4718304" cy="37126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prototurkičtina</a:t>
            </a:r>
            <a:endParaRPr lang="cs-CZ" dirty="0"/>
          </a:p>
          <a:p>
            <a:pPr lvl="1"/>
            <a:r>
              <a:rPr lang="cs-CZ" dirty="0"/>
              <a:t>(základní přehled fonologie</a:t>
            </a:r>
          </a:p>
          <a:p>
            <a:pPr lvl="1"/>
            <a:r>
              <a:rPr lang="cs-CZ" dirty="0"/>
              <a:t>základní přehled morfologie)</a:t>
            </a:r>
          </a:p>
          <a:p>
            <a:r>
              <a:rPr lang="cs-CZ" dirty="0"/>
              <a:t>stará </a:t>
            </a:r>
            <a:r>
              <a:rPr lang="cs-CZ" dirty="0" err="1"/>
              <a:t>turkičtina</a:t>
            </a:r>
            <a:endParaRPr lang="cs-CZ" dirty="0"/>
          </a:p>
          <a:p>
            <a:pPr lvl="1"/>
            <a:r>
              <a:rPr lang="cs-CZ" dirty="0"/>
              <a:t>dialekty</a:t>
            </a:r>
          </a:p>
          <a:p>
            <a:pPr lvl="1"/>
            <a:r>
              <a:rPr lang="cs-CZ" dirty="0"/>
              <a:t>forma zápisu</a:t>
            </a:r>
          </a:p>
          <a:p>
            <a:r>
              <a:rPr lang="cs-CZ" dirty="0"/>
              <a:t>přehled větví a zástupců</a:t>
            </a:r>
          </a:p>
          <a:p>
            <a:pPr lvl="1"/>
            <a:r>
              <a:rPr lang="cs-CZ" dirty="0"/>
              <a:t>(chronologické &amp;) územní vymezení</a:t>
            </a:r>
          </a:p>
          <a:p>
            <a:pPr lvl="1"/>
            <a:r>
              <a:rPr lang="cs-CZ" dirty="0"/>
              <a:t>diachronní fonologické změny</a:t>
            </a:r>
          </a:p>
          <a:p>
            <a:pPr lvl="2"/>
            <a:r>
              <a:rPr lang="cs-CZ" dirty="0"/>
              <a:t>(základní přehled fonologie</a:t>
            </a:r>
          </a:p>
          <a:p>
            <a:pPr lvl="2"/>
            <a:r>
              <a:rPr lang="cs-CZ" dirty="0"/>
              <a:t>základní přehled morfologie)</a:t>
            </a:r>
          </a:p>
          <a:p>
            <a:pPr lvl="2"/>
            <a:r>
              <a:rPr lang="cs-CZ" dirty="0"/>
              <a:t>(forma zápisu)</a:t>
            </a:r>
          </a:p>
        </p:txBody>
      </p:sp>
    </p:spTree>
    <p:extLst>
      <p:ext uri="{BB962C8B-B14F-4D97-AF65-F5344CB8AC3E}">
        <p14:creationId xmlns:p14="http://schemas.microsoft.com/office/powerpoint/2010/main" val="5680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3957B8-F811-4616-FE10-D791EC83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Altajská </a:t>
            </a:r>
            <a:r>
              <a:rPr lang="cs-CZ" dirty="0" err="1"/>
              <a:t>makrorodina</a:t>
            </a:r>
            <a:r>
              <a:rPr lang="cs-CZ" dirty="0"/>
              <a:t> / </a:t>
            </a:r>
            <a:r>
              <a:rPr lang="cs-CZ" dirty="0" err="1"/>
              <a:t>sprachbund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7E967C-2737-FD11-3AA4-4A51F1A768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uralo</a:t>
            </a:r>
            <a:r>
              <a:rPr lang="cs-CZ" dirty="0"/>
              <a:t>-altajská </a:t>
            </a:r>
            <a:r>
              <a:rPr lang="cs-CZ" dirty="0" err="1"/>
              <a:t>makrorodina</a:t>
            </a:r>
            <a:r>
              <a:rPr lang="cs-CZ" dirty="0"/>
              <a:t> / </a:t>
            </a:r>
            <a:r>
              <a:rPr lang="cs-CZ" dirty="0" err="1"/>
              <a:t>sprachbund</a:t>
            </a:r>
            <a:endParaRPr lang="cs-CZ" dirty="0"/>
          </a:p>
          <a:p>
            <a:pPr lvl="1"/>
            <a:r>
              <a:rPr lang="cs-CZ" dirty="0"/>
              <a:t>uralské jazyky</a:t>
            </a:r>
          </a:p>
          <a:p>
            <a:pPr lvl="1"/>
            <a:r>
              <a:rPr lang="cs-CZ" dirty="0"/>
              <a:t>altajské jazyky</a:t>
            </a:r>
          </a:p>
          <a:p>
            <a:r>
              <a:rPr lang="cs-CZ" dirty="0"/>
              <a:t>altajská / </a:t>
            </a:r>
            <a:r>
              <a:rPr lang="cs-CZ" dirty="0" err="1"/>
              <a:t>transeuroasijská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makrorodina</a:t>
            </a:r>
            <a:r>
              <a:rPr lang="cs-CZ" dirty="0"/>
              <a:t> / </a:t>
            </a:r>
            <a:r>
              <a:rPr lang="cs-CZ" dirty="0" err="1"/>
              <a:t>sprachbund</a:t>
            </a:r>
            <a:endParaRPr lang="cs-CZ" dirty="0"/>
          </a:p>
          <a:p>
            <a:pPr lvl="1"/>
            <a:r>
              <a:rPr lang="cs-CZ" dirty="0"/>
              <a:t>tunguzské jazyková rodina</a:t>
            </a:r>
          </a:p>
          <a:p>
            <a:pPr lvl="1"/>
            <a:r>
              <a:rPr lang="cs-CZ" dirty="0"/>
              <a:t>mongolská jazyková rodina</a:t>
            </a:r>
          </a:p>
          <a:p>
            <a:pPr lvl="1"/>
            <a:r>
              <a:rPr lang="cs-CZ" dirty="0"/>
              <a:t>turkická jazyková rodina</a:t>
            </a:r>
          </a:p>
          <a:p>
            <a:pPr lvl="1"/>
            <a:r>
              <a:rPr lang="cs-CZ" dirty="0"/>
              <a:t>(japonsko-rjúkjúské jazyky)</a:t>
            </a:r>
          </a:p>
          <a:p>
            <a:pPr lvl="1"/>
            <a:r>
              <a:rPr lang="cs-CZ" dirty="0"/>
              <a:t>(korejština)</a:t>
            </a:r>
          </a:p>
          <a:p>
            <a:pPr lvl="1"/>
            <a:r>
              <a:rPr lang="cs-CZ" dirty="0"/>
              <a:t>(…)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C2F56E-276B-F227-088C-4C032A7A7E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proč?</a:t>
            </a:r>
          </a:p>
          <a:p>
            <a:pPr lvl="1"/>
            <a:r>
              <a:rPr lang="cs-CZ" dirty="0"/>
              <a:t>vokalická harmonie</a:t>
            </a:r>
          </a:p>
          <a:p>
            <a:pPr lvl="1"/>
            <a:r>
              <a:rPr lang="cs-CZ" dirty="0"/>
              <a:t>SOV slovosled</a:t>
            </a:r>
          </a:p>
          <a:p>
            <a:pPr lvl="1"/>
            <a:r>
              <a:rPr lang="cs-CZ" dirty="0"/>
              <a:t>aglutinace</a:t>
            </a:r>
          </a:p>
          <a:p>
            <a:pPr lvl="1"/>
            <a:r>
              <a:rPr lang="cs-CZ" dirty="0"/>
              <a:t>absence rodu</a:t>
            </a:r>
          </a:p>
          <a:p>
            <a:pPr lvl="1"/>
            <a:r>
              <a:rPr lang="cs-CZ" dirty="0"/>
              <a:t>lexikální a morfologické shody</a:t>
            </a:r>
          </a:p>
          <a:p>
            <a:r>
              <a:rPr lang="cs-CZ" dirty="0"/>
              <a:t>proč ne?</a:t>
            </a:r>
          </a:p>
          <a:p>
            <a:pPr lvl="1"/>
            <a:r>
              <a:rPr lang="cs-CZ" dirty="0"/>
              <a:t>lze vysvětlit jazykovým svazem</a:t>
            </a:r>
          </a:p>
          <a:p>
            <a:pPr lvl="1"/>
            <a:r>
              <a:rPr lang="cs-CZ" dirty="0"/>
              <a:t>historicky spíše konvergence</a:t>
            </a:r>
          </a:p>
          <a:p>
            <a:pPr lvl="1"/>
            <a:r>
              <a:rPr lang="cs-CZ" dirty="0"/>
              <a:t>nepřesvědčivá data</a:t>
            </a:r>
          </a:p>
        </p:txBody>
      </p:sp>
    </p:spTree>
    <p:extLst>
      <p:ext uri="{BB962C8B-B14F-4D97-AF65-F5344CB8AC3E}">
        <p14:creationId xmlns:p14="http://schemas.microsoft.com/office/powerpoint/2010/main" val="352044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F23C5D-A12E-F06C-865A-952CB9DF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Turkická jazyková rodina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452308-A05A-997B-2B35-F7D47E8764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geografické vymezení</a:t>
            </a:r>
          </a:p>
          <a:p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010EF8-7D94-1101-37B0-5F1D86E01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683164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základní vlastnosti</a:t>
            </a:r>
          </a:p>
          <a:p>
            <a:pPr lvl="1"/>
            <a:r>
              <a:rPr lang="cs-CZ" dirty="0"/>
              <a:t>absence gramatického rodu</a:t>
            </a:r>
          </a:p>
          <a:p>
            <a:pPr lvl="1"/>
            <a:r>
              <a:rPr lang="cs-CZ" dirty="0"/>
              <a:t>aglutinace</a:t>
            </a:r>
          </a:p>
          <a:p>
            <a:pPr lvl="2"/>
            <a:r>
              <a:rPr lang="cs-CZ" dirty="0"/>
              <a:t>dvě gramatická čísla</a:t>
            </a:r>
          </a:p>
          <a:p>
            <a:pPr lvl="2"/>
            <a:r>
              <a:rPr lang="cs-CZ" dirty="0"/>
              <a:t>posesivní sufixy</a:t>
            </a:r>
          </a:p>
          <a:p>
            <a:pPr lvl="2"/>
            <a:r>
              <a:rPr lang="cs-CZ" dirty="0"/>
              <a:t>pádový systém</a:t>
            </a:r>
          </a:p>
          <a:p>
            <a:pPr lvl="2"/>
            <a:r>
              <a:rPr lang="cs-CZ" dirty="0"/>
              <a:t>spona</a:t>
            </a:r>
          </a:p>
          <a:p>
            <a:pPr lvl="1"/>
            <a:r>
              <a:rPr lang="cs-CZ" dirty="0"/>
              <a:t>vokalická harmonie</a:t>
            </a:r>
          </a:p>
          <a:p>
            <a:pPr lvl="1"/>
            <a:r>
              <a:rPr lang="cs-CZ" dirty="0"/>
              <a:t>SOV slovosled</a:t>
            </a:r>
          </a:p>
          <a:p>
            <a:pPr lvl="1"/>
            <a:endParaRPr lang="cs-CZ" sz="1400" dirty="0"/>
          </a:p>
        </p:txBody>
      </p:sp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5F212CC9-A82F-0AFF-0DBA-D012A6FED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2506" r="18753" b="30012"/>
          <a:stretch/>
        </p:blipFill>
        <p:spPr bwMode="auto">
          <a:xfrm>
            <a:off x="730525" y="3174725"/>
            <a:ext cx="5368523" cy="2592153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2A0FC2B-45C6-30C0-2072-E570E6D7E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6752" r="12216" b="8173"/>
          <a:stretch/>
        </p:blipFill>
        <p:spPr bwMode="auto">
          <a:xfrm>
            <a:off x="730529" y="3174725"/>
            <a:ext cx="5368514" cy="2592153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83757C-1EE7-D638-70E9-A6586A54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a příklady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A70880-001E-090C-E5FD-569A9C01F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71266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aglutinace (morf. typ.)</a:t>
            </a:r>
          </a:p>
          <a:p>
            <a:pPr lvl="1"/>
            <a:r>
              <a:rPr lang="cs-CZ" dirty="0"/>
              <a:t>typ flexe, kde kmen slova v daném pořadí přibírá několik kategorií zpravidla </a:t>
            </a:r>
            <a:r>
              <a:rPr lang="cs-CZ" dirty="0" err="1"/>
              <a:t>jednofunkčních</a:t>
            </a:r>
            <a:r>
              <a:rPr lang="cs-CZ" dirty="0"/>
              <a:t> sufixů</a:t>
            </a:r>
          </a:p>
          <a:p>
            <a:pPr lvl="1"/>
            <a:endParaRPr lang="cs-CZ" sz="300" dirty="0"/>
          </a:p>
          <a:p>
            <a:pPr marL="117475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900" dirty="0"/>
              <a:t>tur.</a:t>
            </a:r>
            <a:r>
              <a:rPr lang="cs-CZ" sz="1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ev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ler</a:t>
            </a:r>
            <a:r>
              <a:rPr lang="cs-CZ" sz="1900" baseline="30000" dirty="0" err="1"/>
              <a:t>N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cs-CZ" sz="1900" baseline="30000" dirty="0" err="1"/>
              <a:t>POSS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sz="1900" baseline="30000" dirty="0" err="1"/>
              <a:t>C</a:t>
            </a:r>
            <a:r>
              <a:rPr lang="cs-CZ" sz="1900" baseline="30000" dirty="0"/>
              <a:t> </a:t>
            </a:r>
            <a:r>
              <a:rPr lang="cs-CZ" sz="1900" dirty="0"/>
              <a:t>„z mých domů“</a:t>
            </a:r>
          </a:p>
          <a:p>
            <a:pPr marL="117475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900" dirty="0" err="1"/>
              <a:t>krymčak</a:t>
            </a:r>
            <a:r>
              <a:rPr lang="cs-CZ" sz="1900" dirty="0"/>
              <a:t>. </a:t>
            </a:r>
            <a:r>
              <a:rPr lang="cs-CZ" sz="1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yolılayıcı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-lar</a:t>
            </a:r>
            <a:r>
              <a:rPr lang="cs-CZ" sz="1900" baseline="30000" dirty="0" err="1"/>
              <a:t>N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-ımız</a:t>
            </a:r>
            <a:r>
              <a:rPr lang="cs-CZ" sz="1900" baseline="30000" dirty="0" err="1"/>
              <a:t>POSS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-dan</a:t>
            </a:r>
            <a:r>
              <a:rPr lang="cs-CZ" sz="1900" baseline="30000" dirty="0" err="1"/>
              <a:t>C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-dır</a:t>
            </a:r>
            <a:r>
              <a:rPr lang="cs-CZ" sz="1900" baseline="30000" dirty="0" err="1"/>
              <a:t>COP</a:t>
            </a:r>
            <a:r>
              <a:rPr lang="cs-CZ" sz="1900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br>
              <a:rPr lang="cs-CZ" sz="1900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cs-CZ" sz="1900" dirty="0"/>
              <a:t>„je z našich příbuzných“</a:t>
            </a:r>
          </a:p>
          <a:p>
            <a:pPr marL="117475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!!</a:t>
            </a:r>
            <a:r>
              <a:rPr lang="cs-CZ" sz="1800" dirty="0"/>
              <a:t> </a:t>
            </a:r>
            <a:r>
              <a:rPr lang="cs-CZ" sz="1800" dirty="0" err="1"/>
              <a:t>čuvaš</a:t>
            </a:r>
            <a:r>
              <a:rPr lang="cs-CZ" sz="1800" dirty="0"/>
              <a:t>.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çăvaş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vulakan</a:t>
            </a:r>
            <a:r>
              <a:rPr lang="cs-CZ" sz="1800" dirty="0" err="1"/>
              <a:t>-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ĕ</a:t>
            </a:r>
            <a:r>
              <a:rPr lang="cs-CZ" sz="1800" baseline="30000" dirty="0" err="1"/>
              <a:t>POSS</a:t>
            </a:r>
            <a:r>
              <a:rPr lang="cs-CZ" sz="1800" dirty="0" err="1"/>
              <a:t>-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sen</a:t>
            </a:r>
            <a:r>
              <a:rPr lang="cs-CZ" sz="1800" baseline="30000" dirty="0" err="1"/>
              <a:t>N</a:t>
            </a:r>
            <a:r>
              <a:rPr lang="cs-CZ" sz="1800" dirty="0" err="1"/>
              <a:t>-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1800" baseline="30000" dirty="0" err="1"/>
              <a:t>C</a:t>
            </a:r>
            <a:r>
              <a:rPr lang="cs-CZ" sz="1800" baseline="30000" dirty="0"/>
              <a:t> </a:t>
            </a:r>
            <a:r>
              <a:rPr lang="cs-CZ" sz="1800" dirty="0"/>
              <a:t>„čuvašským posluchačům“</a:t>
            </a:r>
          </a:p>
          <a:p>
            <a:pPr marL="117475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900" dirty="0" err="1"/>
              <a:t>karaim</a:t>
            </a:r>
            <a:r>
              <a:rPr lang="cs-CZ" sz="1900" dirty="0"/>
              <a:t>.</a:t>
            </a:r>
            <a:r>
              <a:rPr lang="cs-CZ" sz="19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yl</a:t>
            </a:r>
            <a:r>
              <a:rPr lang="cs-CZ" sz="1900" baseline="30000" dirty="0" err="1"/>
              <a:t>V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cs-CZ" sz="1900" baseline="30000" dirty="0" err="1"/>
              <a:t>NEG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dy</a:t>
            </a:r>
            <a:r>
              <a:rPr lang="cs-CZ" sz="1900" baseline="30000" dirty="0" err="1"/>
              <a:t>T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-m</a:t>
            </a:r>
            <a:r>
              <a:rPr lang="cs-CZ" sz="1900" baseline="30000" dirty="0" err="1"/>
              <a:t>P&amp;N</a:t>
            </a:r>
            <a:r>
              <a:rPr lang="cs-CZ" sz="1900" baseline="30000" dirty="0"/>
              <a:t> </a:t>
            </a:r>
            <a:r>
              <a:rPr lang="cs-CZ" sz="1900" dirty="0"/>
              <a:t>„nebyl jsem nalezen“</a:t>
            </a:r>
          </a:p>
          <a:p>
            <a:pPr marL="117475" lvl="1" indent="0" algn="ctr">
              <a:lnSpc>
                <a:spcPct val="120000"/>
              </a:lnSpc>
              <a:spcBef>
                <a:spcPts val="0"/>
              </a:spcBef>
              <a:buNone/>
              <a:tabLst>
                <a:tab pos="855663" algn="l"/>
              </a:tabLst>
            </a:pPr>
            <a:r>
              <a:rPr lang="cs-CZ" sz="1900" dirty="0" err="1"/>
              <a:t>tatar</a:t>
            </a:r>
            <a:r>
              <a:rPr lang="cs-CZ" sz="1900" dirty="0"/>
              <a:t>. </a:t>
            </a:r>
            <a:r>
              <a:rPr lang="cs-CZ" sz="1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aşa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cs-CZ" sz="1900" baseline="30000" dirty="0" err="1"/>
              <a:t>NEG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yaçaq</a:t>
            </a:r>
            <a:r>
              <a:rPr lang="cs-CZ" sz="1900" baseline="30000" dirty="0" err="1"/>
              <a:t>T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mın</a:t>
            </a:r>
            <a:r>
              <a:rPr lang="cs-CZ" sz="1900" baseline="30000" dirty="0" err="1"/>
              <a:t>P&amp;N</a:t>
            </a:r>
            <a:r>
              <a:rPr lang="cs-CZ" sz="1900" baseline="30000" dirty="0"/>
              <a:t> </a:t>
            </a:r>
            <a:r>
              <a:rPr lang="cs-CZ" sz="1900" dirty="0"/>
              <a:t>„nebudu jíst“</a:t>
            </a:r>
          </a:p>
          <a:p>
            <a:pPr marL="117475" lvl="1" indent="0" algn="ctr">
              <a:lnSpc>
                <a:spcPct val="120000"/>
              </a:lnSpc>
              <a:spcBef>
                <a:spcPts val="0"/>
              </a:spcBef>
              <a:buNone/>
              <a:tabLst>
                <a:tab pos="855663" algn="l"/>
              </a:tabLst>
            </a:pPr>
            <a:r>
              <a:rPr lang="cs-CZ" sz="1900" dirty="0"/>
              <a:t>tur. </a:t>
            </a:r>
            <a:r>
              <a:rPr lang="cs-CZ" sz="1900" b="1" i="1" dirty="0">
                <a:latin typeface="Calibri" panose="020F0502020204030204" pitchFamily="34" charset="0"/>
                <a:cs typeface="Calibri" panose="020F0502020204030204" pitchFamily="34" charset="0"/>
              </a:rPr>
              <a:t>pilot</a:t>
            </a:r>
            <a:r>
              <a:rPr lang="cs-CZ" sz="1900" i="1" dirty="0">
                <a:latin typeface="Calibri" panose="020F0502020204030204" pitchFamily="34" charset="0"/>
                <a:cs typeface="Calibri" panose="020F0502020204030204" pitchFamily="34" charset="0"/>
              </a:rPr>
              <a:t>-(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cs-CZ" sz="19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900" i="1" dirty="0">
                <a:latin typeface="Calibri" panose="020F0502020204030204" pitchFamily="34" charset="0"/>
                <a:cs typeface="Calibri" panose="020F0502020204030204" pitchFamily="34" charset="0"/>
              </a:rPr>
              <a:t>)-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1900" baseline="30000" dirty="0" err="1"/>
              <a:t>COP</a:t>
            </a:r>
            <a:r>
              <a:rPr lang="cs-CZ" sz="1900" dirty="0"/>
              <a:t> „(byl) jsem pilot“</a:t>
            </a:r>
          </a:p>
          <a:p>
            <a:pPr marL="285750" lvl="1">
              <a:tabLst>
                <a:tab pos="855663" algn="l"/>
              </a:tabLst>
            </a:pPr>
            <a:r>
              <a:rPr lang="cs-CZ" sz="2400" dirty="0"/>
              <a:t>SOV slovosled (podmět-předmět-přísudek)</a:t>
            </a:r>
          </a:p>
          <a:p>
            <a:pPr marL="0" lvl="1" indent="0" algn="ctr">
              <a:buNone/>
              <a:tabLst>
                <a:tab pos="855663" algn="l"/>
              </a:tabLst>
            </a:pPr>
            <a:r>
              <a:rPr lang="cs-CZ" sz="1900" dirty="0"/>
              <a:t>tur. </a:t>
            </a:r>
            <a:r>
              <a:rPr lang="cs-CZ" sz="19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Zürafa</a:t>
            </a:r>
            <a:r>
              <a:rPr lang="cs-CZ" sz="19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9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tavuğu</a:t>
            </a:r>
            <a:r>
              <a:rPr lang="cs-CZ" sz="19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900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selamlıyor</a:t>
            </a:r>
            <a:r>
              <a:rPr lang="cs-CZ" sz="19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  <a:r>
              <a:rPr lang="cs-CZ" sz="1900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900" dirty="0"/>
              <a:t>„Žirafa zdraví kuře.“</a:t>
            </a:r>
          </a:p>
          <a:p>
            <a:pPr marL="0" lvl="1" indent="0" algn="ctr">
              <a:buNone/>
              <a:tabLst>
                <a:tab pos="855663" algn="l"/>
              </a:tabLst>
            </a:pPr>
            <a:r>
              <a:rPr lang="cs-CZ" sz="1900" dirty="0" err="1"/>
              <a:t>tatar</a:t>
            </a:r>
            <a:r>
              <a:rPr lang="cs-CZ" sz="1900" dirty="0"/>
              <a:t>. </a:t>
            </a:r>
            <a:r>
              <a:rPr lang="cs-CZ" sz="1900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Pingvinnar</a:t>
            </a:r>
            <a:r>
              <a:rPr lang="cs-CZ" sz="1900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900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pitstsanı</a:t>
            </a:r>
            <a:r>
              <a:rPr lang="cs-CZ" sz="1900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cs-CZ" sz="1900" i="1" dirty="0" err="1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yaratalar</a:t>
            </a:r>
            <a:r>
              <a:rPr lang="cs-CZ" sz="1900" i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cs-CZ" sz="1900" dirty="0"/>
              <a:t>„Tučňáci milují pizzu.“</a:t>
            </a:r>
          </a:p>
          <a:p>
            <a:pPr marL="117475" lvl="1" indent="0" algn="ctr">
              <a:lnSpc>
                <a:spcPct val="120000"/>
              </a:lnSpc>
              <a:spcBef>
                <a:spcPts val="0"/>
              </a:spcBef>
              <a:buNone/>
              <a:tabLst>
                <a:tab pos="855663" algn="l"/>
              </a:tabLst>
            </a:pPr>
            <a:endParaRPr lang="cs-CZ" sz="1900" dirty="0"/>
          </a:p>
          <a:p>
            <a:pPr marL="117475" lvl="1" indent="0" algn="ctr">
              <a:lnSpc>
                <a:spcPct val="120000"/>
              </a:lnSpc>
              <a:spcBef>
                <a:spcPts val="0"/>
              </a:spcBef>
              <a:buNone/>
              <a:tabLst>
                <a:tab pos="855663" algn="l"/>
              </a:tabLst>
            </a:pPr>
            <a:endParaRPr lang="cs-CZ" sz="1900" dirty="0"/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C57C53B-F491-3DE9-306B-D731C1624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037262" cy="354551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vokalická harmonie (+ asimilace velárních kons.)</a:t>
            </a:r>
          </a:p>
          <a:p>
            <a:pPr lvl="1"/>
            <a:r>
              <a:rPr lang="cs-CZ" dirty="0"/>
              <a:t>dálková asimilace vokálů přizpůsobující následující vokály </a:t>
            </a:r>
            <a:br>
              <a:rPr lang="cs-CZ" dirty="0"/>
            </a:br>
            <a:r>
              <a:rPr lang="cs-CZ" dirty="0"/>
              <a:t>s ohledem na </a:t>
            </a:r>
            <a:r>
              <a:rPr lang="cs-CZ" dirty="0" err="1"/>
              <a:t>předo</a:t>
            </a:r>
            <a:r>
              <a:rPr lang="cs-CZ" dirty="0"/>
              <a:t>/</a:t>
            </a:r>
            <a:r>
              <a:rPr lang="cs-CZ" dirty="0" err="1"/>
              <a:t>zadnost</a:t>
            </a:r>
            <a:r>
              <a:rPr lang="cs-CZ" dirty="0"/>
              <a:t>, příp. i zaokrouhlenost</a:t>
            </a:r>
          </a:p>
          <a:p>
            <a:pPr lvl="1"/>
            <a:endParaRPr lang="cs-CZ" sz="800" dirty="0"/>
          </a:p>
          <a:p>
            <a:pPr marL="117475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*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kȫkerčin</a:t>
            </a:r>
            <a:r>
              <a:rPr lang="cs-CZ" sz="1800" dirty="0"/>
              <a:t> „holub“ &gt; tur.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güvercin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/>
              <a:t>kar-bal.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kögürçün</a:t>
            </a:r>
            <a:br>
              <a:rPr lang="cs-CZ" sz="1800" dirty="0"/>
            </a:br>
            <a:endParaRPr lang="cs-CZ" dirty="0"/>
          </a:p>
          <a:p>
            <a:pPr marL="117475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900" dirty="0" err="1"/>
              <a:t>kazach</a:t>
            </a:r>
            <a:r>
              <a:rPr lang="cs-CZ" sz="1900" dirty="0"/>
              <a:t>. </a:t>
            </a:r>
            <a:r>
              <a:rPr lang="cs-CZ" sz="1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dos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tar</a:t>
            </a:r>
            <a:r>
              <a:rPr lang="cs-CZ" sz="1900" baseline="30000" dirty="0" err="1"/>
              <a:t>N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ımız</a:t>
            </a:r>
            <a:r>
              <a:rPr lang="cs-CZ" sz="1900" baseline="30000" dirty="0" err="1"/>
              <a:t>POSS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ğa</a:t>
            </a:r>
            <a:r>
              <a:rPr lang="cs-CZ" sz="1900" baseline="30000" dirty="0" err="1"/>
              <a:t>C</a:t>
            </a:r>
            <a:r>
              <a:rPr lang="cs-CZ" sz="1900" baseline="30000" dirty="0"/>
              <a:t> </a:t>
            </a:r>
            <a:r>
              <a:rPr lang="cs-CZ" sz="1900" dirty="0"/>
              <a:t>„našim přátelům“</a:t>
            </a:r>
            <a:br>
              <a:rPr lang="cs-CZ" sz="1900" dirty="0"/>
            </a:br>
            <a:r>
              <a:rPr lang="cs-CZ" sz="1900" dirty="0"/>
              <a:t>× </a:t>
            </a:r>
            <a:r>
              <a:rPr lang="cs-CZ" sz="1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äriptes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cs-CZ" sz="1900" baseline="30000" dirty="0" err="1"/>
              <a:t>N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imiz</a:t>
            </a:r>
            <a:r>
              <a:rPr lang="cs-CZ" sz="1900" baseline="30000" dirty="0" err="1"/>
              <a:t>POSS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cs-CZ" sz="1900" baseline="30000" dirty="0" err="1"/>
              <a:t>C</a:t>
            </a:r>
            <a:r>
              <a:rPr lang="cs-CZ" sz="1900" baseline="30000" dirty="0"/>
              <a:t> </a:t>
            </a:r>
            <a:r>
              <a:rPr lang="cs-CZ" sz="1900" dirty="0"/>
              <a:t>„našim kolegům“</a:t>
            </a:r>
          </a:p>
          <a:p>
            <a:pPr marL="117475" lvl="1" indent="0" algn="ctr">
              <a:spcBef>
                <a:spcPts val="0"/>
              </a:spcBef>
              <a:spcAft>
                <a:spcPts val="0"/>
              </a:spcAft>
              <a:buNone/>
            </a:pPr>
            <a:endParaRPr lang="cs-CZ" sz="1900" dirty="0"/>
          </a:p>
          <a:p>
            <a:pPr marL="117475" lvl="1" indent="0" algn="ctr">
              <a:spcBef>
                <a:spcPts val="0"/>
              </a:spcBef>
              <a:spcAft>
                <a:spcPts val="0"/>
              </a:spcAft>
              <a:buNone/>
              <a:tabLst>
                <a:tab pos="855663" algn="l"/>
              </a:tabLst>
            </a:pPr>
            <a:r>
              <a:rPr lang="cs-CZ" sz="1900" dirty="0" err="1"/>
              <a:t>tatar</a:t>
            </a:r>
            <a:r>
              <a:rPr lang="cs-CZ" sz="1900" dirty="0"/>
              <a:t>. </a:t>
            </a:r>
            <a:r>
              <a:rPr lang="cs-CZ" sz="1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aşa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cs-CZ" sz="1900" baseline="30000" dirty="0" err="1"/>
              <a:t>NEG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yaçaq</a:t>
            </a:r>
            <a:r>
              <a:rPr lang="cs-CZ" sz="1900" baseline="30000" dirty="0" err="1"/>
              <a:t>T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mın</a:t>
            </a:r>
            <a:r>
              <a:rPr lang="cs-CZ" sz="1900" baseline="30000" dirty="0" err="1"/>
              <a:t>P&amp;N</a:t>
            </a:r>
            <a:r>
              <a:rPr lang="cs-CZ" sz="1900" baseline="30000" dirty="0"/>
              <a:t> </a:t>
            </a:r>
            <a:r>
              <a:rPr lang="cs-CZ" sz="1900" dirty="0"/>
              <a:t>„nebudu jíst“</a:t>
            </a:r>
          </a:p>
          <a:p>
            <a:pPr marL="117475" lvl="1" indent="0" algn="ctr">
              <a:spcBef>
                <a:spcPts val="0"/>
              </a:spcBef>
              <a:spcAft>
                <a:spcPts val="0"/>
              </a:spcAft>
              <a:buNone/>
              <a:tabLst>
                <a:tab pos="855663" algn="l"/>
              </a:tabLst>
            </a:pPr>
            <a:r>
              <a:rPr lang="cs-CZ" sz="1900" dirty="0"/>
              <a:t>× </a:t>
            </a:r>
            <a:r>
              <a:rPr lang="cs-CZ" sz="1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eç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mä</a:t>
            </a:r>
            <a:r>
              <a:rPr lang="cs-CZ" sz="1900" baseline="30000" dirty="0" err="1"/>
              <a:t>NEG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yäçäk</a:t>
            </a:r>
            <a:r>
              <a:rPr lang="cs-CZ" sz="1900" baseline="30000" dirty="0" err="1"/>
              <a:t>T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cs-CZ" sz="1900" baseline="30000" dirty="0" err="1"/>
              <a:t>P&amp;N</a:t>
            </a:r>
            <a:r>
              <a:rPr lang="cs-CZ" sz="1900" baseline="30000" dirty="0"/>
              <a:t> </a:t>
            </a:r>
            <a:r>
              <a:rPr lang="cs-CZ" sz="1900" dirty="0"/>
              <a:t>„nebudu pít“</a:t>
            </a:r>
          </a:p>
          <a:p>
            <a:pPr marL="117475" lvl="1" indent="0">
              <a:spcBef>
                <a:spcPts val="0"/>
              </a:spcBef>
              <a:spcAft>
                <a:spcPts val="0"/>
              </a:spcAft>
              <a:buNone/>
              <a:tabLst>
                <a:tab pos="855663" algn="l"/>
              </a:tabLst>
            </a:pPr>
            <a:endParaRPr lang="cs-CZ" sz="1600" dirty="0"/>
          </a:p>
          <a:p>
            <a:pPr marL="457200" lvl="1" indent="0" algn="ctr">
              <a:buNone/>
              <a:tabLst>
                <a:tab pos="855663" algn="l"/>
              </a:tabLst>
            </a:pPr>
            <a:r>
              <a:rPr lang="cs-CZ" sz="2100" b="1" dirty="0"/>
              <a:t>!!</a:t>
            </a:r>
            <a:r>
              <a:rPr lang="cs-CZ" sz="2100" dirty="0"/>
              <a:t> nedodržuje se akorát v uzbečtině, </a:t>
            </a:r>
            <a:br>
              <a:rPr lang="cs-CZ" sz="2100" dirty="0"/>
            </a:br>
            <a:r>
              <a:rPr lang="cs-CZ" sz="1900" dirty="0"/>
              <a:t>např. </a:t>
            </a:r>
            <a:r>
              <a:rPr lang="cs-CZ" sz="1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lar</a:t>
            </a:r>
            <a:r>
              <a:rPr lang="cs-CZ" sz="1900" baseline="30000" dirty="0" err="1"/>
              <a:t>N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cs-CZ" sz="1900" baseline="30000" dirty="0" err="1"/>
              <a:t>POSS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cs-CZ" sz="1900" baseline="30000" dirty="0" err="1"/>
              <a:t>C</a:t>
            </a:r>
            <a:r>
              <a:rPr lang="cs-CZ" sz="1900" dirty="0"/>
              <a:t>, </a:t>
            </a:r>
            <a:r>
              <a:rPr lang="cs-CZ" sz="19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cs-CZ" sz="1900" baseline="30000" dirty="0" err="1"/>
              <a:t>NEG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yajak</a:t>
            </a:r>
            <a:r>
              <a:rPr lang="cs-CZ" sz="1900" baseline="30000" dirty="0" err="1"/>
              <a:t>T</a:t>
            </a:r>
            <a:r>
              <a:rPr lang="cs-CZ" sz="1900" dirty="0" err="1"/>
              <a:t>-</a:t>
            </a:r>
            <a:r>
              <a:rPr lang="cs-CZ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cs-CZ" sz="1900" baseline="30000" dirty="0" err="1"/>
              <a:t>P&amp;N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413914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B093DF-D98D-7D66-C47A-F432D9D2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Prototurkičtina</a:t>
            </a:r>
            <a:r>
              <a:rPr lang="cs-CZ" dirty="0"/>
              <a:t> - fonologie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D7BF02-C124-E46F-9E47-4F3959D1C3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vokalický inventář</a:t>
            </a:r>
          </a:p>
          <a:p>
            <a:pPr lvl="1"/>
            <a:r>
              <a:rPr lang="cs-CZ" dirty="0"/>
              <a:t>8/10 vokálů</a:t>
            </a:r>
          </a:p>
          <a:p>
            <a:pPr lvl="1"/>
            <a:r>
              <a:rPr lang="cs-CZ" dirty="0" err="1"/>
              <a:t>kvadrupartitní</a:t>
            </a:r>
            <a:r>
              <a:rPr lang="cs-CZ" dirty="0"/>
              <a:t> opozice</a:t>
            </a:r>
          </a:p>
          <a:p>
            <a:pPr lvl="2"/>
            <a:r>
              <a:rPr lang="cs-CZ" dirty="0"/>
              <a:t>vokalická harmonie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absence diftongů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4C51D1-2E46-09AB-3AAF-222EA9C89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751991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konsonantický inventář</a:t>
            </a:r>
          </a:p>
          <a:p>
            <a:pPr lvl="1"/>
            <a:r>
              <a:rPr lang="cs-CZ" dirty="0"/>
              <a:t>17</a:t>
            </a:r>
            <a:r>
              <a:rPr lang="cs-CZ" baseline="30000" dirty="0"/>
              <a:t>+1</a:t>
            </a:r>
            <a:r>
              <a:rPr lang="cs-CZ" dirty="0"/>
              <a:t> konsonantů</a:t>
            </a:r>
          </a:p>
          <a:p>
            <a:pPr lvl="1"/>
            <a:r>
              <a:rPr lang="cs-CZ" dirty="0"/>
              <a:t>rekonstruovány dvě fáze: PT</a:t>
            </a:r>
            <a:r>
              <a:rPr lang="cs-CZ" baseline="-25000" dirty="0"/>
              <a:t>1¨</a:t>
            </a:r>
            <a:r>
              <a:rPr lang="cs-CZ" dirty="0"/>
              <a:t>&gt; </a:t>
            </a:r>
            <a:r>
              <a:rPr lang="cs-CZ" dirty="0" err="1"/>
              <a:t>PT</a:t>
            </a:r>
            <a:endParaRPr lang="cs-CZ" dirty="0"/>
          </a:p>
          <a:p>
            <a:pPr lvl="2"/>
            <a:r>
              <a:rPr lang="cs-CZ" dirty="0"/>
              <a:t>další následné časově špatně určitelné změny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sz="1700" baseline="30000" dirty="0"/>
          </a:p>
          <a:p>
            <a:pPr marL="457200" lvl="1" indent="0">
              <a:buNone/>
            </a:pPr>
            <a:endParaRPr lang="cs-CZ" sz="1700" baseline="30000" dirty="0"/>
          </a:p>
          <a:p>
            <a:pPr marL="166688" lvl="1" indent="0">
              <a:buNone/>
              <a:tabLst>
                <a:tab pos="117475" algn="l"/>
              </a:tabLst>
            </a:pPr>
            <a:r>
              <a:rPr lang="cs-CZ" sz="1700" baseline="30000" dirty="0"/>
              <a:t>1</a:t>
            </a:r>
            <a:r>
              <a:rPr lang="cs-CZ" sz="1700" dirty="0"/>
              <a:t> </a:t>
            </a:r>
            <a:r>
              <a:rPr lang="cs-CZ" sz="1500" dirty="0"/>
              <a:t>nemůže stát na začátku slova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9C547A8-452E-930C-66B8-589F7AD5C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08" y="4215384"/>
            <a:ext cx="3524250" cy="12096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DC63DE2-79AE-0EC3-0B98-93917E52F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031" y="4237138"/>
            <a:ext cx="5972790" cy="163331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EA1972F-90A4-F762-E60D-780255F41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031" y="4251604"/>
            <a:ext cx="5972791" cy="16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1DFF29-4C12-5D56-F79E-FBE8C748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Prototurkičtina</a:t>
            </a:r>
            <a:r>
              <a:rPr lang="cs-CZ" dirty="0"/>
              <a:t> -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45925A-8806-4266-457D-0BCC40C89F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nomina</a:t>
            </a:r>
            <a:endParaRPr lang="cs-CZ" dirty="0"/>
          </a:p>
          <a:p>
            <a:pPr lvl="1"/>
            <a:r>
              <a:rPr lang="cs-CZ" dirty="0"/>
              <a:t>absence gramatického rodu</a:t>
            </a:r>
          </a:p>
          <a:p>
            <a:pPr lvl="1"/>
            <a:r>
              <a:rPr lang="cs-CZ" dirty="0"/>
              <a:t>singulár, plurál,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duál</a:t>
            </a:r>
            <a:r>
              <a:rPr lang="cs-CZ" dirty="0"/>
              <a:t> (?)</a:t>
            </a:r>
          </a:p>
          <a:p>
            <a:pPr lvl="1"/>
            <a:r>
              <a:rPr lang="cs-CZ" dirty="0"/>
              <a:t>posesivní sufixy</a:t>
            </a:r>
          </a:p>
          <a:p>
            <a:pPr lvl="1"/>
            <a:r>
              <a:rPr lang="cs-CZ" dirty="0"/>
              <a:t>8 pádů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(predikát)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21C68D-B519-C986-19AC-F0ACA8A09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751991"/>
          </a:xfrm>
        </p:spPr>
        <p:txBody>
          <a:bodyPr>
            <a:normAutofit/>
          </a:bodyPr>
          <a:lstStyle/>
          <a:p>
            <a:r>
              <a:rPr lang="cs-CZ" dirty="0"/>
              <a:t>verba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5 slovesných rodů</a:t>
            </a:r>
          </a:p>
          <a:p>
            <a:pPr lvl="1"/>
            <a:r>
              <a:rPr lang="cs-CZ" dirty="0"/>
              <a:t>negace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min. 2 časy/2 způsoby*</a:t>
            </a:r>
          </a:p>
          <a:p>
            <a:pPr lvl="1"/>
            <a:r>
              <a:rPr lang="cs-CZ" dirty="0"/>
              <a:t>osoba*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/>
              <a:t>primárně nejspíše SOV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C9414A3-C349-1E78-52A7-09F1982B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65" y="4001644"/>
            <a:ext cx="14763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7529D-B6C2-0951-2D51-4A9DFBFF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Stará </a:t>
            </a:r>
            <a:r>
              <a:rPr lang="cs-CZ" dirty="0" err="1"/>
              <a:t>turkičtina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3F7DBC-9535-5718-BBF9-AAF57C89B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702828"/>
          </a:xfrm>
        </p:spPr>
        <p:txBody>
          <a:bodyPr/>
          <a:lstStyle/>
          <a:p>
            <a:r>
              <a:rPr lang="cs-CZ" dirty="0"/>
              <a:t>východní dialekt</a:t>
            </a:r>
          </a:p>
          <a:p>
            <a:pPr lvl="1"/>
            <a:r>
              <a:rPr lang="cs-CZ" dirty="0"/>
              <a:t>základ </a:t>
            </a:r>
            <a:r>
              <a:rPr lang="cs-CZ" dirty="0" err="1"/>
              <a:t>obecněturkických</a:t>
            </a:r>
            <a:r>
              <a:rPr lang="cs-CZ" dirty="0"/>
              <a:t> jazyků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doložen od VII. do XIII. století</a:t>
            </a:r>
          </a:p>
          <a:p>
            <a:pPr lvl="2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zhruba 200 nápisů, </a:t>
            </a:r>
            <a:br>
              <a:rPr lang="cs-CZ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několik rukopisů</a:t>
            </a:r>
          </a:p>
          <a:p>
            <a:pPr lvl="1"/>
            <a:r>
              <a:rPr lang="cs-CZ" dirty="0"/>
              <a:t>ve fonologickém systému relativně malé množství změn oproti </a:t>
            </a:r>
            <a:r>
              <a:rPr lang="cs-CZ" dirty="0" err="1"/>
              <a:t>PT</a:t>
            </a:r>
            <a:endParaRPr lang="cs-CZ" dirty="0"/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morfologicky komplexnější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208164-6701-F1F4-386E-E5DB4FA6FE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západní dialekt</a:t>
            </a:r>
          </a:p>
          <a:p>
            <a:pPr lvl="1"/>
            <a:r>
              <a:rPr lang="cs-CZ" dirty="0"/>
              <a:t>základ </a:t>
            </a:r>
            <a:r>
              <a:rPr lang="cs-CZ" dirty="0" err="1"/>
              <a:t>ogurských</a:t>
            </a:r>
            <a:r>
              <a:rPr lang="cs-CZ" dirty="0"/>
              <a:t> jazyků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užíván od cca V. do XIII. století</a:t>
            </a:r>
          </a:p>
          <a:p>
            <a:pPr lvl="2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několik málo fragmentů; </a:t>
            </a:r>
            <a:br>
              <a:rPr lang="cs-CZ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glosy, přejímky</a:t>
            </a:r>
          </a:p>
          <a:p>
            <a:pPr lvl="1"/>
            <a:r>
              <a:rPr lang="cs-CZ" dirty="0"/>
              <a:t>ve fonologickém systému patrná rozsáhlá redukce vokálů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špatně rekonstruovatelná morfologie</a:t>
            </a:r>
          </a:p>
        </p:txBody>
      </p:sp>
    </p:spTree>
    <p:extLst>
      <p:ext uri="{BB962C8B-B14F-4D97-AF65-F5344CB8AC3E}">
        <p14:creationId xmlns:p14="http://schemas.microsoft.com/office/powerpoint/2010/main" val="1363805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38334</TotalTime>
  <Words>2163</Words>
  <Application>Microsoft Office PowerPoint</Application>
  <PresentationFormat>Panoramiczny</PresentationFormat>
  <Paragraphs>347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Garamond</vt:lpstr>
      <vt:lpstr>Times New Roman</vt:lpstr>
      <vt:lpstr>Organiczny</vt:lpstr>
      <vt:lpstr>LgV20 Jazyky Střední Asie,  Sibiře a Dálného Východu (Turkické jazyky)</vt:lpstr>
      <vt:lpstr>Shrnutí</vt:lpstr>
      <vt:lpstr>Probraná látka a co čekat v písemce</vt:lpstr>
      <vt:lpstr>Altajská makrorodina / sprachbund</vt:lpstr>
      <vt:lpstr>Turkická jazyková rodina</vt:lpstr>
      <vt:lpstr>Princip a příklady</vt:lpstr>
      <vt:lpstr>Prototurkičtina - fonologie</vt:lpstr>
      <vt:lpstr>Prototurkičtina - morfologie</vt:lpstr>
      <vt:lpstr>Stará turkičtina</vt:lpstr>
      <vt:lpstr>Stará turkická písma</vt:lpstr>
      <vt:lpstr>Turkická jazyková rodina</vt:lpstr>
      <vt:lpstr>Obecněturkické jazyky</vt:lpstr>
      <vt:lpstr>Oguzské jazyky</vt:lpstr>
      <vt:lpstr>Kypčacké jazyky</vt:lpstr>
      <vt:lpstr>Karlucké jazyky</vt:lpstr>
      <vt:lpstr>Sibiřské jazyky</vt:lpstr>
      <vt:lpstr>Arguské jazyky</vt:lpstr>
      <vt:lpstr>Ogurské / bolgarské jazyky</vt:lpstr>
      <vt:lpstr>Toť vše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365</cp:revision>
  <dcterms:created xsi:type="dcterms:W3CDTF">2022-08-13T13:52:51Z</dcterms:created>
  <dcterms:modified xsi:type="dcterms:W3CDTF">2023-05-08T15:52:04Z</dcterms:modified>
</cp:coreProperties>
</file>