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3" r:id="rId4"/>
    <p:sldId id="299" r:id="rId5"/>
    <p:sldId id="294" r:id="rId6"/>
    <p:sldId id="300" r:id="rId7"/>
    <p:sldId id="301" r:id="rId8"/>
    <p:sldId id="304" r:id="rId9"/>
    <p:sldId id="302" r:id="rId10"/>
    <p:sldId id="303" r:id="rId11"/>
    <p:sldId id="307" r:id="rId12"/>
    <p:sldId id="297" r:id="rId13"/>
    <p:sldId id="306" r:id="rId14"/>
    <p:sldId id="295" r:id="rId15"/>
    <p:sldId id="305" r:id="rId16"/>
    <p:sldId id="286" r:id="rId17"/>
    <p:sldId id="298" r:id="rId18"/>
    <p:sldId id="296" r:id="rId19"/>
    <p:sldId id="308" r:id="rId20"/>
    <p:sldId id="289" r:id="rId21"/>
    <p:sldId id="309" r:id="rId22"/>
    <p:sldId id="290" r:id="rId23"/>
    <p:sldId id="288" r:id="rId24"/>
    <p:sldId id="311" r:id="rId25"/>
    <p:sldId id="310" r:id="rId26"/>
    <p:sldId id="31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D13CC8B-1CE7-4DB8-A011-09D5BE0CE03A}" type="datetimeFigureOut">
              <a:rPr lang="cs-CZ" smtClean="0"/>
              <a:t>11.02.2023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382336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D13CC8B-1CE7-4DB8-A011-09D5BE0CE03A}" type="datetimeFigureOut">
              <a:rPr lang="cs-CZ" smtClean="0"/>
              <a:t>11.02.2023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123938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D13CC8B-1CE7-4DB8-A011-09D5BE0CE03A}" type="datetimeFigureOut">
              <a:rPr lang="cs-CZ" smtClean="0"/>
              <a:t>11.02.2023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408821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D13CC8B-1CE7-4DB8-A011-09D5BE0CE03A}" type="datetimeFigureOut">
              <a:rPr lang="cs-CZ" smtClean="0"/>
              <a:t>11.02.2023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204373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D13CC8B-1CE7-4DB8-A011-09D5BE0CE03A}" type="datetimeFigureOut">
              <a:rPr lang="cs-CZ" smtClean="0"/>
              <a:t>11.02.2023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366059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D13CC8B-1CE7-4DB8-A011-09D5BE0CE03A}" type="datetimeFigureOut">
              <a:rPr lang="cs-CZ" smtClean="0"/>
              <a:t>11.02.2023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116565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D13CC8B-1CE7-4DB8-A011-09D5BE0CE03A}" type="datetimeFigureOut">
              <a:rPr lang="cs-CZ" smtClean="0"/>
              <a:t>11.02.2023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166457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D13CC8B-1CE7-4DB8-A011-09D5BE0CE03A}" type="datetimeFigureOut">
              <a:rPr lang="cs-CZ" smtClean="0"/>
              <a:t>11.02.2023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220006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3CC8B-1CE7-4DB8-A011-09D5BE0CE03A}" type="datetimeFigureOut">
              <a:rPr lang="cs-CZ" smtClean="0"/>
              <a:t>11.02.2023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4892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D13CC8B-1CE7-4DB8-A011-09D5BE0CE03A}" type="datetimeFigureOut">
              <a:rPr lang="cs-CZ" smtClean="0"/>
              <a:t>11.02.2023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9610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D13CC8B-1CE7-4DB8-A011-09D5BE0CE03A}" type="datetimeFigureOut">
              <a:rPr lang="cs-CZ" smtClean="0"/>
              <a:t>11.02.2023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8379E4D-FACE-45DE-BA5A-88B5D6CA0F16}" type="slidenum">
              <a:rPr lang="cs-CZ" smtClean="0"/>
              <a:t>‹#›</a:t>
            </a:fld>
            <a:endParaRPr lang="cs-CZ"/>
          </a:p>
        </p:txBody>
      </p:sp>
    </p:spTree>
    <p:extLst>
      <p:ext uri="{BB962C8B-B14F-4D97-AF65-F5344CB8AC3E}">
        <p14:creationId xmlns:p14="http://schemas.microsoft.com/office/powerpoint/2010/main" val="378912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3CC8B-1CE7-4DB8-A011-09D5BE0CE03A}" type="datetimeFigureOut">
              <a:rPr lang="cs-CZ" smtClean="0"/>
              <a:t>11.02.2023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79E4D-FACE-45DE-BA5A-88B5D6CA0F16}" type="slidenum">
              <a:rPr lang="cs-CZ" smtClean="0"/>
              <a:t>‹#›</a:t>
            </a:fld>
            <a:endParaRPr lang="cs-CZ"/>
          </a:p>
        </p:txBody>
      </p:sp>
    </p:spTree>
    <p:extLst>
      <p:ext uri="{BB962C8B-B14F-4D97-AF65-F5344CB8AC3E}">
        <p14:creationId xmlns:p14="http://schemas.microsoft.com/office/powerpoint/2010/main" val="39226575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mages.app.goo.gl/3RMqV5euoy1XT4DQ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D3027F-4241-4011-B9A4-396F61570474}"/>
              </a:ext>
            </a:extLst>
          </p:cNvPr>
          <p:cNvSpPr>
            <a:spLocks noGrp="1"/>
          </p:cNvSpPr>
          <p:nvPr>
            <p:ph type="ctrTitle"/>
          </p:nvPr>
        </p:nvSpPr>
        <p:spPr>
          <a:xfrm>
            <a:off x="7464614" y="959244"/>
            <a:ext cx="4087306" cy="3713829"/>
          </a:xfrm>
        </p:spPr>
        <p:txBody>
          <a:bodyPr anchor="b">
            <a:normAutofit/>
          </a:bodyPr>
          <a:lstStyle/>
          <a:p>
            <a:pPr algn="l"/>
            <a:r>
              <a:rPr lang="cs-CZ" sz="5400" dirty="0"/>
              <a:t>Úvod do byzantologie</a:t>
            </a:r>
            <a:br>
              <a:rPr lang="cs-CZ" sz="5400" dirty="0"/>
            </a:br>
            <a:endParaRPr lang="cs-CZ" sz="5400" dirty="0"/>
          </a:p>
        </p:txBody>
      </p:sp>
      <p:sp>
        <p:nvSpPr>
          <p:cNvPr id="3" name="Podnadpis 2">
            <a:extLst>
              <a:ext uri="{FF2B5EF4-FFF2-40B4-BE49-F238E27FC236}">
                <a16:creationId xmlns:a16="http://schemas.microsoft.com/office/drawing/2014/main" id="{D9E8D6BD-57EF-4774-BDDE-E1FA7CD3166C}"/>
              </a:ext>
            </a:extLst>
          </p:cNvPr>
          <p:cNvSpPr>
            <a:spLocks noGrp="1"/>
          </p:cNvSpPr>
          <p:nvPr>
            <p:ph type="subTitle" idx="1"/>
          </p:nvPr>
        </p:nvSpPr>
        <p:spPr>
          <a:xfrm>
            <a:off x="7464612" y="4750893"/>
            <a:ext cx="4087305" cy="1147863"/>
          </a:xfrm>
        </p:spPr>
        <p:txBody>
          <a:bodyPr anchor="t">
            <a:normAutofit/>
          </a:bodyPr>
          <a:lstStyle/>
          <a:p>
            <a:pPr algn="l"/>
            <a:endParaRPr lang="cs-CZ" sz="2000" dirty="0"/>
          </a:p>
        </p:txBody>
      </p:sp>
      <p:pic>
        <p:nvPicPr>
          <p:cNvPr id="6" name="Obrázek 5" descr="Obsah obrázku mapa&#10;&#10;Popis byl vytvořen automaticky">
            <a:extLst>
              <a:ext uri="{FF2B5EF4-FFF2-40B4-BE49-F238E27FC236}">
                <a16:creationId xmlns:a16="http://schemas.microsoft.com/office/drawing/2014/main" id="{A33DC159-4054-4565-9F7C-EAB33921C11C}"/>
              </a:ext>
            </a:extLst>
          </p:cNvPr>
          <p:cNvPicPr>
            <a:picLocks noChangeAspect="1"/>
          </p:cNvPicPr>
          <p:nvPr/>
        </p:nvPicPr>
        <p:blipFill rotWithShape="1">
          <a:blip r:embed="rId2">
            <a:extLst>
              <a:ext uri="{28A0092B-C50C-407E-A947-70E740481C1C}">
                <a14:useLocalDpi xmlns:a14="http://schemas.microsoft.com/office/drawing/2010/main" val="0"/>
              </a:ext>
            </a:extLst>
          </a:blip>
          <a:srcRect l="8544" r="14846"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552195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r>
              <a:rPr lang="cs-CZ" dirty="0">
                <a:latin typeface="Palatino Linotype" panose="02040502050505030304" pitchFamily="18" charset="0"/>
              </a:rPr>
              <a:t>Dějiny Byzance – pozdní období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1261 panovník </a:t>
            </a:r>
            <a:r>
              <a:rPr lang="cs-CZ" dirty="0" err="1"/>
              <a:t>Nikajského</a:t>
            </a:r>
            <a:r>
              <a:rPr lang="cs-CZ" dirty="0"/>
              <a:t> císařství Michael VIII. </a:t>
            </a:r>
            <a:r>
              <a:rPr lang="cs-CZ" dirty="0" err="1"/>
              <a:t>Palaiologos</a:t>
            </a:r>
            <a:r>
              <a:rPr lang="cs-CZ" dirty="0"/>
              <a:t> dobyl Konstantinopol</a:t>
            </a:r>
          </a:p>
          <a:p>
            <a:r>
              <a:rPr lang="cs-CZ" dirty="0"/>
              <a:t>další části bývalé říše zůstávají nezávislé</a:t>
            </a:r>
          </a:p>
          <a:p>
            <a:r>
              <a:rPr lang="cs-CZ" dirty="0"/>
              <a:t>vnitřní spory o církevní unii se západem (</a:t>
            </a:r>
            <a:r>
              <a:rPr lang="cs-CZ" dirty="0" err="1"/>
              <a:t>hesychasmus</a:t>
            </a:r>
            <a:r>
              <a:rPr lang="cs-CZ" dirty="0"/>
              <a:t>, </a:t>
            </a:r>
            <a:r>
              <a:rPr lang="cs-CZ" dirty="0" err="1"/>
              <a:t>zelóti</a:t>
            </a:r>
            <a:r>
              <a:rPr lang="cs-CZ" dirty="0"/>
              <a:t>)</a:t>
            </a:r>
          </a:p>
          <a:p>
            <a:r>
              <a:rPr lang="cs-CZ" dirty="0"/>
              <a:t>vleklá občanská válka</a:t>
            </a:r>
          </a:p>
          <a:p>
            <a:r>
              <a:rPr lang="cs-CZ" dirty="0"/>
              <a:t>29. května 1453 Konstantinopol dobyla </a:t>
            </a:r>
            <a:r>
              <a:rPr lang="cs-CZ" dirty="0" err="1"/>
              <a:t>Mehmedem</a:t>
            </a:r>
            <a:r>
              <a:rPr lang="cs-CZ" dirty="0"/>
              <a:t> II.</a:t>
            </a:r>
          </a:p>
          <a:p>
            <a:r>
              <a:rPr lang="cs-CZ" dirty="0"/>
              <a:t>Michael VIII. </a:t>
            </a:r>
            <a:r>
              <a:rPr lang="cs-CZ" dirty="0" err="1"/>
              <a:t>Palaiologos</a:t>
            </a:r>
            <a:r>
              <a:rPr lang="cs-CZ" dirty="0"/>
              <a:t> (1261–1282), Konstantin XI. </a:t>
            </a:r>
            <a:r>
              <a:rPr lang="cs-CZ" dirty="0" err="1"/>
              <a:t>Palaiologos</a:t>
            </a:r>
            <a:r>
              <a:rPr lang="cs-CZ" dirty="0"/>
              <a:t> (1448–1453)</a:t>
            </a:r>
          </a:p>
          <a:p>
            <a:r>
              <a:rPr lang="cs-CZ" dirty="0"/>
              <a:t>nepřátelé: Turci, západní křesťané, Srbové</a:t>
            </a:r>
          </a:p>
        </p:txBody>
      </p:sp>
    </p:spTree>
    <p:extLst>
      <p:ext uri="{BB962C8B-B14F-4D97-AF65-F5344CB8AC3E}">
        <p14:creationId xmlns:p14="http://schemas.microsoft.com/office/powerpoint/2010/main" val="335340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pPr algn="ctr"/>
            <a:r>
              <a:rPr lang="cs-CZ" dirty="0">
                <a:latin typeface="Palatino Linotype" panose="02040502050505030304" pitchFamily="18" charset="0"/>
              </a:rPr>
              <a:t>Pád Konstantinopole</a:t>
            </a:r>
          </a:p>
        </p:txBody>
      </p:sp>
      <p:pic>
        <p:nvPicPr>
          <p:cNvPr id="4" name="Zástupný obsah 3">
            <a:extLst>
              <a:ext uri="{FF2B5EF4-FFF2-40B4-BE49-F238E27FC236}">
                <a16:creationId xmlns:a16="http://schemas.microsoft.com/office/drawing/2014/main" id="{98B85B58-45D0-05C4-8D45-5248CB2A22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702" y="1434904"/>
            <a:ext cx="6797002" cy="5233181"/>
          </a:xfrm>
          <a:prstGeom prst="rect">
            <a:avLst/>
          </a:prstGeom>
        </p:spPr>
      </p:pic>
    </p:spTree>
    <p:extLst>
      <p:ext uri="{BB962C8B-B14F-4D97-AF65-F5344CB8AC3E}">
        <p14:creationId xmlns:p14="http://schemas.microsoft.com/office/powerpoint/2010/main" val="88579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Tři pilíře byzantského státu: státní zřízení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absolutní monarchie v čele s císařem</a:t>
            </a:r>
          </a:p>
          <a:p>
            <a:r>
              <a:rPr lang="cs-CZ" dirty="0"/>
              <a:t>státní zřízení založeno na římském systému (organizace armády, hierarchicky strukturovaný byrokratický aparát, centrální role císařského dvora)</a:t>
            </a:r>
          </a:p>
          <a:p>
            <a:r>
              <a:rPr lang="cs-CZ" dirty="0"/>
              <a:t>velká prostupnost mezi společenskými třídami</a:t>
            </a:r>
          </a:p>
          <a:p>
            <a:r>
              <a:rPr lang="cs-CZ" dirty="0"/>
              <a:t>úzký vztah mezi hlavou státu (císař) a hlavou církve (patriarcha)</a:t>
            </a:r>
          </a:p>
        </p:txBody>
      </p:sp>
    </p:spTree>
    <p:extLst>
      <p:ext uri="{BB962C8B-B14F-4D97-AF65-F5344CB8AC3E}">
        <p14:creationId xmlns:p14="http://schemas.microsoft.com/office/powerpoint/2010/main" val="299239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Římská vs. byzantská říše</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příslušnost k byzantské říši není založena na národnostním principu</a:t>
            </a:r>
          </a:p>
          <a:p>
            <a:r>
              <a:rPr lang="cs-CZ" dirty="0"/>
              <a:t>v byzantské literatuře se objevují 2 termíny:</a:t>
            </a:r>
          </a:p>
          <a:p>
            <a:pPr lvl="1"/>
            <a:r>
              <a:rPr lang="el-GR" dirty="0"/>
              <a:t>Έλληνας</a:t>
            </a:r>
            <a:r>
              <a:rPr lang="cs-CZ" dirty="0"/>
              <a:t> – pohanský Řek, odkaz na slavnou antickou minulost</a:t>
            </a:r>
            <a:endParaRPr lang="el-GR" dirty="0"/>
          </a:p>
          <a:p>
            <a:pPr lvl="1"/>
            <a:r>
              <a:rPr lang="el-GR" dirty="0"/>
              <a:t>Ρωμαίοι</a:t>
            </a:r>
            <a:r>
              <a:rPr lang="cs-CZ" dirty="0"/>
              <a:t> – Římané, takto se označovali sami Byzantinci</a:t>
            </a:r>
          </a:p>
          <a:p>
            <a:pPr lvl="1"/>
            <a:r>
              <a:rPr lang="cs-CZ" dirty="0"/>
              <a:t>v moderní řecké literatuře </a:t>
            </a:r>
            <a:r>
              <a:rPr lang="el-GR" dirty="0"/>
              <a:t>Ρωμιός, Ρωμιοσύνη – </a:t>
            </a:r>
            <a:r>
              <a:rPr lang="cs-CZ" dirty="0"/>
              <a:t>konotace (expresivita): dějinný vývoj, utrpení národa, křesťanství, národní hrdost</a:t>
            </a:r>
          </a:p>
          <a:p>
            <a:pPr lvl="1"/>
            <a:endParaRPr lang="cs-CZ" dirty="0"/>
          </a:p>
          <a:p>
            <a:r>
              <a:rPr lang="cs-CZ" dirty="0"/>
              <a:t>termín Byzanc = pozdější konstrukt (osvícenství)</a:t>
            </a:r>
          </a:p>
        </p:txBody>
      </p:sp>
    </p:spTree>
    <p:extLst>
      <p:ext uri="{BB962C8B-B14F-4D97-AF65-F5344CB8AC3E}">
        <p14:creationId xmlns:p14="http://schemas.microsoft.com/office/powerpoint/2010/main" val="212582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a:xfrm>
            <a:off x="6600264" y="556994"/>
            <a:ext cx="5343207" cy="1672499"/>
          </a:xfrm>
        </p:spPr>
        <p:txBody>
          <a:bodyPr>
            <a:normAutofit/>
          </a:bodyPr>
          <a:lstStyle/>
          <a:p>
            <a:r>
              <a:rPr lang="cs-CZ" sz="3700" dirty="0">
                <a:latin typeface="Palatino Linotype" panose="02040502050505030304" pitchFamily="18" charset="0"/>
              </a:rPr>
              <a:t>Tři pilíře byzantského státu: víra</a:t>
            </a:r>
          </a:p>
        </p:txBody>
      </p:sp>
      <p:pic>
        <p:nvPicPr>
          <p:cNvPr id="4" name="Obrázek 3" descr="Obsah obrázku obloha, exteriér, budova, skála&#10;&#10;Popis byl vytvořen automaticky">
            <a:extLst>
              <a:ext uri="{FF2B5EF4-FFF2-40B4-BE49-F238E27FC236}">
                <a16:creationId xmlns:a16="http://schemas.microsoft.com/office/drawing/2014/main" id="{874BA6A3-3BC3-D120-2E3B-77714750AA44}"/>
              </a:ext>
            </a:extLst>
          </p:cNvPr>
          <p:cNvPicPr>
            <a:picLocks noChangeAspect="1"/>
          </p:cNvPicPr>
          <p:nvPr/>
        </p:nvPicPr>
        <p:blipFill rotWithShape="1">
          <a:blip r:embed="rId2">
            <a:extLst>
              <a:ext uri="{28A0092B-C50C-407E-A947-70E740481C1C}">
                <a14:useLocalDpi xmlns:a14="http://schemas.microsoft.com/office/drawing/2010/main" val="0"/>
              </a:ext>
            </a:extLst>
          </a:blip>
          <a:srcRect l="22321" r="14447" b="1"/>
          <a:stretch/>
        </p:blipFill>
        <p:spPr>
          <a:xfrm>
            <a:off x="-4642" y="10"/>
            <a:ext cx="3006061" cy="3339639"/>
          </a:xfrm>
          <a:prstGeom prst="rect">
            <a:avLst/>
          </a:prstGeom>
        </p:spPr>
      </p:pic>
      <p:pic>
        <p:nvPicPr>
          <p:cNvPr id="9" name="Obrázek 8" descr="Obsah obrázku obloha, voda, exteriér, loďka&#10;&#10;Popis byl vytvořen automaticky">
            <a:extLst>
              <a:ext uri="{FF2B5EF4-FFF2-40B4-BE49-F238E27FC236}">
                <a16:creationId xmlns:a16="http://schemas.microsoft.com/office/drawing/2014/main" id="{A8F2439F-6D56-6AA1-7D2E-C5E113A2440B}"/>
              </a:ext>
            </a:extLst>
          </p:cNvPr>
          <p:cNvPicPr>
            <a:picLocks noChangeAspect="1"/>
          </p:cNvPicPr>
          <p:nvPr/>
        </p:nvPicPr>
        <p:blipFill rotWithShape="1">
          <a:blip r:embed="rId3">
            <a:extLst>
              <a:ext uri="{28A0092B-C50C-407E-A947-70E740481C1C}">
                <a14:useLocalDpi xmlns:a14="http://schemas.microsoft.com/office/drawing/2010/main" val="0"/>
              </a:ext>
            </a:extLst>
          </a:blip>
          <a:srcRect l="25045" r="7781" b="-1"/>
          <a:stretch/>
        </p:blipFill>
        <p:spPr>
          <a:xfrm>
            <a:off x="3198068" y="10"/>
            <a:ext cx="2991088" cy="3339639"/>
          </a:xfrm>
          <a:prstGeom prst="rect">
            <a:avLst/>
          </a:prstGeom>
        </p:spPr>
      </p:pic>
      <p:pic>
        <p:nvPicPr>
          <p:cNvPr id="6" name="Obrázek 5" descr="Obsah obrázku budova, exteriér, staré, svatyně&#10;&#10;Popis byl vytvořen automaticky">
            <a:extLst>
              <a:ext uri="{FF2B5EF4-FFF2-40B4-BE49-F238E27FC236}">
                <a16:creationId xmlns:a16="http://schemas.microsoft.com/office/drawing/2014/main" id="{01FC18BA-7CBF-3082-80BD-36E6E572BEC3}"/>
              </a:ext>
            </a:extLst>
          </p:cNvPr>
          <p:cNvPicPr>
            <a:picLocks noChangeAspect="1"/>
          </p:cNvPicPr>
          <p:nvPr/>
        </p:nvPicPr>
        <p:blipFill rotWithShape="1">
          <a:blip r:embed="rId4">
            <a:extLst>
              <a:ext uri="{28A0092B-C50C-407E-A947-70E740481C1C}">
                <a14:useLocalDpi xmlns:a14="http://schemas.microsoft.com/office/drawing/2010/main" val="0"/>
              </a:ext>
            </a:extLst>
          </a:blip>
          <a:srcRect t="6742" r="1" b="12420"/>
          <a:stretch/>
        </p:blipFill>
        <p:spPr>
          <a:xfrm>
            <a:off x="-2" y="3518351"/>
            <a:ext cx="6189158" cy="3339649"/>
          </a:xfrm>
          <a:prstGeom prst="rect">
            <a:avLst/>
          </a:prstGeom>
        </p:spPr>
      </p:pic>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a:xfrm>
            <a:off x="6600265" y="2413645"/>
            <a:ext cx="4753534" cy="3694734"/>
          </a:xfrm>
        </p:spPr>
        <p:txBody>
          <a:bodyPr>
            <a:normAutofit/>
          </a:bodyPr>
          <a:lstStyle/>
          <a:p>
            <a:endParaRPr lang="cs-CZ" sz="2000" dirty="0"/>
          </a:p>
          <a:p>
            <a:r>
              <a:rPr lang="cs-CZ" sz="2000" dirty="0"/>
              <a:t>ortodoxní křesťanství od 4. stol.</a:t>
            </a:r>
          </a:p>
          <a:p>
            <a:r>
              <a:rPr lang="cs-CZ" sz="2000" dirty="0"/>
              <a:t>pohanské řecké náboženství stále součástí kulturního dědictví</a:t>
            </a:r>
          </a:p>
          <a:p>
            <a:r>
              <a:rPr lang="cs-CZ" sz="2000" dirty="0"/>
              <a:t>patriarcha</a:t>
            </a:r>
          </a:p>
          <a:p>
            <a:r>
              <a:rPr lang="cs-CZ" sz="2000" dirty="0"/>
              <a:t>misie k západním křesťanům v 9. stol.</a:t>
            </a:r>
          </a:p>
          <a:p>
            <a:r>
              <a:rPr lang="cs-CZ" sz="2000" dirty="0"/>
              <a:t>vnitřní spory (trinitární, christologické, ikonoklasmus, unie s katolickou církví, </a:t>
            </a:r>
            <a:r>
              <a:rPr lang="cs-CZ" sz="2000" dirty="0" err="1"/>
              <a:t>hésychasmus</a:t>
            </a:r>
            <a:r>
              <a:rPr lang="cs-CZ" sz="2000" dirty="0"/>
              <a:t>)</a:t>
            </a:r>
          </a:p>
          <a:p>
            <a:r>
              <a:rPr lang="cs-CZ" sz="2000" dirty="0"/>
              <a:t>vnější spory se západní církví (schizma)</a:t>
            </a:r>
          </a:p>
        </p:txBody>
      </p:sp>
    </p:spTree>
    <p:extLst>
      <p:ext uri="{BB962C8B-B14F-4D97-AF65-F5344CB8AC3E}">
        <p14:creationId xmlns:p14="http://schemas.microsoft.com/office/powerpoint/2010/main" val="95594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7C1D28-3E70-A97E-8F59-FAF61638F1FA}"/>
              </a:ext>
            </a:extLst>
          </p:cNvPr>
          <p:cNvSpPr>
            <a:spLocks noGrp="1"/>
          </p:cNvSpPr>
          <p:nvPr>
            <p:ph type="title"/>
          </p:nvPr>
        </p:nvSpPr>
        <p:spPr>
          <a:xfrm>
            <a:off x="4965430" y="629268"/>
            <a:ext cx="6586491" cy="1286160"/>
          </a:xfrm>
        </p:spPr>
        <p:txBody>
          <a:bodyPr anchor="b">
            <a:normAutofit fontScale="90000"/>
          </a:bodyPr>
          <a:lstStyle/>
          <a:p>
            <a:pPr algn="ctr"/>
            <a:r>
              <a:rPr lang="cs-CZ" sz="4400" b="1" dirty="0" err="1"/>
              <a:t>Nicejsko</a:t>
            </a:r>
            <a:r>
              <a:rPr lang="cs-CZ" sz="4400" b="1" dirty="0"/>
              <a:t>-konstantinopolské vyznání víry</a:t>
            </a:r>
            <a:endParaRPr lang="cs-CZ" dirty="0"/>
          </a:p>
        </p:txBody>
      </p:sp>
      <p:sp>
        <p:nvSpPr>
          <p:cNvPr id="3" name="Zástupný obsah 2">
            <a:extLst>
              <a:ext uri="{FF2B5EF4-FFF2-40B4-BE49-F238E27FC236}">
                <a16:creationId xmlns:a16="http://schemas.microsoft.com/office/drawing/2014/main" id="{13989DCF-AB34-15C0-ED38-CE8D3666449A}"/>
              </a:ext>
            </a:extLst>
          </p:cNvPr>
          <p:cNvSpPr>
            <a:spLocks noGrp="1"/>
          </p:cNvSpPr>
          <p:nvPr>
            <p:ph idx="1"/>
          </p:nvPr>
        </p:nvSpPr>
        <p:spPr>
          <a:xfrm>
            <a:off x="4965431" y="2115118"/>
            <a:ext cx="6586489" cy="4603734"/>
          </a:xfrm>
        </p:spPr>
        <p:txBody>
          <a:bodyPr>
            <a:noAutofit/>
          </a:bodyPr>
          <a:lstStyle/>
          <a:p>
            <a:r>
              <a:rPr lang="cs-CZ" sz="1800" dirty="0"/>
              <a:t>Věřím v jednoho Boha,</a:t>
            </a:r>
            <a:br>
              <a:rPr lang="cs-CZ" sz="1800" dirty="0"/>
            </a:br>
            <a:r>
              <a:rPr lang="cs-CZ" sz="1800" dirty="0"/>
              <a:t>   Otce všemohoucího,</a:t>
            </a:r>
            <a:br>
              <a:rPr lang="cs-CZ" sz="1800" dirty="0"/>
            </a:br>
            <a:r>
              <a:rPr lang="cs-CZ" sz="1800" dirty="0"/>
              <a:t>Stvořitele nebe i země,</a:t>
            </a:r>
            <a:br>
              <a:rPr lang="cs-CZ" sz="1800" dirty="0"/>
            </a:br>
            <a:r>
              <a:rPr lang="cs-CZ" sz="1800" dirty="0"/>
              <a:t>   všeho viditelného i neviditelného.</a:t>
            </a:r>
            <a:br>
              <a:rPr lang="cs-CZ" sz="1800" dirty="0"/>
            </a:br>
            <a:br>
              <a:rPr lang="cs-CZ" sz="1800" dirty="0"/>
            </a:br>
            <a:r>
              <a:rPr lang="cs-CZ" sz="1800" dirty="0"/>
              <a:t>Věřím v jednoho Pána</a:t>
            </a:r>
            <a:br>
              <a:rPr lang="cs-CZ" sz="1800" dirty="0"/>
            </a:br>
            <a:r>
              <a:rPr lang="cs-CZ" sz="1800" dirty="0"/>
              <a:t>   Ježíše Krista,</a:t>
            </a:r>
            <a:br>
              <a:rPr lang="cs-CZ" sz="1800" dirty="0"/>
            </a:br>
            <a:r>
              <a:rPr lang="cs-CZ" sz="1800" dirty="0"/>
              <a:t>jednorozeného Syna Božího,</a:t>
            </a:r>
            <a:br>
              <a:rPr lang="cs-CZ" sz="1800" dirty="0"/>
            </a:br>
            <a:r>
              <a:rPr lang="cs-CZ" sz="1800" dirty="0"/>
              <a:t>   který se zrodil z Otce</a:t>
            </a:r>
            <a:br>
              <a:rPr lang="cs-CZ" sz="1800" dirty="0"/>
            </a:br>
            <a:r>
              <a:rPr lang="cs-CZ" sz="1800" dirty="0"/>
              <a:t>   přede všemi věky:</a:t>
            </a:r>
            <a:br>
              <a:rPr lang="cs-CZ" sz="1800" dirty="0"/>
            </a:br>
            <a:br>
              <a:rPr lang="cs-CZ" sz="1800" dirty="0"/>
            </a:br>
            <a:r>
              <a:rPr lang="cs-CZ" sz="1800" dirty="0"/>
              <a:t>Bůh z Boha, Světlo ze Světla,</a:t>
            </a:r>
            <a:br>
              <a:rPr lang="cs-CZ" sz="1800" dirty="0"/>
            </a:br>
            <a:r>
              <a:rPr lang="cs-CZ" sz="1800" dirty="0"/>
              <a:t>   Pravý Bůh z Pravého Boha,</a:t>
            </a:r>
            <a:br>
              <a:rPr lang="cs-CZ" sz="1800" dirty="0"/>
            </a:br>
            <a:r>
              <a:rPr lang="cs-CZ" sz="1800" dirty="0"/>
              <a:t>zrozený, nestvořený,</a:t>
            </a:r>
            <a:br>
              <a:rPr lang="cs-CZ" sz="1800" dirty="0"/>
            </a:br>
            <a:r>
              <a:rPr lang="cs-CZ" sz="1800" dirty="0"/>
              <a:t>   </a:t>
            </a:r>
            <a:r>
              <a:rPr lang="cs-CZ" sz="1800" b="1" dirty="0"/>
              <a:t>jedné podstaty s Otcem,</a:t>
            </a:r>
            <a:br>
              <a:rPr lang="cs-CZ" sz="1800" b="1" dirty="0"/>
            </a:br>
            <a:r>
              <a:rPr lang="cs-CZ" sz="1800" dirty="0"/>
              <a:t>   skrze něhož všechno je stvořeno.</a:t>
            </a:r>
          </a:p>
          <a:p>
            <a:r>
              <a:rPr lang="cs-CZ" sz="1800" i="1" dirty="0"/>
              <a:t>Ikona zobrazující ustanovení </a:t>
            </a:r>
            <a:r>
              <a:rPr lang="cs-CZ" sz="1800" i="1" dirty="0" err="1"/>
              <a:t>nicejsko</a:t>
            </a:r>
            <a:r>
              <a:rPr lang="cs-CZ" sz="1800" i="1" dirty="0"/>
              <a:t>-konstantinopolské vyznání víry na Chalkedonském koncilu roku 451</a:t>
            </a:r>
            <a:endParaRPr lang="cs-CZ" sz="1800" dirty="0"/>
          </a:p>
        </p:txBody>
      </p:sp>
      <p:pic>
        <p:nvPicPr>
          <p:cNvPr id="4" name="Obrázek 3" descr="Obsah obrázku text, kniha&#10;&#10;Popis byl vytvořen automaticky">
            <a:extLst>
              <a:ext uri="{FF2B5EF4-FFF2-40B4-BE49-F238E27FC236}">
                <a16:creationId xmlns:a16="http://schemas.microsoft.com/office/drawing/2014/main" id="{82EEB97C-B2BD-6CB1-F087-24116E11EF2E}"/>
              </a:ext>
            </a:extLst>
          </p:cNvPr>
          <p:cNvPicPr>
            <a:picLocks noChangeAspect="1"/>
          </p:cNvPicPr>
          <p:nvPr/>
        </p:nvPicPr>
        <p:blipFill rotWithShape="1">
          <a:blip r:embed="rId2">
            <a:extLst>
              <a:ext uri="{28A0092B-C50C-407E-A947-70E740481C1C}">
                <a14:useLocalDpi xmlns:a14="http://schemas.microsoft.com/office/drawing/2010/main" val="0"/>
              </a:ext>
            </a:extLst>
          </a:blip>
          <a:srcRect l="1273" r="707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5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a:xfrm>
            <a:off x="838201" y="365125"/>
            <a:ext cx="3816095" cy="1938076"/>
          </a:xfrm>
        </p:spPr>
        <p:txBody>
          <a:bodyPr>
            <a:normAutofit/>
          </a:bodyPr>
          <a:lstStyle/>
          <a:p>
            <a:r>
              <a:rPr lang="cs-CZ" dirty="0" err="1">
                <a:latin typeface="Palatino Linotype" panose="02040502050505030304" pitchFamily="18" charset="0"/>
              </a:rPr>
              <a:t>Hagia</a:t>
            </a:r>
            <a:r>
              <a:rPr lang="cs-CZ" dirty="0">
                <a:latin typeface="Palatino Linotype" panose="02040502050505030304" pitchFamily="18" charset="0"/>
              </a:rPr>
              <a:t> Sofia</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a:xfrm>
            <a:off x="838201" y="2040835"/>
            <a:ext cx="3816096" cy="4136127"/>
          </a:xfrm>
        </p:spPr>
        <p:txBody>
          <a:bodyPr>
            <a:normAutofit/>
          </a:bodyPr>
          <a:lstStyle/>
          <a:p>
            <a:endParaRPr lang="cs-CZ" sz="2000" dirty="0"/>
          </a:p>
          <a:p>
            <a:r>
              <a:rPr lang="cs-CZ" sz="2000" dirty="0"/>
              <a:t>Chrám Boží moudrosti v Konstantinopoli</a:t>
            </a:r>
          </a:p>
          <a:p>
            <a:r>
              <a:rPr lang="cs-CZ" sz="2000" dirty="0"/>
              <a:t>až do 16. stol. největší a nejkrásnější křesťanský chrám</a:t>
            </a:r>
          </a:p>
          <a:p>
            <a:r>
              <a:rPr lang="cs-CZ" sz="2000" dirty="0"/>
              <a:t>základy ze 4. stol., zničen během povstání a zemětřesením, obnoven Justiniánem I.</a:t>
            </a:r>
          </a:p>
          <a:p>
            <a:r>
              <a:rPr lang="cs-CZ" sz="2000" dirty="0"/>
              <a:t>po pádu Konstantinopole roku 1453 změněn na mešitu</a:t>
            </a:r>
          </a:p>
          <a:p>
            <a:endParaRPr lang="cs-CZ" sz="2000" dirty="0"/>
          </a:p>
        </p:txBody>
      </p:sp>
      <p:pic>
        <p:nvPicPr>
          <p:cNvPr id="4" name="Zástupný obsah 5" descr="Obsah obrázku text, budova, oltář, několik&#10;&#10;Popis byl vytvořen automaticky">
            <a:extLst>
              <a:ext uri="{FF2B5EF4-FFF2-40B4-BE49-F238E27FC236}">
                <a16:creationId xmlns:a16="http://schemas.microsoft.com/office/drawing/2014/main" id="{DCF84247-07EC-5C9F-3109-46EA81D29AB1}"/>
              </a:ext>
            </a:extLst>
          </p:cNvPr>
          <p:cNvPicPr>
            <a:picLocks noChangeAspect="1"/>
          </p:cNvPicPr>
          <p:nvPr/>
        </p:nvPicPr>
        <p:blipFill rotWithShape="1">
          <a:blip r:embed="rId2">
            <a:extLst>
              <a:ext uri="{28A0092B-C50C-407E-A947-70E740481C1C}">
                <a14:useLocalDpi xmlns:a14="http://schemas.microsoft.com/office/drawing/2010/main" val="0"/>
              </a:ext>
            </a:extLst>
          </a:blip>
          <a:srcRect t="2510" r="-1" b="736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3" name="Obrázek 2" descr="Obsah obrázku mešita, obloha, budova, exteriér&#10;&#10;Popis byl vytvořen automaticky">
            <a:extLst>
              <a:ext uri="{FF2B5EF4-FFF2-40B4-BE49-F238E27FC236}">
                <a16:creationId xmlns:a16="http://schemas.microsoft.com/office/drawing/2014/main" id="{4FED67FE-5B8D-1D6D-09A2-534D9467CD82}"/>
              </a:ext>
            </a:extLst>
          </p:cNvPr>
          <p:cNvPicPr>
            <a:picLocks noChangeAspect="1"/>
          </p:cNvPicPr>
          <p:nvPr/>
        </p:nvPicPr>
        <p:blipFill rotWithShape="1">
          <a:blip r:embed="rId3">
            <a:extLst>
              <a:ext uri="{28A0092B-C50C-407E-A947-70E740481C1C}">
                <a14:useLocalDpi xmlns:a14="http://schemas.microsoft.com/office/drawing/2010/main" val="0"/>
              </a:ext>
            </a:extLst>
          </a:blip>
          <a:srcRect t="31067" b="793"/>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51897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Tři pilíře byzantského státu: jazyk</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fontScale="92500"/>
          </a:bodyPr>
          <a:lstStyle/>
          <a:p>
            <a:r>
              <a:rPr lang="el-GR" dirty="0"/>
              <a:t> Ῥέων ὁ χρόνος ἀκάθεκτα καὶ ἀεί τι κινούμενος παρασύρει καὶ παραφέρει πάντα τὰ ἐν γενέσει καὶ ἐς βυθὺ ἀφανείας καταποντοῖ ὅπου μὲν οὐκ ἄξια λιθιου πράγματα, ὅπου δὲ μεγάλα τε καὶ ἄξια μνήμης, καὶ τά τε ἄδηλα φύων κατὰ τὴν τραγῳδίαν καὶ τὰ φανέντα ἀποκρυπτόμενος.</a:t>
            </a:r>
            <a:endParaRPr lang="cs-CZ" dirty="0"/>
          </a:p>
          <a:p>
            <a:r>
              <a:rPr lang="el-GR" dirty="0"/>
              <a:t>Τον πρωτογνώρισα στον Πειραιά. Είχα κατέβει στο λιμάνι να πάρω το βαπόρι για την Κρήτη. Κόντευε να ξημερώσει. Έβρεχε. Φυσούσε δυνατή σοροκάδα κι έφταναν οι πιτσιλιές της θάλασσας στο μικρό καφενεδάκι.</a:t>
            </a:r>
            <a:endParaRPr lang="cs-CZ" dirty="0"/>
          </a:p>
          <a:p>
            <a:r>
              <a:rPr lang="el-GR" dirty="0"/>
              <a:t>ὅτι μὲν ὑμεῖς, ὦ ἄνδρες Ἀθηναῖοι, πεπόνθατε ὑπὸ τῶν ἐμῶν κατηγόρων, οὐκ οἶδα: ἐγὼ δ᾽ οὖν καὶ αὐτὸς ὑπ᾽ αὐτῶν ὀλίγου ἐμαυτοῦ ἐπελαθόμην, οὕτω πιθανῶς ἔλεγον. καίτοι ἀληθές γε ὡς ἔπος εἰπεῖν οὐδὲν εἰρήκασιν.</a:t>
            </a:r>
            <a:endParaRPr lang="cs-CZ" dirty="0"/>
          </a:p>
          <a:p>
            <a:endParaRPr lang="cs-CZ" dirty="0"/>
          </a:p>
          <a:p>
            <a:endParaRPr lang="cs-CZ" dirty="0"/>
          </a:p>
        </p:txBody>
      </p:sp>
    </p:spTree>
    <p:extLst>
      <p:ext uri="{BB962C8B-B14F-4D97-AF65-F5344CB8AC3E}">
        <p14:creationId xmlns:p14="http://schemas.microsoft.com/office/powerpoint/2010/main" val="413431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Tři pilíře byzantského státu: jazyk</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fontScale="92500" lnSpcReduction="20000"/>
          </a:bodyPr>
          <a:lstStyle/>
          <a:p>
            <a:r>
              <a:rPr lang="el-GR" dirty="0"/>
              <a:t> Ῥέων ὁ χρόνος ἀκάθεκτα καὶ ἀεί τι κινούμενος παρασύρει καὶ παραφέρει πάντα τὰ ἐν γενέσει καὶ ἐς βυθὺ ἀφανείας καταποντοῖ ὅπου μὲν οὐκ ἄξια λιθιου πράγματα, ὅπου δὲ μεγάλα τε καὶ ἄξια μνήμης, καὶ τά τε ἄδηλα φύων κατὰ τὴν τραγῳδίαν καὶ τὰ φανέντα ἀποκρυπτόμενος.</a:t>
            </a:r>
            <a:endParaRPr lang="cs-CZ" dirty="0"/>
          </a:p>
          <a:p>
            <a:pPr marL="0" indent="0" algn="r">
              <a:buNone/>
            </a:pPr>
            <a:r>
              <a:rPr lang="cs-CZ" dirty="0">
                <a:solidFill>
                  <a:schemeClr val="accent4"/>
                </a:solidFill>
              </a:rPr>
              <a:t>Anna </a:t>
            </a:r>
            <a:r>
              <a:rPr lang="cs-CZ" dirty="0" err="1">
                <a:solidFill>
                  <a:schemeClr val="accent4"/>
                </a:solidFill>
              </a:rPr>
              <a:t>Komnena</a:t>
            </a:r>
            <a:r>
              <a:rPr lang="cs-CZ" dirty="0">
                <a:solidFill>
                  <a:schemeClr val="accent4"/>
                </a:solidFill>
              </a:rPr>
              <a:t>, </a:t>
            </a:r>
            <a:r>
              <a:rPr lang="cs-CZ" dirty="0" err="1">
                <a:solidFill>
                  <a:schemeClr val="accent4"/>
                </a:solidFill>
              </a:rPr>
              <a:t>Alexias</a:t>
            </a:r>
            <a:endParaRPr lang="cs-CZ" dirty="0">
              <a:solidFill>
                <a:schemeClr val="accent4"/>
              </a:solidFill>
            </a:endParaRPr>
          </a:p>
          <a:p>
            <a:r>
              <a:rPr lang="el-GR" dirty="0"/>
              <a:t>Τον πρωτογνώρισα στον Πειραιά. Είχα κατέβει στο λιμάνι να πάρω το βαπόρι για την Κρήτη. Κόντευε να ξημερώσει. Έβρεχε. Φυσούσε δυνατή σοροκάδα κι έφταναν οι πιτσιλιές της θάλασσας στο μικρό καφενεδάκι.</a:t>
            </a:r>
            <a:endParaRPr lang="cs-CZ" dirty="0"/>
          </a:p>
          <a:p>
            <a:pPr marL="0" indent="0" algn="r">
              <a:buNone/>
            </a:pPr>
            <a:r>
              <a:rPr lang="cs-CZ" dirty="0">
                <a:solidFill>
                  <a:schemeClr val="accent4"/>
                </a:solidFill>
              </a:rPr>
              <a:t>Nikos Kazantzakis, Alexis </a:t>
            </a:r>
            <a:r>
              <a:rPr lang="cs-CZ" dirty="0" err="1">
                <a:solidFill>
                  <a:schemeClr val="accent4"/>
                </a:solidFill>
              </a:rPr>
              <a:t>Zorbas</a:t>
            </a:r>
            <a:endParaRPr lang="cs-CZ" dirty="0">
              <a:solidFill>
                <a:schemeClr val="accent4"/>
              </a:solidFill>
            </a:endParaRPr>
          </a:p>
          <a:p>
            <a:r>
              <a:rPr lang="el-GR" dirty="0"/>
              <a:t>ὅτι μὲν ὑμεῖς, ὦ ἄνδρες Ἀθηναῖοι, πεπόνθατε ὑπὸ τῶν ἐμῶν κατηγόρων, οὐκ οἶδα: ἐγὼ δ᾽ οὖν καὶ αὐτὸς ὑπ᾽ αὐτῶν ὀλίγου ἐμαυτοῦ ἐπελαθόμην, οὕτω πιθανῶς ἔλεγον. καίτοι ἀληθές γε ὡς ἔπος εἰπεῖν οὐδὲν εἰρήκασιν.</a:t>
            </a:r>
            <a:endParaRPr lang="cs-CZ" dirty="0"/>
          </a:p>
          <a:p>
            <a:pPr marL="0" indent="0" algn="r">
              <a:buNone/>
            </a:pPr>
            <a:r>
              <a:rPr lang="cs-CZ" dirty="0">
                <a:solidFill>
                  <a:schemeClr val="accent4"/>
                </a:solidFill>
              </a:rPr>
              <a:t>Platón, Obrana </a:t>
            </a:r>
            <a:r>
              <a:rPr lang="cs-CZ" dirty="0" err="1">
                <a:solidFill>
                  <a:schemeClr val="accent4"/>
                </a:solidFill>
              </a:rPr>
              <a:t>Sókratova</a:t>
            </a:r>
            <a:endParaRPr lang="cs-CZ" dirty="0">
              <a:solidFill>
                <a:schemeClr val="accent4"/>
              </a:solidFill>
            </a:endParaRPr>
          </a:p>
          <a:p>
            <a:endParaRPr lang="cs-CZ" dirty="0"/>
          </a:p>
          <a:p>
            <a:endParaRPr lang="cs-CZ" dirty="0"/>
          </a:p>
        </p:txBody>
      </p:sp>
    </p:spTree>
    <p:extLst>
      <p:ext uri="{BB962C8B-B14F-4D97-AF65-F5344CB8AC3E}">
        <p14:creationId xmlns:p14="http://schemas.microsoft.com/office/powerpoint/2010/main" val="200133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Individuální styl autorů</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spojení antického pohanského odkazu a křesťanství</a:t>
            </a:r>
          </a:p>
          <a:p>
            <a:r>
              <a:rPr lang="cs-CZ" dirty="0"/>
              <a:t>koexistence původních i nových žánrů (oslavná řeč x homilie)</a:t>
            </a:r>
          </a:p>
          <a:p>
            <a:r>
              <a:rPr lang="cs-CZ" dirty="0"/>
              <a:t>časté citace ze známých děl</a:t>
            </a:r>
          </a:p>
          <a:p>
            <a:r>
              <a:rPr lang="cs-CZ" dirty="0"/>
              <a:t>různé stylistické úrovně děl dle příležitosti vzniku díla, erudice autora, postavení recipientů (historiografie x mnišská kronika)</a:t>
            </a:r>
          </a:p>
          <a:p>
            <a:r>
              <a:rPr lang="cs-CZ" dirty="0" err="1"/>
              <a:t>metafrasis</a:t>
            </a:r>
            <a:r>
              <a:rPr lang="cs-CZ" dirty="0"/>
              <a:t> (přepisování děl do nižšího či vyššího stylu)</a:t>
            </a:r>
          </a:p>
          <a:p>
            <a:endParaRPr lang="cs-CZ" dirty="0"/>
          </a:p>
        </p:txBody>
      </p:sp>
    </p:spTree>
    <p:extLst>
      <p:ext uri="{BB962C8B-B14F-4D97-AF65-F5344CB8AC3E}">
        <p14:creationId xmlns:p14="http://schemas.microsoft.com/office/powerpoint/2010/main" val="194686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Byzantská říše</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Konstantinopol jako centrum říše</a:t>
            </a:r>
          </a:p>
          <a:p>
            <a:r>
              <a:rPr lang="cs-CZ" dirty="0"/>
              <a:t>3 pilíře říše: státní zřízení, křesťanská víra, řecký jazyk</a:t>
            </a:r>
          </a:p>
          <a:p>
            <a:r>
              <a:rPr lang="cs-CZ" dirty="0"/>
              <a:t>proměnlivé hranice</a:t>
            </a:r>
          </a:p>
          <a:p>
            <a:r>
              <a:rPr lang="cs-CZ" dirty="0"/>
              <a:t>období vývoje: raně byzantské období (=pozdní antika) , temné období, vrcholné období, pozdní období </a:t>
            </a:r>
          </a:p>
          <a:p>
            <a:r>
              <a:rPr lang="cs-CZ" dirty="0"/>
              <a:t>hmotné i písemné prameny</a:t>
            </a:r>
          </a:p>
          <a:p>
            <a:r>
              <a:rPr lang="cs-CZ" dirty="0"/>
              <a:t>pestré spektrum dochovaných textů po žánrové i jazykové stránce</a:t>
            </a:r>
          </a:p>
        </p:txBody>
      </p:sp>
    </p:spTree>
    <p:extLst>
      <p:ext uri="{BB962C8B-B14F-4D97-AF65-F5344CB8AC3E}">
        <p14:creationId xmlns:p14="http://schemas.microsoft.com/office/powerpoint/2010/main" val="367012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a:xfrm>
            <a:off x="648929" y="629266"/>
            <a:ext cx="3505495" cy="1622321"/>
          </a:xfrm>
        </p:spPr>
        <p:txBody>
          <a:bodyPr>
            <a:normAutofit/>
          </a:bodyPr>
          <a:lstStyle/>
          <a:p>
            <a:r>
              <a:rPr lang="cs-CZ" sz="3700" dirty="0">
                <a:latin typeface="Palatino Linotype" panose="02040502050505030304" pitchFamily="18" charset="0"/>
              </a:rPr>
              <a:t>Uchovávání textů - papyrus</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a:xfrm>
            <a:off x="648931" y="2438400"/>
            <a:ext cx="3505494" cy="3785419"/>
          </a:xfrm>
        </p:spPr>
        <p:txBody>
          <a:bodyPr>
            <a:normAutofit/>
          </a:bodyPr>
          <a:lstStyle/>
          <a:p>
            <a:pPr marL="457200" lvl="1" indent="0">
              <a:buNone/>
            </a:pPr>
            <a:endParaRPr lang="cs-CZ" sz="2000" dirty="0"/>
          </a:p>
          <a:p>
            <a:r>
              <a:rPr lang="cs-CZ" sz="2000" dirty="0"/>
              <a:t>6. stol. n.l.</a:t>
            </a:r>
          </a:p>
          <a:p>
            <a:r>
              <a:rPr lang="cs-CZ" sz="2000" dirty="0"/>
              <a:t>soukromý dopis psaný řecky</a:t>
            </a:r>
          </a:p>
          <a:p>
            <a:r>
              <a:rPr lang="cs-CZ" sz="2000" dirty="0" err="1"/>
              <a:t>Oxyrynchos</a:t>
            </a:r>
            <a:r>
              <a:rPr lang="cs-CZ" sz="2000" dirty="0"/>
              <a:t>, Egypt</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text&#10;&#10;Popis byl vytvořen automaticky">
            <a:extLst>
              <a:ext uri="{FF2B5EF4-FFF2-40B4-BE49-F238E27FC236}">
                <a16:creationId xmlns:a16="http://schemas.microsoft.com/office/drawing/2014/main" id="{A765CD6F-4F60-4CD9-436A-EFC55EDBA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161" y="807593"/>
            <a:ext cx="5658733" cy="5239568"/>
          </a:xfrm>
          <a:prstGeom prst="rect">
            <a:avLst/>
          </a:prstGeom>
          <a:effectLst/>
        </p:spPr>
      </p:pic>
    </p:spTree>
    <p:extLst>
      <p:ext uri="{BB962C8B-B14F-4D97-AF65-F5344CB8AC3E}">
        <p14:creationId xmlns:p14="http://schemas.microsoft.com/office/powerpoint/2010/main" val="1192859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a:xfrm>
            <a:off x="484214" y="629266"/>
            <a:ext cx="3792363" cy="1622321"/>
          </a:xfrm>
        </p:spPr>
        <p:txBody>
          <a:bodyPr>
            <a:normAutofit/>
          </a:bodyPr>
          <a:lstStyle/>
          <a:p>
            <a:r>
              <a:rPr lang="cs-CZ" sz="3700" dirty="0">
                <a:latin typeface="Palatino Linotype" panose="02040502050505030304" pitchFamily="18" charset="0"/>
              </a:rPr>
              <a:t>Uchovávání textů - pergamen</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a:xfrm>
            <a:off x="648931" y="2438400"/>
            <a:ext cx="3505494" cy="3785419"/>
          </a:xfrm>
        </p:spPr>
        <p:txBody>
          <a:bodyPr>
            <a:normAutofit/>
          </a:bodyPr>
          <a:lstStyle/>
          <a:p>
            <a:pPr marL="457200" lvl="1" indent="0">
              <a:buNone/>
            </a:pPr>
            <a:endParaRPr lang="cs-CZ" sz="2000" dirty="0"/>
          </a:p>
          <a:p>
            <a:r>
              <a:rPr lang="cs-CZ" sz="2000" dirty="0"/>
              <a:t>12. století</a:t>
            </a:r>
          </a:p>
          <a:p>
            <a:r>
              <a:rPr lang="cs-CZ" sz="2000" dirty="0" err="1"/>
              <a:t>Ioannes</a:t>
            </a:r>
            <a:r>
              <a:rPr lang="cs-CZ" sz="2000" dirty="0"/>
              <a:t> </a:t>
            </a:r>
            <a:r>
              <a:rPr lang="cs-CZ" sz="2000" dirty="0" err="1"/>
              <a:t>Skylitzes</a:t>
            </a:r>
            <a:r>
              <a:rPr lang="cs-CZ" sz="2000" dirty="0"/>
              <a:t>, </a:t>
            </a:r>
            <a:r>
              <a:rPr lang="cs-CZ" sz="2000" i="1" dirty="0" err="1"/>
              <a:t>Synopsis</a:t>
            </a:r>
            <a:r>
              <a:rPr lang="cs-CZ" sz="2000" i="1" dirty="0"/>
              <a:t> </a:t>
            </a:r>
            <a:r>
              <a:rPr lang="cs-CZ" sz="2000" i="1" dirty="0" err="1"/>
              <a:t>historion</a:t>
            </a:r>
            <a:endParaRPr lang="cs-CZ" sz="2000" i="1" dirty="0"/>
          </a:p>
          <a:p>
            <a:r>
              <a:rPr lang="cs-CZ" sz="2000" dirty="0"/>
              <a:t>iluminovaný manuskript Madridský </a:t>
            </a:r>
            <a:r>
              <a:rPr lang="cs-CZ" sz="2000" dirty="0" err="1"/>
              <a:t>Skylitzes</a:t>
            </a:r>
            <a:endParaRPr lang="cs-CZ"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text, kniha&#10;&#10;Popis byl vytvořen automaticky">
            <a:extLst>
              <a:ext uri="{FF2B5EF4-FFF2-40B4-BE49-F238E27FC236}">
                <a16:creationId xmlns:a16="http://schemas.microsoft.com/office/drawing/2014/main" id="{E03904E2-8169-10DB-A87E-DD30CC887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680" y="1172689"/>
            <a:ext cx="6239389" cy="4509376"/>
          </a:xfrm>
          <a:prstGeom prst="rect">
            <a:avLst/>
          </a:prstGeom>
        </p:spPr>
      </p:pic>
    </p:spTree>
    <p:extLst>
      <p:ext uri="{BB962C8B-B14F-4D97-AF65-F5344CB8AC3E}">
        <p14:creationId xmlns:p14="http://schemas.microsoft.com/office/powerpoint/2010/main" val="344326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Uchovávání textů</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I. Zaznamenání textu na papyrus či pergamen</a:t>
            </a:r>
          </a:p>
          <a:p>
            <a:pPr lvl="1"/>
            <a:r>
              <a:rPr lang="cs-CZ" dirty="0"/>
              <a:t>edice (text bez mezer, bez interpunkce, zprvu jen velká písmena)</a:t>
            </a:r>
          </a:p>
          <a:p>
            <a:pPr lvl="1"/>
            <a:endParaRPr lang="cs-CZ" dirty="0"/>
          </a:p>
          <a:p>
            <a:r>
              <a:rPr lang="cs-CZ" dirty="0"/>
              <a:t>II. Uchování díla jako součást jiného díla</a:t>
            </a:r>
          </a:p>
          <a:p>
            <a:pPr lvl="1"/>
            <a:r>
              <a:rPr lang="cs-CZ" dirty="0"/>
              <a:t>slovníky</a:t>
            </a:r>
          </a:p>
          <a:p>
            <a:pPr lvl="1"/>
            <a:r>
              <a:rPr lang="cs-CZ" dirty="0"/>
              <a:t>korespondence</a:t>
            </a:r>
          </a:p>
          <a:p>
            <a:pPr lvl="1"/>
            <a:r>
              <a:rPr lang="cs-CZ" dirty="0"/>
              <a:t>výpisky z četby</a:t>
            </a:r>
          </a:p>
          <a:p>
            <a:pPr marL="457200" lvl="1" indent="0">
              <a:buNone/>
            </a:pPr>
            <a:endParaRPr lang="cs-CZ" dirty="0"/>
          </a:p>
          <a:p>
            <a:endParaRPr lang="cs-CZ" dirty="0"/>
          </a:p>
        </p:txBody>
      </p:sp>
    </p:spTree>
    <p:extLst>
      <p:ext uri="{BB962C8B-B14F-4D97-AF65-F5344CB8AC3E}">
        <p14:creationId xmlns:p14="http://schemas.microsoft.com/office/powerpoint/2010/main" val="102591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Zdroje informací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I. Písemné prameny</a:t>
            </a:r>
          </a:p>
          <a:p>
            <a:pPr lvl="1">
              <a:lnSpc>
                <a:spcPct val="150000"/>
              </a:lnSpc>
            </a:pPr>
            <a:r>
              <a:rPr lang="cs-CZ" dirty="0"/>
              <a:t>historiografie: císařský dvůr, zahraniční a vojenské otázky</a:t>
            </a:r>
          </a:p>
          <a:p>
            <a:pPr lvl="1">
              <a:lnSpc>
                <a:spcPct val="150000"/>
              </a:lnSpc>
            </a:pPr>
            <a:r>
              <a:rPr lang="cs-CZ" dirty="0"/>
              <a:t>životopisy svatých (hagiografie): informace z běžného života</a:t>
            </a:r>
          </a:p>
          <a:p>
            <a:pPr lvl="1">
              <a:lnSpc>
                <a:spcPct val="150000"/>
              </a:lnSpc>
            </a:pPr>
            <a:r>
              <a:rPr lang="cs-CZ" dirty="0"/>
              <a:t>právní literatura a sbírky zákonů: informace o správním a hospodářském vývoji</a:t>
            </a:r>
          </a:p>
          <a:p>
            <a:pPr lvl="1">
              <a:lnSpc>
                <a:spcPct val="150000"/>
              </a:lnSpc>
            </a:pPr>
            <a:r>
              <a:rPr lang="cs-CZ" dirty="0"/>
              <a:t>soukromé a správní dokumenty: dopisy, účty, smlouvy, inventáře aj.</a:t>
            </a:r>
          </a:p>
          <a:p>
            <a:pPr lvl="1">
              <a:lnSpc>
                <a:spcPct val="150000"/>
              </a:lnSpc>
            </a:pPr>
            <a:r>
              <a:rPr lang="cs-CZ" dirty="0"/>
              <a:t>církevní prameny: akta církevních koncilů, typika aj.</a:t>
            </a:r>
          </a:p>
        </p:txBody>
      </p:sp>
    </p:spTree>
    <p:extLst>
      <p:ext uri="{BB962C8B-B14F-4D97-AF65-F5344CB8AC3E}">
        <p14:creationId xmlns:p14="http://schemas.microsoft.com/office/powerpoint/2010/main" val="212688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Obrázek 8" descr="Obsah obrázku objekt, mince&#10;&#10;Popis byl vytvořen automaticky">
            <a:extLst>
              <a:ext uri="{FF2B5EF4-FFF2-40B4-BE49-F238E27FC236}">
                <a16:creationId xmlns:a16="http://schemas.microsoft.com/office/drawing/2014/main" id="{5F28B5DD-92D6-EBB9-E0DC-F3B85A470978}"/>
              </a:ext>
            </a:extLst>
          </p:cNvPr>
          <p:cNvPicPr>
            <a:picLocks noChangeAspect="1"/>
          </p:cNvPicPr>
          <p:nvPr/>
        </p:nvPicPr>
        <p:blipFill rotWithShape="1">
          <a:blip r:embed="rId2">
            <a:extLst>
              <a:ext uri="{28A0092B-C50C-407E-A947-70E740481C1C}">
                <a14:useLocalDpi xmlns:a14="http://schemas.microsoft.com/office/drawing/2010/main" val="0"/>
              </a:ext>
            </a:extLst>
          </a:blip>
          <a:srcRect t="12732" r="-2" b="14504"/>
          <a:stretch/>
        </p:blipFill>
        <p:spPr>
          <a:xfrm>
            <a:off x="198739" y="171717"/>
            <a:ext cx="5804105" cy="3167426"/>
          </a:xfrm>
          <a:prstGeom prst="rect">
            <a:avLst/>
          </a:prstGeom>
        </p:spPr>
      </p:pic>
      <p:pic>
        <p:nvPicPr>
          <p:cNvPr id="7" name="Obrázek 6" descr="Obsah obrázku text&#10;&#10;Popis byl vytvořen automaticky">
            <a:extLst>
              <a:ext uri="{FF2B5EF4-FFF2-40B4-BE49-F238E27FC236}">
                <a16:creationId xmlns:a16="http://schemas.microsoft.com/office/drawing/2014/main" id="{53211A5F-3743-A1BA-6553-C0FD7DD762C0}"/>
              </a:ext>
            </a:extLst>
          </p:cNvPr>
          <p:cNvPicPr>
            <a:picLocks noChangeAspect="1"/>
          </p:cNvPicPr>
          <p:nvPr/>
        </p:nvPicPr>
        <p:blipFill rotWithShape="1">
          <a:blip r:embed="rId3">
            <a:extLst>
              <a:ext uri="{28A0092B-C50C-407E-A947-70E740481C1C}">
                <a14:useLocalDpi xmlns:a14="http://schemas.microsoft.com/office/drawing/2010/main" val="0"/>
              </a:ext>
            </a:extLst>
          </a:blip>
          <a:srcRect t="2008" r="2" b="2"/>
          <a:stretch/>
        </p:blipFill>
        <p:spPr>
          <a:xfrm>
            <a:off x="6195373" y="171717"/>
            <a:ext cx="5797883" cy="3167426"/>
          </a:xfrm>
          <a:prstGeom prst="rect">
            <a:avLst/>
          </a:prstGeom>
        </p:spPr>
      </p:pic>
      <p:pic>
        <p:nvPicPr>
          <p:cNvPr id="5" name="Obrázek 4" descr="Obsah obrázku exteriér, strom, budova, obloha&#10;&#10;Popis byl vytvořen automaticky">
            <a:extLst>
              <a:ext uri="{FF2B5EF4-FFF2-40B4-BE49-F238E27FC236}">
                <a16:creationId xmlns:a16="http://schemas.microsoft.com/office/drawing/2014/main" id="{C8C0E7C1-5B28-F891-1501-AAC9D9AAD5CB}"/>
              </a:ext>
            </a:extLst>
          </p:cNvPr>
          <p:cNvPicPr>
            <a:picLocks noChangeAspect="1"/>
          </p:cNvPicPr>
          <p:nvPr/>
        </p:nvPicPr>
        <p:blipFill rotWithShape="1">
          <a:blip r:embed="rId4">
            <a:extLst>
              <a:ext uri="{28A0092B-C50C-407E-A947-70E740481C1C}">
                <a14:useLocalDpi xmlns:a14="http://schemas.microsoft.com/office/drawing/2010/main" val="0"/>
              </a:ext>
            </a:extLst>
          </a:blip>
          <a:srcRect t="8003" r="-2" b="-2"/>
          <a:stretch/>
        </p:blipFill>
        <p:spPr>
          <a:xfrm>
            <a:off x="198739" y="3510858"/>
            <a:ext cx="5804105" cy="2789948"/>
          </a:xfrm>
          <a:prstGeom prst="rect">
            <a:avLst/>
          </a:prstGeom>
        </p:spPr>
      </p:pic>
      <p:pic>
        <p:nvPicPr>
          <p:cNvPr id="11" name="Obrázek 10" descr="Obsah obrázku mince, objekt&#10;&#10;Popis byl vytvořen automaticky">
            <a:extLst>
              <a:ext uri="{FF2B5EF4-FFF2-40B4-BE49-F238E27FC236}">
                <a16:creationId xmlns:a16="http://schemas.microsoft.com/office/drawing/2014/main" id="{DD22F474-4330-34A1-4F0F-928632A5E54F}"/>
              </a:ext>
            </a:extLst>
          </p:cNvPr>
          <p:cNvPicPr>
            <a:picLocks noChangeAspect="1"/>
          </p:cNvPicPr>
          <p:nvPr/>
        </p:nvPicPr>
        <p:blipFill rotWithShape="1">
          <a:blip r:embed="rId5">
            <a:extLst>
              <a:ext uri="{28A0092B-C50C-407E-A947-70E740481C1C}">
                <a14:useLocalDpi xmlns:a14="http://schemas.microsoft.com/office/drawing/2010/main" val="0"/>
              </a:ext>
            </a:extLst>
          </a:blip>
          <a:srcRect l="4406" r="2" b="2"/>
          <a:stretch/>
        </p:blipFill>
        <p:spPr>
          <a:xfrm>
            <a:off x="6195372" y="3510858"/>
            <a:ext cx="5797883" cy="2789948"/>
          </a:xfrm>
          <a:prstGeom prst="rect">
            <a:avLst/>
          </a:prstGeom>
        </p:spPr>
      </p:pic>
    </p:spTree>
    <p:extLst>
      <p:ext uri="{BB962C8B-B14F-4D97-AF65-F5344CB8AC3E}">
        <p14:creationId xmlns:p14="http://schemas.microsoft.com/office/powerpoint/2010/main" val="97104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Zdroje informací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pPr>
              <a:lnSpc>
                <a:spcPct val="150000"/>
              </a:lnSpc>
            </a:pPr>
            <a:r>
              <a:rPr lang="cs-CZ" dirty="0"/>
              <a:t>II. Hmotné prameny</a:t>
            </a:r>
          </a:p>
          <a:p>
            <a:pPr lvl="1">
              <a:lnSpc>
                <a:spcPct val="150000"/>
              </a:lnSpc>
            </a:pPr>
            <a:r>
              <a:rPr lang="cs-CZ" dirty="0"/>
              <a:t>mince, pečetě</a:t>
            </a:r>
          </a:p>
          <a:p>
            <a:pPr lvl="1">
              <a:lnSpc>
                <a:spcPct val="150000"/>
              </a:lnSpc>
            </a:pPr>
            <a:r>
              <a:rPr lang="cs-CZ" dirty="0"/>
              <a:t>architektura, fresky, mozaiky, reliéfy aj.</a:t>
            </a:r>
          </a:p>
          <a:p>
            <a:pPr>
              <a:lnSpc>
                <a:spcPct val="150000"/>
              </a:lnSpc>
            </a:pPr>
            <a:r>
              <a:rPr lang="cs-CZ" dirty="0"/>
              <a:t>III. Prameny zahraniční provenience</a:t>
            </a:r>
          </a:p>
        </p:txBody>
      </p:sp>
    </p:spTree>
    <p:extLst>
      <p:ext uri="{BB962C8B-B14F-4D97-AF65-F5344CB8AC3E}">
        <p14:creationId xmlns:p14="http://schemas.microsoft.com/office/powerpoint/2010/main" val="1993109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lstStyle/>
          <a:p>
            <a:r>
              <a:rPr lang="cs-CZ" dirty="0">
                <a:latin typeface="Palatino Linotype" panose="02040502050505030304" pitchFamily="18" charset="0"/>
              </a:rPr>
              <a:t>Bibliografie</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lnSpcReduction="10000"/>
          </a:bodyPr>
          <a:lstStyle/>
          <a:p>
            <a:pPr>
              <a:lnSpc>
                <a:spcPct val="150000"/>
              </a:lnSpc>
            </a:pPr>
            <a:r>
              <a:rPr lang="cs-CZ" sz="2400" b="1" dirty="0"/>
              <a:t>Dostálová, R. </a:t>
            </a:r>
            <a:r>
              <a:rPr lang="cs-CZ" sz="2400" b="1" i="1" dirty="0"/>
              <a:t>Byzantská vzdělanost</a:t>
            </a:r>
            <a:r>
              <a:rPr lang="cs-CZ" sz="2400" b="1" dirty="0"/>
              <a:t>. Praha: Vyšehrad, 2003.</a:t>
            </a:r>
          </a:p>
          <a:p>
            <a:pPr>
              <a:lnSpc>
                <a:spcPct val="150000"/>
              </a:lnSpc>
            </a:pPr>
            <a:r>
              <a:rPr lang="cs-CZ" sz="2400" b="1" i="0" u="none" strike="noStrike" baseline="0" dirty="0" err="1">
                <a:solidFill>
                  <a:srgbClr val="000000"/>
                </a:solidFill>
              </a:rPr>
              <a:t>Vavřínek</a:t>
            </a:r>
            <a:r>
              <a:rPr lang="cs-CZ" sz="2400" b="1" i="0" u="none" strike="noStrike" baseline="0" dirty="0">
                <a:solidFill>
                  <a:srgbClr val="000000"/>
                </a:solidFill>
              </a:rPr>
              <a:t>, V., &amp; Balcárek, P. </a:t>
            </a:r>
            <a:r>
              <a:rPr lang="cs-CZ" sz="2400" b="1" i="1" u="none" strike="noStrike" baseline="0" dirty="0">
                <a:solidFill>
                  <a:srgbClr val="000000"/>
                </a:solidFill>
              </a:rPr>
              <a:t>Encyklopedie Byzance</a:t>
            </a:r>
            <a:r>
              <a:rPr lang="cs-CZ" sz="2400" b="1" i="0" u="none" strike="noStrike" baseline="0" dirty="0">
                <a:solidFill>
                  <a:srgbClr val="000000"/>
                </a:solidFill>
              </a:rPr>
              <a:t>. Praha: </a:t>
            </a:r>
            <a:r>
              <a:rPr lang="cs-CZ" sz="2400" b="1" i="0" u="none" strike="noStrike" baseline="0" dirty="0" err="1">
                <a:solidFill>
                  <a:srgbClr val="000000"/>
                </a:solidFill>
              </a:rPr>
              <a:t>Libri</a:t>
            </a:r>
            <a:r>
              <a:rPr lang="cs-CZ" sz="2400" b="1" dirty="0">
                <a:solidFill>
                  <a:srgbClr val="000000"/>
                </a:solidFill>
              </a:rPr>
              <a:t>, 2011.</a:t>
            </a:r>
          </a:p>
          <a:p>
            <a:pPr>
              <a:lnSpc>
                <a:spcPct val="150000"/>
              </a:lnSpc>
            </a:pPr>
            <a:r>
              <a:rPr lang="cs-CZ" sz="2400" b="1" dirty="0"/>
              <a:t>Zástěrová, B. </a:t>
            </a:r>
            <a:r>
              <a:rPr lang="cs-CZ" sz="2400" b="1" i="1" dirty="0"/>
              <a:t>Dějiny Byzance</a:t>
            </a:r>
            <a:r>
              <a:rPr lang="cs-CZ" sz="2400" b="1" dirty="0"/>
              <a:t>. Praha: Academia, 1992.</a:t>
            </a:r>
          </a:p>
          <a:p>
            <a:pPr>
              <a:lnSpc>
                <a:spcPct val="150000"/>
              </a:lnSpc>
            </a:pPr>
            <a:r>
              <a:rPr lang="cs-CZ" sz="2400" dirty="0" err="1"/>
              <a:t>Kazhdan</a:t>
            </a:r>
            <a:r>
              <a:rPr lang="cs-CZ" sz="2400" dirty="0"/>
              <a:t>, A. P., </a:t>
            </a:r>
            <a:r>
              <a:rPr lang="cs-CZ" sz="2400" i="1" dirty="0" err="1"/>
              <a:t>The</a:t>
            </a:r>
            <a:r>
              <a:rPr lang="cs-CZ" sz="2400" i="1" dirty="0"/>
              <a:t> Oxford </a:t>
            </a:r>
            <a:r>
              <a:rPr lang="cs-CZ" sz="2400" i="1" dirty="0" err="1"/>
              <a:t>Dictionary</a:t>
            </a:r>
            <a:r>
              <a:rPr lang="cs-CZ" sz="2400" i="1" dirty="0"/>
              <a:t> </a:t>
            </a:r>
            <a:r>
              <a:rPr lang="cs-CZ" sz="2400" i="1" dirty="0" err="1"/>
              <a:t>of</a:t>
            </a:r>
            <a:r>
              <a:rPr lang="cs-CZ" sz="2400" i="1" dirty="0"/>
              <a:t> </a:t>
            </a:r>
            <a:r>
              <a:rPr lang="cs-CZ" sz="2400" i="1" dirty="0" err="1"/>
              <a:t>Byzantium</a:t>
            </a:r>
            <a:r>
              <a:rPr lang="cs-CZ" sz="2400" dirty="0"/>
              <a:t>. New York and Oxford: Oxford University </a:t>
            </a:r>
            <a:r>
              <a:rPr lang="cs-CZ" sz="2400" dirty="0" err="1"/>
              <a:t>Press</a:t>
            </a:r>
            <a:r>
              <a:rPr lang="cs-CZ" sz="2400" dirty="0"/>
              <a:t>, 1991.</a:t>
            </a:r>
          </a:p>
          <a:p>
            <a:pPr>
              <a:lnSpc>
                <a:spcPct val="150000"/>
              </a:lnSpc>
            </a:pPr>
            <a:r>
              <a:rPr lang="cs-CZ" sz="2400" dirty="0" err="1"/>
              <a:t>Papaioannou</a:t>
            </a:r>
            <a:r>
              <a:rPr lang="cs-CZ" sz="2400" dirty="0"/>
              <a:t>, S. </a:t>
            </a:r>
            <a:r>
              <a:rPr lang="cs-CZ" sz="2400" i="1" dirty="0" err="1"/>
              <a:t>The</a:t>
            </a:r>
            <a:r>
              <a:rPr lang="cs-CZ" sz="2400" i="1" dirty="0"/>
              <a:t> Oxford Handbook </a:t>
            </a:r>
            <a:r>
              <a:rPr lang="cs-CZ" sz="2400" i="1" dirty="0" err="1"/>
              <a:t>of</a:t>
            </a:r>
            <a:r>
              <a:rPr lang="cs-CZ" sz="2400" i="1" dirty="0"/>
              <a:t> </a:t>
            </a:r>
            <a:r>
              <a:rPr lang="cs-CZ" sz="2400" i="1" dirty="0" err="1"/>
              <a:t>Byzantine</a:t>
            </a:r>
            <a:r>
              <a:rPr lang="cs-CZ" sz="2400" i="1" dirty="0"/>
              <a:t> </a:t>
            </a:r>
            <a:r>
              <a:rPr lang="cs-CZ" sz="2400" i="1" dirty="0" err="1"/>
              <a:t>Literature</a:t>
            </a:r>
            <a:r>
              <a:rPr lang="cs-CZ" sz="2400" dirty="0"/>
              <a:t>. New York and Oxford: Oxford University </a:t>
            </a:r>
            <a:r>
              <a:rPr lang="cs-CZ" sz="2400" dirty="0" err="1"/>
              <a:t>Press</a:t>
            </a:r>
            <a:r>
              <a:rPr lang="cs-CZ" sz="2400" dirty="0"/>
              <a:t>, 2021.</a:t>
            </a:r>
          </a:p>
        </p:txBody>
      </p:sp>
    </p:spTree>
    <p:extLst>
      <p:ext uri="{BB962C8B-B14F-4D97-AF65-F5344CB8AC3E}">
        <p14:creationId xmlns:p14="http://schemas.microsoft.com/office/powerpoint/2010/main" val="180667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a:xfrm>
            <a:off x="838201" y="365125"/>
            <a:ext cx="3816095" cy="1938076"/>
          </a:xfrm>
        </p:spPr>
        <p:txBody>
          <a:bodyPr>
            <a:normAutofit/>
          </a:bodyPr>
          <a:lstStyle/>
          <a:p>
            <a:r>
              <a:rPr lang="cs-CZ" sz="4100" dirty="0">
                <a:latin typeface="Palatino Linotype" panose="02040502050505030304" pitchFamily="18" charset="0"/>
              </a:rPr>
              <a:t>Konstantinopol</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a:xfrm>
            <a:off x="238539" y="1842869"/>
            <a:ext cx="4415758" cy="4334094"/>
          </a:xfrm>
        </p:spPr>
        <p:txBody>
          <a:bodyPr>
            <a:normAutofit/>
          </a:bodyPr>
          <a:lstStyle/>
          <a:p>
            <a:endParaRPr lang="cs-CZ" sz="2000" dirty="0"/>
          </a:p>
          <a:p>
            <a:r>
              <a:rPr lang="cs-CZ" sz="2000" dirty="0"/>
              <a:t>vzniklo na základech města </a:t>
            </a:r>
            <a:r>
              <a:rPr lang="cs-CZ" sz="2000" dirty="0" err="1"/>
              <a:t>Byzantion</a:t>
            </a:r>
            <a:r>
              <a:rPr lang="cs-CZ" sz="2000" dirty="0"/>
              <a:t>, centrum říše od roku 330</a:t>
            </a:r>
          </a:p>
          <a:p>
            <a:r>
              <a:rPr lang="cs-CZ" sz="2000" dirty="0"/>
              <a:t>hlavní město říše po celou dobu jejího fungování do roku 1453</a:t>
            </a:r>
          </a:p>
          <a:p>
            <a:r>
              <a:rPr lang="cs-CZ" sz="2000" dirty="0"/>
              <a:t>skvělá pozice (uprostřed tehdejší říše, křižovatka obchodních cest, přirozená pevnost)</a:t>
            </a:r>
          </a:p>
          <a:p>
            <a:r>
              <a:rPr lang="cs-CZ" sz="2000" dirty="0"/>
              <a:t>kosmopolitní charakter</a:t>
            </a:r>
          </a:p>
          <a:p>
            <a:r>
              <a:rPr lang="cs-CZ" sz="2000" dirty="0"/>
              <a:t>absence jiných větších center v říši</a:t>
            </a:r>
          </a:p>
          <a:p>
            <a:r>
              <a:rPr lang="cs-CZ" sz="2000" dirty="0"/>
              <a:t>památky: hipodrom, paláce, chrám </a:t>
            </a:r>
            <a:r>
              <a:rPr lang="cs-CZ" sz="2000" dirty="0" err="1"/>
              <a:t>Hagia</a:t>
            </a:r>
            <a:r>
              <a:rPr lang="cs-CZ" sz="2000" dirty="0"/>
              <a:t> Sofia</a:t>
            </a:r>
          </a:p>
        </p:txBody>
      </p:sp>
      <p:pic>
        <p:nvPicPr>
          <p:cNvPr id="3" name="Zástupný obsah 4" descr="Obsah obrázku mapa&#10;&#10;Popis byl vytvořen automaticky">
            <a:extLst>
              <a:ext uri="{FF2B5EF4-FFF2-40B4-BE49-F238E27FC236}">
                <a16:creationId xmlns:a16="http://schemas.microsoft.com/office/drawing/2014/main" id="{4C9AD04F-70F7-589A-97B1-F6161A9D621D}"/>
              </a:ext>
            </a:extLst>
          </p:cNvPr>
          <p:cNvPicPr>
            <a:picLocks noChangeAspect="1"/>
          </p:cNvPicPr>
          <p:nvPr/>
        </p:nvPicPr>
        <p:blipFill rotWithShape="1">
          <a:blip r:embed="rId2">
            <a:extLst>
              <a:ext uri="{28A0092B-C50C-407E-A947-70E740481C1C}">
                <a14:useLocalDpi xmlns:a14="http://schemas.microsoft.com/office/drawing/2010/main" val="0"/>
              </a:ext>
            </a:extLst>
          </a:blip>
          <a:srcRect t="19903" r="4" b="17708"/>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Obrázek 3" descr="Obsah obrázku mapa&#10;&#10;Popis byl vytvořen automaticky">
            <a:extLst>
              <a:ext uri="{FF2B5EF4-FFF2-40B4-BE49-F238E27FC236}">
                <a16:creationId xmlns:a16="http://schemas.microsoft.com/office/drawing/2014/main" id="{FA68A823-F555-3BB5-7240-3E66A4D6A7FD}"/>
              </a:ext>
            </a:extLst>
          </p:cNvPr>
          <p:cNvPicPr>
            <a:picLocks noChangeAspect="1"/>
          </p:cNvPicPr>
          <p:nvPr/>
        </p:nvPicPr>
        <p:blipFill rotWithShape="1">
          <a:blip r:embed="rId3">
            <a:extLst>
              <a:ext uri="{28A0092B-C50C-407E-A947-70E740481C1C}">
                <a14:useLocalDpi xmlns:a14="http://schemas.microsoft.com/office/drawing/2010/main" val="0"/>
              </a:ext>
            </a:extLst>
          </a:blip>
          <a:srcRect t="15055" b="4780"/>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01545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a:xfrm>
            <a:off x="630936" y="4562856"/>
            <a:ext cx="3419856" cy="1600200"/>
          </a:xfrm>
        </p:spPr>
        <p:txBody>
          <a:bodyPr anchor="ctr">
            <a:normAutofit/>
          </a:bodyPr>
          <a:lstStyle/>
          <a:p>
            <a:r>
              <a:rPr lang="cs-CZ" sz="3000">
                <a:latin typeface="Palatino Linotype" panose="02040502050505030304" pitchFamily="18" charset="0"/>
              </a:rPr>
              <a:t>Konstantinopolské hradby</a:t>
            </a:r>
          </a:p>
        </p:txBody>
      </p:sp>
      <p:pic>
        <p:nvPicPr>
          <p:cNvPr id="10" name="Obrázek 9">
            <a:extLst>
              <a:ext uri="{FF2B5EF4-FFF2-40B4-BE49-F238E27FC236}">
                <a16:creationId xmlns:a16="http://schemas.microsoft.com/office/drawing/2014/main" id="{AF334D71-5CDA-21D0-01DA-BBB2742A8339}"/>
              </a:ext>
            </a:extLst>
          </p:cNvPr>
          <p:cNvPicPr>
            <a:picLocks noChangeAspect="1"/>
          </p:cNvPicPr>
          <p:nvPr/>
        </p:nvPicPr>
        <p:blipFill rotWithShape="1">
          <a:blip r:embed="rId2">
            <a:extLst>
              <a:ext uri="{28A0092B-C50C-407E-A947-70E740481C1C}">
                <a14:useLocalDpi xmlns:a14="http://schemas.microsoft.com/office/drawing/2010/main" val="0"/>
              </a:ext>
            </a:extLst>
          </a:blip>
          <a:srcRect r="3029" b="-2"/>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2" name="Obrázek 11" descr="Obsah obrázku budova, exteriér, tráva, kámen&#10;&#10;Popis byl vytvořen automaticky">
            <a:extLst>
              <a:ext uri="{FF2B5EF4-FFF2-40B4-BE49-F238E27FC236}">
                <a16:creationId xmlns:a16="http://schemas.microsoft.com/office/drawing/2014/main" id="{3C7BA403-B4F1-CE51-B3D2-2797D58577EE}"/>
              </a:ext>
            </a:extLst>
          </p:cNvPr>
          <p:cNvPicPr>
            <a:picLocks noChangeAspect="1"/>
          </p:cNvPicPr>
          <p:nvPr/>
        </p:nvPicPr>
        <p:blipFill rotWithShape="1">
          <a:blip r:embed="rId3">
            <a:extLst>
              <a:ext uri="{28A0092B-C50C-407E-A947-70E740481C1C}">
                <a14:useLocalDpi xmlns:a14="http://schemas.microsoft.com/office/drawing/2010/main" val="0"/>
              </a:ext>
            </a:extLst>
          </a:blip>
          <a:srcRect r="-3" b="9534"/>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7"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a:xfrm>
            <a:off x="4654294" y="4562855"/>
            <a:ext cx="6903721" cy="1943961"/>
          </a:xfrm>
        </p:spPr>
        <p:txBody>
          <a:bodyPr anchor="ctr">
            <a:normAutofit lnSpcReduction="10000"/>
          </a:bodyPr>
          <a:lstStyle/>
          <a:p>
            <a:r>
              <a:rPr lang="cs-CZ" sz="2000" dirty="0"/>
              <a:t>přirozená pevnost (</a:t>
            </a:r>
            <a:r>
              <a:rPr lang="cs-CZ" sz="2000" dirty="0" err="1"/>
              <a:t>Marmarské</a:t>
            </a:r>
            <a:r>
              <a:rPr lang="cs-CZ" sz="2000" dirty="0"/>
              <a:t> moře, Bospor, Zlatý roh)</a:t>
            </a:r>
          </a:p>
          <a:p>
            <a:r>
              <a:rPr lang="cs-CZ" sz="2000" dirty="0"/>
              <a:t>řetěz</a:t>
            </a:r>
          </a:p>
          <a:p>
            <a:r>
              <a:rPr lang="cs-CZ" sz="2000" dirty="0"/>
              <a:t>Konstantinovy hradby (4.stol), </a:t>
            </a:r>
            <a:r>
              <a:rPr lang="cs-CZ" sz="2000" dirty="0" err="1"/>
              <a:t>Theodosiánské</a:t>
            </a:r>
            <a:r>
              <a:rPr lang="cs-CZ" sz="2000" dirty="0"/>
              <a:t> hradby (5.stol.)</a:t>
            </a:r>
          </a:p>
          <a:p>
            <a:r>
              <a:rPr lang="cs-CZ" sz="2000" dirty="0"/>
              <a:t>mnohokrát obléháno, dobyto až 1204 křižáky</a:t>
            </a:r>
          </a:p>
          <a:p>
            <a:r>
              <a:rPr lang="cs-CZ" sz="2000" dirty="0" err="1"/>
              <a:t>Adrianopolská</a:t>
            </a:r>
            <a:r>
              <a:rPr lang="cs-CZ" sz="2000" dirty="0"/>
              <a:t> brána (vstup </a:t>
            </a:r>
            <a:r>
              <a:rPr lang="cs-CZ" sz="2000" dirty="0" err="1"/>
              <a:t>Mehmeda</a:t>
            </a:r>
            <a:r>
              <a:rPr lang="cs-CZ" sz="2000" dirty="0"/>
              <a:t> II. Do města)</a:t>
            </a:r>
          </a:p>
        </p:txBody>
      </p:sp>
    </p:spTree>
    <p:extLst>
      <p:ext uri="{BB962C8B-B14F-4D97-AF65-F5344CB8AC3E}">
        <p14:creationId xmlns:p14="http://schemas.microsoft.com/office/powerpoint/2010/main" val="177389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r>
              <a:rPr lang="cs-CZ" dirty="0">
                <a:latin typeface="Palatino Linotype" panose="02040502050505030304" pitchFamily="18" charset="0"/>
              </a:rPr>
              <a:t>Hranice Byzance</a:t>
            </a:r>
            <a:br>
              <a:rPr lang="cs-CZ" dirty="0">
                <a:latin typeface="Palatino Linotype" panose="02040502050505030304" pitchFamily="18" charset="0"/>
              </a:rPr>
            </a:br>
            <a:r>
              <a:rPr lang="cs-CZ" sz="1100" dirty="0">
                <a:hlinkClick r:id="rId2"/>
              </a:rPr>
              <a:t>https://images.app.goo.gl/3RMqV5euoy1XT4DQ9</a:t>
            </a:r>
            <a:endParaRPr lang="cs-CZ" dirty="0">
              <a:latin typeface="Palatino Linotype" panose="02040502050505030304" pitchFamily="18" charset="0"/>
            </a:endParaRP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endParaRPr lang="cs-CZ" dirty="0"/>
          </a:p>
        </p:txBody>
      </p:sp>
      <p:pic>
        <p:nvPicPr>
          <p:cNvPr id="4" name="Obrázek 3" descr="Obsah obrázku mapa&#10;&#10;Popis byl vytvořen automaticky">
            <a:extLst>
              <a:ext uri="{FF2B5EF4-FFF2-40B4-BE49-F238E27FC236}">
                <a16:creationId xmlns:a16="http://schemas.microsoft.com/office/drawing/2014/main" id="{284A1209-9C1E-07A9-1C49-C167A5CB3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8614"/>
            <a:ext cx="12168912" cy="3645360"/>
          </a:xfrm>
          <a:prstGeom prst="rect">
            <a:avLst/>
          </a:prstGeom>
        </p:spPr>
      </p:pic>
    </p:spTree>
    <p:extLst>
      <p:ext uri="{BB962C8B-B14F-4D97-AF65-F5344CB8AC3E}">
        <p14:creationId xmlns:p14="http://schemas.microsoft.com/office/powerpoint/2010/main" val="15950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r>
              <a:rPr lang="cs-CZ" dirty="0">
                <a:latin typeface="Palatino Linotype" panose="02040502050505030304" pitchFamily="18" charset="0"/>
              </a:rPr>
              <a:t>Dějiny Byzance</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fontScale="62500" lnSpcReduction="20000"/>
          </a:bodyPr>
          <a:lstStyle/>
          <a:p>
            <a:r>
              <a:rPr lang="cs-CZ" dirty="0"/>
              <a:t>Raně byzantské období (=pozdní antika) 330–625</a:t>
            </a:r>
          </a:p>
          <a:p>
            <a:pPr lvl="1"/>
            <a:r>
              <a:rPr lang="cs-CZ" dirty="0"/>
              <a:t>330 císař Konstantin zasvětil Konstantinopol jako nové rezidenční město</a:t>
            </a:r>
          </a:p>
          <a:p>
            <a:pPr lvl="1"/>
            <a:r>
              <a:rPr lang="cs-CZ" dirty="0"/>
              <a:t>395 rozdělení Římské říše na východní a západní</a:t>
            </a:r>
          </a:p>
          <a:p>
            <a:pPr lvl="1"/>
            <a:r>
              <a:rPr lang="cs-CZ" dirty="0"/>
              <a:t>476 sesazení posledního západořímského císaře</a:t>
            </a:r>
          </a:p>
          <a:p>
            <a:pPr lvl="1"/>
            <a:endParaRPr lang="cs-CZ" dirty="0"/>
          </a:p>
          <a:p>
            <a:r>
              <a:rPr lang="cs-CZ" dirty="0"/>
              <a:t>Temné období byzantských dějin 7. stol. – pol. 9. stol.</a:t>
            </a:r>
          </a:p>
          <a:p>
            <a:pPr lvl="1"/>
            <a:r>
              <a:rPr lang="cs-CZ" dirty="0"/>
              <a:t>625 konec vlády císaře Justiniána</a:t>
            </a:r>
          </a:p>
          <a:p>
            <a:pPr lvl="1"/>
            <a:r>
              <a:rPr lang="cs-CZ" dirty="0"/>
              <a:t>843 císař Michael III. obnovení úcty ke svatým obrazům</a:t>
            </a:r>
          </a:p>
          <a:p>
            <a:pPr lvl="1"/>
            <a:endParaRPr lang="cs-CZ" dirty="0"/>
          </a:p>
          <a:p>
            <a:r>
              <a:rPr lang="cs-CZ" dirty="0"/>
              <a:t>Vrcholné období byzantských dějin 867–1261</a:t>
            </a:r>
          </a:p>
          <a:p>
            <a:pPr lvl="1"/>
            <a:r>
              <a:rPr lang="cs-CZ" dirty="0"/>
              <a:t>867 nástup makedonské dynastie (</a:t>
            </a:r>
            <a:r>
              <a:rPr lang="cs-CZ" dirty="0" err="1"/>
              <a:t>Basileios</a:t>
            </a:r>
            <a:r>
              <a:rPr lang="cs-CZ" dirty="0"/>
              <a:t> I.)</a:t>
            </a:r>
          </a:p>
          <a:p>
            <a:pPr lvl="1"/>
            <a:r>
              <a:rPr lang="cs-CZ" dirty="0"/>
              <a:t>1204–1261 doba Latinského panství</a:t>
            </a:r>
          </a:p>
          <a:p>
            <a:pPr lvl="1"/>
            <a:r>
              <a:rPr lang="cs-CZ" dirty="0"/>
              <a:t>1261 nástup </a:t>
            </a:r>
            <a:r>
              <a:rPr lang="cs-CZ" dirty="0" err="1"/>
              <a:t>palailogovské</a:t>
            </a:r>
            <a:r>
              <a:rPr lang="cs-CZ" dirty="0"/>
              <a:t> dynastie (Michael VIII. </a:t>
            </a:r>
            <a:r>
              <a:rPr lang="cs-CZ" dirty="0" err="1"/>
              <a:t>Palaiologos</a:t>
            </a:r>
            <a:r>
              <a:rPr lang="cs-CZ" dirty="0"/>
              <a:t>)</a:t>
            </a:r>
          </a:p>
          <a:p>
            <a:pPr lvl="1"/>
            <a:endParaRPr lang="cs-CZ" dirty="0"/>
          </a:p>
          <a:p>
            <a:r>
              <a:rPr lang="cs-CZ" dirty="0"/>
              <a:t>Pozdní období byzantských dějin 1261–1453</a:t>
            </a:r>
          </a:p>
          <a:p>
            <a:pPr lvl="1"/>
            <a:r>
              <a:rPr lang="cs-CZ" dirty="0"/>
              <a:t>1261 nástup </a:t>
            </a:r>
            <a:r>
              <a:rPr lang="cs-CZ" dirty="0" err="1"/>
              <a:t>palailogovské</a:t>
            </a:r>
            <a:r>
              <a:rPr lang="cs-CZ" dirty="0"/>
              <a:t> dynastie (Michael VIII. </a:t>
            </a:r>
            <a:r>
              <a:rPr lang="cs-CZ" dirty="0" err="1"/>
              <a:t>Palaiologos</a:t>
            </a:r>
            <a:r>
              <a:rPr lang="cs-CZ" dirty="0"/>
              <a:t>)</a:t>
            </a:r>
          </a:p>
          <a:p>
            <a:pPr lvl="1"/>
            <a:r>
              <a:rPr lang="cs-CZ" dirty="0"/>
              <a:t>1453 dobytí Konstantinopole </a:t>
            </a:r>
            <a:r>
              <a:rPr lang="cs-CZ" dirty="0" err="1"/>
              <a:t>Mehmedem</a:t>
            </a:r>
            <a:r>
              <a:rPr lang="cs-CZ" dirty="0"/>
              <a:t> II. Dobyvatelem</a:t>
            </a:r>
          </a:p>
        </p:txBody>
      </p:sp>
    </p:spTree>
    <p:extLst>
      <p:ext uri="{BB962C8B-B14F-4D97-AF65-F5344CB8AC3E}">
        <p14:creationId xmlns:p14="http://schemas.microsoft.com/office/powerpoint/2010/main" val="384320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r>
              <a:rPr lang="cs-CZ" dirty="0">
                <a:latin typeface="Palatino Linotype" panose="02040502050505030304" pitchFamily="18" charset="0"/>
              </a:rPr>
              <a:t>Dějiny Byzance – raně byzantské období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fontScale="92500" lnSpcReduction="10000"/>
          </a:bodyPr>
          <a:lstStyle/>
          <a:p>
            <a:r>
              <a:rPr lang="cs-CZ" dirty="0"/>
              <a:t>formální jednota východní a západní části Římské říše do 5. stol.</a:t>
            </a:r>
          </a:p>
          <a:p>
            <a:r>
              <a:rPr lang="cs-CZ" dirty="0"/>
              <a:t>postupný přerod východní části: větší ekonomický potenciál, důmyslná diplomacie, reformy vedoucí ke stabilitě říše (oddělení vojenské a správní složky, mincovní reforma, regulace řemeslné činnosti, rozvoj obchodu se sousedy)</a:t>
            </a:r>
          </a:p>
          <a:p>
            <a:r>
              <a:rPr lang="cs-CZ" dirty="0"/>
              <a:t>rozkvět měst od 4. stol.</a:t>
            </a:r>
          </a:p>
          <a:p>
            <a:r>
              <a:rPr lang="cs-CZ" dirty="0"/>
              <a:t>během 4. stol. ustavení křesťanství jako oficiálního náboženství, ale mnoho sporů (trinitární spory, christologické: nestoriáni, </a:t>
            </a:r>
            <a:r>
              <a:rPr lang="cs-CZ" dirty="0" err="1"/>
              <a:t>monofyzitismus</a:t>
            </a:r>
            <a:r>
              <a:rPr lang="cs-CZ" dirty="0"/>
              <a:t>)</a:t>
            </a:r>
          </a:p>
          <a:p>
            <a:r>
              <a:rPr lang="cs-CZ" dirty="0"/>
              <a:t>451 chalkedonský koncil, přijato ortodoxní vyznání</a:t>
            </a:r>
          </a:p>
          <a:p>
            <a:r>
              <a:rPr lang="cs-CZ" dirty="0"/>
              <a:t>Justinián (527–625)</a:t>
            </a:r>
          </a:p>
          <a:p>
            <a:r>
              <a:rPr lang="cs-CZ" dirty="0"/>
              <a:t>nepřátelé: germánské kmeny, perská říše, Hunové, nomádi</a:t>
            </a:r>
          </a:p>
        </p:txBody>
      </p:sp>
    </p:spTree>
    <p:extLst>
      <p:ext uri="{BB962C8B-B14F-4D97-AF65-F5344CB8AC3E}">
        <p14:creationId xmlns:p14="http://schemas.microsoft.com/office/powerpoint/2010/main" val="115934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r>
              <a:rPr lang="cs-CZ" dirty="0">
                <a:latin typeface="Palatino Linotype" panose="02040502050505030304" pitchFamily="18" charset="0"/>
              </a:rPr>
              <a:t>Dějiny Byzance – temné období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a:bodyPr>
          <a:lstStyle/>
          <a:p>
            <a:r>
              <a:rPr lang="cs-CZ" dirty="0"/>
              <a:t>7. stol. ekonomická krize (expanzivní politika, rozsáhlá stavební činnost, tributy pro zachován míru, morová pandemie)</a:t>
            </a:r>
          </a:p>
          <a:p>
            <a:r>
              <a:rPr lang="cs-CZ" dirty="0"/>
              <a:t>důsledkem ztráta cca poloviny území, zpustošení měst, úpadek kulturního městského života, militarizace společnosti (města se mění v malé pevnosti, propojení vojenské a správní moci), omezení obchodu</a:t>
            </a:r>
          </a:p>
          <a:p>
            <a:r>
              <a:rPr lang="cs-CZ" dirty="0"/>
              <a:t>8. a 9. stol. Ikonoklasmus (spor o uctívání svatých obrazů)</a:t>
            </a:r>
          </a:p>
          <a:p>
            <a:r>
              <a:rPr lang="cs-CZ" dirty="0"/>
              <a:t>nepřátelé: Langobardi, Avaři, Slované, Peršané, Arabové, Bulhaři</a:t>
            </a:r>
          </a:p>
        </p:txBody>
      </p:sp>
    </p:spTree>
    <p:extLst>
      <p:ext uri="{BB962C8B-B14F-4D97-AF65-F5344CB8AC3E}">
        <p14:creationId xmlns:p14="http://schemas.microsoft.com/office/powerpoint/2010/main" val="89965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3EA8-6ACA-4F7C-A14C-EBC3337221CE}"/>
              </a:ext>
            </a:extLst>
          </p:cNvPr>
          <p:cNvSpPr>
            <a:spLocks noGrp="1"/>
          </p:cNvSpPr>
          <p:nvPr>
            <p:ph type="title"/>
          </p:nvPr>
        </p:nvSpPr>
        <p:spPr/>
        <p:txBody>
          <a:bodyPr>
            <a:normAutofit/>
          </a:bodyPr>
          <a:lstStyle/>
          <a:p>
            <a:r>
              <a:rPr lang="cs-CZ" dirty="0">
                <a:latin typeface="Palatino Linotype" panose="02040502050505030304" pitchFamily="18" charset="0"/>
              </a:rPr>
              <a:t>Dějiny Byzance – vrcholné období</a:t>
            </a:r>
          </a:p>
        </p:txBody>
      </p:sp>
      <p:sp>
        <p:nvSpPr>
          <p:cNvPr id="7" name="Zástupný obsah 6">
            <a:extLst>
              <a:ext uri="{FF2B5EF4-FFF2-40B4-BE49-F238E27FC236}">
                <a16:creationId xmlns:a16="http://schemas.microsoft.com/office/drawing/2014/main" id="{28867B74-A7B8-CBE9-E73C-F8BF2325F30C}"/>
              </a:ext>
            </a:extLst>
          </p:cNvPr>
          <p:cNvSpPr>
            <a:spLocks noGrp="1"/>
          </p:cNvSpPr>
          <p:nvPr>
            <p:ph idx="1"/>
          </p:nvPr>
        </p:nvSpPr>
        <p:spPr/>
        <p:txBody>
          <a:bodyPr>
            <a:normAutofit fontScale="85000" lnSpcReduction="10000"/>
          </a:bodyPr>
          <a:lstStyle/>
          <a:p>
            <a:r>
              <a:rPr lang="cs-CZ" dirty="0"/>
              <a:t>změny v zákonodárství, postupné zmenšování říše, ustanovení třídy mocných (</a:t>
            </a:r>
            <a:r>
              <a:rPr lang="cs-CZ" dirty="0" err="1"/>
              <a:t>dynatoi</a:t>
            </a:r>
            <a:r>
              <a:rPr lang="cs-CZ" dirty="0"/>
              <a:t>), narůstající podíl cizinců na řízení říše (žoldnéři, italští obchodníci)</a:t>
            </a:r>
          </a:p>
          <a:p>
            <a:r>
              <a:rPr lang="cs-CZ" dirty="0"/>
              <a:t>náboženské misie (863 misie Cyrila a Metoděje na Velkou Moravu)</a:t>
            </a:r>
          </a:p>
          <a:p>
            <a:r>
              <a:rPr lang="cs-CZ" dirty="0"/>
              <a:t>roztržky s latinským Západem (863 </a:t>
            </a:r>
            <a:r>
              <a:rPr lang="cs-CZ" dirty="0" err="1"/>
              <a:t>Fotiovo</a:t>
            </a:r>
            <a:r>
              <a:rPr lang="cs-CZ" dirty="0"/>
              <a:t> schisma, 1054 </a:t>
            </a:r>
            <a:r>
              <a:rPr lang="cs-CZ" dirty="0" err="1"/>
              <a:t>Kerullariovo</a:t>
            </a:r>
            <a:r>
              <a:rPr lang="cs-CZ" dirty="0"/>
              <a:t> schisma)</a:t>
            </a:r>
          </a:p>
          <a:p>
            <a:r>
              <a:rPr lang="cs-CZ" dirty="0"/>
              <a:t>Makedonská renesance</a:t>
            </a:r>
          </a:p>
          <a:p>
            <a:r>
              <a:rPr lang="cs-CZ" dirty="0"/>
              <a:t>křížové výpravy</a:t>
            </a:r>
          </a:p>
          <a:p>
            <a:r>
              <a:rPr lang="cs-CZ" dirty="0"/>
              <a:t>1204–1261 doba Latinského panství</a:t>
            </a:r>
          </a:p>
          <a:p>
            <a:r>
              <a:rPr lang="cs-CZ" dirty="0" err="1"/>
              <a:t>Basileios</a:t>
            </a:r>
            <a:r>
              <a:rPr lang="cs-CZ" dirty="0"/>
              <a:t> Veliký (867–886), Konstantin VII. </a:t>
            </a:r>
            <a:r>
              <a:rPr lang="cs-CZ" dirty="0" err="1"/>
              <a:t>Porfyrogennetos</a:t>
            </a:r>
            <a:r>
              <a:rPr lang="cs-CZ" dirty="0"/>
              <a:t> (913–959), </a:t>
            </a:r>
            <a:r>
              <a:rPr lang="cs-CZ" dirty="0" err="1"/>
              <a:t>Basileios</a:t>
            </a:r>
            <a:r>
              <a:rPr lang="cs-CZ" dirty="0"/>
              <a:t> II. </a:t>
            </a:r>
            <a:r>
              <a:rPr lang="cs-CZ" dirty="0" err="1"/>
              <a:t>Bulharobijce</a:t>
            </a:r>
            <a:r>
              <a:rPr lang="cs-CZ" dirty="0"/>
              <a:t> (976–1025), Alexios </a:t>
            </a:r>
            <a:r>
              <a:rPr lang="cs-CZ" dirty="0" err="1"/>
              <a:t>Komnenos</a:t>
            </a:r>
            <a:r>
              <a:rPr lang="cs-CZ" dirty="0"/>
              <a:t> (1081–1118)</a:t>
            </a:r>
          </a:p>
          <a:p>
            <a:r>
              <a:rPr lang="cs-CZ" dirty="0"/>
              <a:t>nepřátelé: Arabové, Bulhaři, Rusové, </a:t>
            </a:r>
            <a:r>
              <a:rPr lang="cs-CZ" dirty="0" err="1"/>
              <a:t>Pečeněhové</a:t>
            </a:r>
            <a:r>
              <a:rPr lang="cs-CZ" dirty="0"/>
              <a:t>, </a:t>
            </a:r>
            <a:r>
              <a:rPr lang="cs-CZ" dirty="0" err="1"/>
              <a:t>Kumáni</a:t>
            </a:r>
            <a:r>
              <a:rPr lang="cs-CZ" dirty="0"/>
              <a:t>, Turci, účastníci křížových výprav</a:t>
            </a:r>
          </a:p>
        </p:txBody>
      </p:sp>
    </p:spTree>
    <p:extLst>
      <p:ext uri="{BB962C8B-B14F-4D97-AF65-F5344CB8AC3E}">
        <p14:creationId xmlns:p14="http://schemas.microsoft.com/office/powerpoint/2010/main" val="3520121365"/>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1553</Words>
  <Application>Microsoft Office PowerPoint</Application>
  <PresentationFormat>Širokoúhlá obrazovka</PresentationFormat>
  <Paragraphs>155</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Calibri Light</vt:lpstr>
      <vt:lpstr>Palatino Linotype</vt:lpstr>
      <vt:lpstr>Office Theme</vt:lpstr>
      <vt:lpstr>Úvod do byzantologie </vt:lpstr>
      <vt:lpstr>Byzantská říše</vt:lpstr>
      <vt:lpstr>Konstantinopol</vt:lpstr>
      <vt:lpstr>Konstantinopolské hradby</vt:lpstr>
      <vt:lpstr>Hranice Byzance https://images.app.goo.gl/3RMqV5euoy1XT4DQ9</vt:lpstr>
      <vt:lpstr>Dějiny Byzance</vt:lpstr>
      <vt:lpstr>Dějiny Byzance – raně byzantské období</vt:lpstr>
      <vt:lpstr>Dějiny Byzance – temné období</vt:lpstr>
      <vt:lpstr>Dějiny Byzance – vrcholné období</vt:lpstr>
      <vt:lpstr>Dějiny Byzance – pozdní období</vt:lpstr>
      <vt:lpstr>Pád Konstantinopole</vt:lpstr>
      <vt:lpstr>Tři pilíře byzantského státu: státní zřízení</vt:lpstr>
      <vt:lpstr>Římská vs. byzantská říše</vt:lpstr>
      <vt:lpstr>Tři pilíře byzantského státu: víra</vt:lpstr>
      <vt:lpstr>Nicejsko-konstantinopolské vyznání víry</vt:lpstr>
      <vt:lpstr>Hagia Sofia</vt:lpstr>
      <vt:lpstr>Tři pilíře byzantského státu: jazyk</vt:lpstr>
      <vt:lpstr>Tři pilíře byzantského státu: jazyk</vt:lpstr>
      <vt:lpstr>Individuální styl autorů</vt:lpstr>
      <vt:lpstr>Uchovávání textů - papyrus</vt:lpstr>
      <vt:lpstr>Uchovávání textů - pergamen</vt:lpstr>
      <vt:lpstr>Uchovávání textů</vt:lpstr>
      <vt:lpstr>Zdroje informací</vt:lpstr>
      <vt:lpstr>Prezentace aplikace PowerPoint</vt:lpstr>
      <vt:lpstr>Zdroje informací</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Bohrn</dc:creator>
  <cp:lastModifiedBy>Hana Bohrnová</cp:lastModifiedBy>
  <cp:revision>55</cp:revision>
  <dcterms:created xsi:type="dcterms:W3CDTF">2022-02-17T20:23:29Z</dcterms:created>
  <dcterms:modified xsi:type="dcterms:W3CDTF">2023-02-11T13:21:54Z</dcterms:modified>
</cp:coreProperties>
</file>