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4" r:id="rId5"/>
    <p:sldId id="275" r:id="rId6"/>
    <p:sldId id="273" r:id="rId7"/>
    <p:sldId id="260" r:id="rId8"/>
    <p:sldId id="257" r:id="rId9"/>
    <p:sldId id="261" r:id="rId10"/>
    <p:sldId id="264" r:id="rId11"/>
    <p:sldId id="270" r:id="rId12"/>
    <p:sldId id="271" r:id="rId13"/>
    <p:sldId id="262" r:id="rId14"/>
    <p:sldId id="272" r:id="rId15"/>
    <p:sldId id="267" r:id="rId16"/>
    <p:sldId id="269" r:id="rId17"/>
    <p:sldId id="265" r:id="rId18"/>
    <p:sldId id="268" r:id="rId19"/>
    <p:sldId id="266" r:id="rId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4FBB6C-EB27-29CE-2BF3-C9A6BF6F838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CDA6FDD-BCEA-85C9-EDAF-DA10876CB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A0AF623-8C6F-568D-C0E5-7744C028AEEF}"/>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ACF8FF43-E0B2-B0CF-762D-1CBC8F89F7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0DC403F-9B0A-CAE4-6B46-EC14CA452800}"/>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209969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50355A-4C20-164C-5BCC-A1E0EA88E64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F18739B-442E-8D1A-7B4B-CFF96590584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2770DD1-855D-FFCF-BBB9-2A49D9EBF9EB}"/>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D6632442-5A42-9DA9-5E03-D6874BBC3F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58E5C01-B64D-2ADB-1038-4486360BF5E5}"/>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25709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FF71ABB-E05E-0EDC-30C3-8853A1CB5C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4E997B2-16FD-A119-BC09-0206A003DA73}"/>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82D08F7-2F44-ABB7-8AD0-672C13C32C4E}"/>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ED5D2AA8-849F-D55E-0D4E-A8C71002426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387073-0565-22B3-55D8-A4AACFF7EBFB}"/>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23335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083A7-981D-6610-D317-2AFB681D624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782F82-BC42-43F8-BD44-F1B0319750D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092761-A886-078A-3FCB-00D3FCE66AB8}"/>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C7DD6193-F4A9-5809-354D-25BA9D8021E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C820254-5A6F-F6C2-1264-53518AB116D6}"/>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272214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BF02BE-2239-C9A5-CEB6-82A249430B32}"/>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FC44FB56-5766-1BCE-C2C9-1BD9603D3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3DC1064-F1C1-5F30-99D6-3A05B083D60F}"/>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6E56CB19-B7BA-57CF-D502-48EC9F4260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462BE5B-C07A-009F-DB16-9AF31A675088}"/>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403252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49BAA1-3AFE-21F1-630A-0ECCD57AB49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FD15CBD-09A8-708A-B394-5CEAC701197A}"/>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93E11A3-78C0-B3B7-AFB6-CE03CB61E1E2}"/>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77B4ADB-16B4-F618-F8A2-C29B5CB02270}"/>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6" name="Zástupný symbol pro zápatí 5">
            <a:extLst>
              <a:ext uri="{FF2B5EF4-FFF2-40B4-BE49-F238E27FC236}">
                <a16:creationId xmlns:a16="http://schemas.microsoft.com/office/drawing/2014/main" id="{643C8A94-BFC6-6245-89D3-AED0B26A908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9255AB1-D6ED-2E6F-73E8-A2B5FF86E00B}"/>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372504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AFB550-EA29-35D6-F172-5DB0A559485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E163786-FBD8-71FC-42CC-CFBC48CA16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4F9183F-D91A-BD82-A764-AE08DA979BE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5FB1234-8B2F-6E6B-6798-A8E976C8D1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6779228-EC36-8B3C-8273-895FBDDBA144}"/>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E5A011C-9E6E-0514-2F2E-FFF951FAFA95}"/>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8" name="Zástupný symbol pro zápatí 7">
            <a:extLst>
              <a:ext uri="{FF2B5EF4-FFF2-40B4-BE49-F238E27FC236}">
                <a16:creationId xmlns:a16="http://schemas.microsoft.com/office/drawing/2014/main" id="{073EB42E-0910-C029-38BB-3AB3DDB240B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A135BED-DDED-3D9E-E167-740CC8EF631B}"/>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343269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45DBD0-73C1-03E0-CF41-7B83C9F1D09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734925F-2A6E-93C2-DF2C-1338C1E64A4E}"/>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4" name="Zástupný symbol pro zápatí 3">
            <a:extLst>
              <a:ext uri="{FF2B5EF4-FFF2-40B4-BE49-F238E27FC236}">
                <a16:creationId xmlns:a16="http://schemas.microsoft.com/office/drawing/2014/main" id="{66C7B695-F9DA-777A-8C26-E85082EB2CF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8CFD1A4-B23D-5C5C-7AD5-3898B490E464}"/>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377569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8240DBC-257E-5775-D783-5CB2B8AFC185}"/>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3" name="Zástupný symbol pro zápatí 2">
            <a:extLst>
              <a:ext uri="{FF2B5EF4-FFF2-40B4-BE49-F238E27FC236}">
                <a16:creationId xmlns:a16="http://schemas.microsoft.com/office/drawing/2014/main" id="{F73CBED5-E0C2-F54E-1FBF-62FC1ABF788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10B98F7-AB81-6599-6140-9DE5ECEA30FD}"/>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119558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BA4387-DAB7-2E29-F832-79C9A6A375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7CD40223-C87D-6B74-DA64-700D49FB5C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A549924-687E-24B0-92FF-A216288C1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2CE3EBE-094E-FDFA-3B47-53D46501CA12}"/>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6" name="Zástupný symbol pro zápatí 5">
            <a:extLst>
              <a:ext uri="{FF2B5EF4-FFF2-40B4-BE49-F238E27FC236}">
                <a16:creationId xmlns:a16="http://schemas.microsoft.com/office/drawing/2014/main" id="{F8F3EBC5-0A09-0EB7-C540-986B4D216F7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8E1B166-5E1E-603B-ABA6-80A4531B78D3}"/>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1647224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2EB51-B519-7E90-ED72-0BA5710B28E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CE6D8D9-E326-224C-3667-132F0ED52E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AF00AEA3-A683-BD29-30E7-D1AF7DA47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7A78D92-A0B9-A0EF-0631-63DEB551A7F0}"/>
              </a:ext>
            </a:extLst>
          </p:cNvPr>
          <p:cNvSpPr>
            <a:spLocks noGrp="1"/>
          </p:cNvSpPr>
          <p:nvPr>
            <p:ph type="dt" sz="half" idx="10"/>
          </p:nvPr>
        </p:nvSpPr>
        <p:spPr/>
        <p:txBody>
          <a:bodyPr/>
          <a:lstStyle/>
          <a:p>
            <a:fld id="{0554E683-D458-4BDB-9D39-961BFA46E0D0}" type="datetimeFigureOut">
              <a:rPr lang="cs-CZ" smtClean="0"/>
              <a:t>20.02.2023</a:t>
            </a:fld>
            <a:endParaRPr lang="cs-CZ"/>
          </a:p>
        </p:txBody>
      </p:sp>
      <p:sp>
        <p:nvSpPr>
          <p:cNvPr id="6" name="Zástupný symbol pro zápatí 5">
            <a:extLst>
              <a:ext uri="{FF2B5EF4-FFF2-40B4-BE49-F238E27FC236}">
                <a16:creationId xmlns:a16="http://schemas.microsoft.com/office/drawing/2014/main" id="{15454DB9-8E5E-44AB-C0BC-8BF93173C3F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98C8E05-09F6-22E3-17AB-F100E2B3304A}"/>
              </a:ext>
            </a:extLst>
          </p:cNvPr>
          <p:cNvSpPr>
            <a:spLocks noGrp="1"/>
          </p:cNvSpPr>
          <p:nvPr>
            <p:ph type="sldNum" sz="quarter" idx="12"/>
          </p:nvPr>
        </p:nvSpPr>
        <p:spPr/>
        <p:txBody>
          <a:bodyPr/>
          <a:lstStyle/>
          <a:p>
            <a:fld id="{DAE3E8DC-08A0-46A2-AE8C-BF80EDBCCBDA}" type="slidenum">
              <a:rPr lang="cs-CZ" smtClean="0"/>
              <a:t>‹#›</a:t>
            </a:fld>
            <a:endParaRPr lang="cs-CZ"/>
          </a:p>
        </p:txBody>
      </p:sp>
    </p:spTree>
    <p:extLst>
      <p:ext uri="{BB962C8B-B14F-4D97-AF65-F5344CB8AC3E}">
        <p14:creationId xmlns:p14="http://schemas.microsoft.com/office/powerpoint/2010/main" val="345427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0C41824-0F4A-1982-D2C8-19FCAF9BE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03C002B-26AC-C3DE-0098-631EC7ADB5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008A2F-E0C0-4E91-CA77-0790B106CC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4E683-D458-4BDB-9D39-961BFA46E0D0}" type="datetimeFigureOut">
              <a:rPr lang="cs-CZ" smtClean="0"/>
              <a:t>20.02.2023</a:t>
            </a:fld>
            <a:endParaRPr lang="cs-CZ"/>
          </a:p>
        </p:txBody>
      </p:sp>
      <p:sp>
        <p:nvSpPr>
          <p:cNvPr id="5" name="Zástupný symbol pro zápatí 4">
            <a:extLst>
              <a:ext uri="{FF2B5EF4-FFF2-40B4-BE49-F238E27FC236}">
                <a16:creationId xmlns:a16="http://schemas.microsoft.com/office/drawing/2014/main" id="{C8499D39-DF9B-995E-E1A7-7098C1BA6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3643110-9847-3CF9-6E8F-B1D7F7363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3E8DC-08A0-46A2-AE8C-BF80EDBCCBDA}" type="slidenum">
              <a:rPr lang="cs-CZ" smtClean="0"/>
              <a:t>‹#›</a:t>
            </a:fld>
            <a:endParaRPr lang="cs-CZ"/>
          </a:p>
        </p:txBody>
      </p:sp>
    </p:spTree>
    <p:extLst>
      <p:ext uri="{BB962C8B-B14F-4D97-AF65-F5344CB8AC3E}">
        <p14:creationId xmlns:p14="http://schemas.microsoft.com/office/powerpoint/2010/main" val="331472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 name="Obrázek 127" descr="Obsah obrázku text">
            <a:extLst>
              <a:ext uri="{FF2B5EF4-FFF2-40B4-BE49-F238E27FC236}">
                <a16:creationId xmlns:a16="http://schemas.microsoft.com/office/drawing/2014/main" id="{48287286-ADF4-F405-834D-88E6363BE4F4}"/>
              </a:ext>
            </a:extLst>
          </p:cNvPr>
          <p:cNvPicPr>
            <a:picLocks noChangeAspect="1"/>
          </p:cNvPicPr>
          <p:nvPr/>
        </p:nvPicPr>
        <p:blipFill rotWithShape="1">
          <a:blip r:embed="rId2">
            <a:extLst>
              <a:ext uri="{28A0092B-C50C-407E-A947-70E740481C1C}">
                <a14:useLocalDpi xmlns:a14="http://schemas.microsoft.com/office/drawing/2010/main" val="0"/>
              </a:ext>
            </a:extLst>
          </a:blip>
          <a:srcRect t="8110" b="12665"/>
          <a:stretch/>
        </p:blipFill>
        <p:spPr>
          <a:xfrm>
            <a:off x="20" y="10"/>
            <a:ext cx="12191980" cy="6857990"/>
          </a:xfrm>
          <a:prstGeom prst="rect">
            <a:avLst/>
          </a:prstGeom>
        </p:spPr>
      </p:pic>
      <p:sp>
        <p:nvSpPr>
          <p:cNvPr id="13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F7C51C4C-013E-9092-C1DE-C61A000F246F}"/>
              </a:ext>
            </a:extLst>
          </p:cNvPr>
          <p:cNvSpPr>
            <a:spLocks noGrp="1"/>
          </p:cNvSpPr>
          <p:nvPr>
            <p:ph type="ctrTitle"/>
          </p:nvPr>
        </p:nvSpPr>
        <p:spPr>
          <a:xfrm>
            <a:off x="8022021" y="3231931"/>
            <a:ext cx="3852041" cy="2650254"/>
          </a:xfrm>
        </p:spPr>
        <p:txBody>
          <a:bodyPr>
            <a:normAutofit/>
          </a:bodyPr>
          <a:lstStyle/>
          <a:p>
            <a:r>
              <a:rPr lang="cs-CZ" sz="5400" b="1" dirty="0"/>
              <a:t>Byzantská literatura</a:t>
            </a:r>
          </a:p>
        </p:txBody>
      </p:sp>
      <p:cxnSp>
        <p:nvCxnSpPr>
          <p:cNvPr id="135" name="Straight Connector 13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53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4965430" y="629268"/>
            <a:ext cx="6586491" cy="1286160"/>
          </a:xfrm>
        </p:spPr>
        <p:txBody>
          <a:bodyPr anchor="b">
            <a:normAutofit/>
          </a:bodyPr>
          <a:lstStyle/>
          <a:p>
            <a:r>
              <a:rPr lang="cs-CZ" sz="4100"/>
              <a:t>Intelektuálové – Církevní otcové (4.stol.)</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4965431" y="2438400"/>
            <a:ext cx="6586489" cy="4131207"/>
          </a:xfrm>
        </p:spPr>
        <p:txBody>
          <a:bodyPr>
            <a:normAutofit fontScale="92500" lnSpcReduction="10000"/>
          </a:bodyPr>
          <a:lstStyle/>
          <a:p>
            <a:r>
              <a:rPr lang="cs-CZ" sz="2000" dirty="0"/>
              <a:t>antické pohanské vzdělání + křesťanská víra = první kroky k propojení těchto bodů</a:t>
            </a:r>
          </a:p>
          <a:p>
            <a:r>
              <a:rPr lang="cs-CZ" sz="2000" dirty="0"/>
              <a:t>tematika: dogmatické spory, pravidla mnišství, právo křesťanů na klasické vzdělání </a:t>
            </a:r>
          </a:p>
          <a:p>
            <a:r>
              <a:rPr lang="cs-CZ" sz="2000" dirty="0"/>
              <a:t>formy: homilie (kázání), listy, polemiky, básně, řeči</a:t>
            </a:r>
          </a:p>
          <a:p>
            <a:r>
              <a:rPr lang="cs-CZ" sz="2000" b="1" dirty="0"/>
              <a:t>Athanasios z Alexandrie</a:t>
            </a:r>
          </a:p>
          <a:p>
            <a:r>
              <a:rPr lang="cs-CZ" sz="2000" b="1" dirty="0" err="1"/>
              <a:t>Basileios</a:t>
            </a:r>
            <a:r>
              <a:rPr lang="cs-CZ" sz="2000" b="1" dirty="0"/>
              <a:t> Veliký</a:t>
            </a:r>
          </a:p>
          <a:p>
            <a:r>
              <a:rPr lang="cs-CZ" sz="2000" b="1" dirty="0" err="1"/>
              <a:t>Gregorios</a:t>
            </a:r>
            <a:r>
              <a:rPr lang="cs-CZ" sz="2000" b="1" dirty="0"/>
              <a:t> z </a:t>
            </a:r>
            <a:r>
              <a:rPr lang="cs-CZ" sz="2000" b="1" dirty="0" err="1"/>
              <a:t>Nazianzu</a:t>
            </a:r>
            <a:endParaRPr lang="cs-CZ" sz="2000" b="1" dirty="0"/>
          </a:p>
          <a:p>
            <a:r>
              <a:rPr lang="cs-CZ" sz="2000" b="1" dirty="0" err="1"/>
              <a:t>Gregorios</a:t>
            </a:r>
            <a:r>
              <a:rPr lang="cs-CZ" sz="2000" b="1" dirty="0"/>
              <a:t> z </a:t>
            </a:r>
            <a:r>
              <a:rPr lang="cs-CZ" sz="2000" b="1" dirty="0" err="1"/>
              <a:t>Nissy</a:t>
            </a:r>
            <a:endParaRPr lang="cs-CZ" sz="2000" b="1" dirty="0"/>
          </a:p>
          <a:p>
            <a:r>
              <a:rPr lang="cs-CZ" sz="2000" b="1" dirty="0" err="1"/>
              <a:t>Ioannes</a:t>
            </a:r>
            <a:r>
              <a:rPr lang="cs-CZ" sz="2000" b="1" dirty="0"/>
              <a:t> </a:t>
            </a:r>
            <a:r>
              <a:rPr lang="cs-CZ" sz="2000" b="1" dirty="0" err="1"/>
              <a:t>Chrisostomos</a:t>
            </a:r>
            <a:endParaRPr lang="cs-CZ" sz="2000" b="1" dirty="0"/>
          </a:p>
          <a:p>
            <a:endParaRPr lang="cs-CZ" sz="2000" dirty="0"/>
          </a:p>
          <a:p>
            <a:pPr marL="0" indent="0">
              <a:buNone/>
            </a:pPr>
            <a:r>
              <a:rPr lang="cs-CZ" sz="1300" dirty="0"/>
              <a:t>Ikona 1575, </a:t>
            </a:r>
            <a:r>
              <a:rPr lang="cs-CZ" sz="1300" dirty="0" err="1"/>
              <a:t>Basileios</a:t>
            </a:r>
            <a:r>
              <a:rPr lang="cs-CZ" sz="1300" dirty="0"/>
              <a:t>, </a:t>
            </a:r>
            <a:r>
              <a:rPr lang="cs-CZ" sz="1300" dirty="0" err="1"/>
              <a:t>Gregorios</a:t>
            </a:r>
            <a:r>
              <a:rPr lang="cs-CZ" sz="1300" dirty="0"/>
              <a:t> z </a:t>
            </a:r>
            <a:r>
              <a:rPr lang="cs-CZ" sz="1300" dirty="0" err="1"/>
              <a:t>Nazianzu</a:t>
            </a:r>
            <a:r>
              <a:rPr lang="cs-CZ" sz="1300" dirty="0"/>
              <a:t>, </a:t>
            </a:r>
            <a:r>
              <a:rPr lang="cs-CZ" sz="1300" dirty="0" err="1"/>
              <a:t>Ioannes</a:t>
            </a:r>
            <a:r>
              <a:rPr lang="cs-CZ" sz="1300" dirty="0"/>
              <a:t> </a:t>
            </a:r>
            <a:r>
              <a:rPr lang="cs-CZ" sz="1300" dirty="0" err="1"/>
              <a:t>Chrisostomos</a:t>
            </a:r>
            <a:endParaRPr lang="cs-CZ" sz="1300" dirty="0"/>
          </a:p>
        </p:txBody>
      </p:sp>
      <p:pic>
        <p:nvPicPr>
          <p:cNvPr id="5" name="Obrázek 4">
            <a:extLst>
              <a:ext uri="{FF2B5EF4-FFF2-40B4-BE49-F238E27FC236}">
                <a16:creationId xmlns:a16="http://schemas.microsoft.com/office/drawing/2014/main" id="{3E9E90A6-99A1-2526-69A5-252981D41FD0}"/>
              </a:ext>
            </a:extLst>
          </p:cNvPr>
          <p:cNvPicPr>
            <a:picLocks noChangeAspect="1"/>
          </p:cNvPicPr>
          <p:nvPr/>
        </p:nvPicPr>
        <p:blipFill rotWithShape="1">
          <a:blip r:embed="rId2"/>
          <a:srcRect l="7076" r="7900"/>
          <a:stretch/>
        </p:blipFill>
        <p:spPr>
          <a:xfrm>
            <a:off x="20" y="10"/>
            <a:ext cx="4635571" cy="6857990"/>
          </a:xfrm>
          <a:prstGeom prst="rect">
            <a:avLst/>
          </a:prstGeom>
          <a:effectLst/>
        </p:spPr>
      </p:pic>
      <p:cxnSp>
        <p:nvCxnSpPr>
          <p:cNvPr id="12"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9A9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23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descr="Obsah obrázku exteriér, obloha, budova, skála&#10;&#10;Popis byl vytvořen automaticky">
            <a:extLst>
              <a:ext uri="{FF2B5EF4-FFF2-40B4-BE49-F238E27FC236}">
                <a16:creationId xmlns:a16="http://schemas.microsoft.com/office/drawing/2014/main" id="{4BAFDBBD-8B3C-7E11-DD51-BA00D4488203}"/>
              </a:ext>
            </a:extLst>
          </p:cNvPr>
          <p:cNvPicPr>
            <a:picLocks noChangeAspect="1"/>
          </p:cNvPicPr>
          <p:nvPr/>
        </p:nvPicPr>
        <p:blipFill rotWithShape="1">
          <a:blip r:embed="rId2">
            <a:extLst>
              <a:ext uri="{28A0092B-C50C-407E-A947-70E740481C1C}">
                <a14:useLocalDpi xmlns:a14="http://schemas.microsoft.com/office/drawing/2010/main" val="0"/>
              </a:ext>
            </a:extLst>
          </a:blip>
          <a:srcRect t="21452" r="-2" b="12776"/>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Obrázek 4" descr="Obsah obrázku text&#10;&#10;Popis byl vytvořen automaticky">
            <a:extLst>
              <a:ext uri="{FF2B5EF4-FFF2-40B4-BE49-F238E27FC236}">
                <a16:creationId xmlns:a16="http://schemas.microsoft.com/office/drawing/2014/main" id="{C7A6BD86-0B5E-A159-540F-24B4606498B2}"/>
              </a:ext>
            </a:extLst>
          </p:cNvPr>
          <p:cNvPicPr>
            <a:picLocks noChangeAspect="1"/>
          </p:cNvPicPr>
          <p:nvPr/>
        </p:nvPicPr>
        <p:blipFill rotWithShape="1">
          <a:blip r:embed="rId3">
            <a:extLst>
              <a:ext uri="{28A0092B-C50C-407E-A947-70E740481C1C}">
                <a14:useLocalDpi xmlns:a14="http://schemas.microsoft.com/office/drawing/2010/main" val="0"/>
              </a:ext>
            </a:extLst>
          </a:blip>
          <a:srcRect t="27723" r="-2" b="406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4" name="Freeform: Shape 13">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15">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448056" y="859536"/>
            <a:ext cx="4832802" cy="1243584"/>
          </a:xfrm>
        </p:spPr>
        <p:txBody>
          <a:bodyPr>
            <a:normAutofit/>
          </a:bodyPr>
          <a:lstStyle/>
          <a:p>
            <a:r>
              <a:rPr lang="cs-CZ" sz="3400"/>
              <a:t>Mnišství</a:t>
            </a:r>
          </a:p>
        </p:txBody>
      </p:sp>
      <p:sp>
        <p:nvSpPr>
          <p:cNvPr id="18" name="Rectangle 17">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448056" y="2512611"/>
            <a:ext cx="4832803" cy="3664351"/>
          </a:xfrm>
        </p:spPr>
        <p:txBody>
          <a:bodyPr>
            <a:normAutofit/>
          </a:bodyPr>
          <a:lstStyle/>
          <a:p>
            <a:r>
              <a:rPr lang="cs-CZ" sz="2000" dirty="0"/>
              <a:t>vznik přelom 3.-4. st. v Egyptě</a:t>
            </a:r>
          </a:p>
          <a:p>
            <a:r>
              <a:rPr lang="cs-CZ" sz="2000" dirty="0"/>
              <a:t>neexistence mnišských řádů</a:t>
            </a:r>
          </a:p>
          <a:p>
            <a:r>
              <a:rPr lang="cs-CZ" sz="2000" dirty="0"/>
              <a:t>každý klášter vlastní pravidla (typikon)</a:t>
            </a:r>
          </a:p>
          <a:p>
            <a:endParaRPr lang="cs-CZ" sz="2000" dirty="0"/>
          </a:p>
          <a:p>
            <a:endParaRPr lang="cs-CZ" sz="2000" dirty="0"/>
          </a:p>
          <a:p>
            <a:endParaRPr lang="cs-CZ" sz="2000" dirty="0"/>
          </a:p>
          <a:p>
            <a:endParaRPr lang="cs-CZ" sz="2000" dirty="0"/>
          </a:p>
          <a:p>
            <a:pPr marL="0" indent="0">
              <a:buNone/>
            </a:pPr>
            <a:r>
              <a:rPr lang="cs-CZ" sz="1600" dirty="0"/>
              <a:t>klášter sv. </a:t>
            </a:r>
            <a:r>
              <a:rPr lang="cs-CZ" sz="1600" dirty="0" err="1"/>
              <a:t>Barlaama</a:t>
            </a:r>
            <a:r>
              <a:rPr lang="cs-CZ" sz="1600" dirty="0"/>
              <a:t>, </a:t>
            </a:r>
            <a:r>
              <a:rPr lang="cs-CZ" sz="1600" dirty="0" err="1"/>
              <a:t>Studitský</a:t>
            </a:r>
            <a:r>
              <a:rPr lang="cs-CZ" sz="1600" dirty="0"/>
              <a:t> klášter</a:t>
            </a:r>
          </a:p>
          <a:p>
            <a:endParaRPr lang="cs-CZ" sz="2000" dirty="0"/>
          </a:p>
        </p:txBody>
      </p:sp>
    </p:spTree>
    <p:extLst>
      <p:ext uri="{BB962C8B-B14F-4D97-AF65-F5344CB8AC3E}">
        <p14:creationId xmlns:p14="http://schemas.microsoft.com/office/powerpoint/2010/main" val="230102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p:txBody>
          <a:bodyPr/>
          <a:lstStyle/>
          <a:p>
            <a:r>
              <a:rPr lang="cs-CZ" dirty="0"/>
              <a:t>Mnišství - podoby mnišského života</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p:txBody>
          <a:bodyPr>
            <a:normAutofit fontScale="85000" lnSpcReduction="20000"/>
          </a:bodyPr>
          <a:lstStyle/>
          <a:p>
            <a:r>
              <a:rPr lang="cs-CZ" dirty="0" err="1"/>
              <a:t>anachoreta</a:t>
            </a:r>
            <a:endParaRPr lang="cs-CZ" dirty="0"/>
          </a:p>
          <a:p>
            <a:pPr lvl="1"/>
            <a:r>
              <a:rPr lang="cs-CZ" dirty="0"/>
              <a:t>jedinec žijící v ústraní</a:t>
            </a:r>
          </a:p>
          <a:p>
            <a:pPr lvl="1"/>
            <a:r>
              <a:rPr lang="cs-CZ" dirty="0"/>
              <a:t>zakladatelem sv. Antonín</a:t>
            </a:r>
          </a:p>
          <a:p>
            <a:r>
              <a:rPr lang="cs-CZ" dirty="0"/>
              <a:t>eremita</a:t>
            </a:r>
          </a:p>
          <a:p>
            <a:pPr lvl="1"/>
            <a:r>
              <a:rPr lang="cs-CZ" dirty="0"/>
              <a:t>jedinec žijící na poušti</a:t>
            </a:r>
          </a:p>
          <a:p>
            <a:r>
              <a:rPr lang="cs-CZ" dirty="0"/>
              <a:t>stylita</a:t>
            </a:r>
          </a:p>
          <a:p>
            <a:pPr lvl="1"/>
            <a:r>
              <a:rPr lang="cs-CZ" dirty="0"/>
              <a:t>jedinec žijící na sloupu</a:t>
            </a:r>
          </a:p>
          <a:p>
            <a:pPr lvl="1"/>
            <a:r>
              <a:rPr lang="cs-CZ" dirty="0" err="1"/>
              <a:t>Symeon</a:t>
            </a:r>
            <a:r>
              <a:rPr lang="cs-CZ" dirty="0"/>
              <a:t> Stylita</a:t>
            </a:r>
          </a:p>
          <a:p>
            <a:r>
              <a:rPr lang="cs-CZ" dirty="0" err="1"/>
              <a:t>koinobijní</a:t>
            </a:r>
            <a:r>
              <a:rPr lang="cs-CZ" dirty="0"/>
              <a:t> způsob</a:t>
            </a:r>
          </a:p>
          <a:p>
            <a:pPr lvl="1"/>
            <a:r>
              <a:rPr lang="cs-CZ" dirty="0"/>
              <a:t>jedinec žijící v klášteře s dalšími mnichy</a:t>
            </a:r>
          </a:p>
          <a:p>
            <a:pPr lvl="1"/>
            <a:r>
              <a:rPr lang="cs-CZ" dirty="0"/>
              <a:t>zakladatelem sv. </a:t>
            </a:r>
            <a:r>
              <a:rPr lang="cs-CZ" dirty="0" err="1"/>
              <a:t>Pachomios</a:t>
            </a:r>
            <a:endParaRPr lang="cs-CZ" dirty="0"/>
          </a:p>
          <a:p>
            <a:r>
              <a:rPr lang="cs-CZ" dirty="0" err="1"/>
              <a:t>lavra</a:t>
            </a:r>
            <a:endParaRPr lang="cs-CZ" dirty="0"/>
          </a:p>
          <a:p>
            <a:pPr lvl="1"/>
            <a:r>
              <a:rPr lang="cs-CZ" dirty="0"/>
              <a:t>modifikace předchozích dvou způsobů, seskupení cel několika eremitů (skalní město, klášter)</a:t>
            </a:r>
          </a:p>
        </p:txBody>
      </p:sp>
    </p:spTree>
    <p:extLst>
      <p:ext uri="{BB962C8B-B14F-4D97-AF65-F5344CB8AC3E}">
        <p14:creationId xmlns:p14="http://schemas.microsoft.com/office/powerpoint/2010/main" val="98216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4965430" y="629266"/>
            <a:ext cx="6586491" cy="1676603"/>
          </a:xfrm>
        </p:spPr>
        <p:txBody>
          <a:bodyPr>
            <a:normAutofit/>
          </a:bodyPr>
          <a:lstStyle/>
          <a:p>
            <a:r>
              <a:rPr lang="cs-CZ" sz="5400"/>
              <a:t>Hagiografie</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4965431" y="1927274"/>
            <a:ext cx="6586489" cy="4515729"/>
          </a:xfrm>
        </p:spPr>
        <p:txBody>
          <a:bodyPr>
            <a:normAutofit/>
          </a:bodyPr>
          <a:lstStyle/>
          <a:p>
            <a:r>
              <a:rPr lang="el-GR" sz="2000" dirty="0"/>
              <a:t>ἅγιος (</a:t>
            </a:r>
            <a:r>
              <a:rPr lang="cs-CZ" sz="2000" dirty="0" err="1"/>
              <a:t>hagios</a:t>
            </a:r>
            <a:r>
              <a:rPr lang="cs-CZ" sz="2000" dirty="0"/>
              <a:t>) = svatý + </a:t>
            </a:r>
            <a:r>
              <a:rPr lang="el-GR" sz="2000" dirty="0"/>
              <a:t>γράφω (</a:t>
            </a:r>
            <a:r>
              <a:rPr lang="cs-CZ" sz="2000" dirty="0" err="1"/>
              <a:t>grafó</a:t>
            </a:r>
            <a:r>
              <a:rPr lang="cs-CZ" sz="2000" dirty="0"/>
              <a:t>) = píši</a:t>
            </a:r>
          </a:p>
          <a:p>
            <a:r>
              <a:rPr lang="cs-CZ" sz="2000" dirty="0"/>
              <a:t>nejpočetněji zastoupený byzantský žánr</a:t>
            </a:r>
          </a:p>
          <a:p>
            <a:r>
              <a:rPr lang="cs-CZ" sz="2000" dirty="0" err="1"/>
              <a:t>Resources</a:t>
            </a:r>
            <a:r>
              <a:rPr lang="cs-CZ" sz="2000" dirty="0"/>
              <a:t> </a:t>
            </a:r>
            <a:r>
              <a:rPr lang="cs-CZ" sz="2000" dirty="0" err="1"/>
              <a:t>for</a:t>
            </a:r>
            <a:r>
              <a:rPr lang="cs-CZ" sz="2000" dirty="0"/>
              <a:t> </a:t>
            </a:r>
            <a:r>
              <a:rPr lang="cs-CZ" sz="2000" dirty="0" err="1"/>
              <a:t>Byzantine</a:t>
            </a:r>
            <a:r>
              <a:rPr lang="cs-CZ" sz="2000" dirty="0"/>
              <a:t> </a:t>
            </a:r>
            <a:r>
              <a:rPr lang="cs-CZ" sz="2000" dirty="0" err="1"/>
              <a:t>hagiography</a:t>
            </a:r>
            <a:endParaRPr lang="cs-CZ" sz="2000" dirty="0"/>
          </a:p>
          <a:p>
            <a:pPr marL="457200" lvl="1" indent="0">
              <a:buNone/>
            </a:pPr>
            <a:r>
              <a:rPr lang="cs-CZ" sz="2000" dirty="0"/>
              <a:t>https://www.doaks.org/research/byzantine/resources/hagiography</a:t>
            </a:r>
          </a:p>
          <a:p>
            <a:r>
              <a:rPr lang="cs-CZ" sz="2000" dirty="0"/>
              <a:t>bez přímých antických vzorů</a:t>
            </a:r>
          </a:p>
          <a:p>
            <a:pPr lvl="1"/>
            <a:r>
              <a:rPr lang="cs-CZ" sz="2000" dirty="0"/>
              <a:t>inspirací helénistické životy divotvůrců s novelistickými prvky</a:t>
            </a:r>
          </a:p>
          <a:p>
            <a:pPr lvl="1"/>
            <a:r>
              <a:rPr lang="cs-CZ" sz="2000" dirty="0"/>
              <a:t>martyria (vyprávění o popravách křesťanů pro víru)</a:t>
            </a:r>
          </a:p>
          <a:p>
            <a:pPr lvl="1"/>
            <a:r>
              <a:rPr lang="cs-CZ" sz="2000" dirty="0"/>
              <a:t>životy svatých (</a:t>
            </a:r>
            <a:r>
              <a:rPr lang="cs-CZ" sz="2000" dirty="0" err="1"/>
              <a:t>bioi</a:t>
            </a:r>
            <a:r>
              <a:rPr lang="cs-CZ" sz="2000" dirty="0"/>
              <a:t>, vitae)</a:t>
            </a:r>
          </a:p>
          <a:p>
            <a:pPr lvl="1"/>
            <a:r>
              <a:rPr lang="cs-CZ" sz="2000" dirty="0"/>
              <a:t>vzorem </a:t>
            </a:r>
            <a:r>
              <a:rPr lang="cs-CZ" sz="2000" b="1" dirty="0"/>
              <a:t>Athanasios z Alexandrie: Život sv. Antonína</a:t>
            </a:r>
          </a:p>
          <a:p>
            <a:r>
              <a:rPr lang="cs-CZ" sz="2000" dirty="0"/>
              <a:t>vznik v mnišském prostředí, později rozšířeno mezi vzdělanější kruhy</a:t>
            </a:r>
          </a:p>
        </p:txBody>
      </p:sp>
      <p:pic>
        <p:nvPicPr>
          <p:cNvPr id="5" name="Obrázek 4" descr="Obsah obrázku text, kniha&#10;&#10;Popis byl vytvořen automaticky">
            <a:extLst>
              <a:ext uri="{FF2B5EF4-FFF2-40B4-BE49-F238E27FC236}">
                <a16:creationId xmlns:a16="http://schemas.microsoft.com/office/drawing/2014/main" id="{10F3533C-9F14-819B-9A52-EE1D9E1A3790}"/>
              </a:ext>
            </a:extLst>
          </p:cNvPr>
          <p:cNvPicPr>
            <a:picLocks noChangeAspect="1"/>
          </p:cNvPicPr>
          <p:nvPr/>
        </p:nvPicPr>
        <p:blipFill rotWithShape="1">
          <a:blip r:embed="rId2">
            <a:extLst>
              <a:ext uri="{28A0092B-C50C-407E-A947-70E740481C1C}">
                <a14:useLocalDpi xmlns:a14="http://schemas.microsoft.com/office/drawing/2010/main" val="0"/>
              </a:ext>
            </a:extLst>
          </a:blip>
          <a:srcRect l="7199" r="2072"/>
          <a:stretch/>
        </p:blipFill>
        <p:spPr>
          <a:xfrm>
            <a:off x="20" y="10"/>
            <a:ext cx="4635571" cy="6857990"/>
          </a:xfrm>
          <a:prstGeom prst="rect">
            <a:avLst/>
          </a:prstGeom>
          <a:effectLst/>
        </p:spPr>
      </p:pic>
    </p:spTree>
    <p:extLst>
      <p:ext uri="{BB962C8B-B14F-4D97-AF65-F5344CB8AC3E}">
        <p14:creationId xmlns:p14="http://schemas.microsoft.com/office/powerpoint/2010/main" val="227944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5">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Obrázek 10" descr="Obsah obrázku text, malování, tkanina&#10;&#10;Popis byl vytvořen automaticky">
            <a:extLst>
              <a:ext uri="{FF2B5EF4-FFF2-40B4-BE49-F238E27FC236}">
                <a16:creationId xmlns:a16="http://schemas.microsoft.com/office/drawing/2014/main" id="{9FC490DB-3C6C-3C57-A939-A255B83E782B}"/>
              </a:ext>
            </a:extLst>
          </p:cNvPr>
          <p:cNvPicPr>
            <a:picLocks noChangeAspect="1"/>
          </p:cNvPicPr>
          <p:nvPr/>
        </p:nvPicPr>
        <p:blipFill rotWithShape="1">
          <a:blip r:embed="rId2">
            <a:extLst>
              <a:ext uri="{28A0092B-C50C-407E-A947-70E740481C1C}">
                <a14:useLocalDpi xmlns:a14="http://schemas.microsoft.com/office/drawing/2010/main" val="0"/>
              </a:ext>
            </a:extLst>
          </a:blip>
          <a:srcRect t="634" r="-2" b="-2"/>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Obrázek 4" descr="Obsah obrázku text, kniha, malování&#10;&#10;Popis byl vytvořen automaticky">
            <a:extLst>
              <a:ext uri="{FF2B5EF4-FFF2-40B4-BE49-F238E27FC236}">
                <a16:creationId xmlns:a16="http://schemas.microsoft.com/office/drawing/2014/main" id="{19EB5070-D555-ECD3-2A9F-C33EE7571E01}"/>
              </a:ext>
            </a:extLst>
          </p:cNvPr>
          <p:cNvPicPr>
            <a:picLocks noChangeAspect="1"/>
          </p:cNvPicPr>
          <p:nvPr/>
        </p:nvPicPr>
        <p:blipFill rotWithShape="1">
          <a:blip r:embed="rId3">
            <a:extLst>
              <a:ext uri="{28A0092B-C50C-407E-A947-70E740481C1C}">
                <a14:useLocalDpi xmlns:a14="http://schemas.microsoft.com/office/drawing/2010/main" val="0"/>
              </a:ext>
            </a:extLst>
          </a:blip>
          <a:srcRect l="5541" r="6464" b="-4"/>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7" name="Obrázek 6">
            <a:extLst>
              <a:ext uri="{FF2B5EF4-FFF2-40B4-BE49-F238E27FC236}">
                <a16:creationId xmlns:a16="http://schemas.microsoft.com/office/drawing/2014/main" id="{8DDE51A1-2D3F-3030-ED92-730B16384049}"/>
              </a:ext>
            </a:extLst>
          </p:cNvPr>
          <p:cNvPicPr>
            <a:picLocks noChangeAspect="1"/>
          </p:cNvPicPr>
          <p:nvPr/>
        </p:nvPicPr>
        <p:blipFill rotWithShape="1">
          <a:blip r:embed="rId4">
            <a:extLst>
              <a:ext uri="{28A0092B-C50C-407E-A947-70E740481C1C}">
                <a14:useLocalDpi xmlns:a14="http://schemas.microsoft.com/office/drawing/2010/main" val="0"/>
              </a:ext>
            </a:extLst>
          </a:blip>
          <a:srcRect r="2257" b="-3"/>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0F603706-7F5A-68FD-6374-B501698EEBFF}"/>
              </a:ext>
            </a:extLst>
          </p:cNvPr>
          <p:cNvSpPr>
            <a:spLocks noGrp="1"/>
          </p:cNvSpPr>
          <p:nvPr>
            <p:ph type="title"/>
          </p:nvPr>
        </p:nvSpPr>
        <p:spPr>
          <a:xfrm>
            <a:off x="438912" y="1508760"/>
            <a:ext cx="3770034" cy="2898648"/>
          </a:xfrm>
        </p:spPr>
        <p:txBody>
          <a:bodyPr vert="horz" lIns="91440" tIns="45720" rIns="91440" bIns="45720" rtlCol="0" anchor="b">
            <a:normAutofit/>
          </a:bodyPr>
          <a:lstStyle/>
          <a:p>
            <a:r>
              <a:rPr lang="en-US" sz="4000" kern="1200" dirty="0" err="1">
                <a:solidFill>
                  <a:schemeClr val="tx1"/>
                </a:solidFill>
                <a:latin typeface="+mj-lt"/>
                <a:ea typeface="+mj-ea"/>
                <a:cs typeface="+mj-cs"/>
              </a:rPr>
              <a:t>Menologion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císaře</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Basileia</a:t>
            </a:r>
            <a:r>
              <a:rPr lang="en-US" sz="4000" kern="1200" dirty="0">
                <a:solidFill>
                  <a:schemeClr val="tx1"/>
                </a:solidFill>
                <a:latin typeface="+mj-lt"/>
                <a:ea typeface="+mj-ea"/>
                <a:cs typeface="+mj-cs"/>
              </a:rPr>
              <a:t> II.</a:t>
            </a:r>
          </a:p>
        </p:txBody>
      </p:sp>
      <p:sp>
        <p:nvSpPr>
          <p:cNvPr id="3" name="Zástupný obsah 2">
            <a:extLst>
              <a:ext uri="{FF2B5EF4-FFF2-40B4-BE49-F238E27FC236}">
                <a16:creationId xmlns:a16="http://schemas.microsoft.com/office/drawing/2014/main" id="{D4B540D8-D6A8-E1D7-D370-58A5EDF18614}"/>
              </a:ext>
            </a:extLst>
          </p:cNvPr>
          <p:cNvSpPr>
            <a:spLocks noGrp="1"/>
          </p:cNvSpPr>
          <p:nvPr>
            <p:ph idx="1"/>
          </p:nvPr>
        </p:nvSpPr>
        <p:spPr>
          <a:xfrm>
            <a:off x="438912" y="4773168"/>
            <a:ext cx="3429000" cy="1335024"/>
          </a:xfrm>
        </p:spPr>
        <p:txBody>
          <a:bodyPr vert="horz" lIns="91440" tIns="45720" rIns="91440" bIns="45720" rtlCol="0">
            <a:normAutofit/>
          </a:bodyPr>
          <a:lstStyle/>
          <a:p>
            <a:pPr marL="0" indent="0">
              <a:buNone/>
            </a:pPr>
            <a:r>
              <a:rPr lang="cs-CZ" sz="2100" kern="1200" dirty="0" err="1">
                <a:solidFill>
                  <a:schemeClr val="tx1"/>
                </a:solidFill>
                <a:latin typeface="+mn-lt"/>
                <a:ea typeface="+mn-ea"/>
                <a:cs typeface="+mn-cs"/>
              </a:rPr>
              <a:t>Ignatius</a:t>
            </a:r>
            <a:r>
              <a:rPr lang="cs-CZ" sz="2100" kern="1200" dirty="0">
                <a:solidFill>
                  <a:schemeClr val="tx1"/>
                </a:solidFill>
                <a:latin typeface="+mn-lt"/>
                <a:ea typeface="+mn-ea"/>
                <a:cs typeface="+mn-cs"/>
              </a:rPr>
              <a:t> z Antiochie </a:t>
            </a:r>
            <a:r>
              <a:rPr lang="cs-CZ" sz="2100" kern="1200" dirty="0" err="1">
                <a:solidFill>
                  <a:schemeClr val="tx1"/>
                </a:solidFill>
                <a:latin typeface="+mn-lt"/>
                <a:ea typeface="+mn-ea"/>
                <a:cs typeface="+mn-cs"/>
              </a:rPr>
              <a:t>Hermione</a:t>
            </a:r>
            <a:r>
              <a:rPr lang="cs-CZ" sz="2100" kern="1200" dirty="0">
                <a:solidFill>
                  <a:schemeClr val="tx1"/>
                </a:solidFill>
                <a:latin typeface="+mn-lt"/>
                <a:ea typeface="+mn-ea"/>
                <a:cs typeface="+mn-cs"/>
              </a:rPr>
              <a:t> z Antiochie</a:t>
            </a:r>
            <a:r>
              <a:rPr lang="en-US" sz="2100" kern="1200" dirty="0">
                <a:solidFill>
                  <a:schemeClr val="tx1"/>
                </a:solidFill>
                <a:latin typeface="+mn-lt"/>
                <a:ea typeface="+mn-ea"/>
                <a:cs typeface="+mn-cs"/>
              </a:rPr>
              <a:t> </a:t>
            </a:r>
            <a:r>
              <a:rPr lang="en-US" sz="2100" kern="1200" dirty="0" err="1">
                <a:solidFill>
                  <a:schemeClr val="tx1"/>
                </a:solidFill>
                <a:latin typeface="+mn-lt"/>
                <a:ea typeface="+mn-ea"/>
                <a:cs typeface="+mn-cs"/>
              </a:rPr>
              <a:t>Epimachos</a:t>
            </a:r>
            <a:r>
              <a:rPr lang="en-US" sz="2100" kern="1200" dirty="0">
                <a:solidFill>
                  <a:schemeClr val="tx1"/>
                </a:solidFill>
                <a:latin typeface="+mn-lt"/>
                <a:ea typeface="+mn-ea"/>
                <a:cs typeface="+mn-cs"/>
              </a:rPr>
              <a:t> z </a:t>
            </a:r>
            <a:r>
              <a:rPr lang="en-US" sz="2100" kern="1200" dirty="0" err="1">
                <a:solidFill>
                  <a:schemeClr val="tx1"/>
                </a:solidFill>
                <a:latin typeface="+mn-lt"/>
                <a:ea typeface="+mn-ea"/>
                <a:cs typeface="+mn-cs"/>
              </a:rPr>
              <a:t>Alexandrie</a:t>
            </a:r>
            <a:r>
              <a:rPr lang="cs-CZ" sz="2100" kern="1200" dirty="0">
                <a:solidFill>
                  <a:schemeClr val="tx1"/>
                </a:solidFill>
                <a:latin typeface="+mn-lt"/>
                <a:ea typeface="+mn-ea"/>
                <a:cs typeface="+mn-cs"/>
              </a:rPr>
              <a:t> </a:t>
            </a:r>
            <a:r>
              <a:rPr lang="en-US" sz="2100" kern="1200" dirty="0" err="1">
                <a:solidFill>
                  <a:schemeClr val="tx1"/>
                </a:solidFill>
                <a:latin typeface="+mn-lt"/>
                <a:ea typeface="+mn-ea"/>
                <a:cs typeface="+mn-cs"/>
              </a:rPr>
              <a:t>Pelagie</a:t>
            </a:r>
            <a:r>
              <a:rPr lang="en-US" sz="2100" kern="1200" dirty="0">
                <a:solidFill>
                  <a:schemeClr val="tx1"/>
                </a:solidFill>
                <a:latin typeface="+mn-lt"/>
                <a:ea typeface="+mn-ea"/>
                <a:cs typeface="+mn-cs"/>
              </a:rPr>
              <a:t> z </a:t>
            </a:r>
            <a:r>
              <a:rPr lang="en-US" sz="2100" kern="1200" dirty="0" err="1">
                <a:solidFill>
                  <a:schemeClr val="tx1"/>
                </a:solidFill>
                <a:latin typeface="+mn-lt"/>
                <a:ea typeface="+mn-ea"/>
                <a:cs typeface="+mn-cs"/>
              </a:rPr>
              <a:t>Tarsu</a:t>
            </a:r>
            <a:endParaRPr lang="en-US" sz="2100" kern="1200" dirty="0">
              <a:solidFill>
                <a:schemeClr val="tx1"/>
              </a:solidFill>
              <a:latin typeface="+mn-lt"/>
              <a:ea typeface="+mn-ea"/>
              <a:cs typeface="+mn-cs"/>
            </a:endParaRPr>
          </a:p>
        </p:txBody>
      </p:sp>
      <p:sp>
        <p:nvSpPr>
          <p:cNvPr id="22" name="Rectangle 21">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Obrázek 8" descr="Obsah obrázku text, interiér, malování, box&#10;&#10;Popis byl vytvořen automaticky">
            <a:extLst>
              <a:ext uri="{FF2B5EF4-FFF2-40B4-BE49-F238E27FC236}">
                <a16:creationId xmlns:a16="http://schemas.microsoft.com/office/drawing/2014/main" id="{89F357E9-1589-52B6-983A-5470FB195BA7}"/>
              </a:ext>
            </a:extLst>
          </p:cNvPr>
          <p:cNvPicPr>
            <a:picLocks noChangeAspect="1"/>
          </p:cNvPicPr>
          <p:nvPr/>
        </p:nvPicPr>
        <p:blipFill rotWithShape="1">
          <a:blip r:embed="rId5">
            <a:extLst>
              <a:ext uri="{28A0092B-C50C-407E-A947-70E740481C1C}">
                <a14:useLocalDpi xmlns:a14="http://schemas.microsoft.com/office/drawing/2010/main" val="0"/>
              </a:ext>
            </a:extLst>
          </a:blip>
          <a:srcRect l="6586" r="6520" b="2"/>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24" name="Rectangle 23">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55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836679" y="723898"/>
            <a:ext cx="6002110" cy="1495425"/>
          </a:xfrm>
        </p:spPr>
        <p:txBody>
          <a:bodyPr>
            <a:normAutofit/>
          </a:bodyPr>
          <a:lstStyle/>
          <a:p>
            <a:r>
              <a:rPr lang="cs-CZ" sz="4000" dirty="0"/>
              <a:t>Různé tendence hagiografií</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836680" y="2405067"/>
            <a:ext cx="6002110" cy="3729034"/>
          </a:xfrm>
        </p:spPr>
        <p:txBody>
          <a:bodyPr>
            <a:normAutofit/>
          </a:bodyPr>
          <a:lstStyle/>
          <a:p>
            <a:r>
              <a:rPr lang="cs-CZ" sz="1900" dirty="0"/>
              <a:t>v raném období </a:t>
            </a:r>
            <a:r>
              <a:rPr lang="cs-CZ" sz="1900" dirty="0" err="1"/>
              <a:t>apofthegmata</a:t>
            </a:r>
            <a:r>
              <a:rPr lang="cs-CZ" sz="1900" dirty="0"/>
              <a:t> (sbírky výroků mnichů a poustevníků)</a:t>
            </a:r>
          </a:p>
          <a:p>
            <a:r>
              <a:rPr lang="cs-CZ" sz="1900" dirty="0"/>
              <a:t>oblíbené v době ikonoklasmu, navzdory poklesu literární produkce</a:t>
            </a:r>
          </a:p>
          <a:p>
            <a:r>
              <a:rPr lang="cs-CZ" sz="1900" dirty="0"/>
              <a:t>od 9. stol. se hrdiny stávají i obránci ikon</a:t>
            </a:r>
          </a:p>
          <a:p>
            <a:r>
              <a:rPr lang="cs-CZ" sz="1900" dirty="0"/>
              <a:t>v 10. stol. sestavování sborníků hagiografií a přepracovávání starších textů</a:t>
            </a:r>
          </a:p>
          <a:p>
            <a:r>
              <a:rPr lang="cs-CZ" sz="1900" dirty="0"/>
              <a:t>ve vrcholném období pokles produkce (souvisí s nižším počtem svatých)</a:t>
            </a:r>
          </a:p>
          <a:p>
            <a:r>
              <a:rPr lang="cs-CZ" sz="1900" dirty="0"/>
              <a:t>v pozdním období životy předních veřejných a církevních činitelů</a:t>
            </a:r>
          </a:p>
        </p:txBody>
      </p:sp>
      <p:pic>
        <p:nvPicPr>
          <p:cNvPr id="5" name="Obrázek 4" descr="Obsah obrázku text&#10;&#10;Popis byl vytvořen automaticky">
            <a:extLst>
              <a:ext uri="{FF2B5EF4-FFF2-40B4-BE49-F238E27FC236}">
                <a16:creationId xmlns:a16="http://schemas.microsoft.com/office/drawing/2014/main" id="{B8353396-358E-C2E9-D5A2-F6A365CB6BC5}"/>
              </a:ext>
            </a:extLst>
          </p:cNvPr>
          <p:cNvPicPr>
            <a:picLocks noChangeAspect="1"/>
          </p:cNvPicPr>
          <p:nvPr/>
        </p:nvPicPr>
        <p:blipFill rotWithShape="1">
          <a:blip r:embed="rId2">
            <a:extLst>
              <a:ext uri="{28A0092B-C50C-407E-A947-70E740481C1C}">
                <a14:useLocalDpi xmlns:a14="http://schemas.microsoft.com/office/drawing/2010/main" val="0"/>
              </a:ext>
            </a:extLst>
          </a:blip>
          <a:srcRect b="8653"/>
          <a:stretch/>
        </p:blipFill>
        <p:spPr>
          <a:xfrm>
            <a:off x="7199440" y="10"/>
            <a:ext cx="4992560" cy="6857990"/>
          </a:xfrm>
          <a:prstGeom prst="rect">
            <a:avLst/>
          </a:prstGeom>
          <a:effectLst/>
        </p:spPr>
      </p:pic>
    </p:spTree>
    <p:extLst>
      <p:ext uri="{BB962C8B-B14F-4D97-AF65-F5344CB8AC3E}">
        <p14:creationId xmlns:p14="http://schemas.microsoft.com/office/powerpoint/2010/main" val="1400177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838200" y="365125"/>
            <a:ext cx="10515600" cy="1325563"/>
          </a:xfrm>
        </p:spPr>
        <p:txBody>
          <a:bodyPr>
            <a:normAutofit/>
          </a:bodyPr>
          <a:lstStyle/>
          <a:p>
            <a:r>
              <a:rPr lang="cs-CZ" sz="4800" dirty="0"/>
              <a:t>Různé formy hagiografií</a:t>
            </a:r>
          </a:p>
        </p:txBody>
      </p:sp>
      <p:pic>
        <p:nvPicPr>
          <p:cNvPr id="5" name="Obrázek 4" descr="Obsah obrázku text, staré, plaketa&#10;&#10;Popis byl vytvořen automaticky">
            <a:extLst>
              <a:ext uri="{FF2B5EF4-FFF2-40B4-BE49-F238E27FC236}">
                <a16:creationId xmlns:a16="http://schemas.microsoft.com/office/drawing/2014/main" id="{8397B5A5-6407-3656-4A9F-E519B1694451}"/>
              </a:ext>
            </a:extLst>
          </p:cNvPr>
          <p:cNvPicPr>
            <a:picLocks noChangeAspect="1"/>
          </p:cNvPicPr>
          <p:nvPr/>
        </p:nvPicPr>
        <p:blipFill rotWithShape="1">
          <a:blip r:embed="rId2">
            <a:extLst>
              <a:ext uri="{28A0092B-C50C-407E-A947-70E740481C1C}">
                <a14:useLocalDpi xmlns:a14="http://schemas.microsoft.com/office/drawing/2010/main" val="0"/>
              </a:ext>
            </a:extLst>
          </a:blip>
          <a:srcRect r="188" b="-2"/>
          <a:stretch/>
        </p:blipFill>
        <p:spPr>
          <a:xfrm>
            <a:off x="799188" y="1904281"/>
            <a:ext cx="3374810" cy="4272681"/>
          </a:xfrm>
          <a:prstGeom prst="rect">
            <a:avLst/>
          </a:prstGeom>
        </p:spPr>
      </p:pic>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4636008" y="1825625"/>
            <a:ext cx="7363734" cy="4532972"/>
          </a:xfrm>
        </p:spPr>
        <p:txBody>
          <a:bodyPr>
            <a:normAutofit/>
          </a:bodyPr>
          <a:lstStyle/>
          <a:p>
            <a:r>
              <a:rPr lang="cs-CZ" sz="2400" dirty="0"/>
              <a:t>obecně posun od prostých lidových vyprávění k vybroušeným skladbám vysoké stylu</a:t>
            </a:r>
          </a:p>
          <a:p>
            <a:r>
              <a:rPr lang="cs-CZ" sz="2400" b="1" dirty="0" err="1"/>
              <a:t>Symeon</a:t>
            </a:r>
            <a:r>
              <a:rPr lang="cs-CZ" sz="2400" b="1" dirty="0"/>
              <a:t> </a:t>
            </a:r>
            <a:r>
              <a:rPr lang="cs-CZ" sz="2400" b="1" dirty="0" err="1"/>
              <a:t>Metafrastes</a:t>
            </a:r>
            <a:r>
              <a:rPr lang="cs-CZ" sz="2400" b="1" dirty="0"/>
              <a:t>: </a:t>
            </a:r>
            <a:r>
              <a:rPr lang="cs-CZ" sz="2400" b="1" dirty="0" err="1"/>
              <a:t>Menologion</a:t>
            </a:r>
            <a:endParaRPr lang="cs-CZ" sz="2400" b="1" dirty="0"/>
          </a:p>
          <a:p>
            <a:pPr lvl="1"/>
            <a:r>
              <a:rPr lang="cs-CZ" dirty="0"/>
              <a:t>přepracování životů svatých směrem k vyššímu stylu</a:t>
            </a:r>
          </a:p>
          <a:p>
            <a:pPr lvl="1"/>
            <a:r>
              <a:rPr lang="cs-CZ" dirty="0"/>
              <a:t>eliminace konkrétních údajů a zábavných prvků ve prospěch moralizujících tendencí</a:t>
            </a:r>
          </a:p>
          <a:p>
            <a:pPr lvl="1"/>
            <a:r>
              <a:rPr lang="cs-CZ" dirty="0" err="1"/>
              <a:t>metafrasis</a:t>
            </a:r>
            <a:endParaRPr lang="cs-CZ" dirty="0"/>
          </a:p>
          <a:p>
            <a:pPr lvl="1"/>
            <a:endParaRPr lang="cs-CZ" dirty="0"/>
          </a:p>
        </p:txBody>
      </p:sp>
    </p:spTree>
    <p:extLst>
      <p:ext uri="{BB962C8B-B14F-4D97-AF65-F5344CB8AC3E}">
        <p14:creationId xmlns:p14="http://schemas.microsoft.com/office/powerpoint/2010/main" val="292394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ext, malování, tkanina&#10;&#10;Popis byl vytvořen automaticky">
            <a:extLst>
              <a:ext uri="{FF2B5EF4-FFF2-40B4-BE49-F238E27FC236}">
                <a16:creationId xmlns:a16="http://schemas.microsoft.com/office/drawing/2014/main" id="{47F4B2D4-1A5E-A6CE-9E3C-D7A2C5D88E82}"/>
              </a:ext>
            </a:extLst>
          </p:cNvPr>
          <p:cNvPicPr>
            <a:picLocks noChangeAspect="1"/>
          </p:cNvPicPr>
          <p:nvPr/>
        </p:nvPicPr>
        <p:blipFill rotWithShape="1">
          <a:blip r:embed="rId2">
            <a:extLst>
              <a:ext uri="{28A0092B-C50C-407E-A947-70E740481C1C}">
                <a14:useLocalDpi xmlns:a14="http://schemas.microsoft.com/office/drawing/2010/main" val="0"/>
              </a:ext>
            </a:extLst>
          </a:blip>
          <a:srcRect r="3063" b="-1"/>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210530" y="365125"/>
            <a:ext cx="7390263" cy="1899912"/>
          </a:xfrm>
        </p:spPr>
        <p:txBody>
          <a:bodyPr>
            <a:normAutofit/>
          </a:bodyPr>
          <a:lstStyle/>
          <a:p>
            <a:r>
              <a:rPr lang="cs-CZ" sz="4000" dirty="0"/>
              <a:t>Různé žánrové ladění hagiografií</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365760" y="1927273"/>
            <a:ext cx="5173649" cy="4565602"/>
          </a:xfrm>
        </p:spPr>
        <p:txBody>
          <a:bodyPr>
            <a:normAutofit fontScale="92500" lnSpcReduction="10000"/>
          </a:bodyPr>
          <a:lstStyle/>
          <a:p>
            <a:r>
              <a:rPr lang="cs-CZ" dirty="0"/>
              <a:t>Život sv. Štěpána Mladšího</a:t>
            </a:r>
          </a:p>
          <a:p>
            <a:pPr lvl="1"/>
            <a:r>
              <a:rPr lang="cs-CZ" dirty="0"/>
              <a:t>odpůrce ikonoklasmu</a:t>
            </a:r>
          </a:p>
          <a:p>
            <a:pPr lvl="1"/>
            <a:r>
              <a:rPr lang="cs-CZ" dirty="0"/>
              <a:t>zemřel za doby vlády Konstantina V.</a:t>
            </a:r>
          </a:p>
          <a:p>
            <a:r>
              <a:rPr lang="cs-CZ" dirty="0"/>
              <a:t>Život </a:t>
            </a:r>
            <a:r>
              <a:rPr lang="cs-CZ" dirty="0" err="1"/>
              <a:t>Filareta</a:t>
            </a:r>
            <a:r>
              <a:rPr lang="cs-CZ" dirty="0"/>
              <a:t> Milosrdného</a:t>
            </a:r>
          </a:p>
          <a:p>
            <a:pPr lvl="1"/>
            <a:r>
              <a:rPr lang="cs-CZ" dirty="0"/>
              <a:t>barvitý popis života na venkově</a:t>
            </a:r>
          </a:p>
          <a:p>
            <a:r>
              <a:rPr lang="cs-CZ" dirty="0"/>
              <a:t>Životy patriarchů </a:t>
            </a:r>
            <a:r>
              <a:rPr lang="cs-CZ" dirty="0" err="1"/>
              <a:t>Tarasia</a:t>
            </a:r>
            <a:r>
              <a:rPr lang="cs-CZ" dirty="0"/>
              <a:t> a </a:t>
            </a:r>
            <a:r>
              <a:rPr lang="cs-CZ" dirty="0" err="1"/>
              <a:t>Nikefora</a:t>
            </a:r>
            <a:endParaRPr lang="cs-CZ" dirty="0"/>
          </a:p>
          <a:p>
            <a:pPr lvl="1"/>
            <a:r>
              <a:rPr lang="cs-CZ" dirty="0"/>
              <a:t>vysoký styl, vhled do církevně-politických dějin</a:t>
            </a:r>
          </a:p>
          <a:p>
            <a:pPr lvl="1"/>
            <a:r>
              <a:rPr lang="cs-CZ" dirty="0"/>
              <a:t>autor </a:t>
            </a:r>
            <a:r>
              <a:rPr lang="cs-CZ" dirty="0" err="1"/>
              <a:t>Ignatios</a:t>
            </a:r>
            <a:r>
              <a:rPr lang="cs-CZ" dirty="0"/>
              <a:t> </a:t>
            </a:r>
            <a:r>
              <a:rPr lang="cs-CZ" dirty="0" err="1"/>
              <a:t>Diakonos</a:t>
            </a:r>
            <a:endParaRPr lang="cs-CZ" dirty="0"/>
          </a:p>
          <a:p>
            <a:r>
              <a:rPr lang="cs-CZ" dirty="0"/>
              <a:t>Zázraky sv. Demetria</a:t>
            </a:r>
          </a:p>
          <a:p>
            <a:pPr lvl="1"/>
            <a:r>
              <a:rPr lang="cs-CZ" dirty="0"/>
              <a:t>žánrově 19 homilií ze 7. století</a:t>
            </a:r>
          </a:p>
          <a:p>
            <a:pPr lvl="1"/>
            <a:r>
              <a:rPr lang="cs-CZ" dirty="0"/>
              <a:t>líčí útoky Slovanů na Soluň</a:t>
            </a:r>
          </a:p>
        </p:txBody>
      </p:sp>
    </p:spTree>
    <p:extLst>
      <p:ext uri="{BB962C8B-B14F-4D97-AF65-F5344CB8AC3E}">
        <p14:creationId xmlns:p14="http://schemas.microsoft.com/office/powerpoint/2010/main" val="355718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a:xfrm>
            <a:off x="4965430" y="629266"/>
            <a:ext cx="6586491" cy="1676603"/>
          </a:xfrm>
        </p:spPr>
        <p:txBody>
          <a:bodyPr>
            <a:normAutofit/>
          </a:bodyPr>
          <a:lstStyle/>
          <a:p>
            <a:r>
              <a:rPr lang="cs-CZ" sz="4000" dirty="0"/>
              <a:t>Různí hrdinové hagiografií</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a:xfrm>
            <a:off x="4965431" y="2438400"/>
            <a:ext cx="6586489" cy="3785419"/>
          </a:xfrm>
        </p:spPr>
        <p:txBody>
          <a:bodyPr>
            <a:normAutofit/>
          </a:bodyPr>
          <a:lstStyle/>
          <a:p>
            <a:pPr lvl="1"/>
            <a:r>
              <a:rPr lang="cs-CZ" sz="2200" dirty="0"/>
              <a:t>rané období: život mimo komunitu na poušti, v klášterní komunitě, stylité, napravené prostitutky</a:t>
            </a:r>
          </a:p>
          <a:p>
            <a:pPr lvl="1"/>
            <a:r>
              <a:rPr lang="cs-CZ" sz="2200" dirty="0"/>
              <a:t>temné období: obránci ikon</a:t>
            </a:r>
          </a:p>
          <a:p>
            <a:pPr lvl="1"/>
            <a:r>
              <a:rPr lang="cs-CZ" sz="2200" dirty="0"/>
              <a:t>vrcholné období: přesun do městského prostředí, hrdinou zakladatel kláštera, zbožná žena vedoucí příkladný život, hrdina jako rádce veřejnosti</a:t>
            </a:r>
          </a:p>
          <a:p>
            <a:pPr lvl="1"/>
            <a:r>
              <a:rPr lang="cs-CZ" sz="2200" dirty="0"/>
              <a:t>pozdní období: přední veřejní a církevní činitelé, politický náboj proti církevní unii</a:t>
            </a:r>
          </a:p>
          <a:p>
            <a:pPr marL="457200" lvl="1" indent="0">
              <a:buNone/>
            </a:pPr>
            <a:endParaRPr lang="cs-CZ" sz="2200" dirty="0"/>
          </a:p>
        </p:txBody>
      </p:sp>
      <p:pic>
        <p:nvPicPr>
          <p:cNvPr id="5" name="Obrázek 4" descr="Obsah obrázku text&#10;&#10;Popis byl vytvořen automaticky">
            <a:extLst>
              <a:ext uri="{FF2B5EF4-FFF2-40B4-BE49-F238E27FC236}">
                <a16:creationId xmlns:a16="http://schemas.microsoft.com/office/drawing/2014/main" id="{143420A3-151B-EFA2-85B5-18B3C02C3B0F}"/>
              </a:ext>
            </a:extLst>
          </p:cNvPr>
          <p:cNvPicPr>
            <a:picLocks noChangeAspect="1"/>
          </p:cNvPicPr>
          <p:nvPr/>
        </p:nvPicPr>
        <p:blipFill rotWithShape="1">
          <a:blip r:embed="rId2">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spTree>
    <p:extLst>
      <p:ext uri="{BB962C8B-B14F-4D97-AF65-F5344CB8AC3E}">
        <p14:creationId xmlns:p14="http://schemas.microsoft.com/office/powerpoint/2010/main" val="2114576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p:txBody>
          <a:bodyPr/>
          <a:lstStyle/>
          <a:p>
            <a:r>
              <a:rPr lang="cs-CZ" dirty="0"/>
              <a:t>Hagiografie</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p:txBody>
          <a:bodyPr>
            <a:normAutofit/>
          </a:bodyPr>
          <a:lstStyle/>
          <a:p>
            <a:r>
              <a:rPr lang="cs-CZ" dirty="0"/>
              <a:t>mnohá díla anonymní</a:t>
            </a:r>
          </a:p>
          <a:p>
            <a:r>
              <a:rPr lang="cs-CZ" dirty="0"/>
              <a:t>často fantaskní a nadpřirozené motivy</a:t>
            </a:r>
          </a:p>
          <a:p>
            <a:r>
              <a:rPr lang="cs-CZ" dirty="0" err="1"/>
              <a:t>topoi</a:t>
            </a:r>
            <a:endParaRPr lang="cs-CZ" dirty="0"/>
          </a:p>
          <a:p>
            <a:r>
              <a:rPr lang="cs-CZ" dirty="0"/>
              <a:t>hagiografie přesto cenné historické prameny (každodenní život, společnost a její mentalita, sociální psychologie)</a:t>
            </a:r>
          </a:p>
          <a:p>
            <a:endParaRPr lang="cs-CZ" dirty="0"/>
          </a:p>
        </p:txBody>
      </p:sp>
    </p:spTree>
    <p:extLst>
      <p:ext uri="{BB962C8B-B14F-4D97-AF65-F5344CB8AC3E}">
        <p14:creationId xmlns:p14="http://schemas.microsoft.com/office/powerpoint/2010/main" val="298594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02722-2DB4-1C33-A6F0-9045232DC5A0}"/>
              </a:ext>
            </a:extLst>
          </p:cNvPr>
          <p:cNvSpPr>
            <a:spLocks noGrp="1"/>
          </p:cNvSpPr>
          <p:nvPr>
            <p:ph type="title"/>
          </p:nvPr>
        </p:nvSpPr>
        <p:spPr/>
        <p:txBody>
          <a:bodyPr/>
          <a:lstStyle/>
          <a:p>
            <a:r>
              <a:rPr lang="cs-CZ" dirty="0"/>
              <a:t>Řecký jazyk</a:t>
            </a:r>
          </a:p>
        </p:txBody>
      </p:sp>
      <p:sp>
        <p:nvSpPr>
          <p:cNvPr id="3" name="Zástupný obsah 2">
            <a:extLst>
              <a:ext uri="{FF2B5EF4-FFF2-40B4-BE49-F238E27FC236}">
                <a16:creationId xmlns:a16="http://schemas.microsoft.com/office/drawing/2014/main" id="{1C2BA877-22CA-30A0-4217-AE1172F13293}"/>
              </a:ext>
            </a:extLst>
          </p:cNvPr>
          <p:cNvSpPr>
            <a:spLocks noGrp="1"/>
          </p:cNvSpPr>
          <p:nvPr>
            <p:ph idx="1"/>
          </p:nvPr>
        </p:nvSpPr>
        <p:spPr/>
        <p:txBody>
          <a:bodyPr/>
          <a:lstStyle/>
          <a:p>
            <a:r>
              <a:rPr lang="cs-CZ" dirty="0"/>
              <a:t>jeden z pilířů byzantské říše</a:t>
            </a:r>
          </a:p>
          <a:p>
            <a:r>
              <a:rPr lang="cs-CZ" dirty="0"/>
              <a:t>latina ve správě a soudnictví postupně vytlačována řečtinou </a:t>
            </a:r>
          </a:p>
          <a:p>
            <a:pPr lvl="1"/>
            <a:r>
              <a:rPr lang="cs-CZ" dirty="0"/>
              <a:t>530 Corpus </a:t>
            </a:r>
            <a:r>
              <a:rPr lang="cs-CZ" dirty="0" err="1"/>
              <a:t>Iuris</a:t>
            </a:r>
            <a:r>
              <a:rPr lang="cs-CZ" dirty="0"/>
              <a:t> </a:t>
            </a:r>
            <a:r>
              <a:rPr lang="cs-CZ" dirty="0" err="1"/>
              <a:t>Civilis</a:t>
            </a:r>
            <a:r>
              <a:rPr lang="cs-CZ" dirty="0"/>
              <a:t> (kodifikace římského práva v latině)</a:t>
            </a:r>
          </a:p>
          <a:p>
            <a:pPr lvl="1"/>
            <a:r>
              <a:rPr lang="cs-CZ" dirty="0"/>
              <a:t>534-569 </a:t>
            </a:r>
            <a:r>
              <a:rPr lang="cs-CZ" dirty="0" err="1"/>
              <a:t>Novellae</a:t>
            </a:r>
            <a:r>
              <a:rPr lang="cs-CZ" dirty="0"/>
              <a:t> (aktuální císařská nařízení v řečtině)</a:t>
            </a:r>
          </a:p>
          <a:p>
            <a:pPr lvl="1"/>
            <a:r>
              <a:rPr lang="cs-CZ" dirty="0"/>
              <a:t>v 9. a 10. stol. výtahy všech Justiniánových zákonů vydány v řečtině</a:t>
            </a:r>
          </a:p>
          <a:p>
            <a:r>
              <a:rPr lang="cs-CZ" dirty="0"/>
              <a:t>řečtina jazykem kultury, vzdělávání, církve i každodenní komunikace</a:t>
            </a:r>
          </a:p>
          <a:p>
            <a:r>
              <a:rPr lang="cs-CZ" dirty="0"/>
              <a:t>různé formy řečtiny pro jednotlivé oblasti života</a:t>
            </a:r>
          </a:p>
        </p:txBody>
      </p:sp>
    </p:spTree>
    <p:extLst>
      <p:ext uri="{BB962C8B-B14F-4D97-AF65-F5344CB8AC3E}">
        <p14:creationId xmlns:p14="http://schemas.microsoft.com/office/powerpoint/2010/main" val="1612930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02722-2DB4-1C33-A6F0-9045232DC5A0}"/>
              </a:ext>
            </a:extLst>
          </p:cNvPr>
          <p:cNvSpPr>
            <a:spLocks noGrp="1"/>
          </p:cNvSpPr>
          <p:nvPr>
            <p:ph type="title"/>
          </p:nvPr>
        </p:nvSpPr>
        <p:spPr/>
        <p:txBody>
          <a:bodyPr/>
          <a:lstStyle/>
          <a:p>
            <a:r>
              <a:rPr lang="cs-CZ" dirty="0"/>
              <a:t>Tři základní stylistické roviny</a:t>
            </a:r>
          </a:p>
        </p:txBody>
      </p:sp>
      <p:sp>
        <p:nvSpPr>
          <p:cNvPr id="3" name="Zástupný obsah 2">
            <a:extLst>
              <a:ext uri="{FF2B5EF4-FFF2-40B4-BE49-F238E27FC236}">
                <a16:creationId xmlns:a16="http://schemas.microsoft.com/office/drawing/2014/main" id="{1C2BA877-22CA-30A0-4217-AE1172F13293}"/>
              </a:ext>
            </a:extLst>
          </p:cNvPr>
          <p:cNvSpPr>
            <a:spLocks noGrp="1"/>
          </p:cNvSpPr>
          <p:nvPr>
            <p:ph idx="1"/>
          </p:nvPr>
        </p:nvSpPr>
        <p:spPr/>
        <p:txBody>
          <a:bodyPr>
            <a:normAutofit fontScale="85000" lnSpcReduction="20000"/>
          </a:bodyPr>
          <a:lstStyle/>
          <a:p>
            <a:r>
              <a:rPr lang="cs-CZ" dirty="0"/>
              <a:t>nejvyšší styl</a:t>
            </a:r>
          </a:p>
          <a:p>
            <a:pPr lvl="1"/>
            <a:r>
              <a:rPr lang="cs-CZ" dirty="0"/>
              <a:t>exkluzivní žánry (historiografie, rétorika)</a:t>
            </a:r>
          </a:p>
          <a:p>
            <a:pPr lvl="1"/>
            <a:r>
              <a:rPr lang="cs-CZ" dirty="0"/>
              <a:t>silně archaizující jazyk</a:t>
            </a:r>
          </a:p>
          <a:p>
            <a:pPr lvl="1"/>
            <a:r>
              <a:rPr lang="cs-CZ" dirty="0"/>
              <a:t>autoři i čtenáři z vyšších, vzdělaných vrstev</a:t>
            </a:r>
          </a:p>
          <a:p>
            <a:pPr lvl="1"/>
            <a:r>
              <a:rPr lang="cs-CZ" dirty="0"/>
              <a:t>cílem vzdělávat, povznášet</a:t>
            </a:r>
          </a:p>
          <a:p>
            <a:r>
              <a:rPr lang="cs-CZ" dirty="0"/>
              <a:t>střední styl</a:t>
            </a:r>
          </a:p>
          <a:p>
            <a:pPr lvl="1"/>
            <a:r>
              <a:rPr lang="cs-CZ" dirty="0"/>
              <a:t>kroniky, velká část hagiografie, didaktické básně, církevní hymny, dobrodružné romány, úřední dokumenty</a:t>
            </a:r>
          </a:p>
          <a:p>
            <a:pPr lvl="1"/>
            <a:r>
              <a:rPr lang="cs-CZ" dirty="0"/>
              <a:t>jazyk srozumitelný širším vrstvám</a:t>
            </a:r>
          </a:p>
          <a:p>
            <a:pPr lvl="1"/>
            <a:r>
              <a:rPr lang="cs-CZ" dirty="0"/>
              <a:t>cílem poučit</a:t>
            </a:r>
          </a:p>
          <a:p>
            <a:r>
              <a:rPr lang="cs-CZ" dirty="0"/>
              <a:t>nejnižší styl</a:t>
            </a:r>
          </a:p>
          <a:p>
            <a:pPr lvl="1"/>
            <a:r>
              <a:rPr lang="cs-CZ" dirty="0"/>
              <a:t>raná hagiografie, žebravá poezie, dobrodružné romány</a:t>
            </a:r>
          </a:p>
          <a:p>
            <a:pPr lvl="1"/>
            <a:r>
              <a:rPr lang="cs-CZ" dirty="0"/>
              <a:t>mnoho prvků mluveného jazyka </a:t>
            </a:r>
          </a:p>
          <a:p>
            <a:pPr lvl="1"/>
            <a:r>
              <a:rPr lang="cs-CZ" dirty="0"/>
              <a:t>cílem pobavit</a:t>
            </a:r>
          </a:p>
        </p:txBody>
      </p:sp>
    </p:spTree>
    <p:extLst>
      <p:ext uri="{BB962C8B-B14F-4D97-AF65-F5344CB8AC3E}">
        <p14:creationId xmlns:p14="http://schemas.microsoft.com/office/powerpoint/2010/main" val="2395916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E20AB3-298C-B183-9DC3-6A5F16ED59D2}"/>
              </a:ext>
            </a:extLst>
          </p:cNvPr>
          <p:cNvSpPr>
            <a:spLocks noGrp="1"/>
          </p:cNvSpPr>
          <p:nvPr>
            <p:ph type="title"/>
          </p:nvPr>
        </p:nvSpPr>
        <p:spPr/>
        <p:txBody>
          <a:bodyPr/>
          <a:lstStyle/>
          <a:p>
            <a:r>
              <a:rPr lang="cs-CZ" dirty="0"/>
              <a:t>Anna </a:t>
            </a:r>
            <a:r>
              <a:rPr lang="cs-CZ" dirty="0" err="1"/>
              <a:t>Komnena</a:t>
            </a:r>
            <a:r>
              <a:rPr lang="cs-CZ" dirty="0"/>
              <a:t>, </a:t>
            </a:r>
            <a:r>
              <a:rPr lang="cs-CZ" dirty="0" err="1"/>
              <a:t>Alexiada</a:t>
            </a:r>
            <a:endParaRPr lang="cs-CZ" dirty="0"/>
          </a:p>
        </p:txBody>
      </p:sp>
      <p:sp>
        <p:nvSpPr>
          <p:cNvPr id="7" name="TextovéPole 6">
            <a:extLst>
              <a:ext uri="{FF2B5EF4-FFF2-40B4-BE49-F238E27FC236}">
                <a16:creationId xmlns:a16="http://schemas.microsoft.com/office/drawing/2014/main" id="{19C6D1B3-AA24-A123-A0D6-0A13897F30EB}"/>
              </a:ext>
            </a:extLst>
          </p:cNvPr>
          <p:cNvSpPr txBox="1"/>
          <p:nvPr/>
        </p:nvSpPr>
        <p:spPr>
          <a:xfrm>
            <a:off x="7868205" y="1690689"/>
            <a:ext cx="3783759" cy="4801314"/>
          </a:xfrm>
          <a:prstGeom prst="rect">
            <a:avLst/>
          </a:prstGeom>
          <a:noFill/>
        </p:spPr>
        <p:txBody>
          <a:bodyPr wrap="square">
            <a:spAutoFit/>
          </a:bodyPr>
          <a:lstStyle/>
          <a:p>
            <a:r>
              <a:rPr lang="el-GR" dirty="0"/>
              <a:t> </a:t>
            </a:r>
            <a:r>
              <a:rPr lang="el-GR" b="0" i="0" dirty="0">
                <a:solidFill>
                  <a:srgbClr val="202122"/>
                </a:solidFill>
                <a:effectLst/>
                <a:latin typeface="Arial" panose="020B0604020202020204" pitchFamily="34" charset="0"/>
              </a:rPr>
              <a:t>ἔγωγ’ οὖν καὶ πολλοῖς ἄλλοις προσωμιλήκειν δεινοῖς ἐκ μέσων τῶν πορφυρόθεν σπαργάνων, ὡς οὕτως εἰπεῖν, καὶ τύχαις ἐχρησάμην οὐκ ἀγαθαῖς, εἰ μή τις θεῖτο τύχην [οὐκ] ἀγαθὴν καὶ προσμειδιῶσάν μοι τήν τε γειναμένην αὐτὴν καὶ τὸν τεκόντα τοὺς αὐτοκράτορας καὶ τὴν πορφύραν ἐφ’ ἧς ἐβλάστησα· τὰ γὰρ ἄλλα φεῦ τῶν κυμάτων, φεῦ τῶν ἐπαναστάσεων. Ὀρφεὺς μὲν οὖν ᾄδων καὶ λίθους ἐκίνει καὶ ξύλα καὶ τὴν ἄψυχον ἁπλῶς φύσιν, Τιμόθεος δὲ ὁ αὐλητὴς τὸν ὄρθιόν ποτε Ἀλεξάνδρῳ αὐλήσας εἰς τὰ ὅπλα παραχρῆμα καὶ τὸ ξίφος ἐκίνει τὸν Μακεδόνα</a:t>
            </a:r>
            <a:r>
              <a:rPr lang="cs-CZ" b="0" i="0" dirty="0">
                <a:solidFill>
                  <a:srgbClr val="202122"/>
                </a:solidFill>
                <a:effectLst/>
                <a:latin typeface="Arial" panose="020B0604020202020204" pitchFamily="34" charset="0"/>
              </a:rPr>
              <a:t>.</a:t>
            </a:r>
            <a:endParaRPr lang="cs-CZ" dirty="0"/>
          </a:p>
        </p:txBody>
      </p:sp>
      <p:pic>
        <p:nvPicPr>
          <p:cNvPr id="8" name="Zástupný obsah 7">
            <a:extLst>
              <a:ext uri="{FF2B5EF4-FFF2-40B4-BE49-F238E27FC236}">
                <a16:creationId xmlns:a16="http://schemas.microsoft.com/office/drawing/2014/main" id="{26D3A9BA-EFDB-3D9F-F054-155AB6C1FF18}"/>
              </a:ext>
            </a:extLst>
          </p:cNvPr>
          <p:cNvPicPr>
            <a:picLocks noGrp="1" noChangeAspect="1"/>
          </p:cNvPicPr>
          <p:nvPr>
            <p:ph idx="1"/>
          </p:nvPr>
        </p:nvPicPr>
        <p:blipFill>
          <a:blip r:embed="rId2"/>
          <a:stretch>
            <a:fillRect/>
          </a:stretch>
        </p:blipFill>
        <p:spPr>
          <a:xfrm>
            <a:off x="838200" y="1690688"/>
            <a:ext cx="6958730" cy="3187301"/>
          </a:xfrm>
        </p:spPr>
      </p:pic>
    </p:spTree>
    <p:extLst>
      <p:ext uri="{BB962C8B-B14F-4D97-AF65-F5344CB8AC3E}">
        <p14:creationId xmlns:p14="http://schemas.microsoft.com/office/powerpoint/2010/main" val="2866658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947466-B2A7-54FA-CBF4-55D8B04E3A80}"/>
              </a:ext>
            </a:extLst>
          </p:cNvPr>
          <p:cNvSpPr>
            <a:spLocks noGrp="1"/>
          </p:cNvSpPr>
          <p:nvPr>
            <p:ph type="title"/>
          </p:nvPr>
        </p:nvSpPr>
        <p:spPr/>
        <p:txBody>
          <a:bodyPr/>
          <a:lstStyle/>
          <a:p>
            <a:r>
              <a:rPr lang="cs-CZ" dirty="0"/>
              <a:t>Konstantinos </a:t>
            </a:r>
            <a:r>
              <a:rPr lang="cs-CZ" dirty="0" err="1"/>
              <a:t>Porfyrogennetos</a:t>
            </a:r>
            <a:r>
              <a:rPr lang="cs-CZ" dirty="0"/>
              <a:t>, O ceremoniích</a:t>
            </a:r>
          </a:p>
        </p:txBody>
      </p:sp>
      <p:pic>
        <p:nvPicPr>
          <p:cNvPr id="5" name="Zástupný obsah 4">
            <a:extLst>
              <a:ext uri="{FF2B5EF4-FFF2-40B4-BE49-F238E27FC236}">
                <a16:creationId xmlns:a16="http://schemas.microsoft.com/office/drawing/2014/main" id="{278C9D6E-6EA7-55F1-47E2-2E4D2846760A}"/>
              </a:ext>
            </a:extLst>
          </p:cNvPr>
          <p:cNvPicPr>
            <a:picLocks noGrp="1" noChangeAspect="1"/>
          </p:cNvPicPr>
          <p:nvPr>
            <p:ph idx="1"/>
          </p:nvPr>
        </p:nvPicPr>
        <p:blipFill>
          <a:blip r:embed="rId2"/>
          <a:stretch>
            <a:fillRect/>
          </a:stretch>
        </p:blipFill>
        <p:spPr>
          <a:xfrm>
            <a:off x="2857396" y="4048111"/>
            <a:ext cx="6174061" cy="2615213"/>
          </a:xfrm>
        </p:spPr>
      </p:pic>
      <p:pic>
        <p:nvPicPr>
          <p:cNvPr id="7" name="Obrázek 6">
            <a:extLst>
              <a:ext uri="{FF2B5EF4-FFF2-40B4-BE49-F238E27FC236}">
                <a16:creationId xmlns:a16="http://schemas.microsoft.com/office/drawing/2014/main" id="{4660F17F-0F26-6223-61A5-660B6737CD6D}"/>
              </a:ext>
            </a:extLst>
          </p:cNvPr>
          <p:cNvPicPr>
            <a:picLocks noChangeAspect="1"/>
          </p:cNvPicPr>
          <p:nvPr/>
        </p:nvPicPr>
        <p:blipFill>
          <a:blip r:embed="rId3"/>
          <a:stretch>
            <a:fillRect/>
          </a:stretch>
        </p:blipFill>
        <p:spPr>
          <a:xfrm>
            <a:off x="2238410" y="1975145"/>
            <a:ext cx="7715180" cy="1921606"/>
          </a:xfrm>
          <a:prstGeom prst="rect">
            <a:avLst/>
          </a:prstGeom>
        </p:spPr>
      </p:pic>
    </p:spTree>
    <p:extLst>
      <p:ext uri="{BB962C8B-B14F-4D97-AF65-F5344CB8AC3E}">
        <p14:creationId xmlns:p14="http://schemas.microsoft.com/office/powerpoint/2010/main" val="208929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EB5401-FD65-5A84-69A2-E098C11C0C47}"/>
              </a:ext>
            </a:extLst>
          </p:cNvPr>
          <p:cNvSpPr>
            <a:spLocks noGrp="1"/>
          </p:cNvSpPr>
          <p:nvPr>
            <p:ph type="title"/>
          </p:nvPr>
        </p:nvSpPr>
        <p:spPr/>
        <p:txBody>
          <a:bodyPr/>
          <a:lstStyle/>
          <a:p>
            <a:r>
              <a:rPr lang="cs-CZ" dirty="0" err="1"/>
              <a:t>Digenis</a:t>
            </a:r>
            <a:r>
              <a:rPr lang="cs-CZ" dirty="0"/>
              <a:t> </a:t>
            </a:r>
            <a:r>
              <a:rPr lang="cs-CZ" dirty="0" err="1"/>
              <a:t>Akritis</a:t>
            </a:r>
            <a:endParaRPr lang="cs-CZ" dirty="0"/>
          </a:p>
        </p:txBody>
      </p:sp>
      <p:pic>
        <p:nvPicPr>
          <p:cNvPr id="5" name="Zástupný obsah 4">
            <a:extLst>
              <a:ext uri="{FF2B5EF4-FFF2-40B4-BE49-F238E27FC236}">
                <a16:creationId xmlns:a16="http://schemas.microsoft.com/office/drawing/2014/main" id="{909034A7-4A68-C735-28C2-C95F088584E0}"/>
              </a:ext>
            </a:extLst>
          </p:cNvPr>
          <p:cNvPicPr>
            <a:picLocks noGrp="1" noChangeAspect="1"/>
          </p:cNvPicPr>
          <p:nvPr>
            <p:ph idx="1"/>
          </p:nvPr>
        </p:nvPicPr>
        <p:blipFill>
          <a:blip r:embed="rId2"/>
          <a:stretch>
            <a:fillRect/>
          </a:stretch>
        </p:blipFill>
        <p:spPr>
          <a:xfrm>
            <a:off x="5698432" y="1690688"/>
            <a:ext cx="5367133" cy="3781741"/>
          </a:xfrm>
        </p:spPr>
      </p:pic>
      <p:sp>
        <p:nvSpPr>
          <p:cNvPr id="9" name="TextovéPole 8">
            <a:extLst>
              <a:ext uri="{FF2B5EF4-FFF2-40B4-BE49-F238E27FC236}">
                <a16:creationId xmlns:a16="http://schemas.microsoft.com/office/drawing/2014/main" id="{1338D605-6344-DE97-0877-3794D7775B7A}"/>
              </a:ext>
            </a:extLst>
          </p:cNvPr>
          <p:cNvSpPr txBox="1"/>
          <p:nvPr/>
        </p:nvSpPr>
        <p:spPr>
          <a:xfrm>
            <a:off x="596348" y="1922934"/>
            <a:ext cx="5751443" cy="3416320"/>
          </a:xfrm>
          <a:prstGeom prst="rect">
            <a:avLst/>
          </a:prstGeom>
          <a:noFill/>
        </p:spPr>
        <p:txBody>
          <a:bodyPr wrap="square">
            <a:spAutoFit/>
          </a:bodyPr>
          <a:lstStyle/>
          <a:p>
            <a:r>
              <a:rPr lang="cs-CZ" dirty="0"/>
              <a:t>                 Hle, toť chvála a věčný vítězný pomník </a:t>
            </a:r>
          </a:p>
          <a:p>
            <a:r>
              <a:rPr lang="cs-CZ" dirty="0"/>
              <a:t>	</a:t>
            </a:r>
            <a:r>
              <a:rPr lang="cs-CZ" dirty="0" err="1"/>
              <a:t>Basileia</a:t>
            </a:r>
            <a:r>
              <a:rPr lang="cs-CZ" dirty="0"/>
              <a:t>, třikráte požehnaného </a:t>
            </a:r>
          </a:p>
          <a:p>
            <a:r>
              <a:rPr lang="cs-CZ" dirty="0"/>
              <a:t>	to Hraničáře, jemuž daroval Pán Bůh</a:t>
            </a:r>
          </a:p>
          <a:p>
            <a:r>
              <a:rPr lang="cs-CZ" dirty="0"/>
              <a:t>	šlechetnou mužnost a hroznou sílu těla,</a:t>
            </a:r>
          </a:p>
          <a:p>
            <a:r>
              <a:rPr lang="cs-CZ" dirty="0"/>
              <a:t>5	jenž Sýrii veškerou na útěk zahnal,</a:t>
            </a:r>
          </a:p>
          <a:p>
            <a:r>
              <a:rPr lang="cs-CZ" dirty="0"/>
              <a:t>	Babylón  celý  a </a:t>
            </a:r>
            <a:r>
              <a:rPr lang="cs-CZ" dirty="0" err="1"/>
              <a:t>Charsianon</a:t>
            </a:r>
            <a:r>
              <a:rPr lang="cs-CZ" dirty="0"/>
              <a:t> taktéž, </a:t>
            </a:r>
          </a:p>
          <a:p>
            <a:r>
              <a:rPr lang="cs-CZ" dirty="0"/>
              <a:t>	jak </a:t>
            </a:r>
            <a:r>
              <a:rPr lang="cs-CZ" dirty="0" err="1"/>
              <a:t>Kappadokii</a:t>
            </a:r>
            <a:r>
              <a:rPr lang="cs-CZ" dirty="0"/>
              <a:t>,  tak i Arménii, </a:t>
            </a:r>
          </a:p>
          <a:p>
            <a:r>
              <a:rPr lang="cs-CZ" dirty="0"/>
              <a:t>	</a:t>
            </a:r>
            <a:r>
              <a:rPr lang="cs-CZ" dirty="0" err="1"/>
              <a:t>Amorion</a:t>
            </a:r>
            <a:r>
              <a:rPr lang="cs-CZ" dirty="0"/>
              <a:t> a stejně tak </a:t>
            </a:r>
            <a:r>
              <a:rPr lang="cs-CZ" dirty="0" err="1"/>
              <a:t>Ikonion</a:t>
            </a:r>
            <a:r>
              <a:rPr lang="cs-CZ" dirty="0"/>
              <a:t>, </a:t>
            </a:r>
          </a:p>
          <a:p>
            <a:r>
              <a:rPr lang="cs-CZ" dirty="0"/>
              <a:t>	jenž dokonce pokořil proslulou pevnost,</a:t>
            </a:r>
          </a:p>
          <a:p>
            <a:r>
              <a:rPr lang="cs-CZ" dirty="0"/>
              <a:t>10	známou svou mocí, silou vysokých hradeb,</a:t>
            </a:r>
          </a:p>
          <a:p>
            <a:r>
              <a:rPr lang="cs-CZ" dirty="0"/>
              <a:t>	</a:t>
            </a:r>
            <a:r>
              <a:rPr lang="cs-CZ" dirty="0" err="1"/>
              <a:t>Ankyru</a:t>
            </a:r>
            <a:r>
              <a:rPr lang="cs-CZ" dirty="0"/>
              <a:t>,  a stejně tak celičkou Smyrnu </a:t>
            </a:r>
          </a:p>
          <a:p>
            <a:r>
              <a:rPr lang="cs-CZ" dirty="0"/>
              <a:t>	i veškerou sousední přímořskou oblast. </a:t>
            </a:r>
          </a:p>
        </p:txBody>
      </p:sp>
    </p:spTree>
    <p:extLst>
      <p:ext uri="{BB962C8B-B14F-4D97-AF65-F5344CB8AC3E}">
        <p14:creationId xmlns:p14="http://schemas.microsoft.com/office/powerpoint/2010/main" val="182704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002722-2DB4-1C33-A6F0-9045232DC5A0}"/>
              </a:ext>
            </a:extLst>
          </p:cNvPr>
          <p:cNvSpPr>
            <a:spLocks noGrp="1"/>
          </p:cNvSpPr>
          <p:nvPr>
            <p:ph type="title"/>
          </p:nvPr>
        </p:nvSpPr>
        <p:spPr/>
        <p:txBody>
          <a:bodyPr/>
          <a:lstStyle/>
          <a:p>
            <a:r>
              <a:rPr lang="cs-CZ" dirty="0"/>
              <a:t>Byzantská literatura</a:t>
            </a:r>
          </a:p>
        </p:txBody>
      </p:sp>
      <p:sp>
        <p:nvSpPr>
          <p:cNvPr id="3" name="Zástupný obsah 2">
            <a:extLst>
              <a:ext uri="{FF2B5EF4-FFF2-40B4-BE49-F238E27FC236}">
                <a16:creationId xmlns:a16="http://schemas.microsoft.com/office/drawing/2014/main" id="{1C2BA877-22CA-30A0-4217-AE1172F13293}"/>
              </a:ext>
            </a:extLst>
          </p:cNvPr>
          <p:cNvSpPr>
            <a:spLocks noGrp="1"/>
          </p:cNvSpPr>
          <p:nvPr>
            <p:ph idx="1"/>
          </p:nvPr>
        </p:nvSpPr>
        <p:spPr/>
        <p:txBody>
          <a:bodyPr>
            <a:normAutofit/>
          </a:bodyPr>
          <a:lstStyle/>
          <a:p>
            <a:r>
              <a:rPr lang="cs-CZ" dirty="0"/>
              <a:t>spojení antického systému vzdělávání a nové mentality, spirituality</a:t>
            </a:r>
          </a:p>
          <a:p>
            <a:r>
              <a:rPr lang="cs-CZ" dirty="0"/>
              <a:t>princip </a:t>
            </a:r>
            <a:r>
              <a:rPr lang="cs-CZ" dirty="0" err="1"/>
              <a:t>mimésis</a:t>
            </a:r>
            <a:r>
              <a:rPr lang="cs-CZ" dirty="0"/>
              <a:t> (napodobování) antických vzorů</a:t>
            </a:r>
          </a:p>
          <a:p>
            <a:r>
              <a:rPr lang="cs-CZ" dirty="0"/>
              <a:t>neexistence stabilního kánonu vzorových autorů</a:t>
            </a:r>
          </a:p>
          <a:p>
            <a:pPr lvl="1"/>
            <a:r>
              <a:rPr lang="cs-CZ" dirty="0"/>
              <a:t>Homér, </a:t>
            </a:r>
            <a:r>
              <a:rPr lang="cs-CZ" dirty="0" err="1"/>
              <a:t>Xenofón</a:t>
            </a:r>
            <a:r>
              <a:rPr lang="cs-CZ" dirty="0"/>
              <a:t>, Hérodotos, </a:t>
            </a:r>
            <a:r>
              <a:rPr lang="cs-CZ" dirty="0" err="1"/>
              <a:t>Thukýdidés</a:t>
            </a:r>
            <a:r>
              <a:rPr lang="cs-CZ" dirty="0"/>
              <a:t>, církevní otcové</a:t>
            </a:r>
          </a:p>
          <a:p>
            <a:pPr lvl="1"/>
            <a:r>
              <a:rPr lang="cs-CZ" dirty="0"/>
              <a:t>vybrané stati z Bible, žalmy</a:t>
            </a:r>
          </a:p>
          <a:p>
            <a:r>
              <a:rPr lang="cs-CZ" dirty="0"/>
              <a:t>z antiky převzata kanonizace literárních žánrů</a:t>
            </a:r>
          </a:p>
          <a:p>
            <a:r>
              <a:rPr lang="cs-CZ" dirty="0"/>
              <a:t>některé žánry zachovány (historiografie, řečnictví), některé zanikají (divadlo), některé vznikají (homiletika, </a:t>
            </a:r>
            <a:r>
              <a:rPr lang="cs-CZ" dirty="0" err="1"/>
              <a:t>hymnografie</a:t>
            </a:r>
            <a:r>
              <a:rPr lang="cs-CZ" dirty="0"/>
              <a:t>)</a:t>
            </a:r>
          </a:p>
        </p:txBody>
      </p:sp>
    </p:spTree>
    <p:extLst>
      <p:ext uri="{BB962C8B-B14F-4D97-AF65-F5344CB8AC3E}">
        <p14:creationId xmlns:p14="http://schemas.microsoft.com/office/powerpoint/2010/main" val="360393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 name="Obrázek 127">
            <a:extLst>
              <a:ext uri="{FF2B5EF4-FFF2-40B4-BE49-F238E27FC236}">
                <a16:creationId xmlns:a16="http://schemas.microsoft.com/office/drawing/2014/main" id="{48287286-ADF4-F405-834D-88E6363BE4F4}"/>
              </a:ext>
            </a:extLst>
          </p:cNvPr>
          <p:cNvPicPr>
            <a:picLocks noChangeAspect="1"/>
          </p:cNvPicPr>
          <p:nvPr/>
        </p:nvPicPr>
        <p:blipFill>
          <a:blip r:embed="rId2">
            <a:extLst>
              <a:ext uri="{28A0092B-C50C-407E-A947-70E740481C1C}">
                <a14:useLocalDpi xmlns:a14="http://schemas.microsoft.com/office/drawing/2010/main" val="0"/>
              </a:ext>
            </a:extLst>
          </a:blip>
          <a:srcRect t="11328" b="11328"/>
          <a:stretch/>
        </p:blipFill>
        <p:spPr>
          <a:xfrm>
            <a:off x="20" y="10"/>
            <a:ext cx="12191980" cy="6857990"/>
          </a:xfrm>
          <a:prstGeom prst="rect">
            <a:avLst/>
          </a:prstGeom>
        </p:spPr>
      </p:pic>
      <p:sp>
        <p:nvSpPr>
          <p:cNvPr id="13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Nadpis 1">
            <a:extLst>
              <a:ext uri="{FF2B5EF4-FFF2-40B4-BE49-F238E27FC236}">
                <a16:creationId xmlns:a16="http://schemas.microsoft.com/office/drawing/2014/main" id="{F7C51C4C-013E-9092-C1DE-C61A000F246F}"/>
              </a:ext>
            </a:extLst>
          </p:cNvPr>
          <p:cNvSpPr>
            <a:spLocks noGrp="1"/>
          </p:cNvSpPr>
          <p:nvPr>
            <p:ph type="ctrTitle"/>
          </p:nvPr>
        </p:nvSpPr>
        <p:spPr>
          <a:xfrm>
            <a:off x="8022021" y="3231930"/>
            <a:ext cx="3852041" cy="2595664"/>
          </a:xfrm>
        </p:spPr>
        <p:txBody>
          <a:bodyPr>
            <a:normAutofit/>
          </a:bodyPr>
          <a:lstStyle/>
          <a:p>
            <a:r>
              <a:rPr lang="cs-CZ" sz="5400" b="1" dirty="0"/>
              <a:t>Hagiografie</a:t>
            </a:r>
            <a:br>
              <a:rPr lang="cs-CZ" sz="5400" b="1" dirty="0"/>
            </a:br>
            <a:r>
              <a:rPr lang="cs-CZ" sz="5400" b="1" dirty="0"/>
              <a:t>v Byzanci</a:t>
            </a:r>
          </a:p>
        </p:txBody>
      </p:sp>
      <p:cxnSp>
        <p:nvCxnSpPr>
          <p:cNvPr id="135" name="Straight Connector 13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32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5EF690-8576-9967-E7BF-E3927074C95D}"/>
              </a:ext>
            </a:extLst>
          </p:cNvPr>
          <p:cNvSpPr>
            <a:spLocks noGrp="1"/>
          </p:cNvSpPr>
          <p:nvPr>
            <p:ph type="title"/>
          </p:nvPr>
        </p:nvSpPr>
        <p:spPr/>
        <p:txBody>
          <a:bodyPr/>
          <a:lstStyle/>
          <a:p>
            <a:r>
              <a:rPr lang="cs-CZ" dirty="0"/>
              <a:t>Náboženská a duchovní literatura v Byzanci</a:t>
            </a:r>
          </a:p>
        </p:txBody>
      </p:sp>
      <p:sp>
        <p:nvSpPr>
          <p:cNvPr id="3" name="Zástupný obsah 2">
            <a:extLst>
              <a:ext uri="{FF2B5EF4-FFF2-40B4-BE49-F238E27FC236}">
                <a16:creationId xmlns:a16="http://schemas.microsoft.com/office/drawing/2014/main" id="{72820F09-F074-45EE-EC52-5CCF484D4985}"/>
              </a:ext>
            </a:extLst>
          </p:cNvPr>
          <p:cNvSpPr>
            <a:spLocks noGrp="1"/>
          </p:cNvSpPr>
          <p:nvPr>
            <p:ph idx="1"/>
          </p:nvPr>
        </p:nvSpPr>
        <p:spPr/>
        <p:txBody>
          <a:bodyPr>
            <a:normAutofit lnSpcReduction="10000"/>
          </a:bodyPr>
          <a:lstStyle/>
          <a:p>
            <a:r>
              <a:rPr lang="cs-CZ" dirty="0"/>
              <a:t>patriarchát</a:t>
            </a:r>
          </a:p>
          <a:p>
            <a:pPr lvl="1"/>
            <a:r>
              <a:rPr lang="cs-CZ" dirty="0"/>
              <a:t>dokumenty ze zasedání synodů</a:t>
            </a:r>
          </a:p>
          <a:p>
            <a:r>
              <a:rPr lang="cs-CZ" dirty="0"/>
              <a:t>duchovní intelektuálové</a:t>
            </a:r>
          </a:p>
          <a:p>
            <a:pPr lvl="1"/>
            <a:r>
              <a:rPr lang="cs-CZ" dirty="0"/>
              <a:t>výklady náboženských textů, komentáře, homilie</a:t>
            </a:r>
          </a:p>
          <a:p>
            <a:pPr lvl="1"/>
            <a:r>
              <a:rPr lang="cs-CZ" dirty="0"/>
              <a:t>hagiografie</a:t>
            </a:r>
          </a:p>
          <a:p>
            <a:r>
              <a:rPr lang="cs-CZ" dirty="0"/>
              <a:t>kláštery</a:t>
            </a:r>
          </a:p>
          <a:p>
            <a:pPr lvl="1"/>
            <a:r>
              <a:rPr lang="cs-CZ" dirty="0"/>
              <a:t>hagiografie</a:t>
            </a:r>
          </a:p>
          <a:p>
            <a:pPr lvl="1"/>
            <a:r>
              <a:rPr lang="cs-CZ" dirty="0"/>
              <a:t>(mnišské) kroniky</a:t>
            </a:r>
          </a:p>
          <a:p>
            <a:r>
              <a:rPr lang="cs-CZ" dirty="0"/>
              <a:t>individuální zbožnost</a:t>
            </a:r>
          </a:p>
          <a:p>
            <a:pPr lvl="1"/>
            <a:r>
              <a:rPr lang="cs-CZ" dirty="0"/>
              <a:t>mravoučné příběhy</a:t>
            </a:r>
          </a:p>
        </p:txBody>
      </p:sp>
    </p:spTree>
    <p:extLst>
      <p:ext uri="{BB962C8B-B14F-4D97-AF65-F5344CB8AC3E}">
        <p14:creationId xmlns:p14="http://schemas.microsoft.com/office/powerpoint/2010/main" val="378183406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945</Words>
  <Application>Microsoft Office PowerPoint</Application>
  <PresentationFormat>Širokoúhlá obrazovka</PresentationFormat>
  <Paragraphs>141</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Arial</vt:lpstr>
      <vt:lpstr>Calibri</vt:lpstr>
      <vt:lpstr>Calibri Light</vt:lpstr>
      <vt:lpstr>Motiv Office</vt:lpstr>
      <vt:lpstr>Byzantská literatura</vt:lpstr>
      <vt:lpstr>Řecký jazyk</vt:lpstr>
      <vt:lpstr>Tři základní stylistické roviny</vt:lpstr>
      <vt:lpstr>Anna Komnena, Alexiada</vt:lpstr>
      <vt:lpstr>Konstantinos Porfyrogennetos, O ceremoniích</vt:lpstr>
      <vt:lpstr>Digenis Akritis</vt:lpstr>
      <vt:lpstr>Byzantská literatura</vt:lpstr>
      <vt:lpstr>Hagiografie v Byzanci</vt:lpstr>
      <vt:lpstr>Náboženská a duchovní literatura v Byzanci</vt:lpstr>
      <vt:lpstr>Intelektuálové – Církevní otcové (4.stol.)</vt:lpstr>
      <vt:lpstr>Mnišství</vt:lpstr>
      <vt:lpstr>Mnišství - podoby mnišského života</vt:lpstr>
      <vt:lpstr>Hagiografie</vt:lpstr>
      <vt:lpstr>Menologion císaře Basileia II.</vt:lpstr>
      <vt:lpstr>Různé tendence hagiografií</vt:lpstr>
      <vt:lpstr>Různé formy hagiografií</vt:lpstr>
      <vt:lpstr>Různé žánrové ladění hagiografií</vt:lpstr>
      <vt:lpstr>Různí hrdinové hagiografií</vt:lpstr>
      <vt:lpstr>Hagiografie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Bohrnová</dc:creator>
  <cp:lastModifiedBy>Hana Bohrnová</cp:lastModifiedBy>
  <cp:revision>29</cp:revision>
  <dcterms:created xsi:type="dcterms:W3CDTF">2023-02-12T12:46:34Z</dcterms:created>
  <dcterms:modified xsi:type="dcterms:W3CDTF">2023-02-20T15:47:22Z</dcterms:modified>
</cp:coreProperties>
</file>