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9" r:id="rId9"/>
    <p:sldId id="273" r:id="rId10"/>
    <p:sldId id="274" r:id="rId11"/>
    <p:sldId id="275" r:id="rId12"/>
    <p:sldId id="276" r:id="rId13"/>
    <p:sldId id="290" r:id="rId14"/>
    <p:sldId id="267" r:id="rId15"/>
    <p:sldId id="268" r:id="rId16"/>
    <p:sldId id="287" r:id="rId17"/>
    <p:sldId id="269" r:id="rId18"/>
    <p:sldId id="286" r:id="rId19"/>
    <p:sldId id="270" r:id="rId20"/>
    <p:sldId id="271" r:id="rId21"/>
    <p:sldId id="288" r:id="rId22"/>
    <p:sldId id="285" r:id="rId23"/>
    <p:sldId id="282" r:id="rId24"/>
    <p:sldId id="278" r:id="rId25"/>
    <p:sldId id="279" r:id="rId26"/>
    <p:sldId id="280" r:id="rId27"/>
    <p:sldId id="281" r:id="rId28"/>
    <p:sldId id="29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3CC8B-1CE7-4DB8-A011-09D5BE0CE03A}" type="datetimeFigureOut">
              <a:rPr lang="cs-CZ" smtClean="0"/>
              <a:t>05.03.2023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9E4D-FACE-45DE-BA5A-88B5D6CA0F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3368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3CC8B-1CE7-4DB8-A011-09D5BE0CE03A}" type="datetimeFigureOut">
              <a:rPr lang="cs-CZ" smtClean="0"/>
              <a:t>05.03.2023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9E4D-FACE-45DE-BA5A-88B5D6CA0F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385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3CC8B-1CE7-4DB8-A011-09D5BE0CE03A}" type="datetimeFigureOut">
              <a:rPr lang="cs-CZ" smtClean="0"/>
              <a:t>05.03.2023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9E4D-FACE-45DE-BA5A-88B5D6CA0F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218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3CC8B-1CE7-4DB8-A011-09D5BE0CE03A}" type="datetimeFigureOut">
              <a:rPr lang="cs-CZ" smtClean="0"/>
              <a:t>05.03.2023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9E4D-FACE-45DE-BA5A-88B5D6CA0F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736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3CC8B-1CE7-4DB8-A011-09D5BE0CE03A}" type="datetimeFigureOut">
              <a:rPr lang="cs-CZ" smtClean="0"/>
              <a:t>05.03.2023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9E4D-FACE-45DE-BA5A-88B5D6CA0F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595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3CC8B-1CE7-4DB8-A011-09D5BE0CE03A}" type="datetimeFigureOut">
              <a:rPr lang="cs-CZ" smtClean="0"/>
              <a:t>05.03.2023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9E4D-FACE-45DE-BA5A-88B5D6CA0F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565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3CC8B-1CE7-4DB8-A011-09D5BE0CE03A}" type="datetimeFigureOut">
              <a:rPr lang="cs-CZ" smtClean="0"/>
              <a:t>05.03.2023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9E4D-FACE-45DE-BA5A-88B5D6CA0F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457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3CC8B-1CE7-4DB8-A011-09D5BE0CE03A}" type="datetimeFigureOut">
              <a:rPr lang="cs-CZ" smtClean="0"/>
              <a:t>05.03.2023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9E4D-FACE-45DE-BA5A-88B5D6CA0F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06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3CC8B-1CE7-4DB8-A011-09D5BE0CE03A}" type="datetimeFigureOut">
              <a:rPr lang="cs-CZ" smtClean="0"/>
              <a:t>05.03.2023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9E4D-FACE-45DE-BA5A-88B5D6CA0F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28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3CC8B-1CE7-4DB8-A011-09D5BE0CE03A}" type="datetimeFigureOut">
              <a:rPr lang="cs-CZ" smtClean="0"/>
              <a:t>05.03.2023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9E4D-FACE-45DE-BA5A-88B5D6CA0F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0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3CC8B-1CE7-4DB8-A011-09D5BE0CE03A}" type="datetimeFigureOut">
              <a:rPr lang="cs-CZ" smtClean="0"/>
              <a:t>05.03.2023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9E4D-FACE-45DE-BA5A-88B5D6CA0F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121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3CC8B-1CE7-4DB8-A011-09D5BE0CE03A}" type="datetimeFigureOut">
              <a:rPr lang="cs-CZ" smtClean="0"/>
              <a:t>05.03.2023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79E4D-FACE-45DE-BA5A-88B5D6CA0F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657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D3027F-4241-4011-B9A4-396F61570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959244"/>
            <a:ext cx="4087306" cy="3713829"/>
          </a:xfrm>
        </p:spPr>
        <p:txBody>
          <a:bodyPr anchor="b">
            <a:normAutofit/>
          </a:bodyPr>
          <a:lstStyle/>
          <a:p>
            <a:pPr algn="l"/>
            <a:r>
              <a:rPr lang="cs-CZ" sz="5400" dirty="0"/>
              <a:t>Byzantská historiografie</a:t>
            </a:r>
            <a:br>
              <a:rPr lang="cs-CZ" sz="5400" dirty="0"/>
            </a:br>
            <a:endParaRPr lang="cs-CZ" sz="5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9E8D6BD-57EF-4774-BDDE-E1FA7CD316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endParaRPr lang="cs-CZ" sz="2000" dirty="0"/>
          </a:p>
        </p:txBody>
      </p:sp>
      <p:pic>
        <p:nvPicPr>
          <p:cNvPr id="6" name="Obrázek 5" descr="Obsah obrázku mapa&#10;&#10;Popis byl vytvořen automaticky">
            <a:extLst>
              <a:ext uri="{FF2B5EF4-FFF2-40B4-BE49-F238E27FC236}">
                <a16:creationId xmlns:a16="http://schemas.microsoft.com/office/drawing/2014/main" id="{A33DC159-4054-4565-9F7C-EAB33921C1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4" r="14846" b="-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55219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78C1C6-A5C5-42AF-B3EF-17882A759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8545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Palatino Linotype" panose="02040502050505030304" pitchFamily="18" charset="0"/>
              </a:rPr>
              <a:t>Michael </a:t>
            </a:r>
            <a:r>
              <a:rPr lang="cs-CZ" dirty="0" err="1">
                <a:latin typeface="Palatino Linotype" panose="02040502050505030304" pitchFamily="18" charset="0"/>
              </a:rPr>
              <a:t>Psellos</a:t>
            </a:r>
            <a:r>
              <a:rPr lang="cs-CZ" dirty="0">
                <a:latin typeface="Palatino Linotype" panose="02040502050505030304" pitchFamily="18" charset="0"/>
              </a:rPr>
              <a:t> (1018-1096)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003CD7-EEA6-489E-9470-449BCE48B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6191"/>
            <a:ext cx="10515600" cy="501077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7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vlivný úředník na dvoře Konstantina IX. </a:t>
            </a:r>
            <a:r>
              <a:rPr lang="cs-CZ" sz="17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Monomacha</a:t>
            </a:r>
            <a:r>
              <a:rPr lang="cs-CZ" sz="17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Konstantina X. Duky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7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všestranný učenec a spisovatel, rektor nově založené vysoké školy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5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filozofie: novoplatonismus, komentáře k Platonovi a Aristotelovi</a:t>
            </a:r>
            <a:endParaRPr lang="cs-CZ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5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teologie: dogmatické spisy, exegetické, homilie, hagiografie, liturgické hymny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5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rétorika: řeči, korespondence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5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přírodní vědy, medicína, právo</a:t>
            </a:r>
            <a:endParaRPr lang="cs-CZ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7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Letopisy (</a:t>
            </a:r>
            <a:r>
              <a:rPr lang="cs-CZ" sz="17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Χρονογρ</a:t>
            </a:r>
            <a:r>
              <a:rPr lang="cs-CZ" sz="17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αφία)</a:t>
            </a:r>
            <a:endParaRPr lang="cs-CZ" sz="17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5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navzdory názvu historie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5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forma: císařské biografie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5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pokrývá léta 976 (</a:t>
            </a:r>
            <a:r>
              <a:rPr lang="cs-CZ" sz="15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Basileios</a:t>
            </a:r>
            <a:r>
              <a:rPr lang="cs-CZ" sz="15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II.) – Michael VII. (1078)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5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přístup k primárním pramenům, hledání příčin a souvislostí, psychologické portréty císařů a jejich blízkých</a:t>
            </a:r>
            <a:endParaRPr lang="cs-CZ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49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78C1C6-A5C5-42AF-B3EF-17882A759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8545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Palatino Linotype" panose="02040502050505030304" pitchFamily="18" charset="0"/>
              </a:rPr>
              <a:t>Anna </a:t>
            </a:r>
            <a:r>
              <a:rPr lang="cs-CZ" dirty="0" err="1">
                <a:latin typeface="Palatino Linotype" panose="02040502050505030304" pitchFamily="18" charset="0"/>
              </a:rPr>
              <a:t>Komnena</a:t>
            </a:r>
            <a:r>
              <a:rPr lang="cs-CZ" dirty="0">
                <a:latin typeface="Palatino Linotype" panose="02040502050505030304" pitchFamily="18" charset="0"/>
              </a:rPr>
              <a:t> (1083-1153)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003CD7-EEA6-489E-9470-449BCE48B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6191"/>
            <a:ext cx="10515600" cy="501077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dcera císaře Alexia </a:t>
            </a:r>
            <a:r>
              <a:rPr lang="cs-CZ" sz="1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Komnena</a:t>
            </a:r>
            <a:r>
              <a:rPr lang="cs-CZ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manželka velitele </a:t>
            </a:r>
            <a:r>
              <a:rPr lang="cs-CZ" sz="1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Nikefora</a:t>
            </a:r>
            <a:r>
              <a:rPr lang="cs-CZ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Bryennia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 neúspěšné snaze získat po otcově smrti trůn dožila v klášteře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Alexiada</a:t>
            </a:r>
            <a:r>
              <a:rPr lang="cs-CZ" sz="18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(Ἀλεξιάς)</a:t>
            </a:r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titul odkazuje na Homérovu Ilias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oslava života a skutků Alexia </a:t>
            </a:r>
            <a:r>
              <a:rPr lang="cs-CZ" sz="1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Komnena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navázala na obecněji zaměřené dílo </a:t>
            </a:r>
            <a:r>
              <a:rPr lang="cs-CZ" sz="1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Nikefora</a:t>
            </a:r>
            <a:r>
              <a:rPr lang="cs-CZ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Bryennia</a:t>
            </a:r>
            <a:r>
              <a:rPr lang="cs-CZ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Hyle</a:t>
            </a:r>
            <a:r>
              <a:rPr lang="cs-CZ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historias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vzory pro obrazy a jazyk Thukydides, </a:t>
            </a:r>
            <a:r>
              <a:rPr lang="cs-CZ" sz="1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Psellos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přístup do státních archivů, kontakt s očitými svědky událostí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475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78C1C6-A5C5-42AF-B3EF-17882A759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8545"/>
          </a:xfrm>
        </p:spPr>
        <p:txBody>
          <a:bodyPr>
            <a:normAutofit fontScale="90000"/>
          </a:bodyPr>
          <a:lstStyle/>
          <a:p>
            <a:r>
              <a:rPr lang="cs-CZ" dirty="0" err="1">
                <a:latin typeface="Palatino Linotype" panose="02040502050505030304" pitchFamily="18" charset="0"/>
              </a:rPr>
              <a:t>Laonikos</a:t>
            </a:r>
            <a:r>
              <a:rPr lang="cs-CZ" dirty="0">
                <a:latin typeface="Palatino Linotype" panose="02040502050505030304" pitchFamily="18" charset="0"/>
              </a:rPr>
              <a:t> </a:t>
            </a:r>
            <a:r>
              <a:rPr lang="cs-CZ" dirty="0" err="1">
                <a:latin typeface="Palatino Linotype" panose="02040502050505030304" pitchFamily="18" charset="0"/>
              </a:rPr>
              <a:t>Chalkokondyles</a:t>
            </a:r>
            <a:r>
              <a:rPr lang="cs-CZ" dirty="0">
                <a:latin typeface="Palatino Linotype" panose="02040502050505030304" pitchFamily="18" charset="0"/>
              </a:rPr>
              <a:t> (1423-1490)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003CD7-EEA6-489E-9470-449BCE48B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6191"/>
            <a:ext cx="10515600" cy="501077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pobyt v Itálii, </a:t>
            </a:r>
            <a:r>
              <a:rPr lang="cs-CZ" sz="1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Mystře</a:t>
            </a:r>
            <a:endParaRPr lang="cs-CZ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působil v diplomatických službách</a:t>
            </a:r>
            <a:endParaRPr lang="cs-CZ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Výklad dějin </a:t>
            </a:r>
            <a:r>
              <a:rPr lang="el-GR" sz="18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(Ἀ</a:t>
            </a:r>
            <a:r>
              <a:rPr lang="cs-CZ" sz="18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</a:t>
            </a:r>
            <a:r>
              <a:rPr lang="cs-CZ" sz="18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οδείξεις</a:t>
            </a:r>
            <a:r>
              <a:rPr lang="cs-CZ" sz="18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Ἱ</a:t>
            </a:r>
            <a:r>
              <a:rPr lang="cs-CZ" sz="18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στορι</a:t>
            </a:r>
            <a:r>
              <a:rPr lang="el-GR" sz="18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ῶ</a:t>
            </a:r>
            <a:r>
              <a:rPr lang="cs-CZ" sz="18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ν</a:t>
            </a:r>
            <a:r>
              <a:rPr lang="el-GR" sz="18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1800" b="1" dirty="0"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pokrývá léta 1298-1463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události líčí i z tureckého hlediska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přístup k tureckým pramenům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 popis válek Byzantinců s Turky použil Herodotovo líčení řecko-perských válek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 literární zpracování použil Thukydida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snaha napodobit klasickou řečtinu, ale s nevalným výsledkem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etnografické exkurzy o různých zemích a národech (i západní Evropa)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820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E754B9-6CE0-40E0-1CB4-9B53E9E3A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Palatino Linotype" panose="02040502050505030304" pitchFamily="18" charset="0"/>
              </a:rPr>
              <a:t>Justinián</a:t>
            </a:r>
            <a:endParaRPr lang="cs-CZ" dirty="0">
              <a:latin typeface="Palatino Linotype" panose="02040502050505030304" pitchFamily="18" charset="0"/>
            </a:endParaRPr>
          </a:p>
        </p:txBody>
      </p:sp>
      <p:pic>
        <p:nvPicPr>
          <p:cNvPr id="17" name="Obrázek 16" descr="Obsah obrázku exteriér, budova, svatyně, mešita&#10;&#10;Popis byl vytvořen automaticky">
            <a:extLst>
              <a:ext uri="{FF2B5EF4-FFF2-40B4-BE49-F238E27FC236}">
                <a16:creationId xmlns:a16="http://schemas.microsoft.com/office/drawing/2014/main" id="{666B7AC4-E1AF-5AAA-7733-475D38110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0" y="0"/>
            <a:ext cx="4789436" cy="3196949"/>
          </a:xfrm>
          <a:prstGeom prst="rect">
            <a:avLst/>
          </a:prstGeom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BD620AD-4AD4-32CE-9EDE-F45B11FA8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036" y="-45037"/>
            <a:ext cx="2244778" cy="3639413"/>
          </a:xfrm>
        </p:spPr>
      </p:pic>
      <p:pic>
        <p:nvPicPr>
          <p:cNvPr id="13" name="Obrázek 12" descr="Obsah obrázku mapa&#10;&#10;Popis byl vytvořen automaticky">
            <a:extLst>
              <a:ext uri="{FF2B5EF4-FFF2-40B4-BE49-F238E27FC236}">
                <a16:creationId xmlns:a16="http://schemas.microsoft.com/office/drawing/2014/main" id="{E0AE3797-8E37-1247-FA68-370BB3AC61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0" y="3196949"/>
            <a:ext cx="7456547" cy="3661051"/>
          </a:xfrm>
          <a:prstGeom prst="rect">
            <a:avLst/>
          </a:prstGeom>
        </p:spPr>
      </p:pic>
      <p:pic>
        <p:nvPicPr>
          <p:cNvPr id="15" name="Obrázek 14" descr="Obsah obrázku text, kniha, staré, tkanina&#10;&#10;Popis byl vytvořen automaticky">
            <a:extLst>
              <a:ext uri="{FF2B5EF4-FFF2-40B4-BE49-F238E27FC236}">
                <a16:creationId xmlns:a16="http://schemas.microsoft.com/office/drawing/2014/main" id="{47B5DAB0-B186-BA99-9DC9-B9B320AFC8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107" y="0"/>
            <a:ext cx="5141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82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878C1C6-A5C5-42AF-B3EF-17882A759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Justinián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 Theodora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Zástupný obsah 4" descr="Obsah obrázku interiér&#10;&#10;Popis byl vytvořen automaticky">
            <a:extLst>
              <a:ext uri="{FF2B5EF4-FFF2-40B4-BE49-F238E27FC236}">
                <a16:creationId xmlns:a16="http://schemas.microsoft.com/office/drawing/2014/main" id="{C350A502-3211-43DE-AEDD-F3BC5264F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" r="1912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7" name="Obrázek 6" descr="Obsah obrázku text, oltář&#10;&#10;Popis byl vytvořen automaticky">
            <a:extLst>
              <a:ext uri="{FF2B5EF4-FFF2-40B4-BE49-F238E27FC236}">
                <a16:creationId xmlns:a16="http://schemas.microsoft.com/office/drawing/2014/main" id="{4BA84E17-EA7B-40B6-8767-96038B84FA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1" r="2" b="11252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19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text, zeď, interiér, bílá&#10;&#10;Popis byl vytvořen automaticky">
            <a:extLst>
              <a:ext uri="{FF2B5EF4-FFF2-40B4-BE49-F238E27FC236}">
                <a16:creationId xmlns:a16="http://schemas.microsoft.com/office/drawing/2014/main" id="{29DACABC-237C-4067-8C96-F7DBD82366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" r="16492" b="-3"/>
          <a:stretch/>
        </p:blipFill>
        <p:spPr>
          <a:xfrm>
            <a:off x="192528" y="171716"/>
            <a:ext cx="3793268" cy="6514565"/>
          </a:xfrm>
          <a:prstGeom prst="rect">
            <a:avLst/>
          </a:prstGeom>
        </p:spPr>
      </p:pic>
      <p:pic>
        <p:nvPicPr>
          <p:cNvPr id="7" name="Obrázek 6" descr="Obsah obrázku text, malování, kámen&#10;&#10;Popis byl vytvořen automaticky">
            <a:extLst>
              <a:ext uri="{FF2B5EF4-FFF2-40B4-BE49-F238E27FC236}">
                <a16:creationId xmlns:a16="http://schemas.microsoft.com/office/drawing/2014/main" id="{7E9639BA-89B2-43E2-A1B1-49F37E26AA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8" r="-2" b="-2"/>
          <a:stretch/>
        </p:blipFill>
        <p:spPr>
          <a:xfrm>
            <a:off x="4184538" y="171716"/>
            <a:ext cx="3822924" cy="6514565"/>
          </a:xfrm>
          <a:prstGeom prst="rect">
            <a:avLst/>
          </a:prstGeom>
        </p:spPr>
      </p:pic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43DD5383-273A-4B2F-9D18-83554484F3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7" r="-3" b="-3"/>
          <a:stretch/>
        </p:blipFill>
        <p:spPr>
          <a:xfrm>
            <a:off x="8188032" y="171716"/>
            <a:ext cx="3799007" cy="651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18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lůžkoviny&#10;&#10;Popis byl vytvořen automaticky">
            <a:extLst>
              <a:ext uri="{FF2B5EF4-FFF2-40B4-BE49-F238E27FC236}">
                <a16:creationId xmlns:a16="http://schemas.microsoft.com/office/drawing/2014/main" id="{8402AA77-221E-A4DC-6118-AD95AC98E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80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0019295-A9B1-4346-974E-9915D56C37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4" r="15977" b="2"/>
          <a:stretch/>
        </p:blipFill>
        <p:spPr>
          <a:xfrm>
            <a:off x="194948" y="173518"/>
            <a:ext cx="7803277" cy="6512761"/>
          </a:xfrm>
          <a:prstGeom prst="rect">
            <a:avLst/>
          </a:prstGeom>
        </p:spPr>
      </p:pic>
      <p:pic>
        <p:nvPicPr>
          <p:cNvPr id="12" name="Obrázek 11" descr="Obsah obrázku osoba&#10;&#10;Popis byl vytvořen automaticky">
            <a:extLst>
              <a:ext uri="{FF2B5EF4-FFF2-40B4-BE49-F238E27FC236}">
                <a16:creationId xmlns:a16="http://schemas.microsoft.com/office/drawing/2014/main" id="{20C7688D-7BA2-46D0-BBA3-F6232BE68C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5" r="11546" b="1"/>
          <a:stretch/>
        </p:blipFill>
        <p:spPr>
          <a:xfrm>
            <a:off x="8185614" y="169917"/>
            <a:ext cx="3807644" cy="651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8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1A9803E-892A-A237-7F6F-D57291F63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763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800" dirty="0" err="1">
                <a:latin typeface="Palatino Linotype" panose="02040502050505030304" pitchFamily="18" charset="0"/>
              </a:rPr>
              <a:t>Jennie</a:t>
            </a:r>
            <a:r>
              <a:rPr lang="cs-CZ" sz="2800" dirty="0">
                <a:latin typeface="Palatino Linotype" panose="02040502050505030304" pitchFamily="18" charset="0"/>
              </a:rPr>
              <a:t> Churchill (1897)</a:t>
            </a:r>
            <a:br>
              <a:rPr lang="cs-CZ" sz="2800" dirty="0">
                <a:latin typeface="Palatino Linotype" panose="02040502050505030304" pitchFamily="18" charset="0"/>
              </a:rPr>
            </a:br>
            <a:br>
              <a:rPr lang="cs-CZ" sz="2800" dirty="0">
                <a:latin typeface="Palatino Linotype" panose="02040502050505030304" pitchFamily="18" charset="0"/>
              </a:rPr>
            </a:br>
            <a:r>
              <a:rPr lang="cs-CZ" sz="2800" dirty="0">
                <a:latin typeface="Palatino Linotype" panose="02040502050505030304" pitchFamily="18" charset="0"/>
              </a:rPr>
              <a:t>Jean Joseph Benjamin </a:t>
            </a:r>
            <a:r>
              <a:rPr lang="cs-CZ" sz="2800" dirty="0" err="1">
                <a:latin typeface="Palatino Linotype" panose="02040502050505030304" pitchFamily="18" charset="0"/>
              </a:rPr>
              <a:t>Constant</a:t>
            </a:r>
            <a:r>
              <a:rPr lang="cs-CZ" sz="2800" dirty="0">
                <a:latin typeface="Palatino Linotype" panose="02040502050505030304" pitchFamily="18" charset="0"/>
              </a:rPr>
              <a:t>: La </a:t>
            </a:r>
            <a:r>
              <a:rPr lang="cs-CZ" sz="2800" dirty="0" err="1">
                <a:latin typeface="Palatino Linotype" panose="02040502050505030304" pitchFamily="18" charset="0"/>
              </a:rPr>
              <a:t>Emperatriz</a:t>
            </a:r>
            <a:r>
              <a:rPr lang="cs-CZ" sz="2800" dirty="0">
                <a:latin typeface="Palatino Linotype" panose="02040502050505030304" pitchFamily="18" charset="0"/>
              </a:rPr>
              <a:t> Theodora (1887)</a:t>
            </a:r>
            <a:br>
              <a:rPr lang="cs-CZ" sz="2800" dirty="0">
                <a:latin typeface="Palatino Linotype" panose="02040502050505030304" pitchFamily="18" charset="0"/>
              </a:rPr>
            </a:br>
            <a:br>
              <a:rPr lang="cs-CZ" sz="2800" dirty="0">
                <a:latin typeface="Palatino Linotype" panose="02040502050505030304" pitchFamily="18" charset="0"/>
              </a:rPr>
            </a:br>
            <a:r>
              <a:rPr lang="cs-CZ" sz="2800" dirty="0">
                <a:latin typeface="Palatino Linotype" panose="02040502050505030304" pitchFamily="18" charset="0"/>
              </a:rPr>
              <a:t>Alexandre M. Raymond: </a:t>
            </a:r>
            <a:r>
              <a:rPr lang="cs-CZ" sz="2800" dirty="0" err="1">
                <a:latin typeface="Palatino Linotype" panose="02040502050505030304" pitchFamily="18" charset="0"/>
              </a:rPr>
              <a:t>Théodora</a:t>
            </a:r>
            <a:r>
              <a:rPr lang="cs-CZ" sz="2800" dirty="0">
                <a:latin typeface="Palatino Linotype" panose="02040502050505030304" pitchFamily="18" charset="0"/>
              </a:rPr>
              <a:t> de Byzance (2020)</a:t>
            </a:r>
            <a:br>
              <a:rPr lang="cs-CZ" sz="2800" dirty="0">
                <a:latin typeface="Palatino Linotype" panose="02040502050505030304" pitchFamily="18" charset="0"/>
              </a:rPr>
            </a:br>
            <a:br>
              <a:rPr lang="cs-CZ" sz="2800" dirty="0">
                <a:latin typeface="Palatino Linotype" panose="02040502050505030304" pitchFamily="18" charset="0"/>
              </a:rPr>
            </a:br>
            <a:r>
              <a:rPr lang="cs-CZ" sz="2800" dirty="0">
                <a:latin typeface="Palatino Linotype" panose="02040502050505030304" pitchFamily="18" charset="0"/>
              </a:rPr>
              <a:t>Giuseppe de </a:t>
            </a:r>
            <a:r>
              <a:rPr lang="cs-CZ" sz="2800" dirty="0" err="1">
                <a:latin typeface="Palatino Linotype" panose="02040502050505030304" pitchFamily="18" charset="0"/>
              </a:rPr>
              <a:t>Sanctis</a:t>
            </a:r>
            <a:r>
              <a:rPr lang="cs-CZ" sz="2800" dirty="0">
                <a:latin typeface="Palatino Linotype" panose="02040502050505030304" pitchFamily="18" charset="0"/>
              </a:rPr>
              <a:t>: Teodora (1887)</a:t>
            </a:r>
            <a:br>
              <a:rPr lang="cs-CZ" sz="2800" dirty="0">
                <a:latin typeface="Palatino Linotype" panose="02040502050505030304" pitchFamily="18" charset="0"/>
              </a:rPr>
            </a:br>
            <a:br>
              <a:rPr lang="cs-CZ" sz="2800" dirty="0">
                <a:latin typeface="Palatino Linotype" panose="02040502050505030304" pitchFamily="18" charset="0"/>
              </a:rPr>
            </a:br>
            <a:r>
              <a:rPr lang="cs-CZ" sz="2800" dirty="0">
                <a:latin typeface="Palatino Linotype" panose="02040502050505030304" pitchFamily="18" charset="0"/>
              </a:rPr>
              <a:t>Alessandro Tomasi, rekonstrukce tváře Justiniána (2020)</a:t>
            </a:r>
            <a:br>
              <a:rPr lang="cs-CZ" sz="2800" dirty="0">
                <a:latin typeface="Palatino Linotype" panose="02040502050505030304" pitchFamily="18" charset="0"/>
              </a:rPr>
            </a:br>
            <a:br>
              <a:rPr lang="cs-CZ" sz="2800" dirty="0">
                <a:latin typeface="Palatino Linotype" panose="02040502050505030304" pitchFamily="18" charset="0"/>
              </a:rPr>
            </a:br>
            <a:r>
              <a:rPr lang="cs-CZ" sz="2800" dirty="0">
                <a:latin typeface="Palatino Linotype" panose="02040502050505030304" pitchFamily="18" charset="0"/>
              </a:rPr>
              <a:t>Antoine </a:t>
            </a:r>
            <a:r>
              <a:rPr lang="cs-CZ" sz="2800" dirty="0" err="1">
                <a:latin typeface="Palatino Linotype" panose="02040502050505030304" pitchFamily="18" charset="0"/>
              </a:rPr>
              <a:t>Helbert</a:t>
            </a:r>
            <a:r>
              <a:rPr lang="cs-CZ" sz="2800" dirty="0">
                <a:latin typeface="Palatino Linotype" panose="02040502050505030304" pitchFamily="18" charset="0"/>
              </a:rPr>
              <a:t>: </a:t>
            </a:r>
            <a:r>
              <a:rPr lang="cs-CZ" sz="2800" dirty="0" err="1">
                <a:latin typeface="Palatino Linotype" panose="02040502050505030304" pitchFamily="18" charset="0"/>
              </a:rPr>
              <a:t>Justinian</a:t>
            </a:r>
            <a:r>
              <a:rPr lang="cs-CZ" sz="2800" dirty="0">
                <a:latin typeface="Palatino Linotype" panose="02040502050505030304" pitchFamily="18" charset="0"/>
              </a:rPr>
              <a:t> (?)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6470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osoba&#10;&#10;Popis byl vytvořen automaticky">
            <a:extLst>
              <a:ext uri="{FF2B5EF4-FFF2-40B4-BE49-F238E27FC236}">
                <a16:creationId xmlns:a16="http://schemas.microsoft.com/office/drawing/2014/main" id="{160BE96A-048E-4020-BCE6-20FE3E5AC0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" r="12651" b="-3"/>
          <a:stretch/>
        </p:blipFill>
        <p:spPr>
          <a:xfrm>
            <a:off x="192528" y="171716"/>
            <a:ext cx="3793268" cy="6514565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151A1C46-B1BF-4401-85A2-8D239E4800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" r="723"/>
          <a:stretch/>
        </p:blipFill>
        <p:spPr>
          <a:xfrm>
            <a:off x="4184538" y="171716"/>
            <a:ext cx="3822924" cy="6514565"/>
          </a:xfrm>
          <a:prstGeom prst="rect">
            <a:avLst/>
          </a:prstGeom>
        </p:spPr>
      </p:pic>
      <p:pic>
        <p:nvPicPr>
          <p:cNvPr id="5" name="Obrázek 4" descr="Obsah obrázku text, kniha&#10;&#10;Popis byl vytvořen automaticky">
            <a:extLst>
              <a:ext uri="{FF2B5EF4-FFF2-40B4-BE49-F238E27FC236}">
                <a16:creationId xmlns:a16="http://schemas.microsoft.com/office/drawing/2014/main" id="{B80AF6EE-9A8D-4DCF-96DC-C5B344491C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1" r="9621" b="-3"/>
          <a:stretch/>
        </p:blipFill>
        <p:spPr>
          <a:xfrm>
            <a:off x="8188032" y="171716"/>
            <a:ext cx="3799007" cy="651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5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BD3EA8-6ACA-4F7C-A14C-EBC333722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Palatino Linotype" panose="02040502050505030304" pitchFamily="18" charset="0"/>
              </a:rPr>
              <a:t>Typy historiografických děl v Byzanci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791347-03EE-4CCB-8E8A-745140CDF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>
                <a:latin typeface="Palatino Linotype" panose="02040502050505030304" pitchFamily="18" charset="0"/>
              </a:rPr>
              <a:t>1. Historie</a:t>
            </a:r>
            <a:endParaRPr lang="el-GR" dirty="0">
              <a:latin typeface="Palatino Linotype" panose="02040502050505030304" pitchFamily="18" charset="0"/>
            </a:endParaRPr>
          </a:p>
          <a:p>
            <a:r>
              <a:rPr lang="el-GR" dirty="0">
                <a:latin typeface="Palatino Linotype" panose="02040502050505030304" pitchFamily="18" charset="0"/>
              </a:rPr>
              <a:t>ἱστορίαι</a:t>
            </a:r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970FAF4-57FF-4A24-B54A-7FFDBF88DE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buFontTx/>
              <a:buChar char="-"/>
            </a:pPr>
            <a:r>
              <a:rPr lang="cs-CZ" sz="1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navazuje na antickou historiografii</a:t>
            </a:r>
            <a:endParaRPr lang="el-GR" sz="12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FontTx/>
              <a:buChar char="-"/>
            </a:pPr>
            <a:r>
              <a:rPr lang="cs-CZ" sz="1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autoři vysocí úředníci, členové dvora, vzdělanci</a:t>
            </a:r>
          </a:p>
          <a:p>
            <a:pPr>
              <a:lnSpc>
                <a:spcPct val="107000"/>
              </a:lnSpc>
              <a:buFontTx/>
              <a:buChar char="-"/>
            </a:pPr>
            <a:r>
              <a:rPr lang="cs-CZ" sz="1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prameny: listy, státní dokumenty, líčení očitých svědků</a:t>
            </a:r>
          </a:p>
          <a:p>
            <a:pPr>
              <a:lnSpc>
                <a:spcPct val="107000"/>
              </a:lnSpc>
              <a:buFontTx/>
              <a:buChar char="-"/>
            </a:pPr>
            <a:r>
              <a:rPr lang="cs-CZ" sz="12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různé koncepce dle preferencí autora</a:t>
            </a:r>
          </a:p>
          <a:p>
            <a:pPr>
              <a:lnSpc>
                <a:spcPct val="107000"/>
              </a:lnSpc>
              <a:buFontTx/>
              <a:buChar char="-"/>
            </a:pPr>
            <a:r>
              <a:rPr lang="cs-CZ" sz="1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snaha o objektivitu a nalezení příčinných souvislostí událostí</a:t>
            </a:r>
          </a:p>
          <a:p>
            <a:pPr>
              <a:lnSpc>
                <a:spcPct val="107000"/>
              </a:lnSpc>
              <a:buFontTx/>
              <a:buChar char="-"/>
            </a:pPr>
            <a:r>
              <a:rPr lang="cs-CZ" sz="1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snaha psát klasicizujícím jazykem (</a:t>
            </a:r>
            <a:r>
              <a:rPr lang="cs-CZ" sz="12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Thukýdidés</a:t>
            </a:r>
            <a:r>
              <a:rPr lang="cs-CZ" sz="1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Hérodotos)</a:t>
            </a:r>
          </a:p>
          <a:p>
            <a:pPr>
              <a:lnSpc>
                <a:spcPct val="107000"/>
              </a:lnSpc>
              <a:buFontTx/>
              <a:buChar char="-"/>
            </a:pPr>
            <a:r>
              <a:rPr lang="cs-CZ" sz="1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popisuje nedávné nebo současné události</a:t>
            </a:r>
          </a:p>
          <a:p>
            <a:pPr>
              <a:lnSpc>
                <a:spcPct val="107000"/>
              </a:lnSpc>
              <a:buFontTx/>
              <a:buChar char="-"/>
            </a:pPr>
            <a:r>
              <a:rPr lang="cs-CZ" sz="1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obsáhlé geografické, etnografické, politické exkurzy</a:t>
            </a:r>
          </a:p>
          <a:p>
            <a:pPr>
              <a:lnSpc>
                <a:spcPct val="107000"/>
              </a:lnSpc>
              <a:buFontTx/>
              <a:buChar char="-"/>
            </a:pPr>
            <a:r>
              <a:rPr lang="cs-CZ" sz="1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zájem o politické, vojenské záležitosti</a:t>
            </a:r>
          </a:p>
          <a:p>
            <a:pPr>
              <a:lnSpc>
                <a:spcPct val="107000"/>
              </a:lnSpc>
              <a:buFontTx/>
              <a:buChar char="-"/>
            </a:pPr>
            <a:r>
              <a:rPr lang="cs-CZ" sz="12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cílem informovat, poučit čtenáře</a:t>
            </a:r>
            <a:endParaRPr lang="cs-CZ" sz="12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FontTx/>
              <a:buChar char="-"/>
            </a:pPr>
            <a:r>
              <a:rPr lang="cs-CZ" sz="12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Prokopios</a:t>
            </a:r>
            <a:r>
              <a:rPr lang="cs-CZ" sz="1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lang="cs-CZ" sz="12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Kaisareie</a:t>
            </a:r>
            <a:endParaRPr lang="cs-CZ" sz="12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ADC66C2-874A-4A84-899E-C0CCEF93DC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>
                <a:latin typeface="Palatino Linotype" panose="02040502050505030304" pitchFamily="18" charset="0"/>
              </a:rPr>
              <a:t>2. Světová kronika</a:t>
            </a:r>
            <a:endParaRPr lang="el-GR" dirty="0">
              <a:latin typeface="Palatino Linotype" panose="02040502050505030304" pitchFamily="18" charset="0"/>
            </a:endParaRPr>
          </a:p>
          <a:p>
            <a:r>
              <a:rPr lang="el-GR" dirty="0">
                <a:latin typeface="Palatino Linotype" panose="02040502050505030304" pitchFamily="18" charset="0"/>
              </a:rPr>
              <a:t>χρονογραφία, χρονικόν, σύνοψις χρονική</a:t>
            </a:r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0306967-171B-4064-AA14-CD672B16159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buFontTx/>
              <a:buChar char="-"/>
            </a:pPr>
            <a:r>
              <a:rPr lang="cs-CZ" sz="1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vzniká v 6. století</a:t>
            </a:r>
            <a:endParaRPr lang="el-GR" sz="12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FontTx/>
              <a:buChar char="-"/>
            </a:pPr>
            <a:r>
              <a:rPr lang="cs-CZ" sz="12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autoři mniši, proto též mnišská kronika</a:t>
            </a:r>
          </a:p>
          <a:p>
            <a:pPr>
              <a:lnSpc>
                <a:spcPct val="107000"/>
              </a:lnSpc>
              <a:buFontTx/>
              <a:buChar char="-"/>
            </a:pPr>
            <a:r>
              <a:rPr lang="cs-CZ" sz="12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prameny: </a:t>
            </a:r>
            <a:r>
              <a:rPr lang="cs-CZ" sz="1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kompilace starších děl dle preferencí autora</a:t>
            </a:r>
          </a:p>
          <a:p>
            <a:pPr>
              <a:lnSpc>
                <a:spcPct val="107000"/>
              </a:lnSpc>
              <a:buFontTx/>
              <a:buChar char="-"/>
            </a:pPr>
            <a:r>
              <a:rPr lang="cs-CZ" sz="12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chronologická koncepce bez rozlišení velkých a malých událostí</a:t>
            </a:r>
          </a:p>
          <a:p>
            <a:pPr>
              <a:lnSpc>
                <a:spcPct val="107000"/>
              </a:lnSpc>
              <a:buFontTx/>
              <a:buChar char="-"/>
            </a:pPr>
            <a:r>
              <a:rPr lang="cs-CZ" sz="1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bez snahy o objektivitu nebo kritické vylíčení dějin</a:t>
            </a:r>
            <a:endParaRPr lang="cs-CZ" sz="1200" dirty="0"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FontTx/>
              <a:buChar char="-"/>
            </a:pPr>
            <a:r>
              <a:rPr lang="cs-CZ" sz="1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psány jednoduchým jazykem – určeny mnichům a širším vrstvám </a:t>
            </a:r>
            <a:endParaRPr lang="cs-CZ" sz="1200" dirty="0"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FontTx/>
              <a:buChar char="-"/>
            </a:pPr>
            <a:r>
              <a:rPr lang="cs-CZ" sz="1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přehled dějin od stvoření světa, biblické události, antické Řecko, Alexandr Veliký, orientální říše, římská říše, byzantská říše do autorovy současnosti</a:t>
            </a:r>
          </a:p>
          <a:p>
            <a:pPr>
              <a:lnSpc>
                <a:spcPct val="107000"/>
              </a:lnSpc>
              <a:buFontTx/>
              <a:buChar char="-"/>
            </a:pPr>
            <a:r>
              <a:rPr lang="cs-CZ" sz="1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zájem o církevní témata, především z mnišského života</a:t>
            </a:r>
          </a:p>
          <a:p>
            <a:pPr>
              <a:lnSpc>
                <a:spcPct val="107000"/>
              </a:lnSpc>
              <a:buFontTx/>
              <a:buChar char="-"/>
            </a:pPr>
            <a:r>
              <a:rPr lang="cs-CZ" sz="1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cílem vzdělat a pobavit čtenáře, ne informovat</a:t>
            </a:r>
          </a:p>
          <a:p>
            <a:pPr>
              <a:lnSpc>
                <a:spcPct val="107000"/>
              </a:lnSpc>
              <a:buFontTx/>
              <a:buChar char="-"/>
            </a:pPr>
            <a:r>
              <a:rPr lang="cs-CZ" sz="12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Ioannes</a:t>
            </a:r>
            <a:r>
              <a:rPr lang="cs-CZ" sz="1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Malalas</a:t>
            </a:r>
            <a:endParaRPr lang="cs-CZ" sz="12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120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CBD85E-A404-45CB-B532-1039E479D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B1626B1-BAC7-4893-A5AC-620597685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64E9910-51FE-45BF-973D-9D2401FD3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34646F67-2874-4A3B-A2CD-ED5AC8F36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579" y="1384661"/>
            <a:ext cx="7974842" cy="283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3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1A9803E-892A-A237-7F6F-D57291F63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763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800" dirty="0">
                <a:latin typeface="Palatino Linotype" panose="02040502050505030304" pitchFamily="18" charset="0"/>
              </a:rPr>
              <a:t>Divadelní hra Theodora, A drama. (1894) se Sarah </a:t>
            </a:r>
            <a:r>
              <a:rPr lang="cs-CZ" sz="2800" dirty="0" err="1">
                <a:latin typeface="Palatino Linotype" panose="02040502050505030304" pitchFamily="18" charset="0"/>
              </a:rPr>
              <a:t>Bernhardt</a:t>
            </a:r>
            <a:br>
              <a:rPr lang="cs-CZ" sz="2800" dirty="0">
                <a:latin typeface="Palatino Linotype" panose="02040502050505030304" pitchFamily="18" charset="0"/>
              </a:rPr>
            </a:br>
            <a:br>
              <a:rPr lang="cs-CZ" sz="2800" dirty="0">
                <a:latin typeface="Palatino Linotype" panose="02040502050505030304" pitchFamily="18" charset="0"/>
              </a:rPr>
            </a:br>
            <a:r>
              <a:rPr lang="cs-CZ" sz="2800" dirty="0">
                <a:latin typeface="Palatino Linotype" panose="02040502050505030304" pitchFamily="18" charset="0"/>
              </a:rPr>
              <a:t>Film </a:t>
            </a:r>
            <a:r>
              <a:rPr lang="it-IT" sz="2800" dirty="0">
                <a:latin typeface="Palatino Linotype" panose="02040502050505030304" pitchFamily="18" charset="0"/>
              </a:rPr>
              <a:t>Teodora</a:t>
            </a:r>
            <a:r>
              <a:rPr lang="cs-CZ" sz="2800" dirty="0">
                <a:latin typeface="Palatino Linotype" panose="02040502050505030304" pitchFamily="18" charset="0"/>
              </a:rPr>
              <a:t>, I</a:t>
            </a:r>
            <a:r>
              <a:rPr lang="it-IT" sz="2800" dirty="0">
                <a:latin typeface="Palatino Linotype" panose="02040502050505030304" pitchFamily="18" charset="0"/>
              </a:rPr>
              <a:t>mperatrice di Bisanzio (1954)</a:t>
            </a:r>
            <a:r>
              <a:rPr lang="cs-CZ" sz="2800" dirty="0">
                <a:latin typeface="Palatino Linotype" panose="02040502050505030304" pitchFamily="18" charset="0"/>
              </a:rPr>
              <a:t>, r</a:t>
            </a:r>
            <a:r>
              <a:rPr lang="it-IT" sz="2800" dirty="0">
                <a:latin typeface="Palatino Linotype" panose="02040502050505030304" pitchFamily="18" charset="0"/>
              </a:rPr>
              <a:t>ežie Riccardo Freda.</a:t>
            </a:r>
            <a:r>
              <a:rPr lang="cs-CZ" sz="2800" dirty="0">
                <a:latin typeface="Palatino Linotype" panose="02040502050505030304" pitchFamily="18" charset="0"/>
              </a:rPr>
              <a:t> V USA pod názvem Theodora, Slave </a:t>
            </a:r>
            <a:r>
              <a:rPr lang="cs-CZ" sz="2800" dirty="0" err="1">
                <a:latin typeface="Palatino Linotype" panose="02040502050505030304" pitchFamily="18" charset="0"/>
              </a:rPr>
              <a:t>Empress</a:t>
            </a:r>
            <a:r>
              <a:rPr lang="cs-CZ" sz="2800" dirty="0">
                <a:latin typeface="Palatino Linotype" panose="02040502050505030304" pitchFamily="18" charset="0"/>
              </a:rPr>
              <a:t>. </a:t>
            </a:r>
            <a:br>
              <a:rPr lang="cs-CZ" sz="2800" dirty="0">
                <a:latin typeface="Palatino Linotype" panose="02040502050505030304" pitchFamily="18" charset="0"/>
              </a:rPr>
            </a:br>
            <a:br>
              <a:rPr lang="cs-CZ" sz="2800" dirty="0">
                <a:latin typeface="Palatino Linotype" panose="02040502050505030304" pitchFamily="18" charset="0"/>
              </a:rPr>
            </a:br>
            <a:r>
              <a:rPr lang="cs-CZ" sz="2800" dirty="0">
                <a:latin typeface="Palatino Linotype" panose="02040502050505030304" pitchFamily="18" charset="0"/>
              </a:rPr>
              <a:t>Seriál Ochránce (2020), Netflix.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9405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7D56DFAA-3D53-4161-A045-4F7F106AA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655" y="1406120"/>
            <a:ext cx="2424991" cy="40082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>
            <a:extLst>
              <a:ext uri="{FF2B5EF4-FFF2-40B4-BE49-F238E27FC236}">
                <a16:creationId xmlns:a16="http://schemas.microsoft.com/office/drawing/2014/main" id="{2F42484F-1EE1-4458-AB03-1D747D676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679" y="1406118"/>
            <a:ext cx="2672165" cy="400824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0E521522-50C9-4FEB-8C60-665B49019B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47" y="1406119"/>
            <a:ext cx="2817299" cy="4008248"/>
          </a:xfrm>
          <a:prstGeom prst="rect">
            <a:avLst/>
          </a:prstGeom>
        </p:spPr>
      </p:pic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8E6EB26-3B0A-4E4E-A395-A99A51404B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61" y="1406119"/>
            <a:ext cx="2711242" cy="390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16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Obrázek 7" descr="Obsah obrázku text, osoba, tanečník, pózování&#10;&#10;Popis byl vytvořen automaticky">
            <a:extLst>
              <a:ext uri="{FF2B5EF4-FFF2-40B4-BE49-F238E27FC236}">
                <a16:creationId xmlns:a16="http://schemas.microsoft.com/office/drawing/2014/main" id="{E7CA0676-EE94-4DC7-95E3-DDE53778B3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937"/>
          <a:stretch/>
        </p:blipFill>
        <p:spPr>
          <a:xfrm>
            <a:off x="179940" y="182880"/>
            <a:ext cx="5915025" cy="6499784"/>
          </a:xfrm>
          <a:prstGeom prst="rect">
            <a:avLst/>
          </a:prstGeom>
        </p:spPr>
      </p:pic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4520B23F-F5A0-4B82-AB4F-B97A7930EF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3884"/>
          <a:stretch/>
        </p:blipFill>
        <p:spPr>
          <a:xfrm>
            <a:off x="6096844" y="182880"/>
            <a:ext cx="5915025" cy="649978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A33EA2A-AED2-46AC-B372-C2AED6C1A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122363"/>
            <a:ext cx="9795637" cy="474386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Anna </a:t>
            </a:r>
            <a:r>
              <a:rPr lang="en-US" sz="5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Komnena</a:t>
            </a:r>
            <a:endParaRPr lang="en-US" sz="5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71292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505070D7-6B06-40D5-80FE-9656DC112F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" r="5200" b="-2"/>
          <a:stretch/>
        </p:blipFill>
        <p:spPr>
          <a:xfrm>
            <a:off x="838199" y="557188"/>
            <a:ext cx="3462131" cy="5751713"/>
          </a:xfrm>
          <a:prstGeom prst="rect">
            <a:avLst/>
          </a:prstGeom>
        </p:spPr>
      </p:pic>
      <p:pic>
        <p:nvPicPr>
          <p:cNvPr id="7" name="Obrázek 6" descr="Obsah obrázku text, kniha&#10;&#10;Popis byl vytvořen automaticky">
            <a:extLst>
              <a:ext uri="{FF2B5EF4-FFF2-40B4-BE49-F238E27FC236}">
                <a16:creationId xmlns:a16="http://schemas.microsoft.com/office/drawing/2014/main" id="{61C0319D-EF8B-411F-9B3A-588F938EA0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1" r="7042" b="-3"/>
          <a:stretch/>
        </p:blipFill>
        <p:spPr>
          <a:xfrm>
            <a:off x="4459582" y="557188"/>
            <a:ext cx="3295096" cy="5751713"/>
          </a:xfrm>
          <a:prstGeom prst="rect">
            <a:avLst/>
          </a:prstGeom>
        </p:spPr>
      </p:pic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A208888E-FAD0-4754-96D4-AB22E8C2F3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" r="4655" b="-2"/>
          <a:stretch/>
        </p:blipFill>
        <p:spPr>
          <a:xfrm>
            <a:off x="7913930" y="557188"/>
            <a:ext cx="3439859" cy="575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90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7EBF81CD-96DD-442F-A124-5E945A44C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1352793"/>
            <a:ext cx="2560320" cy="4146267"/>
          </a:xfrm>
          <a:prstGeom prst="rect">
            <a:avLst/>
          </a:prstGeom>
        </p:spPr>
      </p:pic>
      <p:cxnSp>
        <p:nvCxnSpPr>
          <p:cNvPr id="17" name="Straight Connector 13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260C2F98-54E0-4F80-8F19-BDD13C7A7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31" y="1459714"/>
            <a:ext cx="2560320" cy="393242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2F1350A5-E310-4328-B9E9-89F425D84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26" y="1461633"/>
            <a:ext cx="2560320" cy="392858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9216DC3E-546E-4B9A-A1A8-4D50984A45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662" y="1463015"/>
            <a:ext cx="2560320" cy="392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86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Obrázek 10" descr="Obsah obrázku text, kniha, několik&#10;&#10;Popis byl vytvořen automaticky">
            <a:extLst>
              <a:ext uri="{FF2B5EF4-FFF2-40B4-BE49-F238E27FC236}">
                <a16:creationId xmlns:a16="http://schemas.microsoft.com/office/drawing/2014/main" id="{CA9432AB-1BE4-415A-8319-07F844D8E4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3" r="2" b="2"/>
          <a:stretch/>
        </p:blipFill>
        <p:spPr>
          <a:xfrm>
            <a:off x="191086" y="171715"/>
            <a:ext cx="5813197" cy="6129087"/>
          </a:xfrm>
          <a:prstGeom prst="rect">
            <a:avLst/>
          </a:prstGeom>
        </p:spPr>
      </p:pic>
      <p:pic>
        <p:nvPicPr>
          <p:cNvPr id="13" name="Obrázek 12" descr="Obsah obrázku text&#10;&#10;Popis byl vytvořen automaticky">
            <a:extLst>
              <a:ext uri="{FF2B5EF4-FFF2-40B4-BE49-F238E27FC236}">
                <a16:creationId xmlns:a16="http://schemas.microsoft.com/office/drawing/2014/main" id="{CA281F5A-9DED-4694-B445-90D2718D20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6" b="32802"/>
          <a:stretch/>
        </p:blipFill>
        <p:spPr>
          <a:xfrm>
            <a:off x="6196929" y="171716"/>
            <a:ext cx="5803986" cy="3171422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849C815D-5BD3-4165-A8C4-CA5AF0CAEA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4" b="11618"/>
          <a:stretch/>
        </p:blipFill>
        <p:spPr>
          <a:xfrm>
            <a:off x="6196929" y="3514856"/>
            <a:ext cx="5786386" cy="27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840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Obrázek 6" descr="Obsah obrázku hračka, panenka&#10;&#10;Popis byl vytvořen automaticky">
            <a:extLst>
              <a:ext uri="{FF2B5EF4-FFF2-40B4-BE49-F238E27FC236}">
                <a16:creationId xmlns:a16="http://schemas.microsoft.com/office/drawing/2014/main" id="{058AF7C6-CDCF-41D0-A4F0-50BEFD0E5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12" b="-3"/>
          <a:stretch/>
        </p:blipFill>
        <p:spPr>
          <a:xfrm>
            <a:off x="192528" y="171716"/>
            <a:ext cx="3793268" cy="6514565"/>
          </a:xfrm>
          <a:prstGeom prst="rect">
            <a:avLst/>
          </a:prstGeom>
        </p:spPr>
      </p:pic>
      <p:pic>
        <p:nvPicPr>
          <p:cNvPr id="5" name="Obrázek 4" descr="Obsah obrázku text, noviny&#10;&#10;Popis byl vytvořen automaticky">
            <a:extLst>
              <a:ext uri="{FF2B5EF4-FFF2-40B4-BE49-F238E27FC236}">
                <a16:creationId xmlns:a16="http://schemas.microsoft.com/office/drawing/2014/main" id="{A8B622A6-8373-4226-B397-D2C30EAE2C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7" r="819" b="-3"/>
          <a:stretch/>
        </p:blipFill>
        <p:spPr>
          <a:xfrm>
            <a:off x="4184538" y="171716"/>
            <a:ext cx="3822924" cy="6514565"/>
          </a:xfrm>
          <a:prstGeom prst="rect">
            <a:avLst/>
          </a:prstGeom>
        </p:spPr>
      </p:pic>
      <p:pic>
        <p:nvPicPr>
          <p:cNvPr id="3" name="Obrázek 2" descr="Obsah obrázku text, noviny&#10;&#10;Popis byl vytvořen automaticky">
            <a:extLst>
              <a:ext uri="{FF2B5EF4-FFF2-40B4-BE49-F238E27FC236}">
                <a16:creationId xmlns:a16="http://schemas.microsoft.com/office/drawing/2014/main" id="{E9A097E9-68D2-4CDC-8940-1658B77254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5" r="-3" b="-3"/>
          <a:stretch/>
        </p:blipFill>
        <p:spPr>
          <a:xfrm>
            <a:off x="8188032" y="171716"/>
            <a:ext cx="3799007" cy="651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24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A77641-FF2C-5CB6-EAC6-0AA6C6DA3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br>
              <a:rPr lang="cs-CZ" sz="1200" dirty="0"/>
            </a:br>
            <a:br>
              <a:rPr lang="cs-CZ" sz="1200" dirty="0"/>
            </a:br>
            <a:br>
              <a:rPr lang="cs-CZ" sz="1200" dirty="0"/>
            </a:br>
            <a:br>
              <a:rPr lang="cs-CZ" sz="1200" dirty="0"/>
            </a:br>
            <a:br>
              <a:rPr lang="cs-CZ" sz="1200" dirty="0"/>
            </a:br>
            <a:br>
              <a:rPr lang="cs-CZ" sz="1200" dirty="0"/>
            </a:br>
            <a:br>
              <a:rPr lang="cs-CZ" sz="1200" dirty="0"/>
            </a:br>
            <a:br>
              <a:rPr lang="cs-CZ" sz="1200" dirty="0"/>
            </a:br>
            <a:br>
              <a:rPr lang="cs-CZ" sz="1200" dirty="0"/>
            </a:br>
            <a:br>
              <a:rPr lang="cs-CZ" sz="1200" dirty="0"/>
            </a:br>
            <a:br>
              <a:rPr lang="cs-CZ" sz="1200" dirty="0"/>
            </a:br>
            <a:br>
              <a:rPr lang="cs-CZ" sz="1200" dirty="0"/>
            </a:br>
            <a:br>
              <a:rPr lang="cs-CZ" sz="1200" dirty="0"/>
            </a:br>
            <a:br>
              <a:rPr lang="cs-CZ" sz="1200" dirty="0"/>
            </a:br>
            <a:br>
              <a:rPr lang="cs-CZ" sz="1200" dirty="0"/>
            </a:br>
            <a:br>
              <a:rPr lang="cs-CZ" sz="1200" dirty="0"/>
            </a:br>
            <a:br>
              <a:rPr lang="cs-CZ" sz="1200" dirty="0"/>
            </a:br>
            <a:br>
              <a:rPr lang="cs-CZ" sz="1200" dirty="0"/>
            </a:br>
            <a:r>
              <a:rPr lang="cs-CZ" sz="1600" dirty="0" err="1">
                <a:latin typeface="Palatino Linotype" panose="02040502050505030304" pitchFamily="18" charset="0"/>
              </a:rPr>
              <a:t>Barrett</a:t>
            </a:r>
            <a:r>
              <a:rPr lang="cs-CZ" sz="1600" dirty="0">
                <a:latin typeface="Palatino Linotype" panose="02040502050505030304" pitchFamily="18" charset="0"/>
              </a:rPr>
              <a:t>, T. (1999). Anna </a:t>
            </a:r>
            <a:r>
              <a:rPr lang="cs-CZ" sz="1600" dirty="0" err="1">
                <a:latin typeface="Palatino Linotype" panose="02040502050505030304" pitchFamily="18" charset="0"/>
              </a:rPr>
              <a:t>of</a:t>
            </a:r>
            <a:r>
              <a:rPr lang="cs-CZ" sz="1600" dirty="0">
                <a:latin typeface="Palatino Linotype" panose="02040502050505030304" pitchFamily="18" charset="0"/>
              </a:rPr>
              <a:t> </a:t>
            </a:r>
            <a:r>
              <a:rPr lang="cs-CZ" sz="1600" dirty="0" err="1">
                <a:latin typeface="Palatino Linotype" panose="02040502050505030304" pitchFamily="18" charset="0"/>
              </a:rPr>
              <a:t>Byzantium</a:t>
            </a:r>
            <a:r>
              <a:rPr lang="cs-CZ" sz="1600" dirty="0">
                <a:latin typeface="Palatino Linotype" panose="02040502050505030304" pitchFamily="18" charset="0"/>
              </a:rPr>
              <a:t>. New York: </a:t>
            </a:r>
            <a:r>
              <a:rPr lang="cs-CZ" sz="1600" dirty="0" err="1">
                <a:latin typeface="Palatino Linotype" panose="02040502050505030304" pitchFamily="18" charset="0"/>
              </a:rPr>
              <a:t>Delacorate</a:t>
            </a:r>
            <a:r>
              <a:rPr lang="cs-CZ" sz="1600" dirty="0">
                <a:latin typeface="Palatino Linotype" panose="02040502050505030304" pitchFamily="18" charset="0"/>
              </a:rPr>
              <a:t> </a:t>
            </a:r>
            <a:r>
              <a:rPr lang="cs-CZ" sz="1600" dirty="0" err="1">
                <a:latin typeface="Palatino Linotype" panose="02040502050505030304" pitchFamily="18" charset="0"/>
              </a:rPr>
              <a:t>Press</a:t>
            </a:r>
            <a:r>
              <a:rPr lang="cs-CZ" sz="1600" dirty="0">
                <a:latin typeface="Palatino Linotype" panose="02040502050505030304" pitchFamily="18" charset="0"/>
              </a:rPr>
              <a:t>.</a:t>
            </a:r>
            <a:br>
              <a:rPr lang="cs-CZ" sz="1600" dirty="0">
                <a:latin typeface="Palatino Linotype" panose="02040502050505030304" pitchFamily="18" charset="0"/>
              </a:rPr>
            </a:br>
            <a:r>
              <a:rPr lang="cs-CZ" sz="1600" dirty="0">
                <a:latin typeface="Palatino Linotype" panose="02040502050505030304" pitchFamily="18" charset="0"/>
              </a:rPr>
              <a:t>Duka, M. (1995). </a:t>
            </a:r>
            <a:r>
              <a:rPr lang="el-GR" sz="1600" dirty="0">
                <a:latin typeface="Palatino Linotype" panose="02040502050505030304" pitchFamily="18" charset="0"/>
              </a:rPr>
              <a:t>Ένας Σκούφος από Πορφύρα. </a:t>
            </a:r>
            <a:r>
              <a:rPr lang="cs-CZ" sz="1600" dirty="0">
                <a:latin typeface="Palatino Linotype" panose="02040502050505030304" pitchFamily="18" charset="0"/>
              </a:rPr>
              <a:t>Athina: </a:t>
            </a:r>
            <a:r>
              <a:rPr lang="cs-CZ" sz="1600" dirty="0" err="1">
                <a:latin typeface="Palatino Linotype" panose="02040502050505030304" pitchFamily="18" charset="0"/>
              </a:rPr>
              <a:t>Kedros</a:t>
            </a:r>
            <a:r>
              <a:rPr lang="cs-CZ" sz="1600" dirty="0">
                <a:latin typeface="Palatino Linotype" panose="02040502050505030304" pitchFamily="18" charset="0"/>
              </a:rPr>
              <a:t>.</a:t>
            </a:r>
            <a:br>
              <a:rPr lang="cs-CZ" sz="1600" dirty="0">
                <a:latin typeface="Palatino Linotype" panose="02040502050505030304" pitchFamily="18" charset="0"/>
              </a:rPr>
            </a:br>
            <a:r>
              <a:rPr lang="cs-CZ" sz="1600" dirty="0" err="1">
                <a:latin typeface="Palatino Linotype" panose="02040502050505030304" pitchFamily="18" charset="0"/>
              </a:rPr>
              <a:t>Harper</a:t>
            </a:r>
            <a:r>
              <a:rPr lang="cs-CZ" sz="1600" dirty="0">
                <a:latin typeface="Palatino Linotype" panose="02040502050505030304" pitchFamily="18" charset="0"/>
              </a:rPr>
              <a:t>, T. (2012). Mozaika stínů. Praha: BB art. (český překlad anglického originálu </a:t>
            </a:r>
            <a:r>
              <a:rPr lang="cs-CZ" sz="1600" dirty="0" err="1">
                <a:latin typeface="Palatino Linotype" panose="02040502050505030304" pitchFamily="18" charset="0"/>
              </a:rPr>
              <a:t>Harper</a:t>
            </a:r>
            <a:r>
              <a:rPr lang="cs-CZ" sz="1600" dirty="0">
                <a:latin typeface="Palatino Linotype" panose="02040502050505030304" pitchFamily="18" charset="0"/>
              </a:rPr>
              <a:t>, T. (2003). </a:t>
            </a:r>
            <a:r>
              <a:rPr lang="cs-CZ" sz="1600" dirty="0" err="1">
                <a:latin typeface="Palatino Linotype" panose="02040502050505030304" pitchFamily="18" charset="0"/>
              </a:rPr>
              <a:t>The</a:t>
            </a:r>
            <a:r>
              <a:rPr lang="cs-CZ" sz="1600" dirty="0">
                <a:latin typeface="Palatino Linotype" panose="02040502050505030304" pitchFamily="18" charset="0"/>
              </a:rPr>
              <a:t> </a:t>
            </a:r>
            <a:r>
              <a:rPr lang="cs-CZ" sz="1600" dirty="0" err="1">
                <a:latin typeface="Palatino Linotype" panose="02040502050505030304" pitchFamily="18" charset="0"/>
              </a:rPr>
              <a:t>Mosaic</a:t>
            </a:r>
            <a:r>
              <a:rPr lang="cs-CZ" sz="1600" dirty="0">
                <a:latin typeface="Palatino Linotype" panose="02040502050505030304" pitchFamily="18" charset="0"/>
              </a:rPr>
              <a:t> </a:t>
            </a:r>
            <a:r>
              <a:rPr lang="cs-CZ" sz="1600" dirty="0" err="1">
                <a:latin typeface="Palatino Linotype" panose="02040502050505030304" pitchFamily="18" charset="0"/>
              </a:rPr>
              <a:t>of</a:t>
            </a:r>
            <a:r>
              <a:rPr lang="cs-CZ" sz="1600" dirty="0">
                <a:latin typeface="Palatino Linotype" panose="02040502050505030304" pitchFamily="18" charset="0"/>
              </a:rPr>
              <a:t> </a:t>
            </a:r>
            <a:r>
              <a:rPr lang="cs-CZ" sz="1600" dirty="0" err="1">
                <a:latin typeface="Palatino Linotype" panose="02040502050505030304" pitchFamily="18" charset="0"/>
              </a:rPr>
              <a:t>Shadows</a:t>
            </a:r>
            <a:r>
              <a:rPr lang="cs-CZ" sz="1600" dirty="0">
                <a:latin typeface="Palatino Linotype" panose="02040502050505030304" pitchFamily="18" charset="0"/>
              </a:rPr>
              <a:t>. London: </a:t>
            </a:r>
            <a:r>
              <a:rPr lang="cs-CZ" sz="1600" dirty="0" err="1">
                <a:latin typeface="Palatino Linotype" panose="02040502050505030304" pitchFamily="18" charset="0"/>
              </a:rPr>
              <a:t>Cornerstone</a:t>
            </a:r>
            <a:r>
              <a:rPr lang="cs-CZ" sz="1600" dirty="0">
                <a:latin typeface="Palatino Linotype" panose="02040502050505030304" pitchFamily="18" charset="0"/>
              </a:rPr>
              <a:t>.)</a:t>
            </a:r>
            <a:br>
              <a:rPr lang="cs-CZ" sz="1600" dirty="0">
                <a:latin typeface="Palatino Linotype" panose="02040502050505030304" pitchFamily="18" charset="0"/>
              </a:rPr>
            </a:br>
            <a:r>
              <a:rPr lang="cs-CZ" sz="1600" dirty="0" err="1">
                <a:latin typeface="Palatino Linotype" panose="02040502050505030304" pitchFamily="18" charset="0"/>
              </a:rPr>
              <a:t>Kossaková</a:t>
            </a:r>
            <a:r>
              <a:rPr lang="cs-CZ" sz="1600" dirty="0">
                <a:latin typeface="Palatino Linotype" panose="02040502050505030304" pitchFamily="18" charset="0"/>
              </a:rPr>
              <a:t>, Z. (1976). Křižáci 2: </a:t>
            </a:r>
            <a:r>
              <a:rPr lang="cs-CZ" sz="1600" dirty="0" err="1">
                <a:latin typeface="Palatino Linotype" panose="02040502050505030304" pitchFamily="18" charset="0"/>
              </a:rPr>
              <a:t>Fides</a:t>
            </a:r>
            <a:r>
              <a:rPr lang="cs-CZ" sz="1600" dirty="0">
                <a:latin typeface="Palatino Linotype" panose="02040502050505030304" pitchFamily="18" charset="0"/>
              </a:rPr>
              <a:t> </a:t>
            </a:r>
            <a:r>
              <a:rPr lang="cs-CZ" sz="1600" dirty="0" err="1">
                <a:latin typeface="Palatino Linotype" panose="02040502050505030304" pitchFamily="18" charset="0"/>
              </a:rPr>
              <a:t>graeca</a:t>
            </a:r>
            <a:r>
              <a:rPr lang="cs-CZ" sz="1600" dirty="0">
                <a:latin typeface="Palatino Linotype" panose="02040502050505030304" pitchFamily="18" charset="0"/>
              </a:rPr>
              <a:t>. Praha: Vyšehrad. (český překlad polského originálu </a:t>
            </a:r>
            <a:r>
              <a:rPr lang="cs-CZ" sz="1600" dirty="0" err="1">
                <a:latin typeface="Palatino Linotype" panose="02040502050505030304" pitchFamily="18" charset="0"/>
              </a:rPr>
              <a:t>Kossak-Szczucka</a:t>
            </a:r>
            <a:r>
              <a:rPr lang="cs-CZ" sz="1600" dirty="0">
                <a:latin typeface="Palatino Linotype" panose="02040502050505030304" pitchFamily="18" charset="0"/>
              </a:rPr>
              <a:t>, Z. (1935). </a:t>
            </a:r>
            <a:r>
              <a:rPr lang="cs-CZ" sz="1600" dirty="0" err="1">
                <a:latin typeface="Palatino Linotype" panose="02040502050505030304" pitchFamily="18" charset="0"/>
              </a:rPr>
              <a:t>Krzyżowcy</a:t>
            </a:r>
            <a:r>
              <a:rPr lang="cs-CZ" sz="1600" dirty="0">
                <a:latin typeface="Palatino Linotype" panose="02040502050505030304" pitchFamily="18" charset="0"/>
              </a:rPr>
              <a:t> 2: </a:t>
            </a:r>
            <a:r>
              <a:rPr lang="cs-CZ" sz="1600" dirty="0" err="1">
                <a:latin typeface="Palatino Linotype" panose="02040502050505030304" pitchFamily="18" charset="0"/>
              </a:rPr>
              <a:t>Fides</a:t>
            </a:r>
            <a:r>
              <a:rPr lang="cs-CZ" sz="1600" dirty="0">
                <a:latin typeface="Palatino Linotype" panose="02040502050505030304" pitchFamily="18" charset="0"/>
              </a:rPr>
              <a:t> </a:t>
            </a:r>
            <a:r>
              <a:rPr lang="cs-CZ" sz="1600" dirty="0" err="1">
                <a:latin typeface="Palatino Linotype" panose="02040502050505030304" pitchFamily="18" charset="0"/>
              </a:rPr>
              <a:t>graeca</a:t>
            </a:r>
            <a:r>
              <a:rPr lang="cs-CZ" sz="1600" dirty="0">
                <a:latin typeface="Palatino Linotype" panose="02040502050505030304" pitchFamily="18" charset="0"/>
              </a:rPr>
              <a:t>. </a:t>
            </a:r>
            <a:r>
              <a:rPr lang="cs-CZ" sz="1600" dirty="0" err="1">
                <a:latin typeface="Palatino Linotype" panose="02040502050505030304" pitchFamily="18" charset="0"/>
              </a:rPr>
              <a:t>Poznan</a:t>
            </a:r>
            <a:r>
              <a:rPr lang="cs-CZ" sz="1600" dirty="0">
                <a:latin typeface="Palatino Linotype" panose="02040502050505030304" pitchFamily="18" charset="0"/>
              </a:rPr>
              <a:t>: Naklad </a:t>
            </a:r>
            <a:r>
              <a:rPr lang="cs-CZ" sz="1600" dirty="0" err="1">
                <a:latin typeface="Palatino Linotype" panose="02040502050505030304" pitchFamily="18" charset="0"/>
              </a:rPr>
              <a:t>Ksiegarni</a:t>
            </a:r>
            <a:r>
              <a:rPr lang="cs-CZ" sz="1600" dirty="0">
                <a:latin typeface="Palatino Linotype" panose="02040502050505030304" pitchFamily="18" charset="0"/>
              </a:rPr>
              <a:t> Sw. Wojciecha.)</a:t>
            </a:r>
            <a:br>
              <a:rPr lang="cs-CZ" sz="1600" dirty="0">
                <a:latin typeface="Palatino Linotype" panose="02040502050505030304" pitchFamily="18" charset="0"/>
              </a:rPr>
            </a:br>
            <a:r>
              <a:rPr lang="cs-CZ" sz="1600" dirty="0" err="1">
                <a:latin typeface="Palatino Linotype" panose="02040502050505030304" pitchFamily="18" charset="0"/>
              </a:rPr>
              <a:t>Kristeva</a:t>
            </a:r>
            <a:r>
              <a:rPr lang="cs-CZ" sz="1600" dirty="0">
                <a:latin typeface="Palatino Linotype" panose="02040502050505030304" pitchFamily="18" charset="0"/>
              </a:rPr>
              <a:t>, J. (2004). </a:t>
            </a:r>
            <a:r>
              <a:rPr lang="cs-CZ" sz="1600" dirty="0" err="1">
                <a:latin typeface="Palatino Linotype" panose="02040502050505030304" pitchFamily="18" charset="0"/>
              </a:rPr>
              <a:t>Meurtre</a:t>
            </a:r>
            <a:r>
              <a:rPr lang="cs-CZ" sz="1600" dirty="0">
                <a:latin typeface="Palatino Linotype" panose="02040502050505030304" pitchFamily="18" charset="0"/>
              </a:rPr>
              <a:t> à Byzance. Paris: </a:t>
            </a:r>
            <a:r>
              <a:rPr lang="cs-CZ" sz="1600" dirty="0" err="1">
                <a:latin typeface="Palatino Linotype" panose="02040502050505030304" pitchFamily="18" charset="0"/>
              </a:rPr>
              <a:t>Fayard</a:t>
            </a:r>
            <a:r>
              <a:rPr lang="cs-CZ" sz="1600" dirty="0">
                <a:latin typeface="Palatino Linotype" panose="02040502050505030304" pitchFamily="18" charset="0"/>
              </a:rPr>
              <a:t>.</a:t>
            </a:r>
            <a:br>
              <a:rPr lang="cs-CZ" sz="1600" dirty="0">
                <a:latin typeface="Palatino Linotype" panose="02040502050505030304" pitchFamily="18" charset="0"/>
              </a:rPr>
            </a:br>
            <a:r>
              <a:rPr lang="cs-CZ" sz="1600" dirty="0">
                <a:latin typeface="Palatino Linotype" panose="02040502050505030304" pitchFamily="18" charset="0"/>
              </a:rPr>
              <a:t>Maximou, P. S. (1984). </a:t>
            </a:r>
            <a:r>
              <a:rPr lang="el-GR" sz="1600" dirty="0">
                <a:latin typeface="Palatino Linotype" panose="02040502050505030304" pitchFamily="18" charset="0"/>
              </a:rPr>
              <a:t>Στα χρόνια του Αλέξιου Κομνηνού. </a:t>
            </a:r>
            <a:r>
              <a:rPr lang="cs-CZ" sz="1600" dirty="0">
                <a:latin typeface="Palatino Linotype" panose="02040502050505030304" pitchFamily="18" charset="0"/>
              </a:rPr>
              <a:t>Athina: </a:t>
            </a:r>
            <a:r>
              <a:rPr lang="el-GR" sz="1600" dirty="0">
                <a:latin typeface="Palatino Linotype" panose="02040502050505030304" pitchFamily="18" charset="0"/>
              </a:rPr>
              <a:t>Στοχαστής.</a:t>
            </a:r>
            <a:br>
              <a:rPr lang="el-GR" sz="1600" dirty="0">
                <a:latin typeface="Palatino Linotype" panose="02040502050505030304" pitchFamily="18" charset="0"/>
              </a:rPr>
            </a:br>
            <a:r>
              <a:rPr lang="cs-CZ" sz="1600" dirty="0" err="1">
                <a:latin typeface="Palatino Linotype" panose="02040502050505030304" pitchFamily="18" charset="0"/>
              </a:rPr>
              <a:t>Mauroeidi-Papadaki</a:t>
            </a:r>
            <a:r>
              <a:rPr lang="cs-CZ" sz="1600" dirty="0">
                <a:latin typeface="Palatino Linotype" panose="02040502050505030304" pitchFamily="18" charset="0"/>
              </a:rPr>
              <a:t>, S. (1970). </a:t>
            </a:r>
            <a:r>
              <a:rPr lang="el-GR" sz="1600" dirty="0">
                <a:latin typeface="Palatino Linotype" panose="02040502050505030304" pitchFamily="18" charset="0"/>
              </a:rPr>
              <a:t>Ιστορίες από το Βυζάντιο: Τρίτος τόμος (900–1453 μ.Χ.): η τελευταία φάση της αυτοκρατορίας. </a:t>
            </a:r>
            <a:r>
              <a:rPr lang="cs-CZ" sz="1600" dirty="0">
                <a:latin typeface="Palatino Linotype" panose="02040502050505030304" pitchFamily="18" charset="0"/>
              </a:rPr>
              <a:t>Athina: </a:t>
            </a:r>
            <a:r>
              <a:rPr lang="cs-CZ" sz="1600" dirty="0" err="1">
                <a:latin typeface="Palatino Linotype" panose="02040502050505030304" pitchFamily="18" charset="0"/>
              </a:rPr>
              <a:t>Patakis</a:t>
            </a:r>
            <a:r>
              <a:rPr lang="cs-CZ" sz="1600" dirty="0">
                <a:latin typeface="Palatino Linotype" panose="02040502050505030304" pitchFamily="18" charset="0"/>
              </a:rPr>
              <a:t>.</a:t>
            </a:r>
            <a:br>
              <a:rPr lang="cs-CZ" sz="1600" dirty="0">
                <a:latin typeface="Palatino Linotype" panose="02040502050505030304" pitchFamily="18" charset="0"/>
              </a:rPr>
            </a:br>
            <a:r>
              <a:rPr lang="cs-CZ" sz="1600" dirty="0" err="1">
                <a:latin typeface="Palatino Linotype" panose="02040502050505030304" pitchFamily="18" charset="0"/>
              </a:rPr>
              <a:t>Mintsis</a:t>
            </a:r>
            <a:r>
              <a:rPr lang="cs-CZ" sz="1600" dirty="0">
                <a:latin typeface="Palatino Linotype" panose="02040502050505030304" pitchFamily="18" charset="0"/>
              </a:rPr>
              <a:t>, </a:t>
            </a:r>
            <a:r>
              <a:rPr lang="el-GR" sz="1600" dirty="0">
                <a:latin typeface="Palatino Linotype" panose="02040502050505030304" pitchFamily="18" charset="0"/>
              </a:rPr>
              <a:t>Γ. (2000). Η θλιμμένη πριγκίπισσα Άννα Κομνηνή, η πορφυρογέννητη: Ιστορικό μυθιστόρημα. </a:t>
            </a:r>
            <a:r>
              <a:rPr lang="cs-CZ" sz="1600" dirty="0">
                <a:latin typeface="Palatino Linotype" panose="02040502050505030304" pitchFamily="18" charset="0"/>
              </a:rPr>
              <a:t>University Studio </a:t>
            </a:r>
            <a:r>
              <a:rPr lang="cs-CZ" sz="1600" dirty="0" err="1">
                <a:latin typeface="Palatino Linotype" panose="02040502050505030304" pitchFamily="18" charset="0"/>
              </a:rPr>
              <a:t>Press</a:t>
            </a:r>
            <a:r>
              <a:rPr lang="cs-CZ" sz="1600" dirty="0">
                <a:latin typeface="Palatino Linotype" panose="02040502050505030304" pitchFamily="18" charset="0"/>
              </a:rPr>
              <a:t>, 2000.</a:t>
            </a:r>
            <a:br>
              <a:rPr lang="cs-CZ" sz="1600" dirty="0">
                <a:latin typeface="Palatino Linotype" panose="02040502050505030304" pitchFamily="18" charset="0"/>
              </a:rPr>
            </a:br>
            <a:r>
              <a:rPr lang="cs-CZ" sz="1600" dirty="0" err="1">
                <a:latin typeface="Palatino Linotype" panose="02040502050505030304" pitchFamily="18" charset="0"/>
              </a:rPr>
              <a:t>Mitchinson</a:t>
            </a:r>
            <a:r>
              <a:rPr lang="cs-CZ" sz="1600" dirty="0">
                <a:latin typeface="Palatino Linotype" panose="02040502050505030304" pitchFamily="18" charset="0"/>
              </a:rPr>
              <a:t>, N. (1928). Anna </a:t>
            </a:r>
            <a:r>
              <a:rPr lang="cs-CZ" sz="1600" dirty="0" err="1">
                <a:latin typeface="Palatino Linotype" panose="02040502050505030304" pitchFamily="18" charset="0"/>
              </a:rPr>
              <a:t>Comnena</a:t>
            </a:r>
            <a:r>
              <a:rPr lang="cs-CZ" sz="1600" dirty="0">
                <a:latin typeface="Palatino Linotype" panose="02040502050505030304" pitchFamily="18" charset="0"/>
              </a:rPr>
              <a:t>. London: G. </a:t>
            </a:r>
            <a:r>
              <a:rPr lang="cs-CZ" sz="1600" dirty="0" err="1">
                <a:latin typeface="Palatino Linotype" panose="02040502050505030304" pitchFamily="18" charset="0"/>
              </a:rPr>
              <a:t>Howe</a:t>
            </a:r>
            <a:r>
              <a:rPr lang="cs-CZ" sz="1600" dirty="0">
                <a:latin typeface="Palatino Linotype" panose="02040502050505030304" pitchFamily="18" charset="0"/>
              </a:rPr>
              <a:t>. </a:t>
            </a:r>
            <a:br>
              <a:rPr lang="cs-CZ" sz="1600" dirty="0">
                <a:latin typeface="Palatino Linotype" panose="02040502050505030304" pitchFamily="18" charset="0"/>
              </a:rPr>
            </a:br>
            <a:r>
              <a:rPr lang="cs-CZ" sz="1600" dirty="0" err="1">
                <a:latin typeface="Palatino Linotype" panose="02040502050505030304" pitchFamily="18" charset="0"/>
              </a:rPr>
              <a:t>Mutafchieva</a:t>
            </a:r>
            <a:r>
              <a:rPr lang="cs-CZ" sz="1600" dirty="0">
                <a:latin typeface="Palatino Linotype" panose="02040502050505030304" pitchFamily="18" charset="0"/>
              </a:rPr>
              <a:t>, V. (1991). </a:t>
            </a:r>
            <a:r>
              <a:rPr lang="az-Cyrl-AZ" sz="1600" dirty="0">
                <a:latin typeface="Palatino Linotype" panose="02040502050505030304" pitchFamily="18" charset="0"/>
              </a:rPr>
              <a:t>Аз, Анна Комнина. </a:t>
            </a:r>
            <a:r>
              <a:rPr lang="cs-CZ" sz="1600" dirty="0">
                <a:latin typeface="Palatino Linotype" panose="02040502050505030304" pitchFamily="18" charset="0"/>
              </a:rPr>
              <a:t>Sofia: </a:t>
            </a:r>
            <a:r>
              <a:rPr lang="cs-CZ" sz="1600" dirty="0" err="1">
                <a:latin typeface="Palatino Linotype" panose="02040502050505030304" pitchFamily="18" charset="0"/>
              </a:rPr>
              <a:t>Chemus</a:t>
            </a:r>
            <a:r>
              <a:rPr lang="cs-CZ" sz="1600" dirty="0">
                <a:latin typeface="Palatino Linotype" panose="02040502050505030304" pitchFamily="18" charset="0"/>
              </a:rPr>
              <a:t>.</a:t>
            </a:r>
            <a:br>
              <a:rPr lang="cs-CZ" sz="1600" dirty="0">
                <a:latin typeface="Palatino Linotype" panose="02040502050505030304" pitchFamily="18" charset="0"/>
              </a:rPr>
            </a:br>
            <a:r>
              <a:rPr lang="cs-CZ" sz="1600" dirty="0" err="1">
                <a:latin typeface="Palatino Linotype" panose="02040502050505030304" pitchFamily="18" charset="0"/>
              </a:rPr>
              <a:t>Scott</a:t>
            </a:r>
            <a:r>
              <a:rPr lang="cs-CZ" sz="1600" dirty="0">
                <a:latin typeface="Palatino Linotype" panose="02040502050505030304" pitchFamily="18" charset="0"/>
              </a:rPr>
              <a:t>, W. (1832). </a:t>
            </a:r>
            <a:r>
              <a:rPr lang="cs-CZ" sz="1600" dirty="0" err="1">
                <a:latin typeface="Palatino Linotype" panose="02040502050505030304" pitchFamily="18" charset="0"/>
              </a:rPr>
              <a:t>Count</a:t>
            </a:r>
            <a:r>
              <a:rPr lang="cs-CZ" sz="1600" dirty="0">
                <a:latin typeface="Palatino Linotype" panose="02040502050505030304" pitchFamily="18" charset="0"/>
              </a:rPr>
              <a:t> Robert </a:t>
            </a:r>
            <a:r>
              <a:rPr lang="cs-CZ" sz="1600" dirty="0" err="1">
                <a:latin typeface="Palatino Linotype" panose="02040502050505030304" pitchFamily="18" charset="0"/>
              </a:rPr>
              <a:t>of</a:t>
            </a:r>
            <a:r>
              <a:rPr lang="cs-CZ" sz="1600" dirty="0">
                <a:latin typeface="Palatino Linotype" panose="02040502050505030304" pitchFamily="18" charset="0"/>
              </a:rPr>
              <a:t> Paris. Edinburgh: Edinburgh University </a:t>
            </a:r>
            <a:r>
              <a:rPr lang="cs-CZ" sz="1600" dirty="0" err="1">
                <a:latin typeface="Palatino Linotype" panose="02040502050505030304" pitchFamily="18" charset="0"/>
              </a:rPr>
              <a:t>Press</a:t>
            </a:r>
            <a:r>
              <a:rPr lang="cs-CZ" sz="1600" dirty="0">
                <a:latin typeface="Palatino Linotype" panose="02040502050505030304" pitchFamily="18" charset="0"/>
              </a:rPr>
              <a:t>.</a:t>
            </a:r>
            <a:br>
              <a:rPr lang="cs-CZ" sz="1600" dirty="0">
                <a:latin typeface="Palatino Linotype" panose="02040502050505030304" pitchFamily="18" charset="0"/>
              </a:rPr>
            </a:br>
            <a:r>
              <a:rPr lang="cs-CZ" sz="1600" dirty="0" err="1">
                <a:latin typeface="Palatino Linotype" panose="02040502050505030304" pitchFamily="18" charset="0"/>
              </a:rPr>
              <a:t>Stephenson</a:t>
            </a:r>
            <a:r>
              <a:rPr lang="cs-CZ" sz="1600" dirty="0">
                <a:latin typeface="Palatino Linotype" panose="02040502050505030304" pitchFamily="18" charset="0"/>
              </a:rPr>
              <a:t>, E. (2015). </a:t>
            </a:r>
            <a:r>
              <a:rPr lang="cs-CZ" sz="1600" dirty="0" err="1">
                <a:latin typeface="Palatino Linotype" panose="02040502050505030304" pitchFamily="18" charset="0"/>
              </a:rPr>
              <a:t>Tales</a:t>
            </a:r>
            <a:r>
              <a:rPr lang="cs-CZ" sz="1600" dirty="0">
                <a:latin typeface="Palatino Linotype" panose="02040502050505030304" pitchFamily="18" charset="0"/>
              </a:rPr>
              <a:t> </a:t>
            </a:r>
            <a:r>
              <a:rPr lang="cs-CZ" sz="1600" dirty="0" err="1">
                <a:latin typeface="Palatino Linotype" panose="02040502050505030304" pitchFamily="18" charset="0"/>
              </a:rPr>
              <a:t>of</a:t>
            </a:r>
            <a:r>
              <a:rPr lang="cs-CZ" sz="1600" dirty="0">
                <a:latin typeface="Palatino Linotype" panose="02040502050505030304" pitchFamily="18" charset="0"/>
              </a:rPr>
              <a:t> </a:t>
            </a:r>
            <a:r>
              <a:rPr lang="cs-CZ" sz="1600" dirty="0" err="1">
                <a:latin typeface="Palatino Linotype" panose="02040502050505030304" pitchFamily="18" charset="0"/>
              </a:rPr>
              <a:t>Byzantium</a:t>
            </a:r>
            <a:r>
              <a:rPr lang="cs-CZ" sz="1600" dirty="0">
                <a:latin typeface="Palatino Linotype" panose="02040502050505030304" pitchFamily="18" charset="0"/>
              </a:rPr>
              <a:t>: A </a:t>
            </a:r>
            <a:r>
              <a:rPr lang="cs-CZ" sz="1600" dirty="0" err="1">
                <a:latin typeface="Palatino Linotype" panose="02040502050505030304" pitchFamily="18" charset="0"/>
              </a:rPr>
              <a:t>Selection</a:t>
            </a:r>
            <a:r>
              <a:rPr lang="cs-CZ" sz="1600" dirty="0">
                <a:latin typeface="Palatino Linotype" panose="02040502050505030304" pitchFamily="18" charset="0"/>
              </a:rPr>
              <a:t> </a:t>
            </a:r>
            <a:r>
              <a:rPr lang="cs-CZ" sz="1600" dirty="0" err="1">
                <a:latin typeface="Palatino Linotype" panose="02040502050505030304" pitchFamily="18" charset="0"/>
              </a:rPr>
              <a:t>of</a:t>
            </a:r>
            <a:r>
              <a:rPr lang="cs-CZ" sz="1600" dirty="0">
                <a:latin typeface="Palatino Linotype" panose="02040502050505030304" pitchFamily="18" charset="0"/>
              </a:rPr>
              <a:t> </a:t>
            </a:r>
            <a:r>
              <a:rPr lang="cs-CZ" sz="1600" dirty="0" err="1">
                <a:latin typeface="Palatino Linotype" panose="02040502050505030304" pitchFamily="18" charset="0"/>
              </a:rPr>
              <a:t>Short</a:t>
            </a:r>
            <a:r>
              <a:rPr lang="cs-CZ" sz="1600" dirty="0">
                <a:latin typeface="Palatino Linotype" panose="02040502050505030304" pitchFamily="18" charset="0"/>
              </a:rPr>
              <a:t> </a:t>
            </a:r>
            <a:r>
              <a:rPr lang="cs-CZ" sz="1600" dirty="0" err="1">
                <a:latin typeface="Palatino Linotype" panose="02040502050505030304" pitchFamily="18" charset="0"/>
              </a:rPr>
              <a:t>Stories</a:t>
            </a:r>
            <a:r>
              <a:rPr lang="cs-CZ" sz="1600" dirty="0">
                <a:latin typeface="Palatino Linotype" panose="02040502050505030304" pitchFamily="18" charset="0"/>
              </a:rPr>
              <a:t>. </a:t>
            </a:r>
            <a:r>
              <a:rPr lang="cs-CZ" sz="1600" dirty="0" err="1">
                <a:latin typeface="Palatino Linotype" panose="02040502050505030304" pitchFamily="18" charset="0"/>
              </a:rPr>
              <a:t>CreateSpace</a:t>
            </a:r>
            <a:r>
              <a:rPr lang="cs-CZ" sz="1600" dirty="0">
                <a:latin typeface="Palatino Linotype" panose="02040502050505030304" pitchFamily="18" charset="0"/>
              </a:rPr>
              <a:t>.</a:t>
            </a:r>
            <a:br>
              <a:rPr lang="cs-CZ" sz="1600" dirty="0">
                <a:latin typeface="Palatino Linotype" panose="02040502050505030304" pitchFamily="18" charset="0"/>
              </a:rPr>
            </a:br>
            <a:r>
              <a:rPr lang="cs-CZ" sz="1600" dirty="0" err="1">
                <a:latin typeface="Palatino Linotype" panose="02040502050505030304" pitchFamily="18" charset="0"/>
              </a:rPr>
              <a:t>Venieris</a:t>
            </a:r>
            <a:r>
              <a:rPr lang="cs-CZ" sz="1600" dirty="0">
                <a:latin typeface="Palatino Linotype" panose="02040502050505030304" pitchFamily="18" charset="0"/>
              </a:rPr>
              <a:t>, S., &amp; </a:t>
            </a:r>
            <a:r>
              <a:rPr lang="cs-CZ" sz="1600" dirty="0" err="1">
                <a:latin typeface="Palatino Linotype" panose="02040502050505030304" pitchFamily="18" charset="0"/>
              </a:rPr>
              <a:t>Venieris</a:t>
            </a:r>
            <a:r>
              <a:rPr lang="cs-CZ" sz="1600" dirty="0">
                <a:latin typeface="Palatino Linotype" panose="02040502050505030304" pitchFamily="18" charset="0"/>
              </a:rPr>
              <a:t>, </a:t>
            </a:r>
            <a:r>
              <a:rPr lang="el-GR" sz="1600" dirty="0">
                <a:latin typeface="Palatino Linotype" panose="02040502050505030304" pitchFamily="18" charset="0"/>
              </a:rPr>
              <a:t>Μ. (2009). Άννα Κομνηνή. Αλεξιάδα: έπος βυζαντινό. </a:t>
            </a:r>
            <a:r>
              <a:rPr lang="cs-CZ" sz="1600" dirty="0">
                <a:latin typeface="Palatino Linotype" panose="02040502050505030304" pitchFamily="18" charset="0"/>
              </a:rPr>
              <a:t>Athina: </a:t>
            </a:r>
            <a:r>
              <a:rPr lang="cs-CZ" sz="1600" dirty="0" err="1">
                <a:latin typeface="Palatino Linotype" panose="02040502050505030304" pitchFamily="18" charset="0"/>
              </a:rPr>
              <a:t>Stamoulis</a:t>
            </a:r>
            <a:r>
              <a:rPr lang="cs-CZ" sz="1600" dirty="0">
                <a:latin typeface="Palatino Linotype" panose="020405020505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9617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CE2653-A5C8-4E68-AF5B-5DCECFC0E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Palatino Linotype" panose="02040502050505030304" pitchFamily="18" charset="0"/>
              </a:rPr>
              <a:t>Typy historiografických děl v Byzanci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CE4554-EB45-4952-8459-F6610D503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Církevní dějiny </a:t>
            </a:r>
            <a:r>
              <a:rPr lang="el-GR" sz="20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Έκκλησιαστικὴ ἱστορία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kolem 5. století mizí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dějiny křesťanské církve a obhajoba proti pohanům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1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Eusebios</a:t>
            </a:r>
            <a:r>
              <a:rPr lang="cs-CZ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 </a:t>
            </a:r>
            <a:r>
              <a:rPr lang="cs-CZ" sz="1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Kaisareie</a:t>
            </a:r>
            <a:r>
              <a:rPr lang="cs-CZ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(263-339)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cs-CZ" sz="18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Církevní dějiny</a:t>
            </a:r>
            <a:r>
              <a:rPr lang="cs-CZ" sz="1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l-GR" sz="18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Έκκλησιαστικὴ ἱστορία</a:t>
            </a:r>
            <a:r>
              <a:rPr lang="cs-CZ" sz="18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- základ syntézy antické pohanské filozofie a křesťanství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- nové lineární pojetí světových dějin: vznik světa - království boží na zemi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- monarchie jako pozemský obraz nebeské monarchie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6774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0383" y="0"/>
            <a:ext cx="8451607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374517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7A6B65-B0A8-4B60-808A-14C1DDB3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7762"/>
            <a:ext cx="3740383" cy="5576770"/>
          </a:xfrm>
        </p:spPr>
        <p:txBody>
          <a:bodyPr anchor="t">
            <a:normAutofit/>
          </a:bodyPr>
          <a:lstStyle/>
          <a:p>
            <a:pPr algn="ctr">
              <a:spcBef>
                <a:spcPts val="0"/>
              </a:spcBef>
            </a:pPr>
            <a:br>
              <a:rPr lang="cs-CZ" sz="23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23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23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3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cs-CZ" sz="2300" dirty="0" err="1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Eusebios</a:t>
            </a:r>
            <a:r>
              <a:rPr lang="cs-CZ" sz="23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 </a:t>
            </a:r>
            <a:r>
              <a:rPr lang="cs-CZ" sz="2300" dirty="0" err="1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Kaisareie</a:t>
            </a:r>
            <a:r>
              <a:rPr lang="cs-CZ" sz="23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Církevní dějiny</a:t>
            </a:r>
            <a:br>
              <a:rPr lang="cs-CZ" sz="23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3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cs-CZ" sz="23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3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cs-CZ" sz="2300" dirty="0" err="1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Ioannes</a:t>
            </a:r>
            <a:r>
              <a:rPr lang="cs-CZ" sz="23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300" dirty="0" err="1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Malalas</a:t>
            </a:r>
            <a:r>
              <a:rPr lang="cs-CZ" sz="23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Kronika</a:t>
            </a:r>
            <a:br>
              <a:rPr lang="cs-CZ" sz="23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3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cs-CZ" sz="23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3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cs-CZ" sz="2300" dirty="0" err="1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Prokopios</a:t>
            </a:r>
            <a:r>
              <a:rPr lang="cs-CZ" sz="23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lang="cs-CZ" sz="2300" dirty="0" err="1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Kaisareie</a:t>
            </a:r>
            <a:r>
              <a:rPr lang="cs-CZ" sz="23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Historie</a:t>
            </a:r>
            <a:br>
              <a:rPr lang="cs-CZ" sz="23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23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2300" dirty="0">
              <a:solidFill>
                <a:schemeClr val="bg1"/>
              </a:solidFill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B8EAE243-3A9F-4A46-B0D9-04C723A8A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733" y="64346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6F24D4-2C1F-45CA-AD99-B48715D87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732" y="850052"/>
            <a:ext cx="6390623" cy="5326911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17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V měsíci prosinci šestého </a:t>
            </a:r>
            <a:r>
              <a:rPr lang="cs-CZ" sz="17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indiktiónu</a:t>
            </a:r>
            <a:r>
              <a:rPr lang="cs-CZ" sz="17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nastalo o půlnoci další strašlivé zemětřesení, takže utrpěly obě konstantinopolské hradby, starší zbudovaná Konstantinem i ta postavená </a:t>
            </a:r>
            <a:r>
              <a:rPr lang="cs-CZ" sz="17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Theodosiem</a:t>
            </a:r>
            <a:r>
              <a:rPr lang="cs-CZ" sz="17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 také spadly části kostelů [...]. A také sloup, který byl na </a:t>
            </a:r>
            <a:r>
              <a:rPr lang="cs-CZ" sz="17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Secundianiích</a:t>
            </a:r>
            <a:r>
              <a:rPr lang="cs-CZ" sz="17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byl stržen i se svojí sochou.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17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Konstantin a s ním císař Licinius, který tehdy ještě nezměnil své smýšlení a nebyl ještě šílený, se snažili zavděčit se Bohu jako příčině svého štěstí a oba svorně vydali společně úplný obsáhlý zákon ve prospěch křesťanů. Také </a:t>
            </a:r>
            <a:r>
              <a:rPr lang="cs-CZ" sz="17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Maximinovi</a:t>
            </a:r>
            <a:r>
              <a:rPr lang="cs-CZ" sz="17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který tehdy ještě ovládal východní provincie a předstíral přátelství, podali zprávu o zázraku, který učinil Bůh, o vítězství nad tyranem a také o samotném zákonu.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17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Peršané vykopali tajně podzemní chodbu a dostali se tak až pod jednu z věží, odstranili mnoho kamenů a postavili na jejich místo dřevěné podpěry, ty krátce potom zapálili. Plamen, který se pomalu šířil, rozrušil soudržnost kamenů, takže se věž zatřásla a náhle se zřítila. 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225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0383" y="0"/>
            <a:ext cx="8451607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374517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7A6B65-B0A8-4B60-808A-14C1DDB3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7762"/>
            <a:ext cx="3740383" cy="5576770"/>
          </a:xfrm>
        </p:spPr>
        <p:txBody>
          <a:bodyPr anchor="t">
            <a:normAutofit/>
          </a:bodyPr>
          <a:lstStyle/>
          <a:p>
            <a:pPr algn="ctr">
              <a:spcBef>
                <a:spcPts val="0"/>
              </a:spcBef>
            </a:pPr>
            <a:br>
              <a:rPr lang="cs-CZ" sz="23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23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23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3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cs-CZ" sz="2300" dirty="0" err="1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Eusebios</a:t>
            </a:r>
            <a:r>
              <a:rPr lang="cs-CZ" sz="23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 </a:t>
            </a:r>
            <a:r>
              <a:rPr lang="cs-CZ" sz="2300" dirty="0" err="1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Kaisareie</a:t>
            </a:r>
            <a:r>
              <a:rPr lang="cs-CZ" sz="23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Církevní dějiny</a:t>
            </a:r>
            <a:br>
              <a:rPr lang="cs-CZ" sz="23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3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cs-CZ" sz="23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3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cs-CZ" sz="2300" dirty="0" err="1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Ioannes</a:t>
            </a:r>
            <a:r>
              <a:rPr lang="cs-CZ" sz="23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300" dirty="0" err="1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Malalas</a:t>
            </a:r>
            <a:r>
              <a:rPr lang="cs-CZ" sz="23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Kronika</a:t>
            </a:r>
            <a:br>
              <a:rPr lang="cs-CZ" sz="23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3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cs-CZ" sz="23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3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cs-CZ" sz="2300" dirty="0" err="1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Prokopios</a:t>
            </a:r>
            <a:r>
              <a:rPr lang="cs-CZ" sz="23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lang="cs-CZ" sz="2300" dirty="0" err="1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Kaisareie</a:t>
            </a:r>
            <a:r>
              <a:rPr lang="cs-CZ" sz="23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Historie</a:t>
            </a:r>
            <a:br>
              <a:rPr lang="cs-CZ" sz="23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23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2300" dirty="0">
              <a:solidFill>
                <a:schemeClr val="bg1"/>
              </a:solidFill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B8EAE243-3A9F-4A46-B0D9-04C723A8A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733" y="64346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6F24D4-2C1F-45CA-AD99-B48715D87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732" y="850052"/>
            <a:ext cx="6390623" cy="5326911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17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V měsíci prosinci šestého </a:t>
            </a:r>
            <a:r>
              <a:rPr lang="cs-CZ" sz="17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indiktiónu</a:t>
            </a:r>
            <a:r>
              <a:rPr lang="cs-CZ" sz="17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nastalo o půlnoci další strašlivé zemětřesení, takže utrpěly obě konstantinopolské hradby, starší zbudovaná Konstantinem i ta postavená </a:t>
            </a:r>
            <a:r>
              <a:rPr lang="cs-CZ" sz="17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Theodosiem</a:t>
            </a:r>
            <a:r>
              <a:rPr lang="cs-CZ" sz="17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 také spadly části kostelů [...]. A také sloup, který byl na </a:t>
            </a:r>
            <a:r>
              <a:rPr lang="cs-CZ" sz="17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Secundianiích</a:t>
            </a:r>
            <a:r>
              <a:rPr lang="cs-CZ" sz="17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byl stržen i se svojí sochou. </a:t>
            </a:r>
            <a:r>
              <a:rPr lang="cs-CZ" sz="1400" dirty="0"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Ioannis </a:t>
            </a:r>
            <a:r>
              <a:rPr lang="cs-CZ" sz="1400" dirty="0" err="1"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Malalae</a:t>
            </a:r>
            <a:r>
              <a:rPr lang="cs-CZ" sz="1400" dirty="0"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Chronographia</a:t>
            </a:r>
            <a:r>
              <a:rPr lang="cs-CZ" sz="1400" dirty="0"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400" dirty="0" err="1"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</a:t>
            </a:r>
            <a:r>
              <a:rPr lang="cs-CZ" sz="1400" dirty="0"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400" dirty="0" err="1"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Ioannes</a:t>
            </a:r>
            <a:r>
              <a:rPr lang="cs-CZ" sz="1400" dirty="0"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Thurn. (CFHB; </a:t>
            </a:r>
            <a:r>
              <a:rPr lang="cs-CZ" sz="1400" dirty="0" err="1"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Series</a:t>
            </a:r>
            <a:r>
              <a:rPr lang="cs-CZ" sz="1400" dirty="0"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Berolinensis</a:t>
            </a:r>
            <a:r>
              <a:rPr lang="cs-CZ" sz="1400" dirty="0"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vol. XXXV). </a:t>
            </a:r>
            <a:r>
              <a:rPr lang="cs-CZ" sz="1400" dirty="0" err="1"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Berolini</a:t>
            </a:r>
            <a:r>
              <a:rPr lang="cs-CZ" sz="1400" dirty="0"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1400" dirty="0" err="1"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Novi</a:t>
            </a:r>
            <a:r>
              <a:rPr lang="cs-CZ" sz="1400" dirty="0"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Eboraci</a:t>
            </a:r>
            <a:r>
              <a:rPr lang="cs-CZ" sz="1400" dirty="0"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Walter de </a:t>
            </a:r>
            <a:r>
              <a:rPr lang="cs-CZ" sz="1400" dirty="0" err="1"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Gruyter</a:t>
            </a:r>
            <a:r>
              <a:rPr lang="cs-CZ" sz="1400" dirty="0"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2000. 419, 55–59.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17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Konstantin a s ním císař Licinius, který tehdy ještě nezměnil své smýšlení a nebyl ještě šílený, se snažili zavděčit se Bohu jako příčině svého štěstí a oba svorně vydali společně úplný obsáhlý zákon ve prospěch křesťanů. Také </a:t>
            </a:r>
            <a:r>
              <a:rPr lang="cs-CZ" sz="17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Maximinovi</a:t>
            </a:r>
            <a:r>
              <a:rPr lang="cs-CZ" sz="17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který tehdy ještě ovládal východní provincie a předstíral přátelství, podali zprávu o zázraku, který učinil Bůh, o vítězství nad tyranem a také o samotném zákonu. </a:t>
            </a:r>
            <a:r>
              <a:rPr lang="cs-CZ" sz="1400" dirty="0" err="1"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Eusebios</a:t>
            </a:r>
            <a:r>
              <a:rPr lang="cs-CZ" sz="1400" dirty="0"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lang="cs-CZ" sz="1400" dirty="0" err="1"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Kaisareie</a:t>
            </a:r>
            <a:r>
              <a:rPr lang="cs-CZ" sz="1400" dirty="0"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Církevní dějiny. Přel. Jan Novák. Praha: Česká katolická charita, 1988. Kniha IX. 9.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17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Peršané vykopali tajně podzemní chodbu a dostali se tak až pod jednu z věží, odstranili mnoho kamenů a postavili na jejich místo dřevěné podpěry, ty krátce potom zapálili. Plamen, který se pomalu šířil, rozrušil soudržnost kamenů, takže se věž zatřásla a náhle se zřítila. </a:t>
            </a:r>
            <a:r>
              <a:rPr lang="cs-CZ" sz="1400" dirty="0" err="1"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Prokopios</a:t>
            </a:r>
            <a:r>
              <a:rPr lang="cs-CZ" sz="1400" dirty="0"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lang="cs-CZ" sz="1400" dirty="0" err="1"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Kaisareie</a:t>
            </a:r>
            <a:r>
              <a:rPr lang="cs-CZ" sz="1400" dirty="0"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Válka s Peršany a Vandaly. Přel. Antonín Hartmann a Květa Rubešová. Praha: Odeon, 1985. Kniha II. 17.</a:t>
            </a:r>
          </a:p>
        </p:txBody>
      </p:sp>
    </p:spTree>
    <p:extLst>
      <p:ext uri="{BB962C8B-B14F-4D97-AF65-F5344CB8AC3E}">
        <p14:creationId xmlns:p14="http://schemas.microsoft.com/office/powerpoint/2010/main" val="2138162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78C1C6-A5C5-42AF-B3EF-17882A759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Palatino Linotype" panose="02040502050505030304" pitchFamily="18" charset="0"/>
              </a:rPr>
              <a:t>Překlady byzantských historických děl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003CD7-EEA6-489E-9470-449BCE48B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Eusebios</a:t>
            </a:r>
            <a:r>
              <a:rPr lang="cs-CZ" dirty="0"/>
              <a:t> z </a:t>
            </a:r>
            <a:r>
              <a:rPr lang="cs-CZ" dirty="0" err="1"/>
              <a:t>Kaisareie</a:t>
            </a:r>
            <a:r>
              <a:rPr lang="cs-CZ" dirty="0"/>
              <a:t>, Církevní dějiny, Praha: 1988. </a:t>
            </a:r>
          </a:p>
          <a:p>
            <a:r>
              <a:rPr lang="cs-CZ" dirty="0" err="1"/>
              <a:t>Prokopios</a:t>
            </a:r>
            <a:r>
              <a:rPr lang="cs-CZ" dirty="0"/>
              <a:t>, Válka s Peršany a Vandaly, Praha 1985.</a:t>
            </a:r>
          </a:p>
          <a:p>
            <a:r>
              <a:rPr lang="cs-CZ" dirty="0" err="1"/>
              <a:t>Prokopios</a:t>
            </a:r>
            <a:r>
              <a:rPr lang="cs-CZ" dirty="0"/>
              <a:t>, Válka s Góty, Praha 1985.</a:t>
            </a:r>
          </a:p>
          <a:p>
            <a:r>
              <a:rPr lang="cs-CZ" dirty="0" err="1"/>
              <a:t>Theofylaktos</a:t>
            </a:r>
            <a:r>
              <a:rPr lang="cs-CZ" dirty="0"/>
              <a:t> </a:t>
            </a:r>
            <a:r>
              <a:rPr lang="cs-CZ" dirty="0" err="1"/>
              <a:t>Simokattés</a:t>
            </a:r>
            <a:r>
              <a:rPr lang="cs-CZ" dirty="0"/>
              <a:t>, Na přelomu věků, Praha 1986.</a:t>
            </a:r>
          </a:p>
          <a:p>
            <a:r>
              <a:rPr lang="cs-CZ" dirty="0"/>
              <a:t>Michal </a:t>
            </a:r>
            <a:r>
              <a:rPr lang="cs-CZ" dirty="0" err="1"/>
              <a:t>Psellos</a:t>
            </a:r>
            <a:r>
              <a:rPr lang="cs-CZ" dirty="0"/>
              <a:t>, Byzantské letopisy, Praha 1982.</a:t>
            </a:r>
          </a:p>
          <a:p>
            <a:r>
              <a:rPr lang="cs-CZ" dirty="0"/>
              <a:t>Anna </a:t>
            </a:r>
            <a:r>
              <a:rPr lang="cs-CZ" dirty="0" err="1"/>
              <a:t>Komnéna</a:t>
            </a:r>
            <a:r>
              <a:rPr lang="cs-CZ" dirty="0"/>
              <a:t>, Paměti byzantské princezny, Praha 1996.</a:t>
            </a:r>
          </a:p>
          <a:p>
            <a:r>
              <a:rPr lang="cs-CZ" dirty="0" err="1"/>
              <a:t>Laonikos</a:t>
            </a:r>
            <a:r>
              <a:rPr lang="cs-CZ" dirty="0"/>
              <a:t> </a:t>
            </a:r>
            <a:r>
              <a:rPr lang="cs-CZ" dirty="0" err="1"/>
              <a:t>Chalkokondylés</a:t>
            </a:r>
            <a:r>
              <a:rPr lang="cs-CZ" dirty="0"/>
              <a:t>, Poslední zápas Byzance, Praha 1988.</a:t>
            </a:r>
          </a:p>
        </p:txBody>
      </p:sp>
    </p:spTree>
    <p:extLst>
      <p:ext uri="{BB962C8B-B14F-4D97-AF65-F5344CB8AC3E}">
        <p14:creationId xmlns:p14="http://schemas.microsoft.com/office/powerpoint/2010/main" val="1512994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78C1C6-A5C5-42AF-B3EF-17882A759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8545"/>
          </a:xfrm>
        </p:spPr>
        <p:txBody>
          <a:bodyPr>
            <a:normAutofit fontScale="90000"/>
          </a:bodyPr>
          <a:lstStyle/>
          <a:p>
            <a:r>
              <a:rPr lang="cs-CZ" dirty="0" err="1">
                <a:latin typeface="Palatino Linotype" panose="02040502050505030304" pitchFamily="18" charset="0"/>
              </a:rPr>
              <a:t>Prokopios</a:t>
            </a:r>
            <a:r>
              <a:rPr lang="cs-CZ" dirty="0">
                <a:latin typeface="Palatino Linotype" panose="02040502050505030304" pitchFamily="18" charset="0"/>
              </a:rPr>
              <a:t> z </a:t>
            </a:r>
            <a:r>
              <a:rPr lang="cs-CZ" dirty="0" err="1">
                <a:latin typeface="Palatino Linotype" panose="02040502050505030304" pitchFamily="18" charset="0"/>
              </a:rPr>
              <a:t>Kaisareie</a:t>
            </a:r>
            <a:r>
              <a:rPr lang="cs-CZ" dirty="0">
                <a:latin typeface="Palatino Linotype" panose="02040502050505030304" pitchFamily="18" charset="0"/>
              </a:rPr>
              <a:t> 6. stol.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003CD7-EEA6-489E-9470-449BCE48B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6191"/>
            <a:ext cx="10515600" cy="5010772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6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vystudoval rétoriku a práva, znal několik jazyků</a:t>
            </a:r>
            <a:endParaRPr lang="cs-CZ" sz="6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6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poradce a sekretář velitele </a:t>
            </a:r>
            <a:r>
              <a:rPr lang="cs-CZ" sz="6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Belisaria</a:t>
            </a:r>
            <a:r>
              <a:rPr lang="cs-CZ" sz="6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vysoké posty ve státní správě</a:t>
            </a:r>
            <a:r>
              <a:rPr lang="cs-CZ" sz="6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64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válkách (</a:t>
            </a:r>
            <a:r>
              <a:rPr lang="el-GR" sz="64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Ὑπὲρ τῶν πολεμῶν λόγοι</a:t>
            </a:r>
            <a:r>
              <a:rPr lang="cs-CZ" sz="64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6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6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oslava Justiniánových válečných aktivit (oficiální charakter)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60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historie: </a:t>
            </a:r>
            <a:r>
              <a:rPr lang="cs-CZ" sz="6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vzorem Herodotos a Thukydides (podobná kompozice)</a:t>
            </a:r>
            <a:r>
              <a:rPr lang="cs-CZ" sz="6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6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pramenem vlastní zážitky</a:t>
            </a:r>
            <a:r>
              <a:rPr lang="cs-CZ" sz="6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6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snaha o objektivnost</a:t>
            </a:r>
            <a:r>
              <a:rPr lang="cs-CZ" sz="6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6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dlouhé etnografické a geografické exkurzy</a:t>
            </a:r>
            <a:endParaRPr lang="cs-CZ" sz="6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6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cílem spisu je poučení o vojenské a politické strategii</a:t>
            </a:r>
            <a:endParaRPr lang="cs-CZ" sz="6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6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velmi populární už během života autora</a:t>
            </a:r>
            <a:endParaRPr lang="cs-CZ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64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Utajené dějiny (</a:t>
            </a:r>
            <a:r>
              <a:rPr lang="el-GR" sz="64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Ἁνέκδοτα,</a:t>
            </a:r>
            <a:r>
              <a:rPr lang="cs-CZ" sz="64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64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Historia</a:t>
            </a:r>
            <a:r>
              <a:rPr lang="cs-CZ" sz="64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64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arcana</a:t>
            </a:r>
            <a:r>
              <a:rPr lang="cs-CZ" sz="64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6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6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navazuje na předchozí dílo a doplňuje jej</a:t>
            </a:r>
            <a:endParaRPr lang="el-GR" sz="6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6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záporné</a:t>
            </a:r>
            <a:r>
              <a:rPr lang="cs-CZ" sz="6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pojetí Justiniána a Theodory</a:t>
            </a:r>
            <a:endParaRPr lang="cs-CZ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674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78C1C6-A5C5-42AF-B3EF-17882A759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8545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Palatino Linotype" panose="02040502050505030304" pitchFamily="18" charset="0"/>
              </a:rPr>
              <a:t>Popularita díla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003CD7-EEA6-489E-9470-449BCE48B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6191"/>
            <a:ext cx="10515600" cy="5010772"/>
          </a:xfrm>
        </p:spPr>
        <p:txBody>
          <a:bodyPr>
            <a:normAutofit/>
          </a:bodyPr>
          <a:lstStyle/>
          <a:p>
            <a:r>
              <a:rPr lang="cs-CZ" dirty="0"/>
              <a:t>dochováno mnoho rukopisů</a:t>
            </a:r>
          </a:p>
          <a:p>
            <a:r>
              <a:rPr lang="cs-CZ" dirty="0"/>
              <a:t>dobové překlady (bulharština, orientální a slovanské jazyky, latina)</a:t>
            </a:r>
          </a:p>
          <a:p>
            <a:r>
              <a:rPr lang="cs-CZ" dirty="0"/>
              <a:t>dílo ještě v Byzanci přetvořeno</a:t>
            </a:r>
          </a:p>
          <a:p>
            <a:pPr lvl="1"/>
            <a:r>
              <a:rPr lang="cs-CZ" dirty="0" err="1"/>
              <a:t>metafrasis</a:t>
            </a:r>
            <a:endParaRPr lang="cs-CZ" dirty="0"/>
          </a:p>
          <a:p>
            <a:pPr lvl="1"/>
            <a:r>
              <a:rPr lang="cs-CZ" dirty="0"/>
              <a:t>přechod z veršované do prozaické formy</a:t>
            </a:r>
          </a:p>
          <a:p>
            <a:pPr lvl="1"/>
            <a:r>
              <a:rPr lang="cs-CZ" dirty="0"/>
              <a:t>dopsáno pokračování</a:t>
            </a:r>
          </a:p>
          <a:p>
            <a:r>
              <a:rPr lang="cs-CZ" dirty="0"/>
              <a:t>dílo citovali jiní autoři, čerpali z něj</a:t>
            </a:r>
          </a:p>
        </p:txBody>
      </p:sp>
    </p:spTree>
    <p:extLst>
      <p:ext uri="{BB962C8B-B14F-4D97-AF65-F5344CB8AC3E}">
        <p14:creationId xmlns:p14="http://schemas.microsoft.com/office/powerpoint/2010/main" val="3598082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78C1C6-A5C5-42AF-B3EF-17882A759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8545"/>
          </a:xfrm>
        </p:spPr>
        <p:txBody>
          <a:bodyPr>
            <a:normAutofit fontScale="90000"/>
          </a:bodyPr>
          <a:lstStyle/>
          <a:p>
            <a:r>
              <a:rPr lang="cs-CZ" dirty="0" err="1">
                <a:latin typeface="Palatino Linotype" panose="02040502050505030304" pitchFamily="18" charset="0"/>
              </a:rPr>
              <a:t>Theofylaktos</a:t>
            </a:r>
            <a:r>
              <a:rPr lang="cs-CZ" dirty="0">
                <a:latin typeface="Palatino Linotype" panose="02040502050505030304" pitchFamily="18" charset="0"/>
              </a:rPr>
              <a:t> </a:t>
            </a:r>
            <a:r>
              <a:rPr lang="cs-CZ" dirty="0" err="1">
                <a:latin typeface="Palatino Linotype" panose="02040502050505030304" pitchFamily="18" charset="0"/>
              </a:rPr>
              <a:t>Simokattes</a:t>
            </a:r>
            <a:r>
              <a:rPr lang="cs-CZ" dirty="0">
                <a:latin typeface="Palatino Linotype" panose="02040502050505030304" pitchFamily="18" charset="0"/>
              </a:rPr>
              <a:t> (7.stol.)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003CD7-EEA6-489E-9470-449BCE48B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6191"/>
            <a:ext cx="10515600" cy="501077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ysoký úředník na císařském dvoře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Světové dějiny </a:t>
            </a:r>
            <a:r>
              <a:rPr lang="cs-CZ" sz="20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l-GR" sz="20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Οἰκουμένη ἱστορία</a:t>
            </a:r>
            <a:r>
              <a:rPr lang="cs-CZ" sz="20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pokrývá léta 582-602 (vláda </a:t>
            </a:r>
            <a:r>
              <a:rPr lang="cs-CZ" sz="20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Maurikia</a:t>
            </a:r>
            <a:r>
              <a:rPr lang="cs-CZ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chronologické nepřesnosti, ale obsahově věrné skutečnosti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20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čerpal z dnes ztracených děl, zahraniční korespondence, sdělení velvyslanců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obrazná rčení, líčení zázraků, mytologické narážky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20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geograficko-etnografické exkurzy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223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523</TotalTime>
  <Words>1709</Words>
  <Application>Microsoft Office PowerPoint</Application>
  <PresentationFormat>Širokoúhlá obrazovka</PresentationFormat>
  <Paragraphs>117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5" baseType="lpstr">
      <vt:lpstr>Meiryo</vt:lpstr>
      <vt:lpstr>Arial</vt:lpstr>
      <vt:lpstr>Calibri</vt:lpstr>
      <vt:lpstr>Calibri Light</vt:lpstr>
      <vt:lpstr>Courier New</vt:lpstr>
      <vt:lpstr>Palatino Linotype</vt:lpstr>
      <vt:lpstr>Office Theme</vt:lpstr>
      <vt:lpstr>Byzantská historiografie </vt:lpstr>
      <vt:lpstr>Typy historiografických děl v Byzanci</vt:lpstr>
      <vt:lpstr>Typy historiografických děl v Byzanci</vt:lpstr>
      <vt:lpstr>   1. Eusebios z Kaisareie: Církevní dějiny   2. Ioannes Malalas: Kronika   3. Prokopios z Kaisareie: Historie  </vt:lpstr>
      <vt:lpstr>   1. Eusebios z Kaisareie: Církevní dějiny   2. Ioannes Malalas: Kronika   3. Prokopios z Kaisareie: Historie  </vt:lpstr>
      <vt:lpstr>Překlady byzantských historických děl</vt:lpstr>
      <vt:lpstr>Prokopios z Kaisareie 6. stol.</vt:lpstr>
      <vt:lpstr>Popularita díla</vt:lpstr>
      <vt:lpstr>Theofylaktos Simokattes (7.stol.)</vt:lpstr>
      <vt:lpstr>Michael Psellos (1018-1096)</vt:lpstr>
      <vt:lpstr>Anna Komnena (1083-1153)</vt:lpstr>
      <vt:lpstr>Laonikos Chalkokondyles (1423-1490)</vt:lpstr>
      <vt:lpstr>Justinián</vt:lpstr>
      <vt:lpstr>Justinián a Theodora</vt:lpstr>
      <vt:lpstr>Prezentace aplikace PowerPoint</vt:lpstr>
      <vt:lpstr>Prezentace aplikace PowerPoint</vt:lpstr>
      <vt:lpstr>Prezentace aplikace PowerPoint</vt:lpstr>
      <vt:lpstr>Jennie Churchill (1897)  Jean Joseph Benjamin Constant: La Emperatriz Theodora (1887)  Alexandre M. Raymond: Théodora de Byzance (2020)  Giuseppe de Sanctis: Teodora (1887)  Alessandro Tomasi, rekonstrukce tváře Justiniána (2020)  Antoine Helbert: Justinian (?) </vt:lpstr>
      <vt:lpstr>Prezentace aplikace PowerPoint</vt:lpstr>
      <vt:lpstr>Prezentace aplikace PowerPoint</vt:lpstr>
      <vt:lpstr>Divadelní hra Theodora, A drama. (1894) se Sarah Bernhardt  Film Teodora, Imperatrice di Bisanzio (1954), režie Riccardo Freda. V USA pod názvem Theodora, Slave Empress.   Seriál Ochránce (2020), Netflix. </vt:lpstr>
      <vt:lpstr>Prezentace aplikace PowerPoint</vt:lpstr>
      <vt:lpstr>Anna Komnena</vt:lpstr>
      <vt:lpstr>Prezentace aplikace PowerPoint</vt:lpstr>
      <vt:lpstr>Prezentace aplikace PowerPoint</vt:lpstr>
      <vt:lpstr>Prezentace aplikace PowerPoint</vt:lpstr>
      <vt:lpstr>Prezentace aplikace PowerPoint</vt:lpstr>
      <vt:lpstr>                  Barrett, T. (1999). Anna of Byzantium. New York: Delacorate Press. Duka, M. (1995). Ένας Σκούφος από Πορφύρα. Athina: Kedros. Harper, T. (2012). Mozaika stínů. Praha: BB art. (český překlad anglického originálu Harper, T. (2003). The Mosaic of Shadows. London: Cornerstone.) Kossaková, Z. (1976). Křižáci 2: Fides graeca. Praha: Vyšehrad. (český překlad polského originálu Kossak-Szczucka, Z. (1935). Krzyżowcy 2: Fides graeca. Poznan: Naklad Ksiegarni Sw. Wojciecha.) Kristeva, J. (2004). Meurtre à Byzance. Paris: Fayard. Maximou, P. S. (1984). Στα χρόνια του Αλέξιου Κομνηνού. Athina: Στοχαστής. Mauroeidi-Papadaki, S. (1970). Ιστορίες από το Βυζάντιο: Τρίτος τόμος (900–1453 μ.Χ.): η τελευταία φάση της αυτοκρατορίας. Athina: Patakis. Mintsis, Γ. (2000). Η θλιμμένη πριγκίπισσα Άννα Κομνηνή, η πορφυρογέννητη: Ιστορικό μυθιστόρημα. University Studio Press, 2000. Mitchinson, N. (1928). Anna Comnena. London: G. Howe.  Mutafchieva, V. (1991). Аз, Анна Комнина. Sofia: Chemus. Scott, W. (1832). Count Robert of Paris. Edinburgh: Edinburgh University Press. Stephenson, E. (2015). Tales of Byzantium: A Selection of Short Stories. CreateSpace. Venieris, S., &amp; Venieris, Μ. (2009). Άννα Κομνηνή. Αλεξιάδα: έπος βυζαντινό. Athina: Stamoulis.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Marek Bohrn</dc:creator>
  <cp:lastModifiedBy>Hana Bohrnová</cp:lastModifiedBy>
  <cp:revision>28</cp:revision>
  <dcterms:created xsi:type="dcterms:W3CDTF">2022-02-17T20:23:29Z</dcterms:created>
  <dcterms:modified xsi:type="dcterms:W3CDTF">2023-03-05T12:04:11Z</dcterms:modified>
</cp:coreProperties>
</file>