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25" r:id="rId3"/>
    <p:sldId id="426" r:id="rId4"/>
    <p:sldId id="428" r:id="rId5"/>
    <p:sldId id="429" r:id="rId6"/>
    <p:sldId id="430" r:id="rId7"/>
    <p:sldId id="513" r:id="rId8"/>
    <p:sldId id="514" r:id="rId9"/>
    <p:sldId id="516" r:id="rId10"/>
    <p:sldId id="515" r:id="rId11"/>
    <p:sldId id="432" r:id="rId12"/>
    <p:sldId id="433" r:id="rId13"/>
    <p:sldId id="436" r:id="rId14"/>
    <p:sldId id="461" r:id="rId15"/>
    <p:sldId id="462" r:id="rId16"/>
    <p:sldId id="463" r:id="rId17"/>
    <p:sldId id="464" r:id="rId18"/>
    <p:sldId id="465" r:id="rId19"/>
    <p:sldId id="466" r:id="rId20"/>
    <p:sldId id="521" r:id="rId21"/>
    <p:sldId id="52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D2B17-8FC2-4759-8825-954E7DC248C1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91482-7C4B-43D9-8F49-61F7A17DDE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939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42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56891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1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7003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2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901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225588" y="-11796713"/>
            <a:ext cx="166497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3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9511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4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27980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5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36357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6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2268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5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8232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7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3537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8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2973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182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0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0888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1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0793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2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174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7000538" y="-11796713"/>
            <a:ext cx="22199601" cy="1248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5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1638" cy="4021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3769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2B0D3-8139-EFEC-229E-63970820D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13C992-5452-4AC2-D286-C1900D5D5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717D47-3035-538A-C133-AC1F057B9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3808D-776A-CD3D-806B-3B842FA0A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7D7488-2F79-5BE7-45B0-AFD828B2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191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079E1-7C6B-70BC-C63D-001D687AC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2A6CF4-BB3C-9763-E5A0-96C7D7ACC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7F5B8D-D283-56B5-E787-ED5A37C37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896574-6845-612A-641B-95E2AE176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8C7112-909D-23A8-49CE-8F75152F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62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B7742B3-7378-EA77-3ADA-F51C036D5A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8BC2CC-B5D9-0AB0-8B47-C908F99655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1F6AC9-F1E6-91FF-1EA9-7A404A00C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373156-54CC-836F-6456-A67BD1DF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67FB5A-6CA6-188D-0ACD-AA526056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56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CE80F-CB87-93CA-CDC6-CA3217B3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C70091-8021-D4B3-A46F-22D01B6EC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415B33-6814-1B00-692F-6EC51CC1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573215-27DE-F6F0-A3AE-2FF616F0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74312D-48F7-5B27-2A3A-A1623697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85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9694D-906E-DC72-63B2-7DC18152D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DE3AC8-1B6A-A6BF-971A-38FD99359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01B2A1-35C5-9C0E-9D38-B42E8E981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3E24A-AB4C-9DEE-E644-58BBF23C4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B4B174-8550-011C-333F-CCB42BF9D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80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596C9-F39E-5F36-AD53-22C1F3ECB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FD995B-7DA2-334F-3D81-24AC5822AE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A22078E-A2C1-1A33-1C15-FA0F51AE8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3BF4CD-455F-2A7F-B914-06360021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BBBEEB-C443-5846-81C2-0409EF765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2C8FE9-2B37-C969-6906-AE7E00C7D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40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0382F-C01F-244E-7DF3-AEE8129E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EDAD7-972E-03D6-F5B8-5B86D7B28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F6F5A00-1E51-DD8D-9A3B-1C3C30CCB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96C7434-9953-F06A-2CBF-A95A1BC1F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157F3BA-560A-16E4-CE69-EDEC39EAA1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F854026-1B61-CF21-349E-8401DD733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396057-19BE-D11F-EC20-EB8C6168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7481C7-F9C3-05FC-B18A-34602A37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58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A0E320-1A68-F6F5-EE96-116D89411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6697024-682E-00EC-01B7-E50FC65A7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71BCCC-99AD-4030-CE12-5DD957BB8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ECB1C4-8307-2996-6ABE-12C174CC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45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EFDB16-703B-0381-935C-B1A0B5091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6DEAF1A-2301-3C2A-49A3-B4476C19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DBCF33-F009-C52F-DA9E-FDBEC91C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61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DDCFB-C59B-E577-BA5B-8C839E795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4919B-C61F-63C3-9657-2C58B97C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4241A9-FB61-D7AE-DCB2-C0EE6D9E9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24288A-AC6D-0C65-E22D-FE2BF07E7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888892-BAF4-2847-FB41-D6B7F1FA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F807BB-FF6A-AA03-4030-F7BF0C23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34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A02A1-6C4F-7DDF-503C-AD2F55495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7068B8E-9F3B-A2A3-0D71-FB7E6767F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C859D5-C787-4C13-E62E-D146158AB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F0D223-3E91-05F6-D4CC-5F85550AE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3F9050-C054-DB32-62A8-B38DD8C51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004C02-B199-B41C-A923-58EFC9558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570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E5FC8C7-0019-B00C-62EB-15844A6F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E6DEE3-C963-283F-62CC-BF2BD2E52E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9B363B-7ABC-FCCC-E2FD-8BD4699A0C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BEB89-45E8-4CF5-95DF-D6D138D99AD9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02C329-CCBD-59B6-CF0F-E900E8DFC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65CA8-F35B-150E-7617-826CA34E28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F8359-7B1C-471B-8A11-E4796BA2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6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1F4D36-EE31-4337-9A3B-F4C9AA5D1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/>
              <a:t>MED11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D8A0AC-358A-40E6-765E-49933EA09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Autofit/>
          </a:bodyPr>
          <a:lstStyle/>
          <a:p>
            <a:r>
              <a:rPr lang="cs-CZ" sz="4000" dirty="0"/>
              <a:t>Generace r. 1880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419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2288" name="Rectangle 18228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290" name="Freeform: Shape 18228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2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85608" rIns="91440" bIns="45720" rtlCol="0"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Generace r. 1880 (nová aténská škola)</a:t>
            </a:r>
          </a:p>
        </p:txBody>
      </p:sp>
      <p:sp>
        <p:nvSpPr>
          <p:cNvPr id="182292" name="Arc 18229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66204" rIns="91440" bIns="45720" rtlCol="0" anchor="ctr">
            <a:normAutofit/>
          </a:bodyPr>
          <a:lstStyle/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Reakce na </a:t>
            </a:r>
            <a:r>
              <a:rPr lang="cs-CZ" altLang="cs-CZ" sz="2400" b="1" dirty="0"/>
              <a:t>upadající romantismus </a:t>
            </a:r>
            <a:r>
              <a:rPr lang="cs-CZ" altLang="cs-CZ" sz="2400" dirty="0"/>
              <a:t>(rétoričnost, odtažitá témata, přehnaný patriotismus, </a:t>
            </a:r>
            <a:r>
              <a:rPr lang="cs-CZ" altLang="cs-CZ" sz="2400" dirty="0" err="1"/>
              <a:t>katharevusa</a:t>
            </a:r>
            <a:r>
              <a:rPr lang="cs-CZ" altLang="cs-CZ" sz="2400" dirty="0"/>
              <a:t>)</a:t>
            </a:r>
          </a:p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DE" altLang="cs-CZ" sz="2400" dirty="0"/>
              <a:t> </a:t>
            </a:r>
            <a:r>
              <a:rPr lang="de-DE" altLang="cs-CZ" sz="2400" b="1" dirty="0" err="1"/>
              <a:t>orientace</a:t>
            </a:r>
            <a:r>
              <a:rPr lang="de-DE" altLang="cs-CZ" sz="2400" b="1" dirty="0"/>
              <a:t> na </a:t>
            </a:r>
            <a:r>
              <a:rPr lang="de-DE" altLang="cs-CZ" sz="2400" b="1" dirty="0" err="1"/>
              <a:t>zahraniční</a:t>
            </a:r>
            <a:r>
              <a:rPr lang="de-DE" altLang="cs-CZ" sz="2400" dirty="0"/>
              <a:t>, </a:t>
            </a:r>
            <a:r>
              <a:rPr lang="de-DE" altLang="cs-CZ" sz="2400" dirty="0" err="1"/>
              <a:t>především</a:t>
            </a:r>
            <a:r>
              <a:rPr lang="de-DE" altLang="cs-CZ" sz="2400" dirty="0"/>
              <a:t> na </a:t>
            </a:r>
            <a:r>
              <a:rPr lang="de-DE" altLang="cs-CZ" sz="2400" b="1" dirty="0" err="1"/>
              <a:t>francouzskou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literaturu</a:t>
            </a:r>
            <a:r>
              <a:rPr lang="de-DE" altLang="cs-CZ" sz="2400" b="1" dirty="0"/>
              <a:t> </a:t>
            </a:r>
            <a:r>
              <a:rPr lang="de-DE" altLang="cs-CZ" sz="2400" dirty="0"/>
              <a:t>(</a:t>
            </a:r>
            <a:r>
              <a:rPr lang="de-DE" altLang="cs-CZ" sz="2400" dirty="0" err="1"/>
              <a:t>francouzský</a:t>
            </a:r>
            <a:r>
              <a:rPr lang="de-DE" altLang="cs-CZ" sz="2400" dirty="0"/>
              <a:t> </a:t>
            </a:r>
            <a:r>
              <a:rPr lang="de-DE" altLang="cs-CZ" sz="2400" dirty="0" err="1"/>
              <a:t>parnasismus</a:t>
            </a:r>
            <a:r>
              <a:rPr lang="de-DE" altLang="cs-CZ" sz="2400" dirty="0"/>
              <a:t>,</a:t>
            </a:r>
            <a:r>
              <a:rPr lang="de-DE" altLang="cs-CZ" sz="2400" b="1" dirty="0"/>
              <a:t> </a:t>
            </a:r>
            <a:r>
              <a:rPr lang="de-DE" altLang="cs-CZ" sz="2400" dirty="0" err="1"/>
              <a:t>reakce</a:t>
            </a:r>
            <a:r>
              <a:rPr lang="de-DE" altLang="cs-CZ" sz="2400" dirty="0"/>
              <a:t> na </a:t>
            </a:r>
            <a:r>
              <a:rPr lang="de-DE" altLang="cs-CZ" sz="2400" dirty="0" err="1"/>
              <a:t>romantismus</a:t>
            </a:r>
            <a:r>
              <a:rPr lang="cs-CZ" altLang="cs-CZ" sz="2400" dirty="0"/>
              <a:t>, symbolismus</a:t>
            </a:r>
            <a:r>
              <a:rPr lang="de-DE" altLang="cs-CZ" sz="2400" dirty="0"/>
              <a:t>)</a:t>
            </a:r>
          </a:p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l-GR" altLang="cs-CZ" sz="2400" dirty="0"/>
              <a:t> </a:t>
            </a:r>
            <a:r>
              <a:rPr lang="de-DE" altLang="cs-CZ" sz="2400" dirty="0" err="1"/>
              <a:t>zájem</a:t>
            </a:r>
            <a:r>
              <a:rPr lang="de-DE" altLang="cs-CZ" sz="2400" dirty="0"/>
              <a:t> </a:t>
            </a:r>
            <a:r>
              <a:rPr lang="de-DE" altLang="cs-CZ" sz="2400" dirty="0" err="1"/>
              <a:t>spisovatelů</a:t>
            </a:r>
            <a:r>
              <a:rPr lang="de-DE" altLang="cs-CZ" sz="2400" dirty="0"/>
              <a:t> se </a:t>
            </a:r>
            <a:r>
              <a:rPr lang="de-DE" altLang="cs-CZ" sz="2400" dirty="0" err="1"/>
              <a:t>obrací</a:t>
            </a:r>
            <a:r>
              <a:rPr lang="de-DE" altLang="cs-CZ" sz="2400" dirty="0"/>
              <a:t> k </a:t>
            </a:r>
            <a:r>
              <a:rPr lang="de-DE" altLang="cs-CZ" sz="2400" dirty="0" err="1"/>
              <a:t>prvkům</a:t>
            </a:r>
            <a:r>
              <a:rPr lang="de-DE" altLang="cs-CZ" sz="2400" dirty="0"/>
              <a:t> </a:t>
            </a:r>
            <a:r>
              <a:rPr lang="de-DE" altLang="cs-CZ" sz="2400" dirty="0" err="1"/>
              <a:t>řeckého</a:t>
            </a:r>
            <a:r>
              <a:rPr lang="de-DE" altLang="cs-CZ" sz="2400" dirty="0"/>
              <a:t> </a:t>
            </a:r>
            <a:r>
              <a:rPr lang="de-DE" altLang="cs-CZ" sz="2400" dirty="0" err="1"/>
              <a:t>života</a:t>
            </a:r>
            <a:r>
              <a:rPr lang="de-DE" altLang="cs-CZ" sz="2400" dirty="0"/>
              <a:t>, </a:t>
            </a:r>
            <a:r>
              <a:rPr lang="de-DE" altLang="cs-CZ" sz="2400" dirty="0" err="1"/>
              <a:t>které</a:t>
            </a:r>
            <a:r>
              <a:rPr lang="de-DE" altLang="cs-CZ" sz="2400" dirty="0"/>
              <a:t> </a:t>
            </a:r>
            <a:r>
              <a:rPr lang="de-DE" altLang="cs-CZ" sz="2400" dirty="0" err="1"/>
              <a:t>zůstaly</a:t>
            </a:r>
            <a:r>
              <a:rPr lang="de-DE" altLang="cs-CZ" sz="2400" dirty="0"/>
              <a:t> </a:t>
            </a:r>
            <a:r>
              <a:rPr lang="de-DE" altLang="cs-CZ" sz="2400" dirty="0" err="1"/>
              <a:t>mimo</a:t>
            </a:r>
            <a:r>
              <a:rPr lang="de-DE" altLang="cs-CZ" sz="2400" dirty="0"/>
              <a:t> </a:t>
            </a:r>
            <a:r>
              <a:rPr lang="de-DE" altLang="cs-CZ" sz="2400" dirty="0" err="1"/>
              <a:t>evropský</a:t>
            </a:r>
            <a:r>
              <a:rPr lang="de-DE" altLang="cs-CZ" sz="2400" dirty="0"/>
              <a:t> </a:t>
            </a:r>
            <a:r>
              <a:rPr lang="de-DE" altLang="cs-CZ" sz="2400" dirty="0" err="1"/>
              <a:t>vliv</a:t>
            </a:r>
            <a:r>
              <a:rPr lang="de-DE" altLang="cs-CZ" sz="2400" dirty="0"/>
              <a:t>, </a:t>
            </a:r>
            <a:r>
              <a:rPr lang="de-DE" altLang="cs-CZ" sz="2400" dirty="0" err="1"/>
              <a:t>tedy</a:t>
            </a:r>
            <a:r>
              <a:rPr lang="de-DE" altLang="cs-CZ" sz="2400" dirty="0"/>
              <a:t> </a:t>
            </a:r>
            <a:r>
              <a:rPr lang="de-DE" altLang="cs-CZ" sz="2400" b="1" dirty="0"/>
              <a:t>k </a:t>
            </a:r>
            <a:r>
              <a:rPr lang="de-DE" altLang="cs-CZ" sz="2400" b="1" dirty="0" err="1"/>
              <a:t>tradičnímu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životu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řeckého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venkova</a:t>
            </a:r>
            <a:r>
              <a:rPr lang="de-DE" altLang="cs-CZ" sz="2400" dirty="0"/>
              <a:t>, </a:t>
            </a:r>
            <a:r>
              <a:rPr lang="de-DE" altLang="cs-CZ" sz="2400" b="1" dirty="0"/>
              <a:t>k </a:t>
            </a:r>
            <a:r>
              <a:rPr lang="de-DE" altLang="cs-CZ" sz="2400" b="1" dirty="0" err="1"/>
              <a:t>lidové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písni</a:t>
            </a:r>
            <a:endParaRPr lang="cs-CZ" altLang="cs-CZ" sz="2400" b="1" dirty="0"/>
          </a:p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DE" altLang="cs-CZ" sz="2400" b="1" dirty="0" err="1"/>
              <a:t>Nejvýznamnější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spisovatelé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tyto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dva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proudy</a:t>
            </a:r>
            <a:r>
              <a:rPr lang="de-DE" altLang="cs-CZ" sz="2400" b="1" dirty="0"/>
              <a:t> </a:t>
            </a:r>
            <a:r>
              <a:rPr lang="de-DE" altLang="cs-CZ" sz="2400" b="1" dirty="0" err="1"/>
              <a:t>spojují</a:t>
            </a:r>
            <a:r>
              <a:rPr lang="de-DE" alt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6160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303" name="Rectangle 183302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305" name="Freeform: Shape 183304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32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Rozvoj folkloristiky</a:t>
            </a:r>
          </a:p>
        </p:txBody>
      </p:sp>
      <p:sp>
        <p:nvSpPr>
          <p:cNvPr id="183307" name="Arc 18330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66204" rIns="91440" bIns="45720" rtlCol="0">
            <a:normAutofit/>
          </a:bodyPr>
          <a:lstStyle/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DE" altLang="cs-CZ" dirty="0" err="1"/>
              <a:t>Zájem</a:t>
            </a:r>
            <a:r>
              <a:rPr lang="de-DE" altLang="cs-CZ" dirty="0"/>
              <a:t> o </a:t>
            </a:r>
            <a:r>
              <a:rPr lang="de-DE" altLang="cs-CZ" dirty="0" err="1"/>
              <a:t>lidovou</a:t>
            </a:r>
            <a:r>
              <a:rPr lang="de-DE" altLang="cs-CZ" dirty="0"/>
              <a:t> </a:t>
            </a:r>
            <a:r>
              <a:rPr lang="de-DE" altLang="cs-CZ" dirty="0" err="1"/>
              <a:t>slovesnost</a:t>
            </a:r>
            <a:r>
              <a:rPr lang="de-DE" altLang="cs-CZ" dirty="0"/>
              <a:t> </a:t>
            </a:r>
            <a:r>
              <a:rPr lang="de-DE" altLang="cs-CZ" dirty="0" err="1"/>
              <a:t>vychází</a:t>
            </a:r>
            <a:r>
              <a:rPr lang="de-DE" altLang="cs-CZ" dirty="0"/>
              <a:t> </a:t>
            </a:r>
            <a:r>
              <a:rPr lang="de-DE" altLang="cs-CZ" dirty="0" err="1"/>
              <a:t>ze</a:t>
            </a:r>
            <a:r>
              <a:rPr lang="de-DE" altLang="cs-CZ" dirty="0"/>
              <a:t> </a:t>
            </a:r>
            <a:r>
              <a:rPr lang="de-DE" altLang="cs-CZ" dirty="0" err="1"/>
              <a:t>snahy</a:t>
            </a:r>
            <a:r>
              <a:rPr lang="de-DE" altLang="cs-CZ" dirty="0"/>
              <a:t> </a:t>
            </a:r>
            <a:r>
              <a:rPr lang="de-DE" altLang="cs-CZ" dirty="0" err="1"/>
              <a:t>poznat</a:t>
            </a:r>
            <a:r>
              <a:rPr lang="de-DE" altLang="cs-CZ" dirty="0"/>
              <a:t> </a:t>
            </a:r>
            <a:r>
              <a:rPr lang="de-DE" altLang="cs-CZ" b="1" dirty="0" err="1"/>
              <a:t>kořeny</a:t>
            </a:r>
            <a:r>
              <a:rPr lang="de-DE" altLang="cs-CZ" b="1" dirty="0"/>
              <a:t> </a:t>
            </a:r>
            <a:r>
              <a:rPr lang="de-DE" altLang="cs-CZ" b="1" dirty="0" err="1"/>
              <a:t>vlastní</a:t>
            </a:r>
            <a:r>
              <a:rPr lang="de-DE" altLang="cs-CZ" b="1" dirty="0"/>
              <a:t> </a:t>
            </a:r>
            <a:r>
              <a:rPr lang="de-DE" altLang="cs-CZ" b="1" dirty="0" err="1"/>
              <a:t>minulosti</a:t>
            </a:r>
            <a:r>
              <a:rPr lang="de-DE" altLang="cs-CZ" dirty="0"/>
              <a:t>, </a:t>
            </a:r>
            <a:r>
              <a:rPr lang="de-DE" altLang="cs-CZ" dirty="0" err="1"/>
              <a:t>které</a:t>
            </a:r>
            <a:r>
              <a:rPr lang="de-DE" altLang="cs-CZ" dirty="0"/>
              <a:t> </a:t>
            </a:r>
            <a:r>
              <a:rPr lang="de-DE" altLang="cs-CZ" b="1" dirty="0" err="1"/>
              <a:t>nejsou</a:t>
            </a:r>
            <a:r>
              <a:rPr lang="de-DE" altLang="cs-CZ" b="1" dirty="0"/>
              <a:t> </a:t>
            </a:r>
            <a:r>
              <a:rPr lang="de-DE" altLang="cs-CZ" b="1" dirty="0" err="1"/>
              <a:t>hledány</a:t>
            </a:r>
            <a:r>
              <a:rPr lang="de-DE" altLang="cs-CZ" b="1" dirty="0"/>
              <a:t> </a:t>
            </a:r>
            <a:r>
              <a:rPr lang="de-DE" altLang="cs-CZ" b="1" dirty="0" err="1"/>
              <a:t>jako</a:t>
            </a:r>
            <a:r>
              <a:rPr lang="de-DE" altLang="cs-CZ" b="1" dirty="0"/>
              <a:t> </a:t>
            </a:r>
            <a:r>
              <a:rPr lang="de-DE" altLang="cs-CZ" b="1" dirty="0" err="1"/>
              <a:t>dřív</a:t>
            </a:r>
            <a:r>
              <a:rPr lang="de-DE" altLang="cs-CZ" b="1" dirty="0"/>
              <a:t> </a:t>
            </a:r>
            <a:r>
              <a:rPr lang="de-DE" altLang="cs-CZ" b="1" dirty="0" err="1"/>
              <a:t>jen</a:t>
            </a:r>
            <a:r>
              <a:rPr lang="de-DE" altLang="cs-CZ" b="1" dirty="0"/>
              <a:t> </a:t>
            </a:r>
            <a:r>
              <a:rPr lang="de-DE" altLang="cs-CZ" b="1" dirty="0" err="1"/>
              <a:t>ve</a:t>
            </a:r>
            <a:r>
              <a:rPr lang="de-DE" altLang="cs-CZ" b="1" dirty="0"/>
              <a:t> </a:t>
            </a:r>
            <a:r>
              <a:rPr lang="de-DE" altLang="cs-CZ" b="1" dirty="0" err="1"/>
              <a:t>starověku</a:t>
            </a:r>
            <a:r>
              <a:rPr lang="de-DE" altLang="cs-CZ" b="1" dirty="0"/>
              <a:t> a v </a:t>
            </a:r>
            <a:r>
              <a:rPr lang="de-DE" altLang="cs-CZ" b="1" dirty="0" err="1"/>
              <a:t>byzantském</a:t>
            </a:r>
            <a:r>
              <a:rPr lang="de-DE" altLang="cs-CZ" b="1" dirty="0"/>
              <a:t> </a:t>
            </a:r>
            <a:r>
              <a:rPr lang="de-DE" altLang="cs-CZ" b="1" dirty="0" err="1"/>
              <a:t>období</a:t>
            </a:r>
            <a:r>
              <a:rPr lang="de-DE" altLang="cs-CZ" b="1" dirty="0"/>
              <a:t>. </a:t>
            </a:r>
            <a:r>
              <a:rPr lang="de-DE" altLang="cs-CZ" dirty="0" err="1"/>
              <a:t>Důležitým</a:t>
            </a:r>
            <a:r>
              <a:rPr lang="de-DE" altLang="cs-CZ" dirty="0"/>
              <a:t> </a:t>
            </a:r>
            <a:r>
              <a:rPr lang="de-DE" altLang="cs-CZ" dirty="0" err="1"/>
              <a:t>pramenem</a:t>
            </a:r>
            <a:r>
              <a:rPr lang="de-DE" altLang="cs-CZ" dirty="0"/>
              <a:t> se </a:t>
            </a:r>
            <a:r>
              <a:rPr lang="de-DE" altLang="cs-CZ" dirty="0" err="1"/>
              <a:t>stávají</a:t>
            </a:r>
            <a:r>
              <a:rPr lang="de-DE" altLang="cs-CZ" dirty="0"/>
              <a:t> </a:t>
            </a:r>
            <a:r>
              <a:rPr lang="de-DE" altLang="cs-CZ" dirty="0" err="1"/>
              <a:t>l</a:t>
            </a:r>
            <a:r>
              <a:rPr lang="de-DE" altLang="cs-CZ" b="1" dirty="0" err="1"/>
              <a:t>idové</a:t>
            </a:r>
            <a:r>
              <a:rPr lang="de-DE" altLang="cs-CZ" b="1" dirty="0"/>
              <a:t> </a:t>
            </a:r>
            <a:r>
              <a:rPr lang="de-DE" altLang="cs-CZ" b="1" dirty="0" err="1"/>
              <a:t>písně</a:t>
            </a:r>
            <a:r>
              <a:rPr lang="de-DE" altLang="cs-CZ" b="1" dirty="0"/>
              <a:t>, </a:t>
            </a:r>
            <a:r>
              <a:rPr lang="de-DE" altLang="cs-CZ" b="1" dirty="0" err="1"/>
              <a:t>pohádky</a:t>
            </a:r>
            <a:r>
              <a:rPr lang="de-DE" altLang="cs-CZ" b="1" dirty="0"/>
              <a:t> a </a:t>
            </a:r>
            <a:r>
              <a:rPr lang="de-DE" altLang="cs-CZ" b="1" dirty="0" err="1"/>
              <a:t>legendy</a:t>
            </a:r>
            <a:r>
              <a:rPr lang="de-DE" altLang="cs-CZ" dirty="0"/>
              <a:t>.</a:t>
            </a:r>
          </a:p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de-DE" altLang="cs-CZ" dirty="0"/>
          </a:p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DE" altLang="cs-CZ" b="1" dirty="0"/>
              <a:t>Nikolaos Politis</a:t>
            </a:r>
            <a:r>
              <a:rPr lang="de-DE" altLang="cs-CZ" dirty="0"/>
              <a:t> (1852 – 1921) - </a:t>
            </a:r>
            <a:r>
              <a:rPr lang="de-DE" altLang="cs-CZ" dirty="0" err="1"/>
              <a:t>zakladatel</a:t>
            </a:r>
            <a:r>
              <a:rPr lang="de-DE" altLang="cs-CZ" dirty="0"/>
              <a:t> </a:t>
            </a:r>
            <a:r>
              <a:rPr lang="de-DE" altLang="cs-CZ" dirty="0" err="1"/>
              <a:t>novořecké</a:t>
            </a:r>
            <a:r>
              <a:rPr lang="de-DE" altLang="cs-CZ" dirty="0"/>
              <a:t> </a:t>
            </a:r>
            <a:r>
              <a:rPr lang="de-DE" altLang="cs-CZ" dirty="0" err="1"/>
              <a:t>folkloristiky</a:t>
            </a:r>
            <a:endParaRPr lang="de-DE" altLang="cs-CZ" dirty="0"/>
          </a:p>
          <a:p>
            <a:pPr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DE" altLang="cs-CZ" dirty="0"/>
              <a:t> </a:t>
            </a:r>
            <a:r>
              <a:rPr lang="de-DE" altLang="cs-CZ" dirty="0" err="1"/>
              <a:t>podpora</a:t>
            </a:r>
            <a:r>
              <a:rPr lang="de-DE" altLang="cs-CZ" dirty="0"/>
              <a:t> </a:t>
            </a:r>
            <a:r>
              <a:rPr lang="cs-CZ" altLang="cs-CZ" dirty="0" err="1"/>
              <a:t>dimotikismu</a:t>
            </a:r>
            <a:r>
              <a:rPr lang="cs-CZ" altLang="cs-CZ" dirty="0"/>
              <a:t> i </a:t>
            </a:r>
            <a:r>
              <a:rPr lang="de-DE" altLang="cs-CZ" dirty="0" err="1"/>
              <a:t>realistické</a:t>
            </a:r>
            <a:r>
              <a:rPr lang="de-DE" altLang="cs-CZ" dirty="0"/>
              <a:t> </a:t>
            </a:r>
            <a:r>
              <a:rPr lang="de-DE" altLang="cs-CZ" dirty="0" err="1"/>
              <a:t>prózy</a:t>
            </a:r>
            <a:endParaRPr lang="de-DE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27001"/>
            <a:ext cx="8224838" cy="925736"/>
          </a:xfrm>
          <a:ln/>
        </p:spPr>
        <p:txBody>
          <a:bodyPr vert="horz" lIns="91440" tIns="85608" rIns="91440" bIns="45720" rtlCol="0" anchor="ctr">
            <a:no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dirty="0">
                <a:solidFill>
                  <a:schemeClr val="accent2"/>
                </a:solidFill>
              </a:rPr>
              <a:t>Charakteristika generace</a:t>
            </a:r>
            <a:br>
              <a:rPr lang="cs-CZ" altLang="cs-CZ" sz="3600" b="1" dirty="0">
                <a:solidFill>
                  <a:schemeClr val="accent2"/>
                </a:solidFill>
              </a:rPr>
            </a:br>
            <a:r>
              <a:rPr lang="cs-CZ" altLang="cs-CZ" sz="3600" b="1" dirty="0">
                <a:solidFill>
                  <a:schemeClr val="accent2"/>
                </a:solidFill>
              </a:rPr>
              <a:t>POEZIE</a:t>
            </a:r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0149" y="1600200"/>
            <a:ext cx="10391775" cy="4733925"/>
          </a:xfrm>
          <a:ln/>
        </p:spPr>
        <p:txBody>
          <a:bodyPr vert="horz" lIns="91440" tIns="64440" rIns="91440" bIns="45720" rtlCol="0">
            <a:normAutofit/>
          </a:bodyPr>
          <a:lstStyle/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 err="1">
                <a:solidFill>
                  <a:srgbClr val="00B050"/>
                </a:solidFill>
              </a:rPr>
              <a:t>Znaky</a:t>
            </a:r>
            <a:r>
              <a:rPr lang="en-US" altLang="cs-CZ" sz="2400" dirty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/>
              <a:t>– </a:t>
            </a:r>
            <a:r>
              <a:rPr lang="en-US" altLang="cs-CZ" sz="2400" dirty="0" err="1">
                <a:solidFill>
                  <a:srgbClr val="00B050"/>
                </a:solidFill>
              </a:rPr>
              <a:t>protiromantický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postoj</a:t>
            </a:r>
            <a:r>
              <a:rPr lang="en-US" altLang="cs-CZ" sz="2400" dirty="0"/>
              <a:t>: </a:t>
            </a:r>
            <a:r>
              <a:rPr lang="en-US" altLang="cs-CZ" sz="2400" dirty="0" err="1"/>
              <a:t>odsouzení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rétoričnosti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frázovitosti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nabubřelosti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aténských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romantiků</a:t>
            </a:r>
            <a:endParaRPr lang="en-US" altLang="cs-CZ" sz="2400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/>
              <a:t>– </a:t>
            </a:r>
            <a:r>
              <a:rPr lang="en-US" altLang="cs-CZ" sz="2400" dirty="0" err="1"/>
              <a:t>snaha</a:t>
            </a:r>
            <a:r>
              <a:rPr lang="en-US" altLang="cs-CZ" sz="2400" dirty="0"/>
              <a:t> o </a:t>
            </a:r>
            <a:r>
              <a:rPr lang="en-US" altLang="cs-CZ" sz="2400" dirty="0" err="1">
                <a:solidFill>
                  <a:srgbClr val="00B050"/>
                </a:solidFill>
              </a:rPr>
              <a:t>prostý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jednoduchý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způsob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vyjádření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/>
              <a:t>(</a:t>
            </a:r>
            <a:r>
              <a:rPr lang="en-US" altLang="cs-CZ" sz="2400" dirty="0" err="1"/>
              <a:t>jednoduchá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často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satirická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poezie</a:t>
            </a:r>
            <a:r>
              <a:rPr lang="en-US" altLang="cs-CZ" sz="2400" dirty="0"/>
              <a:t>)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/>
              <a:t>– </a:t>
            </a:r>
            <a:r>
              <a:rPr lang="en-US" altLang="cs-CZ" sz="2400" dirty="0" err="1"/>
              <a:t>současně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zájem</a:t>
            </a:r>
            <a:r>
              <a:rPr lang="en-US" altLang="cs-CZ" sz="2400" dirty="0"/>
              <a:t> o </a:t>
            </a:r>
            <a:r>
              <a:rPr lang="en-US" altLang="cs-CZ" sz="2400" dirty="0" err="1">
                <a:solidFill>
                  <a:srgbClr val="00B050"/>
                </a:solidFill>
              </a:rPr>
              <a:t>kultivovanost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básnické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formy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/>
              <a:t>(</a:t>
            </a:r>
            <a:r>
              <a:rPr lang="en-US" altLang="cs-CZ" sz="2400" dirty="0" err="1"/>
              <a:t>vzorem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francouzští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parnasisté</a:t>
            </a:r>
            <a:r>
              <a:rPr lang="en-US" altLang="cs-CZ" sz="2400" dirty="0"/>
              <a:t>)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/>
              <a:t>– </a:t>
            </a:r>
            <a:r>
              <a:rPr lang="en-US" altLang="cs-CZ" sz="2400" dirty="0" err="1"/>
              <a:t>příklon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ke</a:t>
            </a:r>
            <a:r>
              <a:rPr lang="en-US" altLang="cs-CZ" sz="2400" dirty="0"/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každodenním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tématům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/>
              <a:t>– </a:t>
            </a:r>
            <a:r>
              <a:rPr lang="en-US" altLang="cs-CZ" sz="2400" dirty="0" err="1">
                <a:solidFill>
                  <a:srgbClr val="00B050"/>
                </a:solidFill>
              </a:rPr>
              <a:t>zavržení</a:t>
            </a:r>
            <a:r>
              <a:rPr lang="en-US" altLang="cs-CZ" sz="2400" dirty="0">
                <a:solidFill>
                  <a:srgbClr val="00B050"/>
                </a:solidFill>
              </a:rPr>
              <a:t> </a:t>
            </a:r>
            <a:r>
              <a:rPr lang="en-US" altLang="cs-CZ" sz="2400" dirty="0" err="1">
                <a:solidFill>
                  <a:srgbClr val="00B050"/>
                </a:solidFill>
              </a:rPr>
              <a:t>katharevusy</a:t>
            </a:r>
            <a:r>
              <a:rPr lang="en-US" altLang="cs-CZ" sz="2400" dirty="0"/>
              <a:t>: s </a:t>
            </a:r>
            <a:r>
              <a:rPr lang="en-US" altLang="cs-CZ" sz="2400" dirty="0" err="1"/>
              <a:t>motivy</a:t>
            </a:r>
            <a:r>
              <a:rPr lang="en-US" altLang="cs-CZ" sz="2400" dirty="0"/>
              <a:t> z </a:t>
            </a:r>
            <a:r>
              <a:rPr lang="en-US" altLang="cs-CZ" sz="2400" dirty="0" err="1"/>
              <a:t>každodenního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života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byla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katharevusa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neslučitelná</a:t>
            </a:r>
            <a:endParaRPr lang="cs-CZ" altLang="cs-CZ" sz="2400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sz="2400" dirty="0"/>
              <a:t>– </a:t>
            </a:r>
            <a:r>
              <a:rPr lang="cs-CZ" altLang="cs-CZ" sz="2400" dirty="0">
                <a:solidFill>
                  <a:srgbClr val="00B050"/>
                </a:solidFill>
              </a:rPr>
              <a:t>překlady antických autorů </a:t>
            </a:r>
            <a:r>
              <a:rPr lang="cs-CZ" altLang="cs-CZ" sz="2400" dirty="0"/>
              <a:t>do </a:t>
            </a:r>
            <a:r>
              <a:rPr lang="cs-CZ" altLang="cs-CZ" sz="2400" dirty="0" err="1"/>
              <a:t>dimotiki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Oresteiaka</a:t>
            </a:r>
            <a:r>
              <a:rPr lang="cs-CZ" altLang="cs-CZ" sz="2400" dirty="0"/>
              <a:t>)</a:t>
            </a:r>
            <a:endParaRPr lang="en-US" altLang="cs-CZ" sz="2400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it-IT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7399" name="Rectangle 187398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739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100" b="1" err="1"/>
              <a:t>Kostis</a:t>
            </a:r>
            <a:r>
              <a:rPr lang="cs-CZ" altLang="cs-CZ" sz="4100" b="1"/>
              <a:t> </a:t>
            </a:r>
            <a:r>
              <a:rPr lang="cs-CZ" altLang="cs-CZ" sz="4100" b="1" err="1"/>
              <a:t>Palamas</a:t>
            </a:r>
            <a:br>
              <a:rPr lang="cs-CZ" altLang="cs-CZ" sz="4100"/>
            </a:br>
            <a:r>
              <a:rPr lang="cs-CZ" altLang="cs-CZ" sz="4100"/>
              <a:t>(1859 - 1943)</a:t>
            </a:r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66204" rIns="91440" bIns="45720" rtlCol="0">
            <a:normAutofit/>
          </a:bodyPr>
          <a:lstStyle/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el-GR" altLang="cs-CZ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altLang="cs-CZ" dirty="0"/>
              <a:t>- nejvýznamnějším básník generace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altLang="cs-CZ" dirty="0"/>
              <a:t>- soustředí kolem sebe v Aténách mladé básníky</a:t>
            </a:r>
          </a:p>
          <a:p>
            <a:pPr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altLang="cs-CZ" dirty="0"/>
              <a:t>ovlivněn parnasismem</a:t>
            </a:r>
            <a:r>
              <a:rPr lang="cs-CZ" altLang="cs-CZ" dirty="0"/>
              <a:t>, později symbolismem</a:t>
            </a:r>
            <a:r>
              <a:rPr lang="it-IT" altLang="cs-CZ" dirty="0"/>
              <a:t> i lidovou písní</a:t>
            </a:r>
            <a:endParaRPr lang="cs-CZ" altLang="cs-CZ" dirty="0"/>
          </a:p>
          <a:p>
            <a:pPr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it-IT" altLang="cs-CZ" dirty="0"/>
              <a:t>jazyk: </a:t>
            </a:r>
            <a:r>
              <a:rPr lang="it-IT" altLang="cs-CZ" u="sng" dirty="0"/>
              <a:t>výhradně dimotiki</a:t>
            </a:r>
            <a:endParaRPr lang="cs-CZ" altLang="cs-CZ" u="sng" dirty="0"/>
          </a:p>
          <a:p>
            <a:pPr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u="sng" dirty="0" err="1"/>
              <a:t>Flogera</a:t>
            </a:r>
            <a:r>
              <a:rPr lang="cs-CZ" altLang="cs-CZ" u="sng" dirty="0"/>
              <a:t> tu Vasilia</a:t>
            </a:r>
            <a:r>
              <a:rPr lang="cs-CZ" altLang="cs-CZ" dirty="0"/>
              <a:t>: básnické vyjádření Velké myšlenky</a:t>
            </a:r>
            <a:endParaRPr lang="it-IT" altLang="cs-CZ" dirty="0"/>
          </a:p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it-IT" altLang="cs-CZ" u="sng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34" r="2" b="16639"/>
          <a:stretch/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87401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403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2999" name="Rectangle 21299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9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78552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5400" dirty="0"/>
              <a:t>Císařova flétna (1910)</a:t>
            </a:r>
          </a:p>
        </p:txBody>
      </p:sp>
      <p:sp>
        <p:nvSpPr>
          <p:cNvPr id="21300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67968" rIns="91440" bIns="45720" rtlCol="0">
            <a:normAutofit/>
          </a:bodyPr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Literární vyjádření Velké myšlenky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Otázka kontinuity řeckého národa: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b="1" dirty="0"/>
              <a:t>Konstantinos </a:t>
            </a:r>
            <a:r>
              <a:rPr lang="cs-CZ" altLang="cs-CZ" sz="2400" b="1" dirty="0" err="1"/>
              <a:t>Paparigopoulos</a:t>
            </a:r>
            <a:r>
              <a:rPr lang="cs-CZ" altLang="cs-CZ" sz="2400" b="1" dirty="0"/>
              <a:t> </a:t>
            </a:r>
            <a:r>
              <a:rPr lang="cs-CZ" altLang="cs-CZ" sz="2400" dirty="0"/>
              <a:t>(1815-1891)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Řecké dějiny: antika, Byzanc, novověk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Dějiny řeckého národa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Ιστορί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α του Ελληνικού Έθνους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1860-1876)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   Byzanc není úpadkovým obdobím, ale spojovacím článkem mezi starověkem a novověkem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400" b="1" dirty="0"/>
              <a:t>Jakob Philipp </a:t>
            </a:r>
            <a:r>
              <a:rPr lang="cs-CZ" sz="2400" b="1" dirty="0" err="1"/>
              <a:t>Fallmerayer</a:t>
            </a:r>
            <a:r>
              <a:rPr lang="cs-CZ" sz="2400" dirty="0"/>
              <a:t> (1790 –1861)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teorie o původu Řeků: 1843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4023" name="Rectangle 214022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25" name="Freeform: Shape 214024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017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Téma</a:t>
            </a:r>
          </a:p>
        </p:txBody>
      </p:sp>
      <p:sp>
        <p:nvSpPr>
          <p:cNvPr id="214027" name="Arc 2140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Cesta </a:t>
            </a:r>
            <a:r>
              <a:rPr lang="cs-CZ" altLang="cs-CZ" dirty="0" err="1"/>
              <a:t>Basileia</a:t>
            </a:r>
            <a:r>
              <a:rPr lang="cs-CZ" altLang="cs-CZ" dirty="0"/>
              <a:t> II. </a:t>
            </a:r>
            <a:r>
              <a:rPr lang="cs-CZ" altLang="cs-CZ" dirty="0" err="1"/>
              <a:t>Bulharobijce</a:t>
            </a:r>
            <a:r>
              <a:rPr lang="cs-CZ" altLang="cs-CZ" dirty="0"/>
              <a:t> ze severního Řecka do Atén, k chrámu Bohorodičky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dirty="0"/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Dvě časové linie: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11. století – </a:t>
            </a:r>
            <a:r>
              <a:rPr lang="cs-CZ" altLang="cs-CZ" dirty="0" err="1"/>
              <a:t>Basileios</a:t>
            </a:r>
            <a:r>
              <a:rPr lang="cs-CZ" altLang="cs-CZ" dirty="0"/>
              <a:t> II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13. století – dobytí Konstantinopole Michaelem </a:t>
            </a:r>
            <a:r>
              <a:rPr lang="cs-CZ" altLang="cs-CZ" dirty="0" err="1"/>
              <a:t>Palaiologem</a:t>
            </a:r>
            <a:endParaRPr lang="cs-CZ" altLang="cs-CZ" dirty="0"/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28588"/>
            <a:ext cx="8224838" cy="1435100"/>
          </a:xfrm>
          <a:ln/>
        </p:spPr>
        <p:txBody>
          <a:bodyPr vert="horz" lIns="91440" tIns="85608" rIns="91440" bIns="45720" rtlCol="0" anchor="ctr">
            <a:normAutofit/>
          </a:bodyPr>
          <a:lstStyle/>
          <a:p>
            <a:endParaRPr lang="cs-CZ"/>
          </a:p>
        </p:txBody>
      </p:sp>
      <p:pic>
        <p:nvPicPr>
          <p:cNvPr id="2150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25" y="1600200"/>
            <a:ext cx="802798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65089"/>
            <a:ext cx="8224838" cy="719137"/>
          </a:xfrm>
          <a:ln/>
        </p:spPr>
        <p:txBody>
          <a:bodyPr vert="horz" lIns="91440" tIns="85608" rIns="91440" bIns="45720" rtlCol="0" anchor="ctr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Λόγος Πρώτος</a:t>
            </a:r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900114"/>
            <a:ext cx="8224838" cy="7005637"/>
          </a:xfrm>
          <a:ln/>
        </p:spPr>
        <p:txBody>
          <a:bodyPr vert="horz" lIns="91440" tIns="66204" rIns="91440" bIns="45720" rtlCol="0">
            <a:normAutofit/>
          </a:bodyPr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- </a:t>
            </a:r>
            <a:r>
              <a:rPr lang="cs-CZ" altLang="cs-CZ" sz="2200" dirty="0" err="1"/>
              <a:t>Είμ</a:t>
            </a:r>
            <a:r>
              <a:rPr lang="cs-CZ" altLang="cs-CZ" sz="2200" dirty="0"/>
              <a:t>αι η φλογέρα εγώ, επική, προφητικό καλάμι.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 err="1"/>
              <a:t>Εγώ</a:t>
            </a:r>
            <a:r>
              <a:rPr lang="cs-CZ" altLang="cs-CZ" sz="2200" dirty="0"/>
              <a:t> </a:t>
            </a:r>
            <a:r>
              <a:rPr lang="cs-CZ" altLang="cs-CZ" sz="2200" dirty="0" err="1"/>
              <a:t>είμ</a:t>
            </a:r>
            <a:r>
              <a:rPr lang="cs-CZ" altLang="cs-CZ" sz="2200" dirty="0"/>
              <a:t>αι αλλαδερφή της </a:t>
            </a:r>
            <a:r>
              <a:rPr lang="cs-CZ" altLang="cs-CZ" sz="2200" b="1" dirty="0"/>
              <a:t>Κλειώς</a:t>
            </a:r>
            <a:r>
              <a:rPr lang="cs-CZ" altLang="cs-CZ" sz="2200" dirty="0"/>
              <a:t> και γλώσσα της </a:t>
            </a:r>
            <a:r>
              <a:rPr lang="cs-CZ" altLang="cs-CZ" sz="2200" b="1" dirty="0"/>
              <a:t>Καλλιόπης</a:t>
            </a:r>
            <a:r>
              <a:rPr lang="cs-CZ" altLang="cs-CZ" sz="2200" dirty="0"/>
              <a:t>.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 err="1"/>
              <a:t>Με</a:t>
            </a:r>
            <a:r>
              <a:rPr lang="cs-CZ" altLang="cs-CZ" sz="2200" dirty="0"/>
              <a:t> </a:t>
            </a:r>
            <a:r>
              <a:rPr lang="cs-CZ" altLang="cs-CZ" sz="2200" dirty="0" err="1"/>
              <a:t>μάτι</a:t>
            </a:r>
            <a:r>
              <a:rPr lang="cs-CZ" altLang="cs-CZ" sz="2200" dirty="0"/>
              <a:t>ασε της </a:t>
            </a:r>
            <a:r>
              <a:rPr lang="cs-CZ" altLang="cs-CZ" sz="2200" b="1" dirty="0"/>
              <a:t>Σίβυλλας</a:t>
            </a:r>
            <a:r>
              <a:rPr lang="cs-CZ" altLang="cs-CZ" sz="2200" dirty="0"/>
              <a:t> εμέ η ματιά κι ακόμα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 err="1"/>
              <a:t>μου</a:t>
            </a:r>
            <a:r>
              <a:rPr lang="cs-CZ" altLang="cs-CZ" sz="2200" dirty="0"/>
              <a:t> </a:t>
            </a:r>
            <a:r>
              <a:rPr lang="cs-CZ" altLang="cs-CZ" sz="2200" dirty="0" err="1"/>
              <a:t>σκούζει</a:t>
            </a:r>
            <a:r>
              <a:rPr lang="cs-CZ" altLang="cs-CZ" sz="2200" dirty="0"/>
              <a:t> </a:t>
            </a:r>
            <a:r>
              <a:rPr lang="cs-CZ" altLang="cs-CZ" sz="2200" dirty="0" err="1"/>
              <a:t>μεσ</a:t>
            </a:r>
            <a:r>
              <a:rPr lang="cs-CZ" altLang="cs-CZ" sz="2200" dirty="0"/>
              <a:t>' </a:t>
            </a:r>
            <a:r>
              <a:rPr lang="cs-CZ" altLang="cs-CZ" sz="2200" dirty="0" err="1"/>
              <a:t>στ</a:t>
            </a:r>
            <a:r>
              <a:rPr lang="cs-CZ" altLang="cs-CZ" sz="2200" dirty="0"/>
              <a:t>α σωθικά το σκούσμα της </a:t>
            </a:r>
            <a:r>
              <a:rPr lang="cs-CZ" altLang="cs-CZ" sz="2200" b="1" dirty="0"/>
              <a:t>Κασσάντρας</a:t>
            </a:r>
            <a:r>
              <a:rPr lang="cs-CZ" altLang="cs-CZ" sz="2200" dirty="0"/>
              <a:t>.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Σαν </a:t>
            </a:r>
            <a:r>
              <a:rPr lang="cs-CZ" altLang="cs-CZ" sz="2200" b="1" dirty="0" err="1"/>
              <a:t>την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Εκά</a:t>
            </a:r>
            <a:r>
              <a:rPr lang="cs-CZ" altLang="cs-CZ" sz="2200" b="1" dirty="0"/>
              <a:t>βη </a:t>
            </a:r>
            <a:r>
              <a:rPr lang="cs-CZ" altLang="cs-CZ" sz="2200" dirty="0"/>
              <a:t>θρήνησα κι άκουσα της Γοργόνας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 err="1"/>
              <a:t>της</a:t>
            </a:r>
            <a:r>
              <a:rPr lang="cs-CZ" altLang="cs-CZ" sz="2200" dirty="0"/>
              <a:t> </a:t>
            </a:r>
            <a:r>
              <a:rPr lang="cs-CZ" altLang="cs-CZ" sz="2200" dirty="0" err="1"/>
              <a:t>μυθικής</a:t>
            </a:r>
            <a:r>
              <a:rPr lang="cs-CZ" altLang="cs-CZ" sz="2200" dirty="0"/>
              <a:t> </a:t>
            </a:r>
            <a:r>
              <a:rPr lang="cs-CZ" altLang="cs-CZ" sz="2200" dirty="0" err="1"/>
              <a:t>το</a:t>
            </a:r>
            <a:r>
              <a:rPr lang="cs-CZ" altLang="cs-CZ" sz="2200" dirty="0"/>
              <a:t> </a:t>
            </a:r>
            <a:r>
              <a:rPr lang="cs-CZ" altLang="cs-CZ" sz="2200" dirty="0" err="1"/>
              <a:t>ρώτημ</a:t>
            </a:r>
            <a:r>
              <a:rPr lang="cs-CZ" altLang="cs-CZ" sz="2200" dirty="0"/>
              <a:t>α το αψύ προς τα καράβια: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«</a:t>
            </a:r>
            <a:r>
              <a:rPr lang="cs-CZ" altLang="cs-CZ" sz="2200" b="1" dirty="0" err="1"/>
              <a:t>Ζη</a:t>
            </a:r>
            <a:r>
              <a:rPr lang="cs-CZ" altLang="cs-CZ" sz="2200" b="1" dirty="0"/>
              <a:t> ο βα</a:t>
            </a:r>
            <a:r>
              <a:rPr lang="cs-CZ" altLang="cs-CZ" sz="2200" b="1" dirty="0" err="1"/>
              <a:t>σιλάς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Αλέξ</a:t>
            </a:r>
            <a:r>
              <a:rPr lang="cs-CZ" altLang="cs-CZ" sz="2200" b="1" dirty="0"/>
              <a:t>αντρος</a:t>
            </a:r>
            <a:r>
              <a:rPr lang="cs-CZ" altLang="cs-CZ" sz="2200" dirty="0"/>
              <a:t>;» Κ' εγώ ειμ' η απόκριση · είπα: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«</a:t>
            </a:r>
            <a:r>
              <a:rPr lang="cs-CZ" altLang="cs-CZ" sz="2200" dirty="0" err="1"/>
              <a:t>Δέσ</a:t>
            </a:r>
            <a:r>
              <a:rPr lang="cs-CZ" altLang="cs-CZ" sz="2200" dirty="0"/>
              <a:t>ποινα, ζη και ζώνεται, δικός μας είναι πάντα!»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Έπα</a:t>
            </a:r>
            <a:r>
              <a:rPr lang="cs-CZ" altLang="cs-CZ" sz="2200" dirty="0" err="1"/>
              <a:t>ιξ</a:t>
            </a:r>
            <a:r>
              <a:rPr lang="cs-CZ" altLang="cs-CZ" sz="2200" dirty="0"/>
              <a:t>α εγώ της </a:t>
            </a:r>
            <a:r>
              <a:rPr lang="cs-CZ" altLang="cs-CZ" sz="2200" b="1" dirty="0"/>
              <a:t>Μαξιμώς</a:t>
            </a:r>
            <a:r>
              <a:rPr lang="cs-CZ" altLang="cs-CZ" sz="2200" dirty="0"/>
              <a:t> και χόρεψε · του </a:t>
            </a:r>
            <a:r>
              <a:rPr lang="cs-CZ" altLang="cs-CZ" sz="2200" b="1" dirty="0"/>
              <a:t>Ακρίτα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 err="1"/>
              <a:t>ξεσκέ</a:t>
            </a:r>
            <a:r>
              <a:rPr lang="cs-CZ" altLang="cs-CZ" sz="2200" dirty="0"/>
              <a:t>πασα τη λεβεντιά και τον παράδωκα ίσα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π</a:t>
            </a:r>
            <a:r>
              <a:rPr lang="cs-CZ" altLang="cs-CZ" sz="2200" dirty="0" err="1"/>
              <a:t>ρος</a:t>
            </a:r>
            <a:r>
              <a:rPr lang="cs-CZ" altLang="cs-CZ" sz="2200" dirty="0"/>
              <a:t> </a:t>
            </a:r>
            <a:r>
              <a:rPr lang="cs-CZ" altLang="cs-CZ" sz="2200" dirty="0" err="1"/>
              <a:t>τους</a:t>
            </a:r>
            <a:r>
              <a:rPr lang="cs-CZ" altLang="cs-CZ" sz="2200" dirty="0"/>
              <a:t> κα</a:t>
            </a:r>
            <a:r>
              <a:rPr lang="cs-CZ" altLang="cs-CZ" sz="2200" dirty="0" err="1"/>
              <a:t>ιρούς</a:t>
            </a:r>
            <a:r>
              <a:rPr lang="cs-CZ" altLang="cs-CZ" sz="2200" dirty="0"/>
              <a:t> α</a:t>
            </a:r>
            <a:r>
              <a:rPr lang="cs-CZ" altLang="cs-CZ" sz="2200" dirty="0" err="1"/>
              <a:t>θάν</a:t>
            </a:r>
            <a:r>
              <a:rPr lang="cs-CZ" altLang="cs-CZ" sz="2200" dirty="0"/>
              <a:t>ατο · και οι Μοίρες με μοίραναν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 err="1"/>
              <a:t>όλες</a:t>
            </a:r>
            <a:r>
              <a:rPr lang="cs-CZ" altLang="cs-CZ" sz="2200" dirty="0"/>
              <a:t> · π</a:t>
            </a:r>
            <a:r>
              <a:rPr lang="cs-CZ" altLang="cs-CZ" sz="2200" dirty="0" err="1"/>
              <a:t>ρωτοφ</a:t>
            </a:r>
            <a:r>
              <a:rPr lang="cs-CZ" altLang="cs-CZ" sz="2200" dirty="0"/>
              <a:t>ανέρωτη στη δόξα της </a:t>
            </a:r>
            <a:r>
              <a:rPr lang="cs-CZ" altLang="cs-CZ" sz="2200" b="1" dirty="0">
                <a:solidFill>
                  <a:srgbClr val="00B050"/>
                </a:solidFill>
              </a:rPr>
              <a:t>Αθήνας</a:t>
            </a:r>
            <a:r>
              <a:rPr lang="cs-CZ" altLang="cs-CZ" sz="2200" dirty="0"/>
              <a:t>,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απο </a:t>
            </a:r>
            <a:r>
              <a:rPr lang="cs-CZ" altLang="cs-CZ" sz="2200" dirty="0" err="1"/>
              <a:t>τη</a:t>
            </a:r>
            <a:r>
              <a:rPr lang="cs-CZ" altLang="cs-CZ" sz="2200" dirty="0"/>
              <a:t> </a:t>
            </a:r>
            <a:r>
              <a:rPr lang="cs-CZ" altLang="cs-CZ" sz="2200" b="1" dirty="0" err="1">
                <a:solidFill>
                  <a:srgbClr val="00B050"/>
                </a:solidFill>
              </a:rPr>
              <a:t>Ρώμη</a:t>
            </a:r>
            <a:r>
              <a:rPr lang="cs-CZ" altLang="cs-CZ" sz="2200" dirty="0"/>
              <a:t> π</a:t>
            </a:r>
            <a:r>
              <a:rPr lang="cs-CZ" altLang="cs-CZ" sz="2200" dirty="0" err="1"/>
              <a:t>έρ</a:t>
            </a:r>
            <a:r>
              <a:rPr lang="cs-CZ" altLang="cs-CZ" sz="2200" dirty="0"/>
              <a:t>ασα και ρίζωσα στην </a:t>
            </a:r>
            <a:r>
              <a:rPr lang="cs-CZ" altLang="cs-CZ" sz="2200" b="1" dirty="0">
                <a:solidFill>
                  <a:srgbClr val="00B050"/>
                </a:solidFill>
              </a:rPr>
              <a:t>Πόλη</a:t>
            </a:r>
            <a:r>
              <a:rPr lang="cs-CZ" altLang="cs-CZ" sz="22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7095" name="Rectangle 21709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89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5400"/>
              <a:t>Prameny</a:t>
            </a:r>
          </a:p>
        </p:txBody>
      </p:sp>
      <p:sp>
        <p:nvSpPr>
          <p:cNvPr id="21709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67968" rIns="91440" bIns="45720" rtlCol="0">
            <a:normAutofit/>
          </a:bodyPr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200" dirty="0"/>
          </a:p>
          <a:p>
            <a:pPr marL="230187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Starořecká literatura (Iliada – 4. zpěv Císařovy flétny)</a:t>
            </a:r>
          </a:p>
          <a:p>
            <a:pPr marL="230187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Byzantská literatura: kroniky, historiografie, </a:t>
            </a:r>
            <a:r>
              <a:rPr lang="cs-CZ" altLang="cs-CZ" sz="2400" dirty="0" err="1"/>
              <a:t>raněkřesťanská</a:t>
            </a:r>
            <a:r>
              <a:rPr lang="cs-CZ" altLang="cs-CZ" sz="2400" dirty="0"/>
              <a:t> literatura, </a:t>
            </a:r>
            <a:r>
              <a:rPr lang="cs-CZ" altLang="cs-CZ" sz="2400" dirty="0" err="1"/>
              <a:t>synaxaria</a:t>
            </a:r>
            <a:r>
              <a:rPr lang="cs-CZ" altLang="cs-CZ" sz="2400" dirty="0"/>
              <a:t>)</a:t>
            </a:r>
          </a:p>
          <a:p>
            <a:pPr marL="230187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Krétská renesance</a:t>
            </a:r>
          </a:p>
          <a:p>
            <a:pPr marL="230187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Lidová tradice</a:t>
            </a:r>
          </a:p>
          <a:p>
            <a:pPr marL="230187" indent="-342900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Novořecká literatura (</a:t>
            </a:r>
            <a:r>
              <a:rPr lang="cs-CZ" altLang="cs-CZ" sz="2400" dirty="0" err="1"/>
              <a:t>Solomos</a:t>
            </a:r>
            <a:r>
              <a:rPr lang="cs-CZ" altLang="cs-CZ" sz="2400" dirty="0"/>
              <a:t>, aj.)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8119" name="Rectangle 21811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13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5400"/>
              <a:t>Struktura, jazyk a verš</a:t>
            </a:r>
          </a:p>
        </p:txBody>
      </p:sp>
      <p:sp>
        <p:nvSpPr>
          <p:cNvPr id="21812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69732" rIns="91440" bIns="45720" rtlCol="0">
            <a:normAutofit/>
          </a:bodyPr>
          <a:lstStyle/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200" dirty="0"/>
              <a:t>- </a:t>
            </a:r>
            <a:r>
              <a:rPr lang="cs-CZ" altLang="cs-CZ" dirty="0"/>
              <a:t>dva úvodní zpěvy + 12 hlavních zpěvů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dirty="0"/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- různé jazykové roviny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dirty="0"/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- politický verš – národní verš, inovace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6135" name="Rectangle 176134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37" name="Freeform: Shape 176136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FFFFFF"/>
                </a:solidFill>
              </a:rPr>
              <a:t>Jazyková otázka </a:t>
            </a:r>
            <a:br>
              <a:rPr lang="el-GR" altLang="cs-CZ" b="1">
                <a:solidFill>
                  <a:srgbClr val="FFFFFF"/>
                </a:solidFill>
              </a:rPr>
            </a:br>
            <a:r>
              <a:rPr lang="cs-CZ" altLang="cs-CZ" b="1">
                <a:solidFill>
                  <a:srgbClr val="FFFFFF"/>
                </a:solidFill>
              </a:rPr>
              <a:t> 2. polovina 19.st</a:t>
            </a:r>
            <a:r>
              <a:rPr lang="cs-CZ" altLang="cs-CZ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176139" name="Arc 17613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56502" rIns="91440" bIns="45720" rtlCol="0" anchor="ctr">
            <a:normAutofit/>
          </a:bodyPr>
          <a:lstStyle/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en-US" altLang="cs-CZ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dirty="0"/>
              <a:t>- </a:t>
            </a:r>
            <a:r>
              <a:rPr lang="en-US" altLang="cs-CZ" dirty="0" err="1"/>
              <a:t>odlišný</a:t>
            </a:r>
            <a:r>
              <a:rPr lang="en-US" altLang="cs-CZ" dirty="0"/>
              <a:t> </a:t>
            </a:r>
            <a:r>
              <a:rPr lang="en-US" altLang="cs-CZ" dirty="0" err="1"/>
              <a:t>přístup</a:t>
            </a:r>
            <a:r>
              <a:rPr lang="en-US" altLang="cs-CZ" dirty="0"/>
              <a:t> </a:t>
            </a:r>
            <a:r>
              <a:rPr lang="en-US" altLang="cs-CZ" b="1" dirty="0" err="1"/>
              <a:t>jónské</a:t>
            </a:r>
            <a:r>
              <a:rPr lang="en-US" altLang="cs-CZ" b="1" dirty="0"/>
              <a:t> a </a:t>
            </a:r>
            <a:r>
              <a:rPr lang="en-US" altLang="cs-CZ" b="1" dirty="0" err="1"/>
              <a:t>aténské</a:t>
            </a:r>
            <a:r>
              <a:rPr lang="en-US" altLang="cs-CZ" b="1" dirty="0"/>
              <a:t> </a:t>
            </a:r>
            <a:r>
              <a:rPr lang="cs-CZ" altLang="cs-CZ" b="1" dirty="0"/>
              <a:t>romantické </a:t>
            </a:r>
            <a:r>
              <a:rPr lang="en-US" altLang="cs-CZ" b="1" dirty="0" err="1"/>
              <a:t>školy</a:t>
            </a:r>
            <a:r>
              <a:rPr lang="cs-CZ" altLang="cs-CZ" b="1" dirty="0"/>
              <a:t> (stará aténská škola)</a:t>
            </a:r>
            <a:endParaRPr lang="en-US" altLang="cs-CZ" b="1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dirty="0"/>
              <a:t>- </a:t>
            </a:r>
            <a:r>
              <a:rPr lang="en-US" altLang="cs-CZ" dirty="0" err="1"/>
              <a:t>aténská</a:t>
            </a:r>
            <a:r>
              <a:rPr lang="en-US" altLang="cs-CZ" dirty="0"/>
              <a:t> </a:t>
            </a:r>
            <a:r>
              <a:rPr lang="en-US" altLang="cs-CZ" dirty="0" err="1"/>
              <a:t>škola</a:t>
            </a:r>
            <a:r>
              <a:rPr lang="en-US" altLang="cs-CZ" dirty="0"/>
              <a:t> – </a:t>
            </a:r>
            <a:r>
              <a:rPr lang="en-US" altLang="cs-CZ" dirty="0" err="1"/>
              <a:t>směřování</a:t>
            </a:r>
            <a:r>
              <a:rPr lang="en-US" altLang="cs-CZ" dirty="0"/>
              <a:t> k </a:t>
            </a:r>
            <a:r>
              <a:rPr lang="en-US" altLang="cs-CZ" dirty="0" err="1"/>
              <a:t>stále</a:t>
            </a:r>
            <a:r>
              <a:rPr lang="en-US" altLang="cs-CZ" dirty="0"/>
              <a:t> </a:t>
            </a:r>
            <a:r>
              <a:rPr lang="en-US" altLang="cs-CZ" dirty="0" err="1"/>
              <a:t>intenzivnějšímu</a:t>
            </a:r>
            <a:r>
              <a:rPr lang="en-US" altLang="cs-CZ" dirty="0"/>
              <a:t> </a:t>
            </a:r>
            <a:r>
              <a:rPr lang="en-US" altLang="cs-CZ" dirty="0" err="1"/>
              <a:t>archaismu</a:t>
            </a:r>
            <a:endParaRPr lang="en-US" altLang="cs-CZ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dirty="0"/>
              <a:t>- </a:t>
            </a:r>
            <a:r>
              <a:rPr lang="en-US" altLang="cs-CZ" dirty="0" err="1"/>
              <a:t>vliv</a:t>
            </a:r>
            <a:r>
              <a:rPr lang="en-US" altLang="cs-CZ" dirty="0"/>
              <a:t> </a:t>
            </a:r>
            <a:r>
              <a:rPr lang="en-US" altLang="cs-CZ" dirty="0" err="1"/>
              <a:t>literárních</a:t>
            </a:r>
            <a:r>
              <a:rPr lang="en-US" altLang="cs-CZ" dirty="0"/>
              <a:t> </a:t>
            </a:r>
            <a:r>
              <a:rPr lang="en-US" altLang="cs-CZ" dirty="0" err="1"/>
              <a:t>soutěží</a:t>
            </a:r>
            <a:endParaRPr lang="en-US" altLang="cs-CZ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n-US" altLang="cs-CZ" dirty="0"/>
              <a:t>- </a:t>
            </a:r>
            <a:r>
              <a:rPr lang="en-US" altLang="cs-CZ" dirty="0" err="1"/>
              <a:t>postupně</a:t>
            </a:r>
            <a:r>
              <a:rPr lang="en-US" altLang="cs-CZ" dirty="0"/>
              <a:t> </a:t>
            </a:r>
            <a:r>
              <a:rPr lang="en-US" altLang="cs-CZ" dirty="0" err="1"/>
              <a:t>hledání</a:t>
            </a:r>
            <a:r>
              <a:rPr lang="en-US" altLang="cs-CZ" dirty="0"/>
              <a:t> </a:t>
            </a:r>
            <a:r>
              <a:rPr lang="en-US" altLang="cs-CZ" dirty="0" err="1"/>
              <a:t>argumentů</a:t>
            </a:r>
            <a:r>
              <a:rPr lang="en-US" altLang="cs-CZ" dirty="0"/>
              <a:t> </a:t>
            </a:r>
            <a:r>
              <a:rPr lang="en-US" altLang="cs-CZ" b="1" dirty="0" err="1"/>
              <a:t>na</a:t>
            </a:r>
            <a:r>
              <a:rPr lang="en-US" altLang="cs-CZ" b="1" dirty="0"/>
              <a:t> </a:t>
            </a:r>
            <a:r>
              <a:rPr lang="en-US" altLang="cs-CZ" b="1" dirty="0" err="1"/>
              <a:t>podporu</a:t>
            </a:r>
            <a:r>
              <a:rPr lang="en-US" altLang="cs-CZ" b="1" dirty="0"/>
              <a:t> </a:t>
            </a:r>
            <a:r>
              <a:rPr lang="en-US" altLang="cs-CZ" b="1" dirty="0" err="1"/>
              <a:t>dimotiki</a:t>
            </a:r>
            <a:r>
              <a:rPr lang="en-US" altLang="cs-CZ" b="1" dirty="0"/>
              <a:t> </a:t>
            </a:r>
            <a:r>
              <a:rPr lang="en-US" altLang="cs-CZ" dirty="0"/>
              <a:t>(</a:t>
            </a:r>
            <a:r>
              <a:rPr lang="en-US" altLang="cs-CZ" dirty="0" err="1"/>
              <a:t>živý</a:t>
            </a:r>
            <a:r>
              <a:rPr lang="en-US" altLang="cs-CZ" dirty="0"/>
              <a:t> </a:t>
            </a:r>
            <a:r>
              <a:rPr lang="en-US" altLang="cs-CZ" dirty="0" err="1"/>
              <a:t>jazyk</a:t>
            </a:r>
            <a:r>
              <a:rPr lang="en-US" altLang="cs-CZ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cs-CZ" sz="5000" b="1">
                <a:solidFill>
                  <a:srgbClr val="FFFFFF"/>
                </a:solidFill>
              </a:rPr>
              <a:t>Generace r. 1880 – próza</a:t>
            </a:r>
            <a:br>
              <a:rPr lang="cs-CZ" sz="5000" b="1">
                <a:solidFill>
                  <a:srgbClr val="FFFFFF"/>
                </a:solidFill>
              </a:rPr>
            </a:br>
            <a:r>
              <a:rPr lang="cs-CZ" sz="5000" b="1">
                <a:solidFill>
                  <a:srgbClr val="FFFFFF"/>
                </a:solidFill>
              </a:rPr>
              <a:t>ithografie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1200" y="882315"/>
            <a:ext cx="6167120" cy="5294647"/>
          </a:xfrm>
        </p:spPr>
        <p:txBody>
          <a:bodyPr>
            <a:normAutofit/>
          </a:bodyPr>
          <a:lstStyle/>
          <a:p>
            <a:r>
              <a:rPr lang="cs-CZ" sz="2400" dirty="0"/>
              <a:t>protiromantické tendence</a:t>
            </a:r>
          </a:p>
          <a:p>
            <a:r>
              <a:rPr lang="cs-CZ" sz="2400" dirty="0"/>
              <a:t>evropský realismus a naturalismus</a:t>
            </a:r>
          </a:p>
          <a:p>
            <a:r>
              <a:rPr lang="cs-CZ" sz="2400" dirty="0"/>
              <a:t>rozvoj etnografie a folkloristiky</a:t>
            </a:r>
          </a:p>
          <a:p>
            <a:r>
              <a:rPr lang="cs-CZ" sz="2400" dirty="0"/>
              <a:t>překlad Zolovy </a:t>
            </a:r>
            <a:r>
              <a:rPr lang="cs-CZ" sz="2400" b="1" i="1" dirty="0" err="1"/>
              <a:t>Nany</a:t>
            </a:r>
            <a:r>
              <a:rPr lang="cs-CZ" sz="2400" dirty="0"/>
              <a:t> (úvod – </a:t>
            </a:r>
            <a:r>
              <a:rPr lang="cs-CZ" sz="2400" dirty="0" err="1"/>
              <a:t>manifestrealismu</a:t>
            </a:r>
            <a:r>
              <a:rPr lang="cs-CZ" sz="2400" dirty="0"/>
              <a:t>)</a:t>
            </a:r>
          </a:p>
          <a:p>
            <a:pPr marL="0" indent="0"/>
            <a:r>
              <a:rPr lang="cs-CZ" sz="2400" b="1" dirty="0"/>
              <a:t>Definice: </a:t>
            </a:r>
            <a:r>
              <a:rPr lang="cs-CZ" sz="2400" dirty="0"/>
              <a:t>realistická próza, povídka nebo román, která se tematicky soustředí na problematiku řeckého venkova, později i města.</a:t>
            </a:r>
          </a:p>
          <a:p>
            <a:pPr marL="0" indent="0"/>
            <a:r>
              <a:rPr lang="cs-CZ" sz="2400" b="1" dirty="0"/>
              <a:t>Hlavní cíl: </a:t>
            </a:r>
            <a:r>
              <a:rPr lang="cs-CZ" sz="2400" dirty="0"/>
              <a:t>zobrazení zvyků, mravů, způsobu života, ale charakterů žijících na řeckém venkově, později i ve městech </a:t>
            </a:r>
          </a:p>
        </p:txBody>
      </p:sp>
    </p:spTree>
    <p:extLst>
      <p:ext uri="{BB962C8B-B14F-4D97-AF65-F5344CB8AC3E}">
        <p14:creationId xmlns:p14="http://schemas.microsoft.com/office/powerpoint/2010/main" val="31806635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cs-CZ" sz="5400">
                <a:solidFill>
                  <a:srgbClr val="FFFFFF"/>
                </a:solidFill>
              </a:rPr>
              <a:t>Ithografie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5999" y="882315"/>
            <a:ext cx="5254754" cy="5294647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cs-CZ" dirty="0"/>
              <a:t>idyly  X sociální kritika (realismus, naturalismus)</a:t>
            </a:r>
          </a:p>
          <a:p>
            <a:pPr marL="457200" indent="-457200">
              <a:buFontTx/>
              <a:buChar char="-"/>
            </a:pPr>
            <a:r>
              <a:rPr lang="cs-CZ" dirty="0"/>
              <a:t>jazyk: </a:t>
            </a:r>
            <a:r>
              <a:rPr lang="cs-CZ" dirty="0" err="1"/>
              <a:t>katharevusa</a:t>
            </a:r>
            <a:r>
              <a:rPr lang="cs-CZ" dirty="0"/>
              <a:t> → </a:t>
            </a:r>
            <a:r>
              <a:rPr lang="cs-CZ" dirty="0" err="1"/>
              <a:t>dimotiki</a:t>
            </a:r>
            <a:r>
              <a:rPr lang="cs-CZ" dirty="0"/>
              <a:t> (dialogy…)</a:t>
            </a:r>
          </a:p>
          <a:p>
            <a:pPr marL="457200" indent="-457200">
              <a:buFontTx/>
              <a:buChar char="-"/>
            </a:pPr>
            <a:r>
              <a:rPr lang="cs-CZ" dirty="0"/>
              <a:t>dobrá znalost prostředí („folkloristé“)</a:t>
            </a:r>
          </a:p>
          <a:p>
            <a:pPr marL="457200" indent="-457200">
              <a:buFontTx/>
              <a:buChar char="-"/>
            </a:pPr>
            <a:r>
              <a:rPr lang="cs-CZ" dirty="0"/>
              <a:t>„psychologie postav“</a:t>
            </a:r>
          </a:p>
          <a:p>
            <a:pPr marL="457200" indent="-457200">
              <a:buFontTx/>
              <a:buChar char="-"/>
            </a:pPr>
            <a:r>
              <a:rPr lang="cs-CZ" dirty="0"/>
              <a:t>Alexandros </a:t>
            </a:r>
            <a:r>
              <a:rPr lang="cs-CZ" dirty="0" err="1"/>
              <a:t>Papadiamantis</a:t>
            </a:r>
            <a:r>
              <a:rPr lang="cs-CZ" dirty="0"/>
              <a:t>: </a:t>
            </a:r>
            <a:r>
              <a:rPr lang="cs-CZ" i="1" dirty="0"/>
              <a:t>Vražednice</a:t>
            </a:r>
          </a:p>
        </p:txBody>
      </p:sp>
      <p:pic>
        <p:nvPicPr>
          <p:cNvPr id="5" name="Obrázek 4" descr="Obsah obrázku osoba&#10;&#10;Popis byl vytvořen automaticky">
            <a:extLst>
              <a:ext uri="{FF2B5EF4-FFF2-40B4-BE49-F238E27FC236}">
                <a16:creationId xmlns:a16="http://schemas.microsoft.com/office/drawing/2014/main" id="{FB2F31ED-3D07-D072-F208-A88496143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654" y="4124960"/>
            <a:ext cx="2582161" cy="241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96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127001"/>
            <a:ext cx="8224838" cy="781720"/>
          </a:xfrm>
          <a:ln/>
        </p:spPr>
        <p:txBody>
          <a:bodyPr vert="horz" lIns="91440" tIns="85608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b="1" dirty="0" err="1">
                <a:solidFill>
                  <a:srgbClr val="002060"/>
                </a:solidFill>
              </a:rPr>
              <a:t>Dimotikismus</a:t>
            </a:r>
            <a:endParaRPr lang="cs-CZ" altLang="cs-CZ" sz="3600" b="1" dirty="0">
              <a:solidFill>
                <a:srgbClr val="002060"/>
              </a:solidFill>
            </a:endParaRPr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03512" y="1052737"/>
            <a:ext cx="8712968" cy="5648325"/>
          </a:xfrm>
          <a:ln/>
        </p:spPr>
        <p:txBody>
          <a:bodyPr vert="horz" lIns="91440" tIns="66204" rIns="91440" bIns="45720" rtlCol="0">
            <a:normAutofit/>
          </a:bodyPr>
          <a:lstStyle/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200" b="1" dirty="0">
                <a:solidFill>
                  <a:srgbClr val="00B050"/>
                </a:solidFill>
              </a:rPr>
              <a:t>mezníkem r. 1888</a:t>
            </a:r>
            <a:r>
              <a:rPr lang="el-GR" altLang="cs-CZ" sz="2200" b="1" dirty="0">
                <a:solidFill>
                  <a:srgbClr val="00B050"/>
                </a:solidFill>
              </a:rPr>
              <a:t>: </a:t>
            </a:r>
            <a:r>
              <a:rPr lang="el-GR" altLang="cs-CZ" sz="2200" b="1" i="1" dirty="0">
                <a:solidFill>
                  <a:srgbClr val="00B050"/>
                </a:solidFill>
              </a:rPr>
              <a:t>Τ</a:t>
            </a:r>
            <a:r>
              <a:rPr lang="cs-CZ" altLang="cs-CZ" sz="2200" b="1" i="1" dirty="0">
                <a:solidFill>
                  <a:srgbClr val="00B050"/>
                </a:solidFill>
              </a:rPr>
              <a:t>ο τα</a:t>
            </a:r>
            <a:r>
              <a:rPr lang="cs-CZ" altLang="cs-CZ" sz="2200" b="1" i="1" dirty="0" err="1">
                <a:solidFill>
                  <a:srgbClr val="00B050"/>
                </a:solidFill>
              </a:rPr>
              <a:t>ξίδι</a:t>
            </a:r>
            <a:r>
              <a:rPr lang="cs-CZ" altLang="cs-CZ" sz="2200" b="1" i="1" dirty="0">
                <a:solidFill>
                  <a:srgbClr val="00B050"/>
                </a:solidFill>
              </a:rPr>
              <a:t> </a:t>
            </a:r>
            <a:r>
              <a:rPr lang="cs-CZ" altLang="cs-CZ" sz="2200" b="1" i="1" dirty="0" err="1">
                <a:solidFill>
                  <a:srgbClr val="00B050"/>
                </a:solidFill>
              </a:rPr>
              <a:t>μου</a:t>
            </a:r>
            <a:r>
              <a:rPr lang="el-GR" altLang="cs-CZ" sz="2200" b="1" i="1" dirty="0">
                <a:solidFill>
                  <a:srgbClr val="00B050"/>
                </a:solidFill>
              </a:rPr>
              <a:t> </a:t>
            </a:r>
            <a:r>
              <a:rPr lang="cs-CZ" altLang="cs-CZ" sz="2200" b="1" i="1" dirty="0">
                <a:solidFill>
                  <a:srgbClr val="00B050"/>
                </a:solidFill>
              </a:rPr>
              <a:t>J. </a:t>
            </a:r>
            <a:r>
              <a:rPr lang="cs-CZ" altLang="cs-CZ" sz="2200" b="1" i="1" dirty="0" err="1">
                <a:solidFill>
                  <a:srgbClr val="00B050"/>
                </a:solidFill>
              </a:rPr>
              <a:t>Psycharise</a:t>
            </a:r>
            <a:endParaRPr lang="cs-CZ" altLang="cs-CZ" sz="2200" b="1" i="1" dirty="0">
              <a:solidFill>
                <a:srgbClr val="00B050"/>
              </a:solidFill>
            </a:endParaRPr>
          </a:p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el-GR" altLang="cs-CZ" b="1" dirty="0"/>
          </a:p>
          <a:p>
            <a:pPr marL="0" indent="0">
              <a:spcBef>
                <a:spcPts val="600"/>
              </a:spcBef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b="1" dirty="0" err="1"/>
              <a:t>Giannis</a:t>
            </a:r>
            <a:r>
              <a:rPr lang="cs-CZ" altLang="cs-CZ" b="1" dirty="0"/>
              <a:t> </a:t>
            </a:r>
            <a:r>
              <a:rPr lang="cs-CZ" altLang="cs-CZ" b="1" dirty="0" err="1"/>
              <a:t>Psycharis</a:t>
            </a:r>
            <a:r>
              <a:rPr lang="cs-CZ" altLang="cs-CZ" b="1" dirty="0"/>
              <a:t> </a:t>
            </a:r>
            <a:r>
              <a:rPr lang="cs-CZ" altLang="cs-CZ" sz="2000" dirty="0"/>
              <a:t>(</a:t>
            </a:r>
            <a:r>
              <a:rPr lang="el-GR" altLang="cs-CZ" sz="2000" dirty="0"/>
              <a:t>1854‒1929</a:t>
            </a:r>
            <a:r>
              <a:rPr lang="cs-CZ" altLang="cs-CZ" sz="2000" dirty="0"/>
              <a:t>)</a:t>
            </a:r>
          </a:p>
          <a:p>
            <a:pPr marL="0" indent="0">
              <a:spcBef>
                <a:spcPts val="6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cs-CZ" altLang="cs-CZ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200" dirty="0"/>
              <a:t>většinu</a:t>
            </a:r>
            <a:r>
              <a:rPr lang="cs-CZ" altLang="cs-CZ" sz="2000" dirty="0"/>
              <a:t> života strávil v </a:t>
            </a:r>
            <a:r>
              <a:rPr lang="cs-CZ" altLang="cs-CZ" sz="2000" b="1" dirty="0"/>
              <a:t>zahraničí</a:t>
            </a:r>
            <a:r>
              <a:rPr lang="cs-CZ" altLang="cs-CZ" sz="2000" dirty="0"/>
              <a:t> (Paříž)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200" dirty="0"/>
              <a:t>profesorem </a:t>
            </a:r>
            <a:r>
              <a:rPr lang="cs-CZ" altLang="cs-CZ" sz="2200" b="1" dirty="0" err="1"/>
              <a:t>byz</a:t>
            </a:r>
            <a:r>
              <a:rPr lang="cs-CZ" altLang="cs-CZ" sz="2200" b="1" dirty="0"/>
              <a:t>. a moderní řečtiny </a:t>
            </a:r>
            <a:r>
              <a:rPr lang="cs-CZ" altLang="cs-CZ" sz="2200" dirty="0"/>
              <a:t>v Paříži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200" dirty="0"/>
              <a:t>zájem o otázku mluvené podoby jazyka – </a:t>
            </a:r>
            <a:r>
              <a:rPr lang="cs-CZ" altLang="cs-CZ" sz="2200" b="1" i="1" dirty="0" err="1"/>
              <a:t>dimotiki</a:t>
            </a:r>
            <a:endParaRPr lang="cs-CZ" altLang="cs-CZ" sz="2200" b="1" i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200" dirty="0"/>
              <a:t>zasazuje se o užití </a:t>
            </a:r>
            <a:r>
              <a:rPr lang="cs-CZ" altLang="cs-CZ" sz="2200" i="1" dirty="0" err="1"/>
              <a:t>dimotiki</a:t>
            </a:r>
            <a:r>
              <a:rPr lang="cs-CZ" altLang="cs-CZ" sz="2200" dirty="0"/>
              <a:t> v </a:t>
            </a:r>
            <a:r>
              <a:rPr lang="cs-CZ" altLang="cs-CZ" sz="2200" b="1" dirty="0"/>
              <a:t>próze</a:t>
            </a:r>
          </a:p>
          <a:p>
            <a:pPr marL="0" indent="0">
              <a:lnSpc>
                <a:spcPct val="10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l-GR" altLang="cs-CZ" sz="2200" dirty="0"/>
              <a:t>                          </a:t>
            </a:r>
            <a:r>
              <a:rPr lang="cs-CZ" altLang="cs-CZ" sz="2200" dirty="0"/>
              <a:t>Své názory uplatňuje v díle </a:t>
            </a:r>
            <a:r>
              <a:rPr lang="cs-CZ" altLang="cs-CZ" sz="2200" b="1" i="1" dirty="0"/>
              <a:t>Moje cesta.</a:t>
            </a:r>
            <a:r>
              <a:rPr lang="cs-CZ" altLang="cs-CZ" sz="2200" dirty="0"/>
              <a:t> </a:t>
            </a:r>
            <a:endParaRPr lang="el-GR" altLang="cs-CZ" sz="2200" dirty="0"/>
          </a:p>
          <a:p>
            <a:pPr marL="0" indent="0">
              <a:lnSpc>
                <a:spcPct val="10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el-GR" altLang="cs-CZ" sz="2200" dirty="0"/>
              <a:t>                          </a:t>
            </a:r>
            <a:r>
              <a:rPr lang="cs-CZ" altLang="cs-CZ" sz="2200" dirty="0"/>
              <a:t>Vydání znamenalo zásadní obrat ve vývoji prózy</a:t>
            </a:r>
            <a:endParaRPr lang="el-GR" altLang="cs-CZ" sz="2200" dirty="0"/>
          </a:p>
          <a:p>
            <a:pPr marL="0" indent="0">
              <a:lnSpc>
                <a:spcPct val="10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200" dirty="0"/>
              <a:t>                          a začátek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dimotikistického</a:t>
            </a:r>
            <a:r>
              <a:rPr lang="cs-CZ" altLang="cs-CZ" sz="2200" b="1" dirty="0"/>
              <a:t> hnutí </a:t>
            </a:r>
            <a:r>
              <a:rPr lang="cs-CZ" altLang="cs-CZ" sz="2200" dirty="0"/>
              <a:t>(vědecká úroveň)</a:t>
            </a:r>
          </a:p>
          <a:p>
            <a:pPr marL="0" indent="0">
              <a:lnSpc>
                <a:spcPct val="100000"/>
              </a:lnSpc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cs-CZ" altLang="cs-CZ" sz="2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584" y="0"/>
            <a:ext cx="2448965" cy="3058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553744"/>
            <a:ext cx="1497766" cy="230425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9207" name="Rectangle 17920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09" name="Freeform: Shape 17920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FFFFFF"/>
                </a:solidFill>
              </a:rPr>
              <a:t>Psycharis a jazyková otázka</a:t>
            </a:r>
          </a:p>
        </p:txBody>
      </p:sp>
      <p:sp>
        <p:nvSpPr>
          <p:cNvPr id="179211" name="Arc 17921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67272" y="0"/>
            <a:ext cx="7852008" cy="6858000"/>
          </a:xfrm>
        </p:spPr>
        <p:txBody>
          <a:bodyPr vert="horz" lIns="91440" tIns="66204" rIns="91440" bIns="45720" rtlCol="0" anchor="ctr">
            <a:normAutofit/>
          </a:bodyPr>
          <a:lstStyle/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b="1" dirty="0"/>
              <a:t>Vychází z názorů tzv. mladogramatické školy: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- jazyk je přirozený jev, který je možno vědecky zkoumat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- charakter jazyka je dán historickými změnami (vývoj jazyka tedy není náhodný, ale má své zákonitosti)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u="sng" dirty="0"/>
              <a:t>- změny jazyka jsou přirozené a týkají se všech živých jazyků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- hlavní příčinou změn jsou především </a:t>
            </a:r>
            <a:r>
              <a:rPr lang="cs-CZ" altLang="cs-CZ" sz="2400" u="sng" dirty="0"/>
              <a:t>fonetické zákony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- vědecká analýza se uskutečňuje pomocí srovnávací metody a to ze synchronního (mezi současnými dialekty) i diachronního hlediska (mezi jednotlivými historickými obdobími)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b="1" dirty="0" err="1"/>
              <a:t>Psycharis</a:t>
            </a:r>
            <a:r>
              <a:rPr lang="cs-CZ" altLang="cs-CZ" sz="2400" b="1" dirty="0"/>
              <a:t>:</a:t>
            </a:r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- spisovný jazyk je nutné budovat </a:t>
            </a:r>
            <a:r>
              <a:rPr lang="cs-CZ" altLang="cs-CZ" sz="2400" u="sng" dirty="0"/>
              <a:t>na živém jazyce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katharevusa</a:t>
            </a:r>
            <a:r>
              <a:rPr lang="cs-CZ" altLang="cs-CZ" sz="2400" dirty="0"/>
              <a:t> je jazyk umělý)</a:t>
            </a:r>
          </a:p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cs-CZ" altLang="cs-CZ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0231" name="Rectangle 18023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33" name="Freeform: Shape 18023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25" name="Rectangle 1"/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85608" rIns="91440" bIns="45720" rtlCol="0"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Psycharis a jazyková otázka</a:t>
            </a:r>
          </a:p>
        </p:txBody>
      </p:sp>
      <p:sp>
        <p:nvSpPr>
          <p:cNvPr id="180235" name="Arc 18023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67272" y="591344"/>
            <a:ext cx="7567528" cy="6093936"/>
          </a:xfrm>
        </p:spPr>
        <p:txBody>
          <a:bodyPr vert="horz" lIns="91440" tIns="67968" rIns="91440" bIns="45720" rtlCol="0" anchor="ctr">
            <a:normAutofit/>
          </a:bodyPr>
          <a:lstStyle/>
          <a:p>
            <a:pPr marL="344487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Slovní zásobu </a:t>
            </a:r>
            <a:r>
              <a:rPr lang="cs-CZ" altLang="cs-CZ" sz="2400" dirty="0" err="1"/>
              <a:t>katharevusy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Psycharis</a:t>
            </a:r>
            <a:r>
              <a:rPr lang="cs-CZ" altLang="cs-CZ" sz="2400" dirty="0"/>
              <a:t> přizpůsobuje novořeckému fonetickému a morfologickému systému:</a:t>
            </a:r>
          </a:p>
          <a:p>
            <a:pPr indent="-341313"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- </a:t>
            </a:r>
            <a:r>
              <a:rPr lang="cs-CZ" altLang="cs-CZ" sz="2400" i="1" dirty="0" err="1"/>
              <a:t>εφκολί</a:t>
            </a:r>
            <a:r>
              <a:rPr lang="cs-CZ" altLang="cs-CZ" sz="2400" i="1" dirty="0"/>
              <a:t>α, αρφάβητο (αδερφός), συφέρο</a:t>
            </a:r>
          </a:p>
          <a:p>
            <a:pPr marL="0" indent="0">
              <a:buNone/>
            </a:pPr>
            <a:r>
              <a:rPr lang="cs-CZ" sz="2400" dirty="0"/>
              <a:t>- </a:t>
            </a:r>
            <a:r>
              <a:rPr lang="el-GR" sz="2400" i="1" dirty="0"/>
              <a:t>κλασικότης</a:t>
            </a:r>
            <a:r>
              <a:rPr lang="cs-CZ" sz="2400" i="1" dirty="0"/>
              <a:t>, </a:t>
            </a:r>
            <a:r>
              <a:rPr lang="el-GR" sz="2400" i="1" dirty="0"/>
              <a:t>κλασικισμός</a:t>
            </a:r>
            <a:r>
              <a:rPr lang="cs-CZ" sz="2400" i="1" dirty="0"/>
              <a:t> – </a:t>
            </a:r>
            <a:r>
              <a:rPr lang="el-GR" sz="2400" i="1" dirty="0"/>
              <a:t>κλασικάδα</a:t>
            </a:r>
            <a:endParaRPr lang="cs-CZ" sz="2400" i="1" dirty="0"/>
          </a:p>
          <a:p>
            <a:pPr marL="344487">
              <a:buFont typeface="Wingdings" panose="05000000000000000000" pitchFamily="2" charset="2"/>
              <a:buChar char="Ø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2400" dirty="0"/>
              <a:t>Neologismy</a:t>
            </a:r>
          </a:p>
          <a:p>
            <a:pPr marL="344487">
              <a:buFontTx/>
              <a:buChar char="-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400" dirty="0"/>
          </a:p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b="1" dirty="0"/>
              <a:t>fiktivní cestopis </a:t>
            </a:r>
            <a:r>
              <a:rPr lang="el-GR" altLang="cs-CZ" sz="2400" b="1" i="1" dirty="0"/>
              <a:t>Το ταξίδι μου </a:t>
            </a:r>
            <a:r>
              <a:rPr lang="el-GR" altLang="cs-CZ" sz="2400" b="1" dirty="0"/>
              <a:t>(1888)</a:t>
            </a:r>
            <a:endParaRPr lang="cs-CZ" altLang="cs-CZ" sz="2400" b="1" dirty="0"/>
          </a:p>
          <a:p>
            <a:pPr marL="0" indent="0"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 - návštěva zajímavých míst a památek i řeckého venkova</a:t>
            </a:r>
          </a:p>
          <a:p>
            <a:pPr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cílem pomocí poutavého vyprávění prosadit vlastní názory na otázku jazyka </a:t>
            </a:r>
          </a:p>
          <a:p>
            <a:pPr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/>
              <a:t>jazyk: aténská a konstantinopolská mluva, všem dobře srozumitelná</a:t>
            </a:r>
          </a:p>
          <a:p>
            <a:pPr>
              <a:buFontTx/>
              <a:buChar char="-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sz="2400" dirty="0" err="1"/>
              <a:t>dimotiki</a:t>
            </a:r>
            <a:r>
              <a:rPr lang="cs-CZ" altLang="cs-CZ" sz="2400" dirty="0"/>
              <a:t> je potřeba prosadiv v literatuře, správě státu i školství</a:t>
            </a:r>
          </a:p>
          <a:p>
            <a:pPr marL="344487">
              <a:buFontTx/>
              <a:buChar char="-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1255" name="Rectangle 181254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257" name="Freeform: Shape 181256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1249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85608" rIns="91440" bIns="45720" rtlCol="0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Velká myšlenka </a:t>
            </a:r>
            <a:r>
              <a:rPr lang="cs-CZ" altLang="cs-CZ" b="1" dirty="0" err="1"/>
              <a:t>dimotikismu</a:t>
            </a:r>
            <a:endParaRPr lang="cs-CZ" altLang="cs-CZ" b="1" dirty="0"/>
          </a:p>
        </p:txBody>
      </p:sp>
      <p:sp>
        <p:nvSpPr>
          <p:cNvPr id="181259" name="Arc 181258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dirty="0"/>
              <a:t>spojení Velké myšlenky s </a:t>
            </a:r>
            <a:r>
              <a:rPr lang="cs-CZ" altLang="cs-CZ" dirty="0" err="1"/>
              <a:t>dimotikismem</a:t>
            </a:r>
            <a:r>
              <a:rPr lang="cs-CZ" altLang="cs-CZ" dirty="0"/>
              <a:t>:</a:t>
            </a:r>
          </a:p>
          <a:p>
            <a:pPr marL="457200" indent="-457200">
              <a:buFont typeface="Wingdings" panose="05000000000000000000" pitchFamily="2" charset="2"/>
              <a:buChar char="Ø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dirty="0"/>
              <a:t>stát spojující všechny oblasti, kde žijí Řekové, a jehož jazykem (literárním, oficiálním, vzdělávacím) bude </a:t>
            </a:r>
            <a:r>
              <a:rPr lang="cs-CZ" dirty="0" err="1"/>
              <a:t>dimotiki</a:t>
            </a:r>
            <a:r>
              <a:rPr lang="cs-CZ" dirty="0"/>
              <a:t> – přirozená živá moderní novořečtina. </a:t>
            </a:r>
            <a:endParaRPr lang="cs-CZ" altLang="cs-CZ" i="1" dirty="0"/>
          </a:p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b="1" i="1"/>
              <a:t>Moje cesta:</a:t>
            </a:r>
          </a:p>
          <a:p>
            <a:pPr marL="0" indent="0"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cs-CZ" altLang="cs-CZ" i="1" dirty="0"/>
              <a:t>Jazyk a vlast jsou totéž... aby se národ stal národem, je třeba dvou věcí: rozšíření hranic a vytvoření vlastní literatury.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b="1"/>
              <a:t>Ν</a:t>
            </a:r>
            <a:r>
              <a:rPr lang="cs-CZ" b="1" err="1"/>
              <a:t>ejostřejší</a:t>
            </a:r>
            <a:r>
              <a:rPr lang="cs-CZ" b="1"/>
              <a:t> fáze jazykové otázky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cs-CZ" dirty="0" err="1"/>
              <a:t>dimotikisté</a:t>
            </a:r>
            <a:r>
              <a:rPr lang="cs-CZ" dirty="0"/>
              <a:t> x </a:t>
            </a:r>
            <a:r>
              <a:rPr lang="cs-CZ" dirty="0" err="1"/>
              <a:t>archaisté</a:t>
            </a:r>
            <a:r>
              <a:rPr lang="cs-CZ" dirty="0"/>
              <a:t> (zastánci </a:t>
            </a:r>
            <a:r>
              <a:rPr lang="cs-CZ" dirty="0" err="1"/>
              <a:t>katharevusy</a:t>
            </a:r>
            <a:r>
              <a:rPr lang="cs-CZ" dirty="0"/>
              <a:t>)</a:t>
            </a:r>
          </a:p>
          <a:p>
            <a:pPr marL="457200" indent="-457200">
              <a:buFontTx/>
              <a:buChar char="-"/>
            </a:pPr>
            <a:r>
              <a:rPr lang="cs-CZ" dirty="0"/>
              <a:t>krajní křídlo </a:t>
            </a:r>
            <a:r>
              <a:rPr lang="cs-CZ" dirty="0" err="1"/>
              <a:t>dimotikistů</a:t>
            </a:r>
            <a:r>
              <a:rPr lang="cs-CZ" dirty="0"/>
              <a:t>: neúspěch</a:t>
            </a:r>
          </a:p>
          <a:p>
            <a:pPr marL="457200" indent="-457200">
              <a:buFontTx/>
              <a:buChar char="-"/>
            </a:pPr>
            <a:r>
              <a:rPr lang="cs-CZ" dirty="0"/>
              <a:t>další generace racionálnější</a:t>
            </a:r>
            <a:r>
              <a:rPr lang="el-GR" dirty="0"/>
              <a:t> (</a:t>
            </a:r>
            <a:r>
              <a:rPr lang="cs-CZ" i="1" dirty="0"/>
              <a:t>Vzdělávací spolek E</a:t>
            </a:r>
            <a:r>
              <a:rPr lang="el-GR" i="1" dirty="0" err="1"/>
              <a:t>κπαιδευτικός</a:t>
            </a:r>
            <a:r>
              <a:rPr lang="el-GR" i="1" dirty="0"/>
              <a:t> όμιλος</a:t>
            </a:r>
            <a:r>
              <a:rPr lang="el-GR" dirty="0"/>
              <a:t>)</a:t>
            </a:r>
            <a:endParaRPr lang="cs-CZ" dirty="0"/>
          </a:p>
          <a:p>
            <a:pPr marL="457200" indent="-457200">
              <a:buFontTx/>
              <a:buChar char="-"/>
            </a:pPr>
            <a:r>
              <a:rPr lang="cs-CZ" dirty="0"/>
              <a:t>„obrozenecké“ snahy (překlady antických děl, významných děl evropské lit., </a:t>
            </a:r>
            <a:r>
              <a:rPr lang="cs-CZ" i="1" dirty="0"/>
              <a:t>Nového zákona</a:t>
            </a:r>
            <a:r>
              <a:rPr lang="cs-CZ" dirty="0"/>
              <a:t>)</a:t>
            </a:r>
          </a:p>
          <a:p>
            <a:pPr marL="457200" indent="-457200">
              <a:buFontTx/>
              <a:buChar char="-"/>
            </a:pPr>
            <a:r>
              <a:rPr lang="el-GR" dirty="0"/>
              <a:t>Ευαγγελικά (1901), Ορεστειακά (1903)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838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8390" y="3645024"/>
            <a:ext cx="6300192" cy="314601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23421"/>
            <a:ext cx="5393360" cy="396026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176121" y="908721"/>
            <a:ext cx="27053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solidFill>
                  <a:srgbClr val="00B050"/>
                </a:solidFill>
              </a:rPr>
              <a:t>Ευαγγελικά 1901, </a:t>
            </a:r>
            <a:r>
              <a:rPr lang="cs-CZ" sz="2800" dirty="0">
                <a:solidFill>
                  <a:srgbClr val="00B050"/>
                </a:solidFill>
              </a:rPr>
              <a:t>Atény</a:t>
            </a:r>
          </a:p>
        </p:txBody>
      </p:sp>
    </p:spTree>
    <p:extLst>
      <p:ext uri="{BB962C8B-B14F-4D97-AF65-F5344CB8AC3E}">
        <p14:creationId xmlns:p14="http://schemas.microsoft.com/office/powerpoint/2010/main" val="224374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4" y="0"/>
            <a:ext cx="2952750" cy="6858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536" y="188641"/>
            <a:ext cx="5141540" cy="3711031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919536" y="4005065"/>
            <a:ext cx="3607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Překlad Oresteie a uvedení v Královském divadle</a:t>
            </a:r>
            <a:endParaRPr lang="el-GR" sz="2400" dirty="0">
              <a:solidFill>
                <a:srgbClr val="00B050"/>
              </a:solidFill>
            </a:endParaRPr>
          </a:p>
          <a:p>
            <a:r>
              <a:rPr lang="el-GR" sz="2400" dirty="0">
                <a:solidFill>
                  <a:srgbClr val="00B050"/>
                </a:solidFill>
              </a:rPr>
              <a:t>1903, </a:t>
            </a:r>
            <a:r>
              <a:rPr lang="cs-CZ" sz="2400" dirty="0">
                <a:solidFill>
                  <a:srgbClr val="00B050"/>
                </a:solidFill>
              </a:rPr>
              <a:t>Atény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178403" y="5589240"/>
            <a:ext cx="1788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Marika </a:t>
            </a:r>
            <a:r>
              <a:rPr lang="cs-CZ" i="1" dirty="0" err="1"/>
              <a:t>Kotopouli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880521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1074</Words>
  <Application>Microsoft Office PowerPoint</Application>
  <PresentationFormat>Širokoúhlá obrazovka</PresentationFormat>
  <Paragraphs>135</Paragraphs>
  <Slides>21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MED11</vt:lpstr>
      <vt:lpstr>Jazyková otázka   2. polovina 19.st.</vt:lpstr>
      <vt:lpstr>Dimotikismus</vt:lpstr>
      <vt:lpstr>Psycharis a jazyková otázka</vt:lpstr>
      <vt:lpstr>Psycharis a jazyková otázka</vt:lpstr>
      <vt:lpstr>Velká myšlenka dimotikismu</vt:lpstr>
      <vt:lpstr>Νejostřejší fáze jazykové otázky</vt:lpstr>
      <vt:lpstr>Prezentace aplikace PowerPoint</vt:lpstr>
      <vt:lpstr>Prezentace aplikace PowerPoint</vt:lpstr>
      <vt:lpstr>Generace r. 1880 (nová aténská škola)</vt:lpstr>
      <vt:lpstr>Rozvoj folkloristiky</vt:lpstr>
      <vt:lpstr>Charakteristika generace POEZIE</vt:lpstr>
      <vt:lpstr>Kostis Palamas (1859 - 1943)</vt:lpstr>
      <vt:lpstr>Císařova flétna (1910)</vt:lpstr>
      <vt:lpstr>Téma</vt:lpstr>
      <vt:lpstr>Prezentace aplikace PowerPoint</vt:lpstr>
      <vt:lpstr>Λόγος Πρώτος</vt:lpstr>
      <vt:lpstr>Prameny</vt:lpstr>
      <vt:lpstr>Struktura, jazyk a verš</vt:lpstr>
      <vt:lpstr>Generace r. 1880 – próza ithografie</vt:lpstr>
      <vt:lpstr>Ithografie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Nicole</dc:creator>
  <cp:lastModifiedBy>Nicole Sumelidu</cp:lastModifiedBy>
  <cp:revision>3</cp:revision>
  <dcterms:created xsi:type="dcterms:W3CDTF">2023-05-02T03:54:16Z</dcterms:created>
  <dcterms:modified xsi:type="dcterms:W3CDTF">2023-05-02T07:04:58Z</dcterms:modified>
</cp:coreProperties>
</file>