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sldIdLst>
    <p:sldId id="257" r:id="rId2"/>
    <p:sldId id="276" r:id="rId3"/>
    <p:sldId id="277" r:id="rId4"/>
    <p:sldId id="258" r:id="rId5"/>
    <p:sldId id="259" r:id="rId6"/>
    <p:sldId id="260" r:id="rId7"/>
    <p:sldId id="278" r:id="rId8"/>
    <p:sldId id="262" r:id="rId9"/>
    <p:sldId id="263" r:id="rId10"/>
    <p:sldId id="264" r:id="rId11"/>
    <p:sldId id="265" r:id="rId12"/>
    <p:sldId id="279" r:id="rId13"/>
    <p:sldId id="267" r:id="rId14"/>
    <p:sldId id="280" r:id="rId15"/>
    <p:sldId id="268" r:id="rId16"/>
    <p:sldId id="269" r:id="rId17"/>
    <p:sldId id="270" r:id="rId18"/>
    <p:sldId id="272" r:id="rId19"/>
    <p:sldId id="282" r:id="rId20"/>
    <p:sldId id="281" r:id="rId21"/>
    <p:sldId id="336" r:id="rId22"/>
    <p:sldId id="273" r:id="rId23"/>
    <p:sldId id="337" r:id="rId24"/>
    <p:sldId id="266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uni Bold" panose="00000500000000000000" pitchFamily="50" charset="-18"/>
      <p:regular r:id="rId31"/>
      <p:bold r:id="rId32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4BC8FF"/>
    <a:srgbClr val="91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126" y="1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AF06A-D04C-4DCC-BF4E-4D3E9E88732A}" type="datetimeFigureOut">
              <a:rPr lang="cs-CZ" smtClean="0"/>
              <a:t>12.05.2023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B656A-029A-4088-9405-F16CBA0EAD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08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E05DC23B-0ACB-437F-8CAD-711B943E8CC6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4B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699E10-FBB6-4892-8D01-B53078B18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75702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/>
            </a:lvl1pPr>
          </a:lstStyle>
          <a:p>
            <a:r>
              <a:rPr lang="cs-CZ" dirty="0"/>
              <a:t>Zde bude hlavní nadpis prezentace.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34C6EA-92BC-4AE1-AECB-5B89F09765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4136"/>
            <a:ext cx="75702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D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Zde je prostor pro podnadpis prezentace, který může mít několik řádků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0D9C729-91FA-4006-B1FB-18BC1E52E6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4AD3A0D-E0B6-4459-9ECD-F8425210A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F4EED4B-4BA5-7742-A836-7E632C776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25" y="659428"/>
            <a:ext cx="1726931" cy="11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2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AA8854EB-10EE-4BAB-B628-2235B50B13BD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4B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4E4A2ABB-7047-44E5-9371-26DEDFEF50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EF68A76-9EA3-4769-89CC-3E3242CA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48270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Zde bude nadpis nové kapitoly</a:t>
            </a:r>
            <a:br>
              <a:rPr lang="cs-CZ" dirty="0"/>
            </a:br>
            <a:endParaRPr lang="cs-CZ" dirty="0"/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6EC5477C-5035-4DF7-B956-67C193255C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2437"/>
            <a:ext cx="48270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Zde je prostor pro podnadpis nové kapitoly</a:t>
            </a:r>
          </a:p>
        </p:txBody>
      </p:sp>
    </p:spTree>
    <p:extLst>
      <p:ext uri="{BB962C8B-B14F-4D97-AF65-F5344CB8AC3E}">
        <p14:creationId xmlns:p14="http://schemas.microsoft.com/office/powerpoint/2010/main" val="192857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E3FE1988-DEB1-4659-B14F-004B8C3C2FDF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4B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04550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2EE420-7DDB-44FD-BE8E-B6FB3975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891"/>
            <a:ext cx="10515600" cy="448732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94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886B44EB-9E47-4BA0-B80C-E3B970D42D0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4B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000ACD-3285-4D87-B507-B75492EDE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8729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C16B7-93C4-421D-9DB3-6F370AE6C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4301"/>
            <a:ext cx="5181600" cy="44889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CAE875-615F-49A4-85FB-11CDBD04F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4301"/>
            <a:ext cx="5181600" cy="44889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997956-04A4-492B-865C-089159D745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63D511B-B5A7-408E-B07D-E9AB4EA077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14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A59724A-8142-41A6-AE78-E1F6281040A0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4B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5630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982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4B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23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4B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DA6AA7C-22FA-456B-AEF3-841F0E099B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7432" y="577850"/>
            <a:ext cx="4797212" cy="270854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7" name="Zástupný symbol obrázku 2">
            <a:extLst>
              <a:ext uri="{FF2B5EF4-FFF2-40B4-BE49-F238E27FC236}">
                <a16:creationId xmlns:a16="http://schemas.microsoft.com/office/drawing/2014/main" id="{E6EF555B-D212-4788-B60C-9E0C3C1857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6472" y="577850"/>
            <a:ext cx="6043404" cy="525360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6" name="Zástupný symbol obrázku 2">
            <a:extLst>
              <a:ext uri="{FF2B5EF4-FFF2-40B4-BE49-F238E27FC236}">
                <a16:creationId xmlns:a16="http://schemas.microsoft.com/office/drawing/2014/main" id="{B43D41BB-3863-4EFD-AAC0-EE36CF1B30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7433" y="3422920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7" name="Zástupný symbol obrázku 2">
            <a:extLst>
              <a:ext uri="{FF2B5EF4-FFF2-40B4-BE49-F238E27FC236}">
                <a16:creationId xmlns:a16="http://schemas.microsoft.com/office/drawing/2014/main" id="{CF5BB52A-669D-47D6-9E5B-000EB134913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86952" y="3422919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428673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9A91CFD-230F-5A4C-8607-39E00DD3B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17" y="2717010"/>
            <a:ext cx="4977364" cy="142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2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ymbol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B79A253-8E19-4CAF-8C23-030A4C7E686A}"/>
              </a:ext>
            </a:extLst>
          </p:cNvPr>
          <p:cNvSpPr txBox="1"/>
          <p:nvPr userDrawn="1"/>
        </p:nvSpPr>
        <p:spPr>
          <a:xfrm>
            <a:off x="2559169" y="205040"/>
            <a:ext cx="707366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1300" dirty="0">
                <a:solidFill>
                  <a:schemeClr val="bg1"/>
                </a:solidFill>
                <a:latin typeface="Muni Bold" panose="00000500000000000000" pitchFamily="2" charset="-18"/>
              </a:rPr>
              <a:t>m</a:t>
            </a:r>
            <a:endParaRPr lang="cs-CZ" sz="49600" dirty="0">
              <a:solidFill>
                <a:schemeClr val="bg1"/>
              </a:solidFill>
              <a:latin typeface="Muni Bold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2438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51BF1FC-03B7-4A0B-ABC8-C4894B3F0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3FC6D6-A20F-4CBD-B0B5-BCBAF4FBB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2BEF99-0ECB-4CB0-A7C8-9CB0CAF1F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43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BB64C3-505F-4769-86D8-D266149F2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00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0" r:id="rId3"/>
    <p:sldLayoutId id="2147483652" r:id="rId4"/>
    <p:sldLayoutId id="2147483660" r:id="rId5"/>
    <p:sldLayoutId id="2147483653" r:id="rId6"/>
    <p:sldLayoutId id="2147483663" r:id="rId7"/>
    <p:sldLayoutId id="2147483661" r:id="rId8"/>
    <p:sldLayoutId id="2147483662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DC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00DC"/>
        </a:buClr>
        <a:buFont typeface="Arial" panose="020B0604020202020204" pitchFamily="34" charset="0"/>
        <a:buChar char="̶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7.jpg"/><Relationship Id="rId7" Type="http://schemas.openxmlformats.org/officeDocument/2006/relationships/image" Target="../media/image3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image" Target="../media/image31.jpg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2C967B-9A5D-2249-9F0F-7D947C1D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65673"/>
            <a:ext cx="9738278" cy="1309512"/>
          </a:xfrm>
        </p:spPr>
        <p:txBody>
          <a:bodyPr>
            <a:normAutofit fontScale="90000"/>
          </a:bodyPr>
          <a:lstStyle/>
          <a:p>
            <a:r>
              <a:rPr lang="cs-CZ" dirty="0"/>
              <a:t>Maloasijská katastrofa (1922)</a:t>
            </a:r>
            <a:br>
              <a:rPr lang="cs-CZ" dirty="0"/>
            </a:br>
            <a:r>
              <a:rPr lang="cs-CZ" dirty="0"/>
              <a:t>v řecké literatuře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978E3C-7EAE-4942-BA07-E698111E5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Nicole Votavová Sumelidisová</a:t>
            </a:r>
          </a:p>
          <a:p>
            <a:r>
              <a:rPr lang="cs-CZ" dirty="0"/>
              <a:t>Ústav klasických studií FF MU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0B49109-7820-2A4D-BC20-C812546088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MED11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D38B4CD-23AE-A446-8EEB-8A94170CC4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3419C0F-F395-AFEF-F845-7D2B2F066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17" y="281430"/>
            <a:ext cx="4044633" cy="26215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2CB369D-BE60-71A6-3D55-EF0994F3F9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09" y="3448382"/>
            <a:ext cx="4860039" cy="262152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03383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5289DF-5451-5887-56FD-565D9E03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3" y="365125"/>
            <a:ext cx="11080954" cy="1109714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>Στρατής Μυριβήλης: </a:t>
            </a:r>
            <a:r>
              <a:rPr lang="cs-CZ" sz="3600" i="1" dirty="0"/>
              <a:t>H </a:t>
            </a:r>
            <a:r>
              <a:rPr lang="el-GR" sz="3600" i="1" dirty="0"/>
              <a:t>Παναγιά η Γοργόνα </a:t>
            </a:r>
            <a:r>
              <a:rPr lang="el-GR" sz="3600" dirty="0"/>
              <a:t>(1948)</a:t>
            </a:r>
            <a:br>
              <a:rPr lang="cs-CZ" sz="3600" dirty="0"/>
            </a:br>
            <a:r>
              <a:rPr lang="cs-CZ" sz="3600" dirty="0" err="1"/>
              <a:t>Stratis</a:t>
            </a:r>
            <a:r>
              <a:rPr lang="cs-CZ" sz="3600" dirty="0"/>
              <a:t> </a:t>
            </a:r>
            <a:r>
              <a:rPr lang="cs-CZ" sz="3600" dirty="0" err="1"/>
              <a:t>Myrivilis</a:t>
            </a:r>
            <a:r>
              <a:rPr lang="cs-CZ" sz="3600" dirty="0"/>
              <a:t>: </a:t>
            </a:r>
            <a:r>
              <a:rPr lang="cs-CZ" sz="3600" i="1" dirty="0"/>
              <a:t>Královna moře</a:t>
            </a:r>
            <a:r>
              <a:rPr lang="el-GR" sz="3600" i="1" dirty="0"/>
              <a:t> </a:t>
            </a:r>
            <a:r>
              <a:rPr lang="el-GR" sz="3600" dirty="0"/>
              <a:t>(</a:t>
            </a:r>
            <a:r>
              <a:rPr lang="cs-CZ" sz="3600" dirty="0"/>
              <a:t>čes.  1967</a:t>
            </a:r>
            <a:r>
              <a:rPr lang="el-GR" sz="3600" dirty="0"/>
              <a:t>)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900B05-F7FD-6BB2-E483-9B68BAFAC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483"/>
            <a:ext cx="10515600" cy="458535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i="1" dirty="0"/>
              <a:t>Když je komise svolala a oznámila, že jim vláda chce postavit domky, které jim budou patřit a kde budou bydlet, rybáři tu novinu nepřijali s nadšením. Podívali se na sebe s nedůvěrou, protáhli obličeje, odešli do kaváren a nervózně debatovali.</a:t>
            </a:r>
            <a:endParaRPr lang="el-GR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i="1" dirty="0"/>
              <a:t>Jak to, že najednou zčista jasna chtějí dát chudákům, kteří mají jen duši v těle, celé domy, jako by to byly krabičky od cigaret?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i="1" dirty="0"/>
              <a:t>Co se skrývá za tím nečekaným darem a co budou pak od nich chtít?</a:t>
            </a:r>
            <a:endParaRPr lang="el-GR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i="1" dirty="0"/>
              <a:t>„Nic,“ řekli členové komise. „Chtějí jen, abyste se tolik netrápili a trochu slušně bydleli.“</a:t>
            </a:r>
            <a:endParaRPr lang="el-GR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i="1" dirty="0"/>
              <a:t>Rybáři nechápali.</a:t>
            </a:r>
            <a:endParaRPr lang="el-GR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i="1" dirty="0"/>
              <a:t>„To je divné,“ říkali si. „Jistě nás chtějí napálit.“</a:t>
            </a:r>
            <a:endParaRPr lang="el-GR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i="1" dirty="0"/>
              <a:t>„Je to politika,“ mysleli si chytřejší uprchlíci a podrbali se za uchem. „V Aténách nás tu chtějí přivázat a náš majetek v Anatólii začachrovat Turkům. Dejme si pozor!“</a:t>
            </a:r>
            <a:endParaRPr lang="el-GR" sz="24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24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 err="1"/>
              <a:t>Stratis</a:t>
            </a:r>
            <a:r>
              <a:rPr lang="cs-CZ" sz="1800" dirty="0"/>
              <a:t> </a:t>
            </a:r>
            <a:r>
              <a:rPr lang="cs-CZ" sz="1800" dirty="0" err="1"/>
              <a:t>Myrivilis</a:t>
            </a:r>
            <a:r>
              <a:rPr lang="cs-CZ" sz="1800" dirty="0"/>
              <a:t>, </a:t>
            </a:r>
            <a:r>
              <a:rPr lang="cs-CZ" sz="1800" i="1" dirty="0"/>
              <a:t>Královna moře</a:t>
            </a:r>
            <a:r>
              <a:rPr lang="cs-CZ" sz="1800" dirty="0"/>
              <a:t>, přel. Fr. </a:t>
            </a:r>
            <a:r>
              <a:rPr lang="cs-CZ" sz="1800" dirty="0" err="1"/>
              <a:t>Štuřík</a:t>
            </a:r>
            <a:r>
              <a:rPr lang="cs-CZ" sz="1800" dirty="0"/>
              <a:t>, Praha 1967, 26─27.</a:t>
            </a:r>
            <a:endParaRPr lang="el-GR" sz="1800" dirty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0C3849-AA4F-9A61-8B05-B736B3D587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med11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5315F7-7E55-9EA9-C5A6-C573E0760D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2232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5289DF-5451-5887-56FD-565D9E03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3" y="365125"/>
            <a:ext cx="11080954" cy="1109714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>Στρατής Μυριβήλης: </a:t>
            </a:r>
            <a:r>
              <a:rPr lang="cs-CZ" sz="3600" i="1" dirty="0"/>
              <a:t>H </a:t>
            </a:r>
            <a:r>
              <a:rPr lang="el-GR" sz="3600" i="1" dirty="0"/>
              <a:t>Παναγιά η Γοργόνα </a:t>
            </a:r>
            <a:r>
              <a:rPr lang="el-GR" sz="3600" dirty="0"/>
              <a:t>(1948)</a:t>
            </a:r>
            <a:br>
              <a:rPr lang="cs-CZ" sz="3600" dirty="0"/>
            </a:br>
            <a:r>
              <a:rPr lang="cs-CZ" sz="3600" dirty="0" err="1"/>
              <a:t>Stratis</a:t>
            </a:r>
            <a:r>
              <a:rPr lang="cs-CZ" sz="3600" dirty="0"/>
              <a:t> </a:t>
            </a:r>
            <a:r>
              <a:rPr lang="cs-CZ" sz="3600" dirty="0" err="1"/>
              <a:t>Myrivilis</a:t>
            </a:r>
            <a:r>
              <a:rPr lang="cs-CZ" sz="3600" dirty="0"/>
              <a:t>: </a:t>
            </a:r>
            <a:r>
              <a:rPr lang="cs-CZ" sz="3600" i="1" dirty="0"/>
              <a:t>Královna moře</a:t>
            </a:r>
            <a:r>
              <a:rPr lang="el-GR" sz="3600" i="1" dirty="0"/>
              <a:t> </a:t>
            </a:r>
            <a:r>
              <a:rPr lang="el-GR" sz="3600" dirty="0"/>
              <a:t>(</a:t>
            </a:r>
            <a:r>
              <a:rPr lang="cs-CZ" sz="3600" dirty="0"/>
              <a:t>čes.  1967</a:t>
            </a:r>
            <a:r>
              <a:rPr lang="el-GR" sz="3600" dirty="0"/>
              <a:t>)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900B05-F7FD-6BB2-E483-9B68BAFAC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02" y="1671483"/>
            <a:ext cx="10874298" cy="458535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400" i="1" dirty="0"/>
              <a:t>Když jsi přišel do přístavu, neviděl jsi uprchlíkovu ženu bez dítěte v náruči. A pod srdcem už nosila druhé.</a:t>
            </a:r>
            <a:endParaRPr lang="el-GR" sz="2400" i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400" i="1" dirty="0"/>
              <a:t>Rodily v chatrčích a ve skladištích za prkennými stěnami, které v jedné místnos­ti oddělovaly dvě rodiny. Porodní bolesti dostávaly už v bárkách pod nataženým stanovým dílcem. Bez lékaře, bez nářku a křiku. Sotva dítě odrostlo prsu, už čekalo druhé. Za několik let bylo v přístavu Panny Marie, pod skálou </a:t>
            </a:r>
            <a:r>
              <a:rPr lang="cs-CZ" sz="2400" i="1" dirty="0" err="1"/>
              <a:t>Viglou</a:t>
            </a:r>
            <a:r>
              <a:rPr lang="cs-CZ" sz="2400" i="1" dirty="0"/>
              <a:t>, na pláži Kaje a všude na pobřeží plno dětského křiku. Podnebí je tam zdravé, půda úrodná a rasa plodná, i když se jí vede špatně.</a:t>
            </a:r>
            <a:endParaRPr lang="el-GR" sz="2400" i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400" i="1" dirty="0"/>
              <a:t>Válka je vyrvala z Malé Asie, bouře zanesla na tyto břehy chvějící se kořeny,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400" i="1" dirty="0"/>
              <a:t>skropené krví. A ty, jak už to bývá u bujných divokých rostlin, se lehce v nové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400" i="1" dirty="0"/>
              <a:t>půdě zakořenily, nehty se zachytily v skalních štěrbinách a na všechny strany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400" i="1" dirty="0"/>
              <a:t>začaly vyhánět silné odnože.</a:t>
            </a:r>
            <a:endParaRPr lang="el-GR" sz="2400" i="1" dirty="0"/>
          </a:p>
          <a:p>
            <a:pPr marL="0" indent="0">
              <a:spcBef>
                <a:spcPts val="0"/>
              </a:spcBef>
              <a:buNone/>
            </a:pPr>
            <a:endParaRPr lang="cs-CZ" sz="1800" i="1" dirty="0"/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err="1"/>
              <a:t>Stratis</a:t>
            </a:r>
            <a:r>
              <a:rPr lang="cs-CZ" sz="1800" dirty="0"/>
              <a:t> </a:t>
            </a:r>
            <a:r>
              <a:rPr lang="cs-CZ" sz="1800" dirty="0" err="1"/>
              <a:t>Myrivilis</a:t>
            </a:r>
            <a:r>
              <a:rPr lang="cs-CZ" sz="1800" dirty="0"/>
              <a:t>, </a:t>
            </a:r>
            <a:r>
              <a:rPr lang="cs-CZ" sz="1800" i="1" dirty="0"/>
              <a:t>Královna moře</a:t>
            </a:r>
            <a:r>
              <a:rPr lang="cs-CZ" sz="1800" dirty="0"/>
              <a:t>, přel. Fr. </a:t>
            </a:r>
            <a:r>
              <a:rPr lang="cs-CZ" sz="1800" dirty="0" err="1"/>
              <a:t>Štuřík</a:t>
            </a:r>
            <a:r>
              <a:rPr lang="cs-CZ" sz="1800" dirty="0"/>
              <a:t>, Praha 1967, 25─26.</a:t>
            </a:r>
            <a:endParaRPr lang="el-GR" sz="1800" dirty="0"/>
          </a:p>
          <a:p>
            <a:pPr marL="0" indent="0">
              <a:spcBef>
                <a:spcPts val="0"/>
              </a:spcBef>
              <a:buNone/>
            </a:pPr>
            <a:endParaRPr lang="el-GR" sz="2400" i="1" dirty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0C3849-AA4F-9A61-8B05-B736B3D587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MED11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5315F7-7E55-9EA9-C5A6-C573E0760D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7" name="Obrázek 6" descr="Obsah obrázku text, obraz, kreslené, Můry a motýli&#10;&#10;Popis byl vytvořen automaticky">
            <a:extLst>
              <a:ext uri="{FF2B5EF4-FFF2-40B4-BE49-F238E27FC236}">
                <a16:creationId xmlns:a16="http://schemas.microsoft.com/office/drawing/2014/main" id="{3A43A634-7176-92DD-0D5E-3D3CFF680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641" y="4073525"/>
            <a:ext cx="17240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67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385" y="365125"/>
            <a:ext cx="11030415" cy="85035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l-GR" sz="2800" dirty="0"/>
              <a:t>Νίκος Καζαντζάκης:</a:t>
            </a:r>
            <a:r>
              <a:rPr lang="cs-CZ" sz="2800" dirty="0"/>
              <a:t> </a:t>
            </a:r>
            <a:r>
              <a:rPr lang="cs-CZ" sz="2800" i="1" dirty="0"/>
              <a:t>O X</a:t>
            </a:r>
            <a:r>
              <a:rPr lang="el-GR" sz="2800" i="1" dirty="0"/>
              <a:t>ριστός ξανασταυρώνεται </a:t>
            </a:r>
            <a:r>
              <a:rPr lang="el-GR" sz="2800" dirty="0"/>
              <a:t>(</a:t>
            </a:r>
            <a:r>
              <a:rPr lang="cs-CZ" sz="2800" dirty="0"/>
              <a:t>1954</a:t>
            </a:r>
            <a:r>
              <a:rPr lang="el-GR" sz="2800" dirty="0"/>
              <a:t>)</a:t>
            </a:r>
            <a:br>
              <a:rPr lang="el-GR" sz="2800" dirty="0"/>
            </a:br>
            <a:r>
              <a:rPr lang="cs-CZ" sz="2800" dirty="0"/>
              <a:t>Nikos Kazantzakis: </a:t>
            </a:r>
            <a:r>
              <a:rPr lang="cs-CZ" sz="2800" i="1" dirty="0"/>
              <a:t>Kristus znovu ukřižovaný </a:t>
            </a:r>
            <a:r>
              <a:rPr lang="cs-CZ" sz="2800" dirty="0"/>
              <a:t>(čes. 1966) </a:t>
            </a:r>
            <a:endParaRPr lang="el-GR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95890"/>
            <a:ext cx="11485755" cy="477073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4000"/>
              </a:lnSpc>
              <a:spcBef>
                <a:spcPts val="600"/>
              </a:spcBef>
              <a:buNone/>
            </a:pPr>
            <a:r>
              <a:rPr lang="el-GR" sz="2200" i="1" dirty="0"/>
              <a:t>Μ</a:t>
            </a:r>
            <a:r>
              <a:rPr lang="cs-CZ" sz="2200" i="1" dirty="0" err="1"/>
              <a:t>anolia</a:t>
            </a:r>
            <a:r>
              <a:rPr lang="cs-CZ" sz="2200" i="1" dirty="0"/>
              <a:t> složili na zem před posvátnou jeskyní. Pop si oblékl štolu a začal pohřební </a:t>
            </a:r>
          </a:p>
          <a:p>
            <a:pPr marL="0" indent="0">
              <a:lnSpc>
                <a:spcPct val="124000"/>
              </a:lnSpc>
              <a:spcBef>
                <a:spcPts val="600"/>
              </a:spcBef>
              <a:buNone/>
            </a:pPr>
            <a:r>
              <a:rPr lang="cs-CZ" sz="2200" i="1" dirty="0"/>
              <a:t>obřad; kolem něho zástup zpíval. Občas </a:t>
            </a:r>
            <a:r>
              <a:rPr lang="cs-CZ" sz="2200" i="1" dirty="0" err="1"/>
              <a:t>Janakos</a:t>
            </a:r>
            <a:r>
              <a:rPr lang="cs-CZ" sz="2200" i="1" dirty="0"/>
              <a:t> a </a:t>
            </a:r>
            <a:r>
              <a:rPr lang="cs-CZ" sz="2200" i="1" dirty="0" err="1"/>
              <a:t>Konstantis</a:t>
            </a:r>
            <a:r>
              <a:rPr lang="cs-CZ" sz="2200" i="1" dirty="0"/>
              <a:t> propukli v pláč. </a:t>
            </a:r>
          </a:p>
          <a:p>
            <a:pPr marL="0" indent="0">
              <a:lnSpc>
                <a:spcPct val="124000"/>
              </a:lnSpc>
              <a:spcBef>
                <a:spcPts val="600"/>
              </a:spcBef>
              <a:buNone/>
            </a:pPr>
            <a:r>
              <a:rPr lang="cs-CZ" sz="2200" i="1" dirty="0"/>
              <a:t>Občas se hlas otce Fotise zlomil; zpěv na chvíli přestával a pak zástup zpíval dál. </a:t>
            </a:r>
          </a:p>
          <a:p>
            <a:pPr marL="0" indent="0">
              <a:lnSpc>
                <a:spcPct val="124000"/>
              </a:lnSpc>
              <a:spcBef>
                <a:spcPts val="600"/>
              </a:spcBef>
              <a:buNone/>
            </a:pPr>
            <a:r>
              <a:rPr lang="cs-CZ" sz="2200" i="1" dirty="0"/>
              <a:t>Jeden po druhém se pak přicházeli </a:t>
            </a:r>
            <a:r>
              <a:rPr lang="cs-CZ" sz="2200" i="1" dirty="0" err="1"/>
              <a:t>Sarakinští</a:t>
            </a:r>
            <a:r>
              <a:rPr lang="cs-CZ" sz="2200" i="1" dirty="0"/>
              <a:t> sklonit nad mrtvým a políbit ho. Hrob byl vykopán; pop se postavil na okraj jámy, aby se s </a:t>
            </a:r>
            <a:r>
              <a:rPr lang="cs-CZ" sz="2200" i="1" dirty="0" err="1"/>
              <a:t>Manoliem</a:t>
            </a:r>
            <a:r>
              <a:rPr lang="cs-CZ" sz="2200" i="1" dirty="0"/>
              <a:t> několika slovy rozloučil; ale měl hrdlo stažené a slova se nemohla prodrat ven; zanotoval poslední zpěv. Tu jedna ze stařen, odvážnější než druhé, si rozpustila vlasy a roz­loučila se s </a:t>
            </a:r>
            <a:r>
              <a:rPr lang="cs-CZ" sz="2200" i="1" dirty="0" err="1"/>
              <a:t>Manoliem</a:t>
            </a:r>
            <a:r>
              <a:rPr lang="cs-CZ" sz="2200" i="1" dirty="0"/>
              <a:t> slovy staré písně:</a:t>
            </a:r>
          </a:p>
          <a:p>
            <a:pPr marL="0" indent="0" algn="ctr">
              <a:lnSpc>
                <a:spcPct val="124000"/>
              </a:lnSpc>
              <a:spcBef>
                <a:spcPts val="600"/>
              </a:spcBef>
              <a:buNone/>
            </a:pPr>
            <a:r>
              <a:rPr lang="cs-CZ" sz="2000" dirty="0"/>
              <a:t>Jméno toho chlapce bylo do sněhu psáno,</a:t>
            </a:r>
            <a:endParaRPr lang="el-GR" sz="2000" dirty="0"/>
          </a:p>
          <a:p>
            <a:pPr marL="0" indent="0" algn="ctr">
              <a:lnSpc>
                <a:spcPct val="124000"/>
              </a:lnSpc>
              <a:spcBef>
                <a:spcPts val="0"/>
              </a:spcBef>
              <a:buNone/>
            </a:pPr>
            <a:r>
              <a:rPr lang="cs-CZ" sz="2000" dirty="0"/>
              <a:t>sluncem roztálo, s vodou odplavalo...</a:t>
            </a:r>
            <a:endParaRPr lang="el-GR" sz="2000" dirty="0"/>
          </a:p>
          <a:p>
            <a:pPr marL="0" indent="0">
              <a:lnSpc>
                <a:spcPct val="124000"/>
              </a:lnSpc>
              <a:buNone/>
            </a:pPr>
            <a:r>
              <a:rPr lang="cs-CZ" sz="2200" i="1" dirty="0"/>
              <a:t>Po chvíli otec </a:t>
            </a:r>
            <a:r>
              <a:rPr lang="cs-CZ" sz="2200" i="1" dirty="0" err="1"/>
              <a:t>Fotis</a:t>
            </a:r>
            <a:r>
              <a:rPr lang="cs-CZ" sz="2200" i="1" dirty="0"/>
              <a:t> zvedl ruku, aby dal znamení k odchodu. „Jménem Božím!“ zašeptal. „Pouť znovu začíná. Odvahu, děti!“ A znovu se vydali na pochod po cestě bez konce, na východ.</a:t>
            </a:r>
          </a:p>
          <a:p>
            <a:pPr marL="0" indent="0">
              <a:buNone/>
            </a:pPr>
            <a:r>
              <a:rPr lang="cs-CZ" sz="1600" dirty="0"/>
              <a:t>(Nikos Kazantzakis, </a:t>
            </a:r>
            <a:r>
              <a:rPr lang="cs-CZ" sz="1600" i="1" dirty="0"/>
              <a:t>Kristus znovu ukřižovaný</a:t>
            </a:r>
            <a:r>
              <a:rPr lang="cs-CZ" sz="1600" dirty="0"/>
              <a:t>, přel. E. </a:t>
            </a:r>
            <a:r>
              <a:rPr lang="cs-CZ" sz="1600" dirty="0" err="1"/>
              <a:t>Outratová</a:t>
            </a:r>
            <a:r>
              <a:rPr lang="cs-CZ" sz="1600" dirty="0"/>
              <a:t>, Praha 1966, 404─405.)</a:t>
            </a:r>
            <a:endParaRPr lang="el-GR" sz="16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5A2E08-705B-C50F-689B-D85B3C68B7F4}"/>
              </a:ext>
            </a:extLst>
          </p:cNvPr>
          <p:cNvSpPr txBox="1"/>
          <p:nvPr/>
        </p:nvSpPr>
        <p:spPr>
          <a:xfrm>
            <a:off x="613317" y="634703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Muni Bold" panose="00000500000000000000" pitchFamily="50" charset="-18"/>
              </a:rPr>
              <a:t>MED11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74330A-85BF-85DA-8B24-CA3F48C007F7}"/>
              </a:ext>
            </a:extLst>
          </p:cNvPr>
          <p:cNvSpPr txBox="1"/>
          <p:nvPr/>
        </p:nvSpPr>
        <p:spPr>
          <a:xfrm>
            <a:off x="11105477" y="6377807"/>
            <a:ext cx="4732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179248E-A2BE-4DDC-8C2D-3AE2F36B43AD}" type="slidenum">
              <a:rPr lang="cs-CZ" sz="1600" smtClean="0">
                <a:solidFill>
                  <a:schemeClr val="bg1"/>
                </a:solidFill>
                <a:latin typeface="Muni Bold" panose="00000500000000000000" pitchFamily="50" charset="-18"/>
              </a:rPr>
              <a:pPr/>
              <a:t>12</a:t>
            </a:fld>
            <a:endParaRPr lang="cs-CZ" sz="1600" dirty="0">
              <a:solidFill>
                <a:schemeClr val="bg1"/>
              </a:solidFill>
              <a:latin typeface="Muni Bold" panose="00000500000000000000" pitchFamily="50" charset="-18"/>
            </a:endParaRPr>
          </a:p>
          <a:p>
            <a:endParaRPr lang="cs-CZ" dirty="0"/>
          </a:p>
        </p:txBody>
      </p:sp>
      <p:pic>
        <p:nvPicPr>
          <p:cNvPr id="7" name="Obrázek 6" descr="Obsah obrázku text, Obal knihy, kniha, papírnictví / kancelářské potřeby&#10;&#10;Popis byl vytvořen automaticky">
            <a:extLst>
              <a:ext uri="{FF2B5EF4-FFF2-40B4-BE49-F238E27FC236}">
                <a16:creationId xmlns:a16="http://schemas.microsoft.com/office/drawing/2014/main" id="{817FC85E-441B-0B13-1CD1-C60EF0386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364" y="34099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0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BDD1CC-E8D2-976B-3B49-A59B677EC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/>
              <a:t>J. </a:t>
            </a:r>
            <a:r>
              <a:rPr lang="cs-CZ" sz="3200" dirty="0" err="1"/>
              <a:t>Dassin</a:t>
            </a:r>
            <a:r>
              <a:rPr lang="cs-CZ" sz="3200" dirty="0"/>
              <a:t>: </a:t>
            </a:r>
            <a:r>
              <a:rPr lang="cs-CZ" sz="3200" i="1" dirty="0" err="1"/>
              <a:t>Celui</a:t>
            </a:r>
            <a:r>
              <a:rPr lang="cs-CZ" sz="3200" i="1" dirty="0"/>
              <a:t> qui </a:t>
            </a:r>
            <a:r>
              <a:rPr lang="cs-CZ" sz="3200" i="1" dirty="0" err="1"/>
              <a:t>doit</a:t>
            </a:r>
            <a:r>
              <a:rPr lang="cs-CZ" sz="3200" i="1" dirty="0"/>
              <a:t> </a:t>
            </a:r>
            <a:r>
              <a:rPr lang="cs-CZ" sz="3200" i="1" dirty="0" err="1"/>
              <a:t>mourir</a:t>
            </a:r>
            <a:r>
              <a:rPr lang="cs-CZ" sz="3200" dirty="0"/>
              <a:t>, 1957</a:t>
            </a:r>
            <a:br>
              <a:rPr lang="cs-CZ" sz="3200" dirty="0"/>
            </a:br>
            <a:r>
              <a:rPr lang="cs-CZ" sz="3200" dirty="0"/>
              <a:t>B. Martinů: </a:t>
            </a:r>
            <a:r>
              <a:rPr lang="cs-CZ" sz="3200" i="1" dirty="0"/>
              <a:t>Řecké pašije</a:t>
            </a:r>
            <a:r>
              <a:rPr lang="cs-CZ" sz="3200" dirty="0"/>
              <a:t>, premiéra 1961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E4C223-E0FC-95A1-0627-D0A121303E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7433" y="6244684"/>
            <a:ext cx="4114800" cy="476792"/>
          </a:xfrm>
        </p:spPr>
        <p:txBody>
          <a:bodyPr/>
          <a:lstStyle/>
          <a:p>
            <a:r>
              <a:rPr lang="cs-CZ" sz="1600" dirty="0">
                <a:solidFill>
                  <a:schemeClr val="bg1"/>
                </a:solidFill>
                <a:latin typeface="Muni Bold" panose="00000500000000000000" pitchFamily="50" charset="-18"/>
              </a:rPr>
              <a:t>MED11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059767B-2382-F057-3349-7618DAD1A1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A9D1ABB7-42DF-6700-27B6-8A460EB91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31" y="1883711"/>
            <a:ext cx="3658603" cy="3658603"/>
          </a:xfrm>
        </p:spPr>
      </p:pic>
      <p:pic>
        <p:nvPicPr>
          <p:cNvPr id="10" name="Obrázek 9" descr="Obsah obrázku budova, exteriér, země, kámen&#10;&#10;Popis byl vytvořen automaticky">
            <a:extLst>
              <a:ext uri="{FF2B5EF4-FFF2-40B4-BE49-F238E27FC236}">
                <a16:creationId xmlns:a16="http://schemas.microsoft.com/office/drawing/2014/main" id="{F42453BC-05C9-7203-738E-846EB2F0B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77175"/>
            <a:ext cx="4813685" cy="311975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6F40967-36A1-258E-C8BB-D6E817DBF20A}"/>
              </a:ext>
            </a:extLst>
          </p:cNvPr>
          <p:cNvSpPr txBox="1"/>
          <p:nvPr/>
        </p:nvSpPr>
        <p:spPr>
          <a:xfrm>
            <a:off x="7188591" y="5519751"/>
            <a:ext cx="3137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/>
              <a:t>Řecké pašije, Soluň, 10. 6. 2005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5BC3AC7-5253-84EF-DA06-D31511850EA7}"/>
              </a:ext>
            </a:extLst>
          </p:cNvPr>
          <p:cNvSpPr txBox="1"/>
          <p:nvPr/>
        </p:nvSpPr>
        <p:spPr>
          <a:xfrm>
            <a:off x="1936291" y="5670640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err="1"/>
              <a:t>Celui</a:t>
            </a:r>
            <a:r>
              <a:rPr lang="cs-CZ" sz="1600" i="1" dirty="0"/>
              <a:t> qui </a:t>
            </a:r>
            <a:r>
              <a:rPr lang="cs-CZ" sz="1600" i="1" dirty="0" err="1"/>
              <a:t>doit</a:t>
            </a:r>
            <a:r>
              <a:rPr lang="cs-CZ" sz="1600" i="1" dirty="0"/>
              <a:t> </a:t>
            </a:r>
            <a:r>
              <a:rPr lang="cs-CZ" sz="1600" i="1" dirty="0" err="1"/>
              <a:t>mourir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940871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21E65-E35E-C496-133D-EA99E3C60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173743"/>
          </a:xfrm>
        </p:spPr>
        <p:txBody>
          <a:bodyPr>
            <a:normAutofit/>
          </a:bodyPr>
          <a:lstStyle/>
          <a:p>
            <a:r>
              <a:rPr lang="cs-CZ" sz="3600" dirty="0"/>
              <a:t>H</a:t>
            </a:r>
            <a:r>
              <a:rPr lang="el-GR" sz="3600" dirty="0"/>
              <a:t>λίας Βενέζης: </a:t>
            </a:r>
            <a:r>
              <a:rPr lang="el-GR" sz="3600" i="1" dirty="0"/>
              <a:t>Αιολική γη</a:t>
            </a:r>
            <a:r>
              <a:rPr lang="cs-CZ" sz="3600" i="1" dirty="0"/>
              <a:t> </a:t>
            </a:r>
            <a:r>
              <a:rPr lang="cs-CZ" sz="3600" dirty="0"/>
              <a:t>(1943)</a:t>
            </a:r>
            <a:br>
              <a:rPr lang="el-GR" sz="3600" dirty="0"/>
            </a:br>
            <a:r>
              <a:rPr lang="cs-CZ" sz="3600" dirty="0"/>
              <a:t>Ilias </a:t>
            </a:r>
            <a:r>
              <a:rPr lang="cs-CZ" sz="3600" dirty="0" err="1"/>
              <a:t>Venezis</a:t>
            </a:r>
            <a:r>
              <a:rPr lang="cs-CZ" sz="3600" dirty="0"/>
              <a:t>: </a:t>
            </a:r>
            <a:r>
              <a:rPr lang="cs-CZ" sz="3600" i="1" dirty="0"/>
              <a:t>Aiolská země </a:t>
            </a:r>
            <a:r>
              <a:rPr lang="cs-CZ" sz="3600" dirty="0"/>
              <a:t>(čes. 1963)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0BCC8B-27D1-7A8A-3CD5-41990A3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928"/>
            <a:ext cx="10515600" cy="4560848"/>
          </a:xfrm>
        </p:spPr>
        <p:txBody>
          <a:bodyPr>
            <a:normAutofit fontScale="85000" lnSpcReduction="20000"/>
          </a:bodyPr>
          <a:lstStyle/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Nastával večer. Duby už dostaly zprávu a posílaly ji svým listím </a:t>
            </a:r>
            <a:endParaRPr kumimoji="0" lang="el-GR" altLang="cs-CZ" sz="280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zase dál: </a:t>
            </a:r>
            <a:br>
              <a:rPr kumimoji="0" lang="cs-CZ" altLang="cs-CZ" sz="28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cs-CZ" altLang="cs-CZ" sz="28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„Slyšely jste? Lovec je mrtvý. Už nebude jezdit v našem stínu.“</a:t>
            </a:r>
            <a:endParaRPr kumimoji="0" lang="cs-CZ" altLang="cs-CZ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Pak uslyšely tu zprávu plané olivy a šeptaly ji tetřevům a doupňákům, </a:t>
            </a:r>
            <a:endParaRPr kumimoji="0" lang="el-GR" altLang="cs-CZ" sz="280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kteří letěli kolem.</a:t>
            </a:r>
            <a:endParaRPr kumimoji="0" lang="cs-CZ" altLang="cs-CZ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„,Slyšeli jste? Lovec byl zabit.“</a:t>
            </a:r>
            <a:endParaRPr kumimoji="0" lang="cs-CZ" altLang="cs-CZ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„Který lovec byl zabit?“</a:t>
            </a:r>
            <a:endParaRPr kumimoji="0" lang="cs-CZ" altLang="cs-CZ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„Ten, co nestřílel tetřevy a doupňáky. Ten, co střílel ve velké rokli divočáky.“ „Zastřelil i nějaké dravé zvíře, které šlo umřít do jeskyně divočáků?“</a:t>
            </a:r>
            <a:endParaRPr kumimoji="0" lang="cs-CZ" altLang="cs-CZ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„Ne. Nikdy nezabil dravce, když šel umřít. Nikdy nezastřelil ptáky, kteří pili</a:t>
            </a:r>
            <a:endParaRPr kumimoji="0" lang="cs-CZ" altLang="cs-CZ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vodu. Byl to správný lovec.“</a:t>
            </a:r>
            <a:endParaRPr kumimoji="0" lang="cs-CZ" altLang="cs-CZ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„A proč zemřel?“ ptali se tetřevi a doupňáci.</a:t>
            </a:r>
            <a:endParaRPr kumimoji="0" lang="cs-CZ" altLang="cs-CZ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„Z lásky,“ řekly olivy.</a:t>
            </a:r>
          </a:p>
          <a:p>
            <a:pPr marL="0" indent="1825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cs-CZ" altLang="cs-CZ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Ptáci převzali to divné slovo a zanesli je k Šakalí řece. Řeka je přejala, snesla dolů, </a:t>
            </a:r>
            <a:r>
              <a:rPr kumimoji="0" lang="el-GR" altLang="cs-CZ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kumimoji="0" lang="cs-CZ" altLang="cs-CZ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kde se vlévá do moře, odevzdala je Egejskému moři a to je přijalo do svých vln.~°</a:t>
            </a:r>
            <a:endParaRPr kumimoji="0" lang="cs-CZ" altLang="cs-CZ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FEBDC9-14E8-D824-EA2A-98E4AC707D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med11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69F064A-CE2E-20FF-058E-EFE8B44405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7" name="Obrázek 6" descr="Obsah obrázku text, kniha, kůň, savec&#10;&#10;Popis byl vytvořen automaticky">
            <a:extLst>
              <a:ext uri="{FF2B5EF4-FFF2-40B4-BE49-F238E27FC236}">
                <a16:creationId xmlns:a16="http://schemas.microsoft.com/office/drawing/2014/main" id="{AB856CD5-030B-5E09-C21B-D934CDE87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512" y="241879"/>
            <a:ext cx="20320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87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0F9EF-22A6-E77E-E4AB-136C8580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223043"/>
          </a:xfrm>
        </p:spPr>
        <p:txBody>
          <a:bodyPr>
            <a:normAutofit/>
          </a:bodyPr>
          <a:lstStyle/>
          <a:p>
            <a:r>
              <a:rPr lang="cs-CZ" sz="3600" dirty="0" err="1"/>
              <a:t>Lawrence</a:t>
            </a:r>
            <a:r>
              <a:rPr lang="cs-CZ" sz="3600" dirty="0"/>
              <a:t> </a:t>
            </a:r>
            <a:r>
              <a:rPr lang="cs-CZ" sz="3600" dirty="0" err="1"/>
              <a:t>Durrell</a:t>
            </a:r>
            <a:r>
              <a:rPr lang="el-GR" sz="3600" dirty="0"/>
              <a:t> </a:t>
            </a:r>
            <a:br>
              <a:rPr lang="cs-CZ" sz="3600" dirty="0"/>
            </a:br>
            <a:r>
              <a:rPr lang="el-GR" sz="3600" dirty="0"/>
              <a:t>ο </a:t>
            </a:r>
            <a:r>
              <a:rPr lang="el-GR" sz="3600" i="1" dirty="0"/>
              <a:t>Α</a:t>
            </a:r>
            <a:r>
              <a:rPr lang="cs-CZ" sz="3600" i="1" dirty="0" err="1"/>
              <a:t>iolské</a:t>
            </a:r>
            <a:r>
              <a:rPr lang="cs-CZ" sz="3600" i="1" dirty="0"/>
              <a:t> zemi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E3E8EC-1A75-C5B6-097C-12BBB0B94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i="1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2400" i="1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400" i="1" dirty="0"/>
              <a:t>Svět, který Aiolská země popisuje, je zvlášt­ně archaický.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400" i="1" dirty="0"/>
              <a:t>Má blízko spíše k světu </a:t>
            </a:r>
            <a:r>
              <a:rPr lang="cs-CZ" sz="2400" i="1" dirty="0" err="1"/>
              <a:t>Hésio­da</a:t>
            </a:r>
            <a:r>
              <a:rPr lang="cs-CZ" sz="2400" i="1" dirty="0"/>
              <a:t> a Homéra než k tomu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400" i="1" dirty="0"/>
              <a:t>našemu. [...] Dějiny za­čínají až po vyhnání z Ráje, kde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400" i="1" dirty="0"/>
              <a:t>neexistoval čas, pouze požehnané, nekoneč­né štěstí. Román dovedně proplétá situace a nálady a ze ztracené Anatólie tak vytváří další rajskou zahradu.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sz="1600" dirty="0"/>
              <a:t>(</a:t>
            </a:r>
            <a:r>
              <a:rPr lang="cs-CZ" sz="1600" dirty="0" err="1"/>
              <a:t>Lawrence</a:t>
            </a:r>
            <a:r>
              <a:rPr lang="cs-CZ" sz="1600" dirty="0"/>
              <a:t> </a:t>
            </a:r>
            <a:r>
              <a:rPr lang="cs-CZ" sz="1600" dirty="0" err="1"/>
              <a:t>Durrell</a:t>
            </a:r>
            <a:r>
              <a:rPr lang="cs-CZ" sz="1600" dirty="0"/>
              <a:t>, </a:t>
            </a:r>
            <a:r>
              <a:rPr lang="el-GR" sz="1600" dirty="0"/>
              <a:t>Πρόλογος στην αγγλική έκδοση. Ι</a:t>
            </a:r>
            <a:r>
              <a:rPr lang="cs-CZ" sz="1600" dirty="0"/>
              <a:t>n </a:t>
            </a:r>
            <a:r>
              <a:rPr lang="el-GR" sz="1600" dirty="0"/>
              <a:t>Η. Βενέζης, </a:t>
            </a:r>
            <a:r>
              <a:rPr lang="el-GR" sz="1600" i="1" dirty="0"/>
              <a:t>Αιολική Γη</a:t>
            </a:r>
            <a:r>
              <a:rPr lang="el-GR" sz="1600" dirty="0"/>
              <a:t>, Αθήνα 1997, 15.)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EF53C9C-71A6-0D41-0BAF-BD048A6536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600" dirty="0">
                <a:solidFill>
                  <a:schemeClr val="bg1"/>
                </a:solidFill>
                <a:latin typeface="Muni Bold" panose="00000500000000000000" pitchFamily="50" charset="-18"/>
              </a:rPr>
              <a:t>MED11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49C13A6-981A-3E10-7632-8423522B66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7" name="Obrázek 6" descr="Obsah obrázku text, malované&#10;&#10;Popis byl vytvořen automaticky">
            <a:extLst>
              <a:ext uri="{FF2B5EF4-FFF2-40B4-BE49-F238E27FC236}">
                <a16:creationId xmlns:a16="http://schemas.microsoft.com/office/drawing/2014/main" id="{11E74995-7ACF-5DB9-CFC5-911D5787C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575" y="365124"/>
            <a:ext cx="23812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36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40C33-910A-CA3B-8B37-12B9ACE36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02" y="256478"/>
            <a:ext cx="10874298" cy="1052557"/>
          </a:xfrm>
        </p:spPr>
        <p:txBody>
          <a:bodyPr>
            <a:noAutofit/>
          </a:bodyPr>
          <a:lstStyle/>
          <a:p>
            <a:r>
              <a:rPr lang="cs-CZ" sz="3200" dirty="0" err="1"/>
              <a:t>Ko</a:t>
            </a:r>
            <a:r>
              <a:rPr lang="el-GR" sz="3200" dirty="0"/>
              <a:t>σμάς Πολίτης: </a:t>
            </a:r>
            <a:r>
              <a:rPr lang="el-GR" sz="3200" i="1" dirty="0"/>
              <a:t>Στου Χατζηφράγκου </a:t>
            </a:r>
            <a:r>
              <a:rPr lang="el-GR" sz="3200" dirty="0"/>
              <a:t>(1962)</a:t>
            </a:r>
            <a:br>
              <a:rPr lang="el-GR" sz="3200" dirty="0"/>
            </a:br>
            <a:r>
              <a:rPr lang="cs-CZ" sz="3200" dirty="0"/>
              <a:t>Kosmas </a:t>
            </a:r>
            <a:r>
              <a:rPr lang="cs-CZ" sz="3200" dirty="0" err="1"/>
              <a:t>Politis</a:t>
            </a:r>
            <a:r>
              <a:rPr lang="el-GR" sz="3200" dirty="0"/>
              <a:t>: </a:t>
            </a:r>
            <a:r>
              <a:rPr lang="cs-CZ" sz="3200" i="1" dirty="0"/>
              <a:t>Ve čtvrti </a:t>
            </a:r>
            <a:r>
              <a:rPr lang="cs-CZ" sz="3200" i="1" dirty="0" err="1"/>
              <a:t>Chatzifrangu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2A4470-80ED-60AF-CC3F-935CC8F56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50" y="2085277"/>
            <a:ext cx="10955850" cy="415940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2800" i="1" dirty="0"/>
              <a:t>Dívali se na to vše kolem, dívali se na velké kotvící lodě. </a:t>
            </a:r>
            <a:endParaRPr lang="el-GR" sz="2800" i="1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2800" i="1" dirty="0"/>
              <a:t>Napočítali jich osm, bez té, která čekala, až jí bude </a:t>
            </a:r>
            <a:endParaRPr lang="el-GR" sz="2800" i="1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2800" i="1" dirty="0"/>
              <a:t>povoleno vplout do přístavu, a jejíž sirény rozkazovač­ně </a:t>
            </a:r>
            <a:endParaRPr lang="el-GR" sz="2800" i="1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2800" i="1" dirty="0"/>
              <a:t>houkaly, jako by to bylo její právo. </a:t>
            </a:r>
            <a:r>
              <a:rPr lang="cs-CZ" sz="2800" i="1" dirty="0" err="1"/>
              <a:t>Μořští</a:t>
            </a:r>
            <a:r>
              <a:rPr lang="cs-CZ" sz="2800" i="1" dirty="0"/>
              <a:t> ptáci se v záři </a:t>
            </a:r>
            <a:endParaRPr lang="el-GR" sz="2800" i="1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2800" i="1" dirty="0"/>
              <a:t>slunce vznášeli nad hladinou s roztaženými křídly a vrhali se střemhlav dolů.</a:t>
            </a:r>
            <a:endParaRPr lang="el-GR" sz="2800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2800" i="1" dirty="0"/>
              <a:t>A na druhé straně </a:t>
            </a:r>
            <a:r>
              <a:rPr lang="cs-CZ" sz="2800" i="1" dirty="0" err="1"/>
              <a:t>Karsini</a:t>
            </a:r>
            <a:r>
              <a:rPr lang="cs-CZ" sz="2800" i="1" dirty="0"/>
              <a:t>, </a:t>
            </a:r>
            <a:r>
              <a:rPr lang="cs-CZ" sz="2800" i="1" dirty="0" err="1"/>
              <a:t>Agia</a:t>
            </a:r>
            <a:r>
              <a:rPr lang="cs-CZ" sz="2800" i="1" dirty="0"/>
              <a:t> </a:t>
            </a:r>
            <a:r>
              <a:rPr lang="cs-CZ" sz="2800" i="1" dirty="0" err="1"/>
              <a:t>Triada</a:t>
            </a:r>
            <a:r>
              <a:rPr lang="cs-CZ" sz="2800" i="1" dirty="0"/>
              <a:t>, </a:t>
            </a:r>
            <a:r>
              <a:rPr lang="cs-CZ" sz="2800" i="1" dirty="0" err="1"/>
              <a:t>Bairakli</a:t>
            </a:r>
            <a:r>
              <a:rPr lang="cs-CZ" sz="2800" i="1" dirty="0"/>
              <a:t>, </a:t>
            </a:r>
            <a:r>
              <a:rPr lang="cs-CZ" sz="2800" i="1" dirty="0" err="1"/>
              <a:t>Kordelio</a:t>
            </a:r>
            <a:r>
              <a:rPr lang="cs-CZ" sz="2800" i="1" dirty="0"/>
              <a:t>, se dnes naposledy zrcad­lí v nehybných modravých vodách, večerní chládek postupuje od moře směrem k nim a pomalu vyhání denní žár. Dívali se na to vše a nemohli se toho pohledu nabažit. Obrazy se jim vrývaly hluboko do paměti, jako by tušili, že v budoucnu je budou vídat jen ve snu. Ti z nich, kteří přežijí.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cs-CZ" sz="2800" i="1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1800" dirty="0"/>
              <a:t>Kosmas </a:t>
            </a:r>
            <a:r>
              <a:rPr lang="cs-CZ" sz="1800" dirty="0" err="1"/>
              <a:t>Politis</a:t>
            </a:r>
            <a:r>
              <a:rPr lang="el-GR" sz="1800" dirty="0"/>
              <a:t>, </a:t>
            </a:r>
            <a:r>
              <a:rPr lang="el-GR" sz="1800" i="1" dirty="0"/>
              <a:t>Στου Χατζηφράγκου</a:t>
            </a:r>
            <a:r>
              <a:rPr lang="el-GR" sz="1800" dirty="0"/>
              <a:t>, Αθήνα 2010, 35.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A76D9E-DE25-C075-4C76-239AECFA74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med11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FC7B067-0D65-7738-8F5A-156A5F8F64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16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3DD89D4-C771-C50F-3118-0F78B2A4B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816" y="807717"/>
            <a:ext cx="3942184" cy="25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55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CBD0C-6CC0-A90C-6038-8E2F7764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6534"/>
          </a:xfrm>
        </p:spPr>
        <p:txBody>
          <a:bodyPr>
            <a:noAutofit/>
          </a:bodyPr>
          <a:lstStyle/>
          <a:p>
            <a:pPr algn="ctr"/>
            <a:r>
              <a:rPr lang="el-GR" sz="3200" dirty="0"/>
              <a:t>Διδώ Σωτηρίου: Ματωμένα χώματα (1962)</a:t>
            </a:r>
            <a:br>
              <a:rPr lang="cs-CZ" sz="3200" dirty="0"/>
            </a:br>
            <a:r>
              <a:rPr lang="cs-CZ" sz="3200" dirty="0" err="1"/>
              <a:t>Dido</a:t>
            </a:r>
            <a:r>
              <a:rPr lang="cs-CZ" sz="3200" dirty="0"/>
              <a:t> </a:t>
            </a:r>
            <a:r>
              <a:rPr lang="cs-CZ" sz="3200" dirty="0" err="1"/>
              <a:t>Sotiriu</a:t>
            </a:r>
            <a:r>
              <a:rPr lang="el-GR" sz="3200" dirty="0"/>
              <a:t>: </a:t>
            </a:r>
            <a:r>
              <a:rPr lang="cs-CZ" sz="3200" i="1" dirty="0"/>
              <a:t>Zkrvavená země 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FE4579-B99B-BCDE-F6F1-2B1403E6F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2683"/>
            <a:ext cx="10515600" cy="447785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2600" i="1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Turci z okolních vesnic si nás vážili a obdivovali nás. Podle nich nám to pálilo </a:t>
            </a:r>
            <a:r>
              <a:rPr lang="cs-CZ" sz="2600" i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byli jsme pracanti. A je pravda, že jsme jim nikdy nezavdali důvod, aby změni­</a:t>
            </a:r>
            <a:r>
              <a:rPr lang="cs-CZ" sz="2600" i="1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 názor</a:t>
            </a:r>
            <a:r>
              <a:rPr lang="cs-CZ" sz="2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cs-CZ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600" i="1" dirty="0"/>
              <a:t>Hned jak se rozšířila zpráva, že se ve Smyrně vylodilo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600" i="1" dirty="0"/>
              <a:t>řecké vojsko, všech pět sou­sedních tureckých vesnic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600" i="1" dirty="0"/>
              <a:t>lehlo popelem! Další požáry, další neštěstí, které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600" i="1" dirty="0"/>
              <a:t>s se­bou přinese zase jen další a další! Ale kdo by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600" i="1" dirty="0"/>
              <a:t>na něco takového myslel ve chvílích opojného vítězství.</a:t>
            </a:r>
            <a:r>
              <a:rPr lang="el-GR" sz="2600" i="1" dirty="0"/>
              <a:t> </a:t>
            </a:r>
            <a:endParaRPr lang="cs-CZ" sz="2600" i="1" dirty="0"/>
          </a:p>
          <a:p>
            <a:pPr marL="0" indent="0">
              <a:lnSpc>
                <a:spcPct val="110000"/>
              </a:lnSpc>
              <a:buNone/>
            </a:pPr>
            <a:endParaRPr lang="el-GR" sz="1000" i="1" dirty="0"/>
          </a:p>
          <a:p>
            <a:pPr marL="0" indent="0">
              <a:lnSpc>
                <a:spcPct val="110000"/>
              </a:lnSpc>
              <a:buNone/>
            </a:pPr>
            <a:r>
              <a:rPr lang="cs-CZ" sz="1900" dirty="0" err="1">
                <a:effectLst/>
              </a:rPr>
              <a:t>Dido</a:t>
            </a:r>
            <a:r>
              <a:rPr lang="cs-CZ" sz="1900" dirty="0">
                <a:effectLst/>
              </a:rPr>
              <a:t> </a:t>
            </a:r>
            <a:r>
              <a:rPr lang="cs-CZ" sz="1900" dirty="0" err="1">
                <a:effectLst/>
              </a:rPr>
              <a:t>Sotiriu</a:t>
            </a:r>
            <a:r>
              <a:rPr lang="el-GR" sz="1900" dirty="0">
                <a:effectLst/>
              </a:rPr>
              <a:t>, </a:t>
            </a:r>
            <a:r>
              <a:rPr lang="el-GR" sz="1900" i="1" dirty="0">
                <a:effectLst/>
              </a:rPr>
              <a:t>Ματωμένα χώματα</a:t>
            </a:r>
            <a:r>
              <a:rPr lang="el-GR" sz="1900" dirty="0">
                <a:effectLst/>
              </a:rPr>
              <a:t>, Αθήνα 2010, </a:t>
            </a:r>
            <a:r>
              <a:rPr lang="cs-CZ" sz="1900" dirty="0">
                <a:effectLst/>
              </a:rPr>
              <a:t>206</a:t>
            </a:r>
            <a:r>
              <a:rPr lang="cs-CZ" sz="1900" dirty="0"/>
              <a:t>.</a:t>
            </a:r>
            <a:endParaRPr lang="el-GR" sz="1900" dirty="0">
              <a:effectLst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1F0D505-857F-5B74-71E6-6E9595ADA4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med11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C1619C-EC09-D819-9057-8AF54EE7BB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17</a:t>
            </a:fld>
            <a:endParaRPr lang="cs-CZ" dirty="0"/>
          </a:p>
        </p:txBody>
      </p:sp>
      <p:pic>
        <p:nvPicPr>
          <p:cNvPr id="7" name="Obrázek 6" descr="Obsah obrázku text, kniha, kresba, skica&#10;&#10;Popis byl vytvořen automaticky">
            <a:extLst>
              <a:ext uri="{FF2B5EF4-FFF2-40B4-BE49-F238E27FC236}">
                <a16:creationId xmlns:a16="http://schemas.microsoft.com/office/drawing/2014/main" id="{1DE24DFE-5418-D0C0-5968-D19F90BD8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796" y="2720196"/>
            <a:ext cx="2179337" cy="320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86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CBD0C-6CC0-A90C-6038-8E2F7764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00899"/>
          </a:xfrm>
        </p:spPr>
        <p:txBody>
          <a:bodyPr>
            <a:noAutofit/>
          </a:bodyPr>
          <a:lstStyle/>
          <a:p>
            <a:pPr algn="ctr"/>
            <a:r>
              <a:rPr lang="el-GR" sz="3200" dirty="0"/>
              <a:t>Διδώ Σωτηρίου: Ματωμένα χώματα (1962)</a:t>
            </a:r>
            <a:br>
              <a:rPr lang="cs-CZ" sz="3200" dirty="0"/>
            </a:br>
            <a:r>
              <a:rPr lang="cs-CZ" sz="3200" dirty="0" err="1"/>
              <a:t>Dido</a:t>
            </a:r>
            <a:r>
              <a:rPr lang="cs-CZ" sz="3200" dirty="0"/>
              <a:t> </a:t>
            </a:r>
            <a:r>
              <a:rPr lang="cs-CZ" sz="3200" dirty="0" err="1"/>
              <a:t>Sotiriu</a:t>
            </a:r>
            <a:r>
              <a:rPr lang="el-GR" sz="3200" dirty="0"/>
              <a:t>: </a:t>
            </a:r>
            <a:r>
              <a:rPr lang="cs-CZ" sz="3200" i="1" dirty="0"/>
              <a:t>Zkrvavená země 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FE4579-B99B-BCDE-F6F1-2B1403E6F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3" y="1393902"/>
            <a:ext cx="11407697" cy="496244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cs-CZ" sz="3200" i="1" dirty="0"/>
              <a:t>Kdo se vrátil z pracovních táborů, ať už jako dezertér nebo s povolením, vyprávěl příběhy, kterým jsme nemohli uvěřit. Celé vesnice a města byly plné utečenců a dezertérů. Dezerce byla nanejvýš zoufalým činem. Nelze vypovědět, jak tvrdý byl život chlapců, kteří se ukrývali. Vytvářeli si skrýše pod zemí, ve studnách, kanálech, v stropních prostorách. Říkali jsme tomu </a:t>
            </a:r>
            <a:r>
              <a:rPr lang="cs-CZ" sz="3200" i="1" dirty="0" err="1"/>
              <a:t>tavan</a:t>
            </a:r>
            <a:r>
              <a:rPr lang="cs-CZ" sz="3200" i="1" dirty="0"/>
              <a:t> </a:t>
            </a:r>
            <a:r>
              <a:rPr lang="cs-CZ" sz="3200" i="1" dirty="0" err="1"/>
              <a:t>taburu</a:t>
            </a:r>
            <a:r>
              <a:rPr lang="cs-CZ" sz="3200" i="1" dirty="0"/>
              <a:t> [z tur. </a:t>
            </a:r>
            <a:r>
              <a:rPr lang="cs-CZ" sz="3200" i="1" dirty="0" err="1"/>
              <a:t>tavan</a:t>
            </a:r>
            <a:r>
              <a:rPr lang="cs-CZ" sz="3200" i="1" dirty="0"/>
              <a:t>, tj. strop]. Zůstali roky zavření, dokonce zazdění ve stěnách domů.</a:t>
            </a:r>
            <a:endParaRPr lang="el-GR" sz="32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cs-CZ" sz="3200" i="1" dirty="0"/>
              <a:t>Jakmile se setmělo, armáda vesnických žen začínala boj o životy svých dětí. Byly to matky, které ukrývaly syny a muže. Po čtyři roky se tyto ženy nemohly dosyta vyspat nebo v klidu najíst chleba. Mnohé z nich proseděly noci na židlích, poslouchaly, co se kde šustlo, a děsily se každého zvuku. </a:t>
            </a:r>
            <a:r>
              <a:rPr lang="cs-CZ" sz="3200" i="1" dirty="0" err="1"/>
              <a:t>Βály</a:t>
            </a:r>
            <a:r>
              <a:rPr lang="cs-CZ" sz="3200" i="1" dirty="0"/>
              <a:t> se, že zaslechnou „Už přicházejí, už přicházejí.“</a:t>
            </a:r>
            <a:endParaRPr lang="el-GR" sz="3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2800" i="1" dirty="0"/>
          </a:p>
          <a:p>
            <a:pPr marL="0" indent="0">
              <a:buNone/>
            </a:pPr>
            <a:r>
              <a:rPr lang="cs-CZ" sz="2600" dirty="0" err="1">
                <a:effectLst/>
              </a:rPr>
              <a:t>Dido</a:t>
            </a:r>
            <a:r>
              <a:rPr lang="cs-CZ" sz="2600" dirty="0">
                <a:effectLst/>
              </a:rPr>
              <a:t> </a:t>
            </a:r>
            <a:r>
              <a:rPr lang="cs-CZ" sz="2600" dirty="0" err="1">
                <a:effectLst/>
              </a:rPr>
              <a:t>Sotiriu</a:t>
            </a:r>
            <a:r>
              <a:rPr lang="el-GR" sz="2600" dirty="0">
                <a:effectLst/>
              </a:rPr>
              <a:t>, </a:t>
            </a:r>
            <a:r>
              <a:rPr lang="el-GR" sz="2600" i="1" dirty="0">
                <a:effectLst/>
              </a:rPr>
              <a:t>Ματωμένα χώματα</a:t>
            </a:r>
            <a:r>
              <a:rPr lang="el-GR" sz="2600" dirty="0">
                <a:effectLst/>
              </a:rPr>
              <a:t>, Αθήνα 2010, 91─92</a:t>
            </a:r>
            <a:r>
              <a:rPr lang="cs-CZ" sz="2600" dirty="0">
                <a:effectLst/>
              </a:rPr>
              <a:t>.</a:t>
            </a:r>
            <a:endParaRPr lang="el-GR" sz="2600" dirty="0">
              <a:effectLst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1F0D505-857F-5B74-71E6-6E9595ADA4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med11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C1619C-EC09-D819-9057-8AF54EE7BB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43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CBD0C-6CC0-A90C-6038-8E2F7764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00899"/>
          </a:xfrm>
        </p:spPr>
        <p:txBody>
          <a:bodyPr>
            <a:noAutofit/>
          </a:bodyPr>
          <a:lstStyle/>
          <a:p>
            <a:pPr algn="ctr"/>
            <a:r>
              <a:rPr lang="el-GR" sz="3200" dirty="0"/>
              <a:t>Διδώ Σωτηρίου: Ματωμένα χώματα (1962)</a:t>
            </a:r>
            <a:br>
              <a:rPr lang="cs-CZ" sz="3200" dirty="0"/>
            </a:br>
            <a:r>
              <a:rPr lang="cs-CZ" sz="3200" dirty="0" err="1"/>
              <a:t>Dido</a:t>
            </a:r>
            <a:r>
              <a:rPr lang="cs-CZ" sz="3200" dirty="0"/>
              <a:t> </a:t>
            </a:r>
            <a:r>
              <a:rPr lang="cs-CZ" sz="3200" dirty="0" err="1"/>
              <a:t>Sotiriu</a:t>
            </a:r>
            <a:r>
              <a:rPr lang="el-GR" sz="3200" dirty="0"/>
              <a:t>: </a:t>
            </a:r>
            <a:r>
              <a:rPr lang="cs-CZ" sz="3200" i="1" dirty="0"/>
              <a:t>Zkrvavená země 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FE4579-B99B-BCDE-F6F1-2B1403E6F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3" y="1393902"/>
            <a:ext cx="11407697" cy="4962448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cs-CZ" sz="2400" i="1" dirty="0"/>
              <a:t>Tak nakonec přišla o rozum žena Kosmase </a:t>
            </a:r>
            <a:r>
              <a:rPr lang="cs-CZ" sz="2400" i="1" dirty="0" err="1"/>
              <a:t>Sarapoglu</a:t>
            </a:r>
            <a:r>
              <a:rPr lang="cs-CZ" sz="2400" i="1" dirty="0"/>
              <a:t>, vesnického vyvolávače. Schovávala tři chlapce jako topoly, vysoké až po strop. Jak je měla ukrýt v domku o pár metrech čtverečních? Ale dělala, co mohla, protože v </a:t>
            </a:r>
            <a:r>
              <a:rPr lang="cs-CZ" sz="2400" i="1" dirty="0" err="1"/>
              <a:t>amele</a:t>
            </a:r>
            <a:r>
              <a:rPr lang="cs-CZ" sz="2400" i="1" dirty="0"/>
              <a:t> </a:t>
            </a:r>
            <a:r>
              <a:rPr lang="cs-CZ" sz="2400" i="1" dirty="0" err="1"/>
              <a:t>taburları</a:t>
            </a:r>
            <a:r>
              <a:rPr lang="cs-CZ" sz="2400" i="1" dirty="0"/>
              <a:t> měla další dva syny a netušila, zda žijí nebo jsou mrtví.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1600" i="1" dirty="0"/>
          </a:p>
          <a:p>
            <a:pPr marL="0" indent="0">
              <a:buNone/>
            </a:pPr>
            <a:r>
              <a:rPr lang="cs-CZ" sz="1600" dirty="0" err="1">
                <a:effectLst/>
              </a:rPr>
              <a:t>Dido</a:t>
            </a:r>
            <a:r>
              <a:rPr lang="cs-CZ" sz="1600" dirty="0">
                <a:effectLst/>
              </a:rPr>
              <a:t> </a:t>
            </a:r>
            <a:r>
              <a:rPr lang="cs-CZ" sz="1600" dirty="0" err="1">
                <a:effectLst/>
              </a:rPr>
              <a:t>Sotiriu</a:t>
            </a:r>
            <a:r>
              <a:rPr lang="el-GR" sz="1600" dirty="0">
                <a:effectLst/>
              </a:rPr>
              <a:t>, </a:t>
            </a:r>
            <a:r>
              <a:rPr lang="el-GR" sz="1600" i="1" dirty="0">
                <a:effectLst/>
              </a:rPr>
              <a:t>Ματωμένα χώματα</a:t>
            </a:r>
            <a:r>
              <a:rPr lang="el-GR" sz="1600" dirty="0">
                <a:effectLst/>
              </a:rPr>
              <a:t>, Αθήνα 2010, 91─92</a:t>
            </a:r>
            <a:r>
              <a:rPr lang="cs-CZ" sz="1600" dirty="0">
                <a:effectLst/>
              </a:rPr>
              <a:t>.</a:t>
            </a:r>
            <a:endParaRPr lang="el-GR" sz="1600" dirty="0">
              <a:effectLst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1F0D505-857F-5B74-71E6-6E9595ADA4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med11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C1619C-EC09-D819-9057-8AF54EE7BB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19</a:t>
            </a:fld>
            <a:endParaRPr lang="cs-CZ" dirty="0"/>
          </a:p>
        </p:txBody>
      </p:sp>
      <p:pic>
        <p:nvPicPr>
          <p:cNvPr id="7" name="Obrázek 6" descr="Obsah obrázku oblečení, budova, venku, osoba&#10;&#10;Popis byl vytvořen automaticky">
            <a:extLst>
              <a:ext uri="{FF2B5EF4-FFF2-40B4-BE49-F238E27FC236}">
                <a16:creationId xmlns:a16="http://schemas.microsoft.com/office/drawing/2014/main" id="{D9E2FF01-CFF3-7FDB-B131-C6B5A2934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20" y="3043168"/>
            <a:ext cx="4350648" cy="290043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08CB833-4AE7-E0E2-B3C8-E556F320A157}"/>
              </a:ext>
            </a:extLst>
          </p:cNvPr>
          <p:cNvSpPr txBox="1"/>
          <p:nvPr/>
        </p:nvSpPr>
        <p:spPr>
          <a:xfrm>
            <a:off x="1717344" y="5358825"/>
            <a:ext cx="6229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Divadelní adaptace </a:t>
            </a:r>
            <a:r>
              <a:rPr lang="cs-CZ" sz="1600" i="1" dirty="0"/>
              <a:t>Zkrvavené země </a:t>
            </a:r>
            <a:r>
              <a:rPr lang="cs-CZ" sz="1600" dirty="0"/>
              <a:t>uvedená ke 100. výročí maloasijské  katastrofy, </a:t>
            </a:r>
            <a:r>
              <a:rPr lang="cs-CZ" sz="1600" dirty="0" err="1"/>
              <a:t>Dimotiko</a:t>
            </a:r>
            <a:r>
              <a:rPr lang="cs-CZ" sz="1600" dirty="0"/>
              <a:t> </a:t>
            </a:r>
            <a:r>
              <a:rPr lang="cs-CZ" sz="1600" dirty="0" err="1"/>
              <a:t>theatro</a:t>
            </a:r>
            <a:r>
              <a:rPr lang="cs-CZ" sz="1600" dirty="0"/>
              <a:t> </a:t>
            </a:r>
            <a:r>
              <a:rPr lang="cs-CZ" sz="1600" dirty="0" err="1"/>
              <a:t>Pireas</a:t>
            </a:r>
            <a:r>
              <a:rPr lang="cs-CZ" sz="1600" dirty="0"/>
              <a:t>, 2022.</a:t>
            </a:r>
          </a:p>
        </p:txBody>
      </p:sp>
    </p:spTree>
    <p:extLst>
      <p:ext uri="{BB962C8B-B14F-4D97-AF65-F5344CB8AC3E}">
        <p14:creationId xmlns:p14="http://schemas.microsoft.com/office/powerpoint/2010/main" val="114407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512D50-6EB7-7872-8021-99D3545AD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206"/>
            <a:ext cx="10515600" cy="704550"/>
          </a:xfrm>
        </p:spPr>
        <p:txBody>
          <a:bodyPr>
            <a:normAutofit/>
          </a:bodyPr>
          <a:lstStyle/>
          <a:p>
            <a:r>
              <a:rPr lang="cs-CZ" sz="3600" dirty="0"/>
              <a:t>Historický kontext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144249-13E6-AC33-DD8C-300359FD6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00100"/>
            <a:ext cx="11201400" cy="55562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1908: mladoturecká revoluce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1912/13: </a:t>
            </a:r>
            <a:r>
              <a:rPr lang="cs-CZ" sz="2400" dirty="0" err="1"/>
              <a:t>balk</a:t>
            </a:r>
            <a:r>
              <a:rPr lang="cs-CZ" sz="2400" dirty="0"/>
              <a:t>. války </a:t>
            </a:r>
            <a:r>
              <a:rPr lang="cs-CZ" sz="2000" dirty="0"/>
              <a:t>(</a:t>
            </a:r>
            <a:r>
              <a:rPr lang="cs-CZ" sz="2000" dirty="0" err="1"/>
              <a:t>Epirus</a:t>
            </a:r>
            <a:r>
              <a:rPr lang="cs-CZ" sz="2000" dirty="0"/>
              <a:t>, Makedonie, Kréta, </a:t>
            </a:r>
            <a:r>
              <a:rPr lang="cs-CZ" sz="2000" dirty="0" err="1"/>
              <a:t>Egej</a:t>
            </a:r>
            <a:r>
              <a:rPr lang="cs-CZ" sz="2000" dirty="0"/>
              <a:t>. ostrovy)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1915 genocida Arménů, </a:t>
            </a:r>
            <a:r>
              <a:rPr lang="cs-CZ" sz="2400" b="1" i="1" dirty="0" err="1"/>
              <a:t>amele</a:t>
            </a:r>
            <a:r>
              <a:rPr lang="cs-CZ" sz="2400" b="1" i="1" dirty="0"/>
              <a:t> </a:t>
            </a:r>
            <a:r>
              <a:rPr lang="cs-CZ" sz="2400" b="1" i="1" dirty="0" err="1"/>
              <a:t>taburu</a:t>
            </a:r>
            <a:endParaRPr lang="cs-CZ" sz="2400" b="1" i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1917: vstup Řecka do 1. sv. války na straně </a:t>
            </a:r>
            <a:r>
              <a:rPr lang="cs-CZ" sz="2400" b="1" dirty="0"/>
              <a:t>Dohody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1920: </a:t>
            </a:r>
            <a:r>
              <a:rPr lang="cs-CZ" sz="2400" dirty="0" err="1"/>
              <a:t>Sèvreská</a:t>
            </a:r>
            <a:r>
              <a:rPr lang="cs-CZ" sz="2400" dirty="0"/>
              <a:t> </a:t>
            </a:r>
            <a:r>
              <a:rPr lang="cs-CZ" sz="2400" dirty="0" err="1"/>
              <a:t>sml</a:t>
            </a:r>
            <a:r>
              <a:rPr lang="cs-CZ" sz="2400" dirty="0"/>
              <a:t>. </a:t>
            </a:r>
            <a:r>
              <a:rPr lang="cs-CZ" sz="2000" dirty="0"/>
              <a:t>(</a:t>
            </a:r>
            <a:r>
              <a:rPr lang="cs-CZ" sz="2000" b="1" dirty="0"/>
              <a:t>Smyrna, V Thrákie</a:t>
            </a:r>
            <a:r>
              <a:rPr lang="cs-CZ" sz="2000" dirty="0"/>
              <a:t>, </a:t>
            </a:r>
            <a:r>
              <a:rPr lang="cs-CZ" sz="2000" dirty="0" err="1"/>
              <a:t>Tenedos</a:t>
            </a:r>
            <a:r>
              <a:rPr lang="cs-CZ" sz="2000" dirty="0"/>
              <a:t> a </a:t>
            </a:r>
            <a:r>
              <a:rPr lang="cs-CZ" sz="2000" dirty="0" err="1"/>
              <a:t>Imbros</a:t>
            </a:r>
            <a:r>
              <a:rPr lang="cs-CZ" sz="2000" dirty="0"/>
              <a:t>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1920: </a:t>
            </a:r>
            <a:r>
              <a:rPr lang="cs-CZ" sz="2400" dirty="0" err="1"/>
              <a:t>Venizelos</a:t>
            </a:r>
            <a:r>
              <a:rPr lang="cs-CZ" sz="2400" dirty="0"/>
              <a:t> prohrává volby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1921: </a:t>
            </a:r>
            <a:r>
              <a:rPr lang="cs-CZ" sz="2400" b="1" dirty="0"/>
              <a:t>ofenziva Řeků v Anatolii </a:t>
            </a:r>
            <a:r>
              <a:rPr lang="cs-CZ" sz="2400" dirty="0"/>
              <a:t>s cílem dobýt Ankaru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září 1922: </a:t>
            </a:r>
            <a:r>
              <a:rPr lang="cs-CZ" sz="2400" b="1" dirty="0"/>
              <a:t>dobytí Smyrny Turky</a:t>
            </a:r>
            <a:r>
              <a:rPr lang="cs-CZ" sz="2400" dirty="0"/>
              <a:t>, vypálení arménských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/>
              <a:t>      a řeckých čtvrtí, smrt 50 000 křesťanů, zajetí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70F8050-49BF-8998-8254-C155C97858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med11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9CA545-C54D-43DB-8132-898646BD26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7" name="Obrázek 6" descr="Obsah obrázku venku, mrak, obloha, Fotografický papír&#10;&#10;Popis byl vytvořen automaticky">
            <a:extLst>
              <a:ext uri="{FF2B5EF4-FFF2-40B4-BE49-F238E27FC236}">
                <a16:creationId xmlns:a16="http://schemas.microsoft.com/office/drawing/2014/main" id="{52D96470-1207-ABEA-6606-F0E888C46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178" y="330361"/>
            <a:ext cx="3696121" cy="2348577"/>
          </a:xfrm>
          <a:prstGeom prst="rect">
            <a:avLst/>
          </a:prstGeom>
        </p:spPr>
      </p:pic>
      <p:pic>
        <p:nvPicPr>
          <p:cNvPr id="9" name="Obrázek 8" descr="Obsah obrázku obraz, oblečení, muž, umění&#10;&#10;Popis byl vytvořen automaticky">
            <a:extLst>
              <a:ext uri="{FF2B5EF4-FFF2-40B4-BE49-F238E27FC236}">
                <a16:creationId xmlns:a16="http://schemas.microsoft.com/office/drawing/2014/main" id="{4CA2ADD2-9CB7-FA1B-2387-BF0D3542C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179" y="3290798"/>
            <a:ext cx="3696121" cy="245445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4079163-065A-23D9-62F3-F2017D1531B9}"/>
              </a:ext>
            </a:extLst>
          </p:cNvPr>
          <p:cNvSpPr txBox="1"/>
          <p:nvPr/>
        </p:nvSpPr>
        <p:spPr>
          <a:xfrm>
            <a:off x="8947301" y="2691015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Smyrna, září 1922</a:t>
            </a:r>
          </a:p>
        </p:txBody>
      </p:sp>
    </p:spTree>
    <p:extLst>
      <p:ext uri="{BB962C8B-B14F-4D97-AF65-F5344CB8AC3E}">
        <p14:creationId xmlns:p14="http://schemas.microsoft.com/office/powerpoint/2010/main" val="3134021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CBD0C-6CC0-A90C-6038-8E2F7764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6534"/>
          </a:xfrm>
        </p:spPr>
        <p:txBody>
          <a:bodyPr>
            <a:noAutofit/>
          </a:bodyPr>
          <a:lstStyle/>
          <a:p>
            <a:pPr algn="ctr"/>
            <a:r>
              <a:rPr lang="el-GR" sz="3200" dirty="0"/>
              <a:t>Διδώ Σωτηρίου: Ματωμένα χώματα (1962)</a:t>
            </a:r>
            <a:br>
              <a:rPr lang="cs-CZ" sz="3200" dirty="0"/>
            </a:br>
            <a:r>
              <a:rPr lang="cs-CZ" sz="3200" dirty="0" err="1"/>
              <a:t>Dido</a:t>
            </a:r>
            <a:r>
              <a:rPr lang="cs-CZ" sz="3200" dirty="0"/>
              <a:t> </a:t>
            </a:r>
            <a:r>
              <a:rPr lang="cs-CZ" sz="3200" dirty="0" err="1"/>
              <a:t>Sotiriu</a:t>
            </a:r>
            <a:r>
              <a:rPr lang="el-GR" sz="3200" dirty="0"/>
              <a:t>: </a:t>
            </a:r>
            <a:r>
              <a:rPr lang="cs-CZ" sz="3200" i="1" dirty="0"/>
              <a:t>Zkrvavená země 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FE4579-B99B-BCDE-F6F1-2B1403E6F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793"/>
            <a:ext cx="10515600" cy="455275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i="1" dirty="0"/>
              <a:t>Do Smyrny přijel německý paša, odměřený a bezcitný, v pruské uniformě, se vzhledem dobyvatele, Liman von Sanders se jmenoval. Smyrenský metropolita, </a:t>
            </a:r>
            <a:r>
              <a:rPr lang="cs-CZ" i="1" dirty="0" err="1"/>
              <a:t>Chrysostomos</a:t>
            </a:r>
            <a:r>
              <a:rPr lang="cs-CZ" i="1" dirty="0"/>
              <a:t>, nám radil: „Očistěte si ústa, když vyslovíte jeho jméno...“ Tento démon Malé Asie neměl s nikým slitování. Nepřistoupil – stejně jako Turci – na žádnou debatu, nepřijal ničí žádost, nedal se podplatit. Poslali ho k nám s jasným cílem, aby nám sebral zlaté rouno. Turecko teď v podstatě bylo německou kolonií. [...] </a:t>
            </a:r>
            <a:r>
              <a:rPr lang="cs-CZ" i="1" dirty="0" err="1"/>
              <a:t>Βyli</a:t>
            </a:r>
            <a:r>
              <a:rPr lang="cs-CZ" i="1" dirty="0"/>
              <a:t> jsme národ s chutí do života a z ničeho nic jsme se stali pasivní položkou v rozpočtu cizinců, položkou, kterou je třeba škrtnout. A to se nestalo jedním tahem pera, ale bezpočtem zločinů. Začal je Liman von Sanders a dokončili je naši přátelé a ochránci, mocnosti Dohody!</a:t>
            </a:r>
            <a:r>
              <a:rPr lang="el-GR" i="1" dirty="0"/>
              <a:t> </a:t>
            </a:r>
            <a:endParaRPr lang="cs-CZ" i="1" dirty="0"/>
          </a:p>
          <a:p>
            <a:pPr marL="0" indent="0">
              <a:lnSpc>
                <a:spcPct val="110000"/>
              </a:lnSpc>
              <a:buNone/>
            </a:pPr>
            <a:r>
              <a:rPr lang="cs-CZ" sz="1900" dirty="0" err="1">
                <a:effectLst/>
              </a:rPr>
              <a:t>Dido</a:t>
            </a:r>
            <a:r>
              <a:rPr lang="cs-CZ" sz="1900" dirty="0">
                <a:effectLst/>
              </a:rPr>
              <a:t> </a:t>
            </a:r>
            <a:r>
              <a:rPr lang="cs-CZ" sz="1900" dirty="0" err="1">
                <a:effectLst/>
              </a:rPr>
              <a:t>Sotiriu</a:t>
            </a:r>
            <a:r>
              <a:rPr lang="el-GR" sz="1900" dirty="0">
                <a:effectLst/>
              </a:rPr>
              <a:t>, </a:t>
            </a:r>
            <a:r>
              <a:rPr lang="el-GR" sz="1900" i="1" dirty="0">
                <a:effectLst/>
              </a:rPr>
              <a:t>Ματωμένα χώματα</a:t>
            </a:r>
            <a:r>
              <a:rPr lang="el-GR" sz="1900" dirty="0">
                <a:effectLst/>
              </a:rPr>
              <a:t>, Αθήνα 2010</a:t>
            </a:r>
            <a:r>
              <a:rPr lang="cs-CZ" sz="1900" dirty="0">
                <a:effectLst/>
              </a:rPr>
              <a:t>, 86</a:t>
            </a:r>
            <a:r>
              <a:rPr lang="el-GR" sz="1900" dirty="0">
                <a:effectLst/>
              </a:rPr>
              <a:t>─</a:t>
            </a:r>
            <a:r>
              <a:rPr lang="cs-CZ" sz="1900" dirty="0">
                <a:effectLst/>
              </a:rPr>
              <a:t>87.</a:t>
            </a:r>
            <a:endParaRPr lang="el-GR" sz="1900" dirty="0">
              <a:effectLst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1F0D505-857F-5B74-71E6-6E9595ADA4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med11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C1619C-EC09-D819-9057-8AF54EE7BB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3633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7389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l-GR" sz="3600" dirty="0"/>
              <a:t>Νίκος Μπακόλας: </a:t>
            </a:r>
            <a:r>
              <a:rPr lang="el-GR" sz="3600" i="1" dirty="0"/>
              <a:t>Ο κήπος των πριγκίπων </a:t>
            </a:r>
            <a:r>
              <a:rPr lang="el-GR" sz="3600" dirty="0"/>
              <a:t>(1966)</a:t>
            </a:r>
            <a:br>
              <a:rPr lang="el-GR" sz="3600" dirty="0"/>
            </a:br>
            <a:r>
              <a:rPr lang="cs-CZ" sz="3600" dirty="0"/>
              <a:t>Nikos </a:t>
            </a:r>
            <a:r>
              <a:rPr lang="cs-CZ" sz="3600" dirty="0" err="1"/>
              <a:t>Bakolas</a:t>
            </a:r>
            <a:r>
              <a:rPr lang="el-GR" sz="3600" dirty="0"/>
              <a:t>: </a:t>
            </a:r>
            <a:r>
              <a:rPr lang="cs-CZ" sz="3600" i="1" dirty="0"/>
              <a:t>Zahrada princů</a:t>
            </a:r>
            <a:endParaRPr lang="el-GR" sz="36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57081"/>
            <a:ext cx="10515600" cy="4445311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2400" i="1" dirty="0"/>
              <a:t>Paralela mezi </a:t>
            </a:r>
            <a:r>
              <a:rPr lang="cs-CZ" sz="2400" i="1" dirty="0" err="1"/>
              <a:t>Trójou</a:t>
            </a:r>
            <a:r>
              <a:rPr lang="cs-CZ" sz="2400" i="1" dirty="0"/>
              <a:t> a Malou Asií není dokonalá, </a:t>
            </a:r>
            <a:endParaRPr lang="el-GR" sz="2400" i="1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2400" i="1" dirty="0"/>
              <a:t>ale analogie funguje správně, co se týče tragic­kého </a:t>
            </a:r>
            <a:endParaRPr lang="el-GR" sz="2400" i="1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2400" i="1" dirty="0"/>
              <a:t>osudu rodiny na pozadí válečné katastrofy. Zasazení </a:t>
            </a:r>
            <a:endParaRPr lang="el-GR" sz="2400" i="1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2400" i="1" dirty="0"/>
              <a:t>do současnosti příběhu nijak neubírá na intenzitě, </a:t>
            </a:r>
            <a:endParaRPr lang="el-GR" sz="2400" i="1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2400" i="1" dirty="0"/>
              <a:t>protože maloasijská katastrofa je natolik krutá, že </a:t>
            </a:r>
            <a:endParaRPr lang="el-GR" sz="2400" i="1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2400" i="1" dirty="0"/>
              <a:t>se vyrovná hrůzám antických mýtů, nebo je i překonává.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cs-CZ" sz="1600" dirty="0">
                <a:effectLst/>
              </a:rPr>
              <a:t>Maria </a:t>
            </a:r>
            <a:r>
              <a:rPr lang="cs-CZ" sz="1600" dirty="0" err="1">
                <a:effectLst/>
              </a:rPr>
              <a:t>Kolaki</a:t>
            </a:r>
            <a:r>
              <a:rPr lang="el-GR" sz="1600" dirty="0">
                <a:effectLst/>
              </a:rPr>
              <a:t>, Πρωτοτυπία και κλασική παράδοση στον Κήπο των πριγκίπων, 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l-GR" sz="1600" i="1" dirty="0">
                <a:effectLst/>
              </a:rPr>
              <a:t>Παρατηρητής</a:t>
            </a:r>
            <a:r>
              <a:rPr lang="el-GR" sz="1600" dirty="0">
                <a:effectLst/>
              </a:rPr>
              <a:t>, τεύχ. 9-10, Δεκέμβριος 1988, 39.</a:t>
            </a:r>
          </a:p>
        </p:txBody>
      </p:sp>
      <p:pic>
        <p:nvPicPr>
          <p:cNvPr id="5" name="Obrázek 4" descr="Obsah obrázku obraz, umění, kresba, muzeum&#10;&#10;Popis byl vytvořen automaticky">
            <a:extLst>
              <a:ext uri="{FF2B5EF4-FFF2-40B4-BE49-F238E27FC236}">
                <a16:creationId xmlns:a16="http://schemas.microsoft.com/office/drawing/2014/main" id="{093C0D26-AF91-FCA4-3289-4208673F3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164" y="1075257"/>
            <a:ext cx="3521937" cy="496881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F77842D-FAFD-9672-D4F1-8CEA6A22AAA0}"/>
              </a:ext>
            </a:extLst>
          </p:cNvPr>
          <p:cNvSpPr txBox="1"/>
          <p:nvPr/>
        </p:nvSpPr>
        <p:spPr>
          <a:xfrm>
            <a:off x="931653" y="6320454"/>
            <a:ext cx="9060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Muni Bold" panose="00000500000000000000" pitchFamily="50" charset="-18"/>
              </a:rPr>
              <a:t>MED11</a:t>
            </a: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7BD5709-8C1E-59CF-9914-350F650C7248}"/>
              </a:ext>
            </a:extLst>
          </p:cNvPr>
          <p:cNvSpPr txBox="1"/>
          <p:nvPr/>
        </p:nvSpPr>
        <p:spPr>
          <a:xfrm>
            <a:off x="10619117" y="6320454"/>
            <a:ext cx="473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Muni Bold" panose="00000500000000000000" pitchFamily="50" charset="-18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647961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0956FBF-43F0-D6D8-4E58-362BE06F9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Novější literatura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B42C65-3834-77B1-D830-1C84BEB99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079" y="1052423"/>
            <a:ext cx="8250148" cy="48307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err="1"/>
              <a:t>Tasos</a:t>
            </a:r>
            <a:r>
              <a:rPr lang="cs-CZ" sz="2400" dirty="0"/>
              <a:t> </a:t>
            </a:r>
            <a:r>
              <a:rPr lang="cs-CZ" sz="2400" dirty="0" err="1"/>
              <a:t>Athanasiadis</a:t>
            </a:r>
            <a:r>
              <a:rPr lang="cs-CZ" sz="2400" dirty="0"/>
              <a:t>: </a:t>
            </a:r>
            <a:r>
              <a:rPr lang="el-GR" sz="2400" b="1" i="1" dirty="0"/>
              <a:t>Τα παιδιά της Νιόβης </a:t>
            </a:r>
            <a:r>
              <a:rPr lang="el-GR" sz="2400" dirty="0"/>
              <a:t>(1988-2006</a:t>
            </a:r>
            <a:r>
              <a:rPr lang="cs-CZ" sz="2400" dirty="0"/>
              <a:t>, Niobiny děti</a:t>
            </a:r>
            <a:r>
              <a:rPr lang="el-GR" sz="2400" dirty="0"/>
              <a:t>)</a:t>
            </a: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err="1"/>
              <a:t>Thanasis</a:t>
            </a:r>
            <a:r>
              <a:rPr lang="cs-CZ" sz="2400" dirty="0"/>
              <a:t> </a:t>
            </a:r>
            <a:r>
              <a:rPr lang="cs-CZ" sz="2400" dirty="0" err="1"/>
              <a:t>Valtinos</a:t>
            </a:r>
            <a:r>
              <a:rPr lang="el-GR" sz="2400" dirty="0"/>
              <a:t>: </a:t>
            </a:r>
            <a:r>
              <a:rPr lang="el-GR" sz="2400" b="1" i="1" dirty="0"/>
              <a:t>Το συναξάρι του Ανδρέα Κορδοπάτη, βιβλίο Β΄ </a:t>
            </a:r>
            <a:r>
              <a:rPr lang="el-GR" sz="2400" dirty="0"/>
              <a:t>(2000</a:t>
            </a:r>
            <a:r>
              <a:rPr lang="cs-CZ" sz="2400" dirty="0"/>
              <a:t>, Synaxář Andrease </a:t>
            </a:r>
            <a:r>
              <a:rPr lang="cs-CZ" sz="2400" dirty="0" err="1"/>
              <a:t>Kordopatise</a:t>
            </a:r>
            <a:r>
              <a:rPr lang="el-GR" sz="2400" dirty="0"/>
              <a:t>)</a:t>
            </a: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Katerina </a:t>
            </a:r>
            <a:r>
              <a:rPr lang="cs-CZ" sz="2400" dirty="0" err="1"/>
              <a:t>Zalokosta</a:t>
            </a:r>
            <a:r>
              <a:rPr lang="el-GR" sz="2400" dirty="0"/>
              <a:t>: </a:t>
            </a:r>
            <a:r>
              <a:rPr lang="el-GR" sz="2400" b="1" i="1" dirty="0"/>
              <a:t>Ένα κομματάκι ουρανός </a:t>
            </a:r>
            <a:r>
              <a:rPr lang="el-GR" sz="2400" dirty="0"/>
              <a:t>(2000</a:t>
            </a:r>
            <a:r>
              <a:rPr lang="cs-CZ" sz="2400" dirty="0"/>
              <a:t>, Kousíček nebe</a:t>
            </a:r>
            <a:r>
              <a:rPr lang="el-GR" sz="2400" dirty="0"/>
              <a:t>)</a:t>
            </a:r>
            <a:br>
              <a:rPr lang="el-GR" sz="2400" dirty="0"/>
            </a:br>
            <a:endParaRPr lang="cs-CZ" sz="2400" dirty="0"/>
          </a:p>
        </p:txBody>
      </p:sp>
      <p:pic>
        <p:nvPicPr>
          <p:cNvPr id="6" name="Zástupný symbol pro obsah 7">
            <a:extLst>
              <a:ext uri="{FF2B5EF4-FFF2-40B4-BE49-F238E27FC236}">
                <a16:creationId xmlns:a16="http://schemas.microsoft.com/office/drawing/2014/main" id="{C6B57005-7A4F-37CF-8244-DA88B5C5B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1675" y="1459930"/>
            <a:ext cx="2682125" cy="448891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672686D-5F22-AD59-7395-BFA9E62BB7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7433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med11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997233-2BF9-8803-E113-AF5ED07549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179248E-A2BE-4DDC-8C2D-3AE2F36B43AD}" type="slidenum">
              <a:rPr lang="cs-CZ" smtClean="0"/>
              <a:pPr>
                <a:spcAft>
                  <a:spcPts val="600"/>
                </a:spcAft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881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D754798-0876-DB0D-AD8C-1F9C18B76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63" y="1395413"/>
            <a:ext cx="3773488" cy="2427288"/>
          </a:xfrm>
          <a:prstGeom prst="rect">
            <a:avLst/>
          </a:prstGeom>
        </p:spPr>
      </p:pic>
      <p:pic>
        <p:nvPicPr>
          <p:cNvPr id="9" name="Obrázek 8" descr="Obsah obrázku text, papír, Papírový výrobek, Publikace&#10;&#10;Popis byl vytvořen automaticky">
            <a:extLst>
              <a:ext uri="{FF2B5EF4-FFF2-40B4-BE49-F238E27FC236}">
                <a16:creationId xmlns:a16="http://schemas.microsoft.com/office/drawing/2014/main" id="{CBC7917E-EBCF-C38F-F4CB-CA7E7E030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63" y="3876675"/>
            <a:ext cx="2373313" cy="2003425"/>
          </a:xfrm>
          <a:prstGeom prst="rect">
            <a:avLst/>
          </a:prstGeom>
        </p:spPr>
      </p:pic>
      <p:pic>
        <p:nvPicPr>
          <p:cNvPr id="6" name="Obrázek 5" descr="Obsah obrázku text, kniha, kresba, skica&#10;&#10;Popis byl vytvořen automaticky">
            <a:extLst>
              <a:ext uri="{FF2B5EF4-FFF2-40B4-BE49-F238E27FC236}">
                <a16:creationId xmlns:a16="http://schemas.microsoft.com/office/drawing/2014/main" id="{485B3274-CA5D-5563-3621-10BDFEDD0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638" y="3876675"/>
            <a:ext cx="1344613" cy="2003425"/>
          </a:xfrm>
          <a:prstGeom prst="rect">
            <a:avLst/>
          </a:prstGeom>
        </p:spPr>
      </p:pic>
      <p:pic>
        <p:nvPicPr>
          <p:cNvPr id="11" name="Obrázek 10" descr="Obsah obrázku text, kniha, plakát, Tisk&#10;&#10;Popis byl vytvořen automaticky">
            <a:extLst>
              <a:ext uri="{FF2B5EF4-FFF2-40B4-BE49-F238E27FC236}">
                <a16:creationId xmlns:a16="http://schemas.microsoft.com/office/drawing/2014/main" id="{1E4BD69A-37D3-53F2-597D-542A79AB39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395413"/>
            <a:ext cx="1528763" cy="2143125"/>
          </a:xfrm>
          <a:prstGeom prst="rect">
            <a:avLst/>
          </a:prstGeom>
        </p:spPr>
      </p:pic>
      <p:pic>
        <p:nvPicPr>
          <p:cNvPr id="8" name="Obrázek 7" descr="Obsah obrázku text, malované&#10;&#10;Popis byl vytvořen automaticky">
            <a:extLst>
              <a:ext uri="{FF2B5EF4-FFF2-40B4-BE49-F238E27FC236}">
                <a16:creationId xmlns:a16="http://schemas.microsoft.com/office/drawing/2014/main" id="{F5D9281A-78F9-4478-9DB2-5B77D79245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25" y="1395413"/>
            <a:ext cx="1390650" cy="2143125"/>
          </a:xfrm>
          <a:prstGeom prst="rect">
            <a:avLst/>
          </a:prstGeom>
        </p:spPr>
      </p:pic>
      <p:pic>
        <p:nvPicPr>
          <p:cNvPr id="7" name="Zástupný symbol pro obsah 7">
            <a:extLst>
              <a:ext uri="{FF2B5EF4-FFF2-40B4-BE49-F238E27FC236}">
                <a16:creationId xmlns:a16="http://schemas.microsoft.com/office/drawing/2014/main" id="{E4774ED1-8994-4CAD-20CE-C2E06CC0AF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7938" y="1395413"/>
            <a:ext cx="1257300" cy="21431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4D601C5-3418-5B5F-E0FC-BB3B062626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594100"/>
            <a:ext cx="4289425" cy="2287588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B74A10-69C7-76C9-C307-8D4BE267E4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7433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med11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D02F4E-C4FF-F3C0-D71C-C9204DA2DE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179248E-A2BE-4DDC-8C2D-3AE2F36B43AD}" type="slidenum">
              <a:rPr lang="cs-CZ" smtClean="0"/>
              <a:pPr>
                <a:spcAft>
                  <a:spcPts val="600"/>
                </a:spcAft>
              </a:pPr>
              <a:t>23</a:t>
            </a:fld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0733CE7-418A-4466-8B48-881F9588ED0F}"/>
              </a:ext>
            </a:extLst>
          </p:cNvPr>
          <p:cNvSpPr txBox="1"/>
          <p:nvPr/>
        </p:nvSpPr>
        <p:spPr>
          <a:xfrm>
            <a:off x="2032244" y="195084"/>
            <a:ext cx="8118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00DC"/>
                </a:solidFill>
              </a:rPr>
              <a:t>Maloasijská katastrofa (1922)</a:t>
            </a:r>
            <a:br>
              <a:rPr lang="cs-CZ" sz="3200" b="1" dirty="0">
                <a:solidFill>
                  <a:srgbClr val="0000DC"/>
                </a:solidFill>
              </a:rPr>
            </a:br>
            <a:r>
              <a:rPr lang="cs-CZ" sz="3200" b="1" dirty="0">
                <a:solidFill>
                  <a:srgbClr val="0000DC"/>
                </a:solidFill>
              </a:rPr>
              <a:t>v řecké literatuře</a:t>
            </a:r>
          </a:p>
        </p:txBody>
      </p:sp>
    </p:spTree>
    <p:extLst>
      <p:ext uri="{BB962C8B-B14F-4D97-AF65-F5344CB8AC3E}">
        <p14:creationId xmlns:p14="http://schemas.microsoft.com/office/powerpoint/2010/main" val="3740829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A69B39-A775-46C1-424E-C1BF991C5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15" y="365125"/>
            <a:ext cx="11030551" cy="704550"/>
          </a:xfrm>
        </p:spPr>
        <p:txBody>
          <a:bodyPr>
            <a:noAutofit/>
          </a:bodyPr>
          <a:lstStyle/>
          <a:p>
            <a:pPr algn="ctr"/>
            <a:r>
              <a:rPr lang="cs-CZ" sz="3200" dirty="0"/>
              <a:t>Překlady románů s tematikou maloasijské katastrofy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69BE4F-9199-FF7F-85C7-5CA57303A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9675"/>
            <a:ext cx="10515600" cy="4813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Maloasijská škola: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 err="1"/>
              <a:t>Stratis</a:t>
            </a:r>
            <a:r>
              <a:rPr lang="cs-CZ" sz="2000" b="1" dirty="0"/>
              <a:t> </a:t>
            </a:r>
            <a:r>
              <a:rPr lang="cs-CZ" sz="2000" b="1" dirty="0" err="1"/>
              <a:t>Dukas</a:t>
            </a:r>
            <a:r>
              <a:rPr lang="cs-CZ" sz="2000" dirty="0"/>
              <a:t>, </a:t>
            </a:r>
            <a:r>
              <a:rPr lang="cs-CZ" sz="2000" i="1" dirty="0"/>
              <a:t>Zajatcův příběh</a:t>
            </a:r>
            <a:r>
              <a:rPr lang="cs-CZ" sz="2000" dirty="0"/>
              <a:t>, přel. František </a:t>
            </a:r>
            <a:r>
              <a:rPr lang="cs-CZ" sz="2000" dirty="0" err="1"/>
              <a:t>Štuřík</a:t>
            </a:r>
            <a:r>
              <a:rPr lang="cs-CZ" sz="2000" dirty="0"/>
              <a:t>, Praha, SNKLU, 1963. </a:t>
            </a:r>
            <a:endParaRPr lang="cs-CZ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 err="1"/>
              <a:t>Stratis</a:t>
            </a:r>
            <a:r>
              <a:rPr lang="cs-CZ" sz="2000" b="1" dirty="0"/>
              <a:t> </a:t>
            </a:r>
            <a:r>
              <a:rPr lang="cs-CZ" sz="2000" b="1" dirty="0" err="1"/>
              <a:t>Myrivilis</a:t>
            </a:r>
            <a:r>
              <a:rPr lang="cs-CZ" sz="2000" dirty="0"/>
              <a:t>, </a:t>
            </a:r>
            <a:r>
              <a:rPr lang="cs-CZ" sz="2000" i="1" dirty="0"/>
              <a:t>Život v hrobě</a:t>
            </a:r>
            <a:r>
              <a:rPr lang="cs-CZ" sz="2000" dirty="0"/>
              <a:t>, přel. František </a:t>
            </a:r>
            <a:r>
              <a:rPr lang="cs-CZ" sz="2000" dirty="0" err="1"/>
              <a:t>Štuřík</a:t>
            </a:r>
            <a:r>
              <a:rPr lang="cs-CZ" sz="2000" dirty="0"/>
              <a:t>, Praha, Naše vojsko, 1965.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/>
              <a:t>Ilias </a:t>
            </a:r>
            <a:r>
              <a:rPr lang="cs-CZ" sz="2000" b="1" dirty="0" err="1"/>
              <a:t>Venezis</a:t>
            </a:r>
            <a:r>
              <a:rPr lang="cs-CZ" sz="2000" dirty="0"/>
              <a:t>, </a:t>
            </a:r>
            <a:r>
              <a:rPr lang="cs-CZ" sz="2000" i="1" dirty="0"/>
              <a:t>Aiolská země</a:t>
            </a:r>
            <a:r>
              <a:rPr lang="cs-CZ" sz="2000" dirty="0"/>
              <a:t>, přel. František </a:t>
            </a:r>
            <a:r>
              <a:rPr lang="cs-CZ" sz="2000" dirty="0" err="1"/>
              <a:t>Štuřík</a:t>
            </a:r>
            <a:r>
              <a:rPr lang="cs-CZ" sz="2000" dirty="0"/>
              <a:t>, Praha, Odeon, 1966.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 err="1"/>
              <a:t>Stratis</a:t>
            </a:r>
            <a:r>
              <a:rPr lang="cs-CZ" sz="2000" b="1" dirty="0"/>
              <a:t> </a:t>
            </a:r>
            <a:r>
              <a:rPr lang="cs-CZ" sz="2000" b="1" dirty="0" err="1"/>
              <a:t>Myrivilis</a:t>
            </a:r>
            <a:r>
              <a:rPr lang="cs-CZ" sz="2000" dirty="0"/>
              <a:t>, </a:t>
            </a:r>
            <a:r>
              <a:rPr lang="cs-CZ" sz="2000" i="1" dirty="0"/>
              <a:t>Královna moře</a:t>
            </a:r>
            <a:r>
              <a:rPr lang="cs-CZ" sz="2000" dirty="0"/>
              <a:t>, přel. František </a:t>
            </a:r>
            <a:r>
              <a:rPr lang="cs-CZ" sz="2000" dirty="0" err="1"/>
              <a:t>Štuřík</a:t>
            </a:r>
            <a:r>
              <a:rPr lang="cs-CZ" sz="2000" dirty="0"/>
              <a:t>, Praha, Odeon, 1967. 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Ostatní: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/>
              <a:t>Nikos Kazantzakis</a:t>
            </a:r>
            <a:r>
              <a:rPr lang="cs-CZ" sz="2000" dirty="0"/>
              <a:t>, </a:t>
            </a:r>
            <a:r>
              <a:rPr lang="cs-CZ" sz="2000" i="1" dirty="0"/>
              <a:t>Kristus znovu ukřižovaný</a:t>
            </a:r>
            <a:r>
              <a:rPr lang="cs-CZ" sz="2000" dirty="0"/>
              <a:t>, přel. Eva </a:t>
            </a:r>
            <a:r>
              <a:rPr lang="cs-CZ" sz="2000" dirty="0" err="1"/>
              <a:t>Outratová</a:t>
            </a:r>
            <a:r>
              <a:rPr lang="cs-CZ" sz="2000" dirty="0"/>
              <a:t>, Praha, SNKLU, 1958.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/>
              <a:t>Jorgos </a:t>
            </a:r>
            <a:r>
              <a:rPr lang="cs-CZ" sz="2000" b="1" dirty="0" err="1"/>
              <a:t>Theotokas</a:t>
            </a:r>
            <a:r>
              <a:rPr lang="cs-CZ" sz="2000" dirty="0"/>
              <a:t>, </a:t>
            </a:r>
            <a:r>
              <a:rPr lang="cs-CZ" sz="2000" i="1" dirty="0"/>
              <a:t>Slzy dospívání</a:t>
            </a:r>
            <a:r>
              <a:rPr lang="cs-CZ" sz="2000" dirty="0"/>
              <a:t>, přel. </a:t>
            </a:r>
            <a:r>
              <a:rPr lang="cs-CZ" sz="2000" dirty="0" err="1"/>
              <a:t>Lefteris</a:t>
            </a:r>
            <a:r>
              <a:rPr lang="cs-CZ" sz="2000" dirty="0"/>
              <a:t> </a:t>
            </a:r>
            <a:r>
              <a:rPr lang="cs-CZ" sz="2000" dirty="0" err="1"/>
              <a:t>Boubaris</a:t>
            </a:r>
            <a:r>
              <a:rPr lang="cs-CZ" sz="2000" dirty="0"/>
              <a:t>, Praha, Odeon, 1979.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671C02-447A-E623-57BA-8F0F6B035B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med11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AA3927-40E0-21E2-F795-7B34467DC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253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7FAFD3-F960-99D6-B912-E31F0F6F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65" y="365126"/>
            <a:ext cx="11296185" cy="756308"/>
          </a:xfrm>
        </p:spPr>
        <p:txBody>
          <a:bodyPr>
            <a:normAutofit/>
          </a:bodyPr>
          <a:lstStyle/>
          <a:p>
            <a:r>
              <a:rPr lang="cs-CZ" sz="3200" dirty="0"/>
              <a:t>Územní expanze Řecka       Řecká maloasijská výprava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5BF1574-3D47-3D37-03D6-DBED05854E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MUNI11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2D0C56-45C2-8138-8DD0-07C563918D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6" name="Obrázek 5" descr="Obsah obrázku text, mapa, atlas&#10;&#10;Popis byl vytvořen automaticky">
            <a:extLst>
              <a:ext uri="{FF2B5EF4-FFF2-40B4-BE49-F238E27FC236}">
                <a16:creationId xmlns:a16="http://schemas.microsoft.com/office/drawing/2014/main" id="{4D696A3D-4683-3EAE-BF0F-FB830ED1E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650" y="1510695"/>
            <a:ext cx="6311900" cy="44627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90BA38F-648F-283A-7CEB-3B4F6C702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368903"/>
            <a:ext cx="3511908" cy="460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4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2737" y="81058"/>
            <a:ext cx="10515600" cy="704550"/>
          </a:xfrm>
          <a:solidFill>
            <a:schemeClr val="bg1"/>
          </a:solidFill>
        </p:spPr>
        <p:txBody>
          <a:bodyPr/>
          <a:lstStyle/>
          <a:p>
            <a:r>
              <a:rPr lang="cs-CZ" dirty="0"/>
              <a:t>Dopady maloasijské katastrofy</a:t>
            </a:r>
            <a:endParaRPr lang="el-GR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1376" y="1471961"/>
            <a:ext cx="10662424" cy="49826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b="1" dirty="0"/>
              <a:t>Lausannská smlouva (1923):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Řecko přichází o poválečné územní zisky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povinná výměna křesťanského a muslim. obyvatelstva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prohloubení ekonomické krize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sociální problémy (uprchlická krize)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konec </a:t>
            </a:r>
            <a:r>
              <a:rPr lang="cs-CZ" sz="2400" i="1" dirty="0"/>
              <a:t>Velké myšlenky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i="1" dirty="0"/>
          </a:p>
          <a:p>
            <a:pPr marL="0" indent="0">
              <a:buNone/>
            </a:pPr>
            <a:r>
              <a:rPr lang="cs-CZ" sz="2400" dirty="0" err="1"/>
              <a:t>Georios</a:t>
            </a:r>
            <a:r>
              <a:rPr lang="cs-CZ" sz="2400" dirty="0"/>
              <a:t> </a:t>
            </a:r>
            <a:r>
              <a:rPr lang="cs-CZ" sz="2400" dirty="0" err="1"/>
              <a:t>Theotokas</a:t>
            </a:r>
            <a:r>
              <a:rPr lang="cs-CZ" sz="2400" dirty="0"/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i="1" dirty="0"/>
              <a:t>Starší z nás ve smyrenském přístavu utopili nejen své síly, ale také své ideály a sebe­důvěru. V roce 1922 přestali věřit v Řecko. [...] Katastrofa pohřbila jakýkoli náznak idealismu.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700" dirty="0"/>
              <a:t>(G. </a:t>
            </a:r>
            <a:r>
              <a:rPr lang="cs-CZ" sz="1700" dirty="0" err="1"/>
              <a:t>Theotokas</a:t>
            </a:r>
            <a:r>
              <a:rPr lang="cs-CZ" sz="1700" dirty="0"/>
              <a:t>, </a:t>
            </a:r>
            <a:r>
              <a:rPr lang="el-GR" sz="1700" i="1" dirty="0"/>
              <a:t>Ελεύθερο Πνεύμα</a:t>
            </a:r>
            <a:r>
              <a:rPr lang="el-GR" sz="1700" dirty="0"/>
              <a:t>, Αθήνα 1998, 63)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544" y="3052975"/>
            <a:ext cx="2498785" cy="151749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00" y="2952943"/>
            <a:ext cx="2554857" cy="161752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709" y="825097"/>
            <a:ext cx="3219091" cy="200105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6414094-F3C8-811A-8AB4-CF6713A99EA8}"/>
              </a:ext>
            </a:extLst>
          </p:cNvPr>
          <p:cNvSpPr txBox="1"/>
          <p:nvPr/>
        </p:nvSpPr>
        <p:spPr>
          <a:xfrm>
            <a:off x="719728" y="6343075"/>
            <a:ext cx="9060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Muni Bold" panose="00000500000000000000" pitchFamily="50" charset="-18"/>
              </a:rPr>
              <a:t>MED11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CF8C4D5-C22E-5E19-BF73-B462A6F501E8}"/>
              </a:ext>
            </a:extLst>
          </p:cNvPr>
          <p:cNvSpPr txBox="1"/>
          <p:nvPr/>
        </p:nvSpPr>
        <p:spPr>
          <a:xfrm>
            <a:off x="11024864" y="6438388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Muni Bold" panose="00000500000000000000" pitchFamily="50" charset="-1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908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C0953-6007-EFD9-7795-0E5A11E35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33" y="184444"/>
            <a:ext cx="10515600" cy="609660"/>
          </a:xfrm>
        </p:spPr>
        <p:txBody>
          <a:bodyPr>
            <a:normAutofit/>
          </a:bodyPr>
          <a:lstStyle/>
          <a:p>
            <a:r>
              <a:rPr lang="cs-CZ" sz="3600" dirty="0"/>
              <a:t>    Maloasijská (aiolská) škola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A22105-BC7A-8EDC-D201-1E1C1422D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81" y="790120"/>
            <a:ext cx="11072419" cy="55662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Tematické okruhy: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zážitky z vál­ky, z vojenských pracovních oddílů </a:t>
            </a:r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sz="2800" dirty="0"/>
              <a:t> a tragické události září 1922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asimilace uprchlíků v Řecku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idealizovaný obraz života v Malé Asii před 1. sv. válkou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b="1" dirty="0"/>
              <a:t>Autoři: </a:t>
            </a:r>
          </a:p>
          <a:p>
            <a:pPr marL="0" indent="0">
              <a:buNone/>
            </a:pPr>
            <a:endParaRPr lang="cs-CZ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err="1"/>
              <a:t>Stratis</a:t>
            </a:r>
            <a:r>
              <a:rPr lang="cs-CZ" sz="2800" dirty="0"/>
              <a:t> </a:t>
            </a:r>
            <a:r>
              <a:rPr lang="cs-CZ" sz="2800" dirty="0" err="1"/>
              <a:t>Myrivilis</a:t>
            </a:r>
            <a:r>
              <a:rPr lang="cs-CZ" sz="2800" dirty="0"/>
              <a:t> (1892</a:t>
            </a:r>
            <a:r>
              <a:rPr lang="el-GR" sz="2800" dirty="0"/>
              <a:t>−</a:t>
            </a:r>
            <a:r>
              <a:rPr lang="cs-CZ" sz="2800" dirty="0"/>
              <a:t>1969)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Ilias </a:t>
            </a:r>
            <a:r>
              <a:rPr lang="cs-CZ" sz="2800" dirty="0" err="1"/>
              <a:t>Venezis</a:t>
            </a:r>
            <a:r>
              <a:rPr lang="cs-CZ" sz="2800" dirty="0"/>
              <a:t> (1904</a:t>
            </a:r>
            <a:r>
              <a:rPr lang="el-GR" sz="2800" dirty="0"/>
              <a:t>−</a:t>
            </a:r>
            <a:r>
              <a:rPr lang="cs-CZ" sz="2800" dirty="0"/>
              <a:t>1973),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err="1"/>
              <a:t>Stratis</a:t>
            </a:r>
            <a:r>
              <a:rPr lang="cs-CZ" sz="2800" dirty="0"/>
              <a:t> </a:t>
            </a:r>
            <a:r>
              <a:rPr lang="cs-CZ" sz="2800" dirty="0" err="1"/>
              <a:t>Dukas</a:t>
            </a:r>
            <a:r>
              <a:rPr lang="cs-CZ" sz="2800" dirty="0"/>
              <a:t> (1895</a:t>
            </a:r>
            <a:r>
              <a:rPr lang="el-GR" sz="2800" dirty="0"/>
              <a:t>−</a:t>
            </a:r>
            <a:r>
              <a:rPr lang="cs-CZ" sz="2800" dirty="0"/>
              <a:t>1983)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Fotis </a:t>
            </a:r>
            <a:r>
              <a:rPr lang="cs-CZ" sz="2800" dirty="0" err="1"/>
              <a:t>Kontoglu</a:t>
            </a:r>
            <a:r>
              <a:rPr lang="el-GR" sz="2800" dirty="0"/>
              <a:t> (1895−1965)</a:t>
            </a: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C8B3D8D-F49B-A8EE-EC4F-792F6F333E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med11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A8534A-D925-2B96-2B13-C999B325B7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073FB26A-3185-2FEC-4D57-7E93AD51C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315" y="3573235"/>
            <a:ext cx="2986048" cy="2706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4558CF4-F696-7F8B-1681-F59D86DB1FF2}"/>
              </a:ext>
            </a:extLst>
          </p:cNvPr>
          <p:cNvSpPr txBox="1"/>
          <p:nvPr/>
        </p:nvSpPr>
        <p:spPr>
          <a:xfrm>
            <a:off x="8181363" y="57293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i="1" dirty="0"/>
              <a:t>Fotis </a:t>
            </a:r>
            <a:r>
              <a:rPr lang="cs-CZ" sz="1600" i="1" dirty="0" err="1"/>
              <a:t>Kontoglu</a:t>
            </a:r>
            <a:r>
              <a:rPr lang="cs-CZ" sz="1600" i="1" dirty="0"/>
              <a:t>: Uprchlíci</a:t>
            </a:r>
            <a:endParaRPr lang="el-GR" sz="1600" i="1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D868874-4CCC-8B84-8FAE-787DAF8C43AE}"/>
              </a:ext>
            </a:extLst>
          </p:cNvPr>
          <p:cNvSpPr txBox="1"/>
          <p:nvPr/>
        </p:nvSpPr>
        <p:spPr>
          <a:xfrm>
            <a:off x="9247360" y="3949222"/>
            <a:ext cx="1818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/>
              <a:t>pobřeží Malé Asie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14060ED-EEB3-A9E6-A4F3-5E82480D6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505" y="282724"/>
            <a:ext cx="3797495" cy="34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44B23-0476-49AE-DD47-9F39F023F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135"/>
            <a:ext cx="10515600" cy="1012724"/>
          </a:xfrm>
        </p:spPr>
        <p:txBody>
          <a:bodyPr>
            <a:noAutofit/>
          </a:bodyPr>
          <a:lstStyle/>
          <a:p>
            <a:pPr algn="ctr"/>
            <a:r>
              <a:rPr lang="el-GR" sz="3200" dirty="0"/>
              <a:t>Στρατής Δούκας: </a:t>
            </a:r>
            <a:r>
              <a:rPr lang="el-GR" sz="3200" i="1" dirty="0"/>
              <a:t>Ιστορία ενός αιχμαλώτου </a:t>
            </a:r>
            <a:r>
              <a:rPr lang="el-GR" sz="3200" dirty="0"/>
              <a:t>(1929)</a:t>
            </a:r>
            <a:br>
              <a:rPr lang="cs-CZ" sz="3200" dirty="0"/>
            </a:br>
            <a:r>
              <a:rPr lang="cs-CZ" sz="3200" dirty="0" err="1"/>
              <a:t>Stratis</a:t>
            </a:r>
            <a:r>
              <a:rPr lang="cs-CZ" sz="3200" dirty="0"/>
              <a:t> </a:t>
            </a:r>
            <a:r>
              <a:rPr lang="cs-CZ" sz="3200" dirty="0" err="1"/>
              <a:t>Dukas</a:t>
            </a:r>
            <a:r>
              <a:rPr lang="cs-CZ" sz="3200" dirty="0"/>
              <a:t>: </a:t>
            </a:r>
            <a:r>
              <a:rPr lang="cs-CZ" sz="3200" i="1" dirty="0"/>
              <a:t>Zajatcův příběh </a:t>
            </a:r>
            <a:r>
              <a:rPr lang="el-GR" sz="3200" dirty="0"/>
              <a:t>(</a:t>
            </a:r>
            <a:r>
              <a:rPr lang="cs-CZ" sz="3200" dirty="0"/>
              <a:t>čes. </a:t>
            </a:r>
            <a:r>
              <a:rPr lang="el-GR" sz="3200" dirty="0"/>
              <a:t>1963)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1E128D-E29E-5C75-1D0F-B4CFDE8F8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3266"/>
            <a:ext cx="10515600" cy="4203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i="1" dirty="0"/>
              <a:t>Jednou večer se pán vrátil z </a:t>
            </a:r>
            <a:r>
              <a:rPr lang="cs-CZ" sz="2200" i="1" dirty="0" err="1"/>
              <a:t>Teiry</a:t>
            </a:r>
            <a:r>
              <a:rPr lang="cs-CZ" sz="2200" i="1" dirty="0"/>
              <a:t> a zavolal mě:</a:t>
            </a:r>
            <a:endParaRPr lang="el-GR" sz="2200" dirty="0"/>
          </a:p>
          <a:p>
            <a:pPr marL="0" indent="0">
              <a:buNone/>
            </a:pPr>
            <a:r>
              <a:rPr lang="cs-CZ" sz="2200" i="1" dirty="0"/>
              <a:t>„Pojď sem, mám pro tebe dobrou zprávu.“</a:t>
            </a:r>
            <a:endParaRPr lang="el-GR" sz="2200" dirty="0"/>
          </a:p>
          <a:p>
            <a:pPr marL="0" indent="0">
              <a:buNone/>
            </a:pPr>
            <a:r>
              <a:rPr lang="cs-CZ" sz="2200" i="1" dirty="0"/>
              <a:t>„Aby stála za to,“ povídám mu.</a:t>
            </a:r>
            <a:endParaRPr lang="el-GR" sz="2200" dirty="0"/>
          </a:p>
          <a:p>
            <a:pPr marL="0" indent="0">
              <a:buNone/>
            </a:pPr>
            <a:r>
              <a:rPr lang="cs-CZ" sz="2200" i="1" dirty="0"/>
              <a:t>„V </a:t>
            </a:r>
            <a:r>
              <a:rPr lang="cs-CZ" sz="2200" i="1" dirty="0" err="1"/>
              <a:t>Aintině</a:t>
            </a:r>
            <a:r>
              <a:rPr lang="cs-CZ" sz="2200" i="1" dirty="0"/>
              <a:t> chytili ďaura, který sloužil u Turka a vydával se za muslima.“</a:t>
            </a:r>
            <a:endParaRPr lang="el-GR" sz="2200" dirty="0"/>
          </a:p>
          <a:p>
            <a:pPr marL="0" indent="0">
              <a:buNone/>
            </a:pPr>
            <a:r>
              <a:rPr lang="cs-CZ" sz="2200" i="1" dirty="0"/>
              <a:t>„Mluv jasně,“ vybízím ho, „a jak toho psa dopadli?“ Slova mi vázla na jazyku. </a:t>
            </a:r>
            <a:endParaRPr lang="el-GR" sz="2200" i="1" dirty="0"/>
          </a:p>
          <a:p>
            <a:pPr marL="0" indent="0">
              <a:buNone/>
            </a:pPr>
            <a:r>
              <a:rPr lang="cs-CZ" sz="2200" i="1" dirty="0"/>
              <a:t>„Šel se modlit do mešity a nevěděl, že se má umýt. Podle toho a ještě podle jiných známek to </a:t>
            </a:r>
            <a:r>
              <a:rPr lang="cs-CZ" sz="2200" i="1" dirty="0" err="1"/>
              <a:t>hodža</a:t>
            </a:r>
            <a:r>
              <a:rPr lang="cs-CZ" sz="2200" i="1" dirty="0"/>
              <a:t> poznal, popadli ho a pověsili na velkém platanu na náměstí.“ </a:t>
            </a:r>
            <a:endParaRPr lang="el-GR" sz="2200" i="1" dirty="0"/>
          </a:p>
          <a:p>
            <a:pPr marL="0" indent="0">
              <a:buNone/>
            </a:pPr>
            <a:r>
              <a:rPr lang="cs-CZ" sz="2200" i="1" dirty="0"/>
              <a:t>Z toho, co mi napověděl, jsem si uvědomil, že to byl můj společník.</a:t>
            </a:r>
          </a:p>
          <a:p>
            <a:pPr marL="0" indent="0">
              <a:buNone/>
            </a:pPr>
            <a:endParaRPr lang="cs-CZ" sz="2200" i="1" dirty="0"/>
          </a:p>
          <a:p>
            <a:pPr marL="0" indent="0">
              <a:buNone/>
            </a:pPr>
            <a:r>
              <a:rPr lang="cs-CZ" sz="1800" dirty="0" err="1"/>
              <a:t>Stratis</a:t>
            </a:r>
            <a:r>
              <a:rPr lang="cs-CZ" sz="1800" dirty="0"/>
              <a:t> </a:t>
            </a:r>
            <a:r>
              <a:rPr lang="cs-CZ" sz="1800" dirty="0" err="1"/>
              <a:t>Dukas</a:t>
            </a:r>
            <a:r>
              <a:rPr lang="cs-CZ" sz="1800" dirty="0"/>
              <a:t>, </a:t>
            </a:r>
            <a:r>
              <a:rPr lang="cs-CZ" sz="1800" i="1" dirty="0"/>
              <a:t>Zajatcův příběh</a:t>
            </a:r>
            <a:r>
              <a:rPr lang="cs-CZ" sz="1800" dirty="0"/>
              <a:t>, přel. F. </a:t>
            </a:r>
            <a:r>
              <a:rPr lang="cs-CZ" sz="1800" dirty="0" err="1"/>
              <a:t>Štuřík</a:t>
            </a:r>
            <a:r>
              <a:rPr lang="cs-CZ" sz="1800" dirty="0"/>
              <a:t>, Praha 1963, 43−44.</a:t>
            </a:r>
            <a:endParaRPr lang="el-GR" sz="18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06A336D-ED26-A666-3699-0DA88166EC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MED11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E360586-C6EC-D7B3-61A2-A416837E4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E6185B2-FE57-A0F1-C5CE-8078D012C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432" y="1553407"/>
            <a:ext cx="1197621" cy="180093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681B832-76E5-3F5F-A58B-A0F089225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585" y="1297859"/>
            <a:ext cx="1686462" cy="24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67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076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l-GR" sz="3600" dirty="0"/>
              <a:t>Στρατής Δούκας: </a:t>
            </a:r>
            <a:r>
              <a:rPr lang="el-GR" sz="3600" i="1" dirty="0"/>
              <a:t>Ιστορία ενός αιχμαλώτου </a:t>
            </a:r>
            <a:r>
              <a:rPr lang="el-GR" sz="3600" dirty="0"/>
              <a:t>(1929)</a:t>
            </a:r>
            <a:br>
              <a:rPr lang="cs-CZ" sz="3600" dirty="0"/>
            </a:br>
            <a:r>
              <a:rPr lang="cs-CZ" sz="3600" dirty="0" err="1"/>
              <a:t>Stratis</a:t>
            </a:r>
            <a:r>
              <a:rPr lang="cs-CZ" sz="3600" dirty="0"/>
              <a:t> </a:t>
            </a:r>
            <a:r>
              <a:rPr lang="cs-CZ" sz="3600" dirty="0" err="1"/>
              <a:t>Dukas</a:t>
            </a:r>
            <a:r>
              <a:rPr lang="cs-CZ" sz="3600" dirty="0"/>
              <a:t>: </a:t>
            </a:r>
            <a:r>
              <a:rPr lang="cs-CZ" sz="3600" i="1" dirty="0"/>
              <a:t>Zajatcův příběh </a:t>
            </a:r>
            <a:r>
              <a:rPr lang="el-GR" sz="3600" dirty="0"/>
              <a:t>(</a:t>
            </a:r>
            <a:r>
              <a:rPr lang="cs-CZ" sz="3600" dirty="0"/>
              <a:t>čes. </a:t>
            </a:r>
            <a:r>
              <a:rPr lang="el-GR" sz="3600" dirty="0"/>
              <a:t>1963)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záznam autentického vyprávění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lineární kompozice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střídmý, úsečný styl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zvyšování napětí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obraz kolektivní zkušenosti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dedikace:</a:t>
            </a:r>
          </a:p>
          <a:p>
            <a:pPr marL="0" indent="0">
              <a:buNone/>
            </a:pPr>
            <a:r>
              <a:rPr lang="cs-CZ" sz="2400" dirty="0"/>
              <a:t>„spo­lečnému utrpení řeckého a tureckého lidu“</a:t>
            </a:r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694" y="1520517"/>
            <a:ext cx="3013854" cy="426488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5697784-C5CE-AA9C-A8EC-8B9E391AB285}"/>
              </a:ext>
            </a:extLst>
          </p:cNvPr>
          <p:cNvSpPr txBox="1"/>
          <p:nvPr/>
        </p:nvSpPr>
        <p:spPr>
          <a:xfrm>
            <a:off x="7688524" y="6200051"/>
            <a:ext cx="3520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Divadelní představení podle </a:t>
            </a:r>
            <a:r>
              <a:rPr lang="cs-CZ" sz="1400" i="1" dirty="0" err="1"/>
              <a:t>Dukasovy</a:t>
            </a:r>
            <a:r>
              <a:rPr lang="cs-CZ" sz="1400" i="1" dirty="0"/>
              <a:t> novely </a:t>
            </a:r>
          </a:p>
          <a:p>
            <a:r>
              <a:rPr lang="cs-CZ" sz="1400" i="1" dirty="0" err="1"/>
              <a:t>CHorost</a:t>
            </a:r>
            <a:r>
              <a:rPr lang="cs-CZ" sz="1400" i="1" dirty="0"/>
              <a:t> </a:t>
            </a:r>
            <a:r>
              <a:rPr lang="cs-CZ" sz="1400" i="1" dirty="0" err="1"/>
              <a:t>technis</a:t>
            </a:r>
            <a:r>
              <a:rPr lang="cs-CZ" sz="1400" i="1" dirty="0"/>
              <a:t>, Atény, 2016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6A4F703-B7DB-2B8C-EC89-D7077EE4D47A}"/>
              </a:ext>
            </a:extLst>
          </p:cNvPr>
          <p:cNvSpPr txBox="1"/>
          <p:nvPr/>
        </p:nvSpPr>
        <p:spPr>
          <a:xfrm>
            <a:off x="726688" y="6384717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Muni Bold" panose="00000500000000000000" pitchFamily="50" charset="-18"/>
              </a:rPr>
              <a:t>MED11</a:t>
            </a:r>
          </a:p>
        </p:txBody>
      </p:sp>
    </p:spTree>
    <p:extLst>
      <p:ext uri="{BB962C8B-B14F-4D97-AF65-F5344CB8AC3E}">
        <p14:creationId xmlns:p14="http://schemas.microsoft.com/office/powerpoint/2010/main" val="556706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82F59-CDE3-0E1D-71D3-030FCC125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227701"/>
          </a:xfrm>
        </p:spPr>
        <p:txBody>
          <a:bodyPr>
            <a:normAutofit/>
          </a:bodyPr>
          <a:lstStyle/>
          <a:p>
            <a:r>
              <a:rPr lang="el-GR" sz="3600" dirty="0"/>
              <a:t>Ηλίας Βενέζης: </a:t>
            </a:r>
            <a:r>
              <a:rPr lang="el-GR" sz="3600" i="1" dirty="0"/>
              <a:t>Το νούμερο 3</a:t>
            </a:r>
            <a:r>
              <a:rPr lang="cs-CZ" sz="3600" i="1" dirty="0"/>
              <a:t>132</a:t>
            </a:r>
            <a:r>
              <a:rPr lang="el-GR" sz="3600" i="1" dirty="0"/>
              <a:t>8 </a:t>
            </a:r>
            <a:r>
              <a:rPr lang="el-GR" sz="3600" dirty="0"/>
              <a:t>(19</a:t>
            </a:r>
            <a:r>
              <a:rPr lang="cs-CZ" sz="3600" dirty="0"/>
              <a:t>31</a:t>
            </a:r>
            <a:r>
              <a:rPr lang="el-GR" sz="3600" dirty="0"/>
              <a:t>)</a:t>
            </a:r>
            <a:br>
              <a:rPr lang="cs-CZ" sz="3600" dirty="0"/>
            </a:br>
            <a:r>
              <a:rPr lang="cs-CZ" sz="3600" dirty="0"/>
              <a:t>Ilias </a:t>
            </a:r>
            <a:r>
              <a:rPr lang="cs-CZ" sz="3600" dirty="0" err="1"/>
              <a:t>Venezis</a:t>
            </a:r>
            <a:r>
              <a:rPr lang="cs-CZ" sz="3600" dirty="0"/>
              <a:t>: </a:t>
            </a:r>
            <a:r>
              <a:rPr lang="cs-CZ" sz="3600" i="1" dirty="0"/>
              <a:t>Číslo 31328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58A553-16A4-8FC4-7BB4-4E28C5B51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8297"/>
            <a:ext cx="10515600" cy="402491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cs-CZ" sz="2400" i="1" dirty="0"/>
              <a:t>Začátek knihy, vyčerpávající cesta zajatců, </a:t>
            </a:r>
            <a:endParaRPr lang="el-GR" sz="2400" i="1" dirty="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cs-CZ" sz="2400" i="1" dirty="0"/>
              <a:t>mužů a žen, je obrazem z Dantova Pekla. </a:t>
            </a:r>
            <a:endParaRPr lang="el-GR" sz="2400" i="1" dirty="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cs-CZ" sz="2400" i="1" dirty="0"/>
              <a:t>Je to ukázka vyprávění, které dojímá svou </a:t>
            </a:r>
            <a:endParaRPr lang="el-GR" sz="2400" i="1" dirty="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cs-CZ" sz="2400" i="1" dirty="0"/>
              <a:t>jednoduchostí a přesností detailů, absen­cí </a:t>
            </a:r>
            <a:endParaRPr lang="el-GR" sz="2400" i="1" dirty="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cs-CZ" sz="2400" i="1" dirty="0"/>
              <a:t>jakéhokoli nadbytečného komentáře či patosu.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cs-CZ" sz="2400" i="1" dirty="0"/>
              <a:t>Kati a jejich oběti jsou zobrazo­váni prostřednictvím svých činů a myšlenek, bez hněvu, bez předpojatosti. Je těžké uvěřit, že utrpení, zoufalství se záblesky naděje, které autor popisuje, prožili, on a jeho blízcí, na vlastní kůži.</a:t>
            </a:r>
            <a:endParaRPr lang="el-GR" sz="2400" i="1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l-GR" sz="2400" i="1" dirty="0"/>
          </a:p>
          <a:p>
            <a:pPr marL="0" indent="0">
              <a:buNone/>
            </a:pPr>
            <a:r>
              <a:rPr lang="cs-CZ" sz="1800" dirty="0"/>
              <a:t>Henri </a:t>
            </a:r>
            <a:r>
              <a:rPr lang="cs-CZ" sz="1800" dirty="0" err="1"/>
              <a:t>Liebrecht</a:t>
            </a:r>
            <a:r>
              <a:rPr lang="cs-CZ" sz="1800" dirty="0"/>
              <a:t>, To </a:t>
            </a:r>
            <a:r>
              <a:rPr lang="el-GR" sz="1800" dirty="0"/>
              <a:t>νούμερο 31328 του Ηλία Βενέζη. </a:t>
            </a:r>
            <a:r>
              <a:rPr lang="cs-CZ" sz="1800" dirty="0"/>
              <a:t>In I. </a:t>
            </a:r>
            <a:r>
              <a:rPr lang="cs-CZ" sz="1800" dirty="0" err="1"/>
              <a:t>Venezis</a:t>
            </a:r>
            <a:r>
              <a:rPr lang="el-GR" sz="1800" dirty="0"/>
              <a:t>, </a:t>
            </a:r>
            <a:r>
              <a:rPr lang="el-GR" sz="1800" i="1" dirty="0"/>
              <a:t>Το νούμερο 31328</a:t>
            </a:r>
            <a:r>
              <a:rPr lang="el-GR" sz="1800" dirty="0"/>
              <a:t>, Αθήνα</a:t>
            </a:r>
            <a:r>
              <a:rPr lang="cs-CZ" sz="1800" dirty="0"/>
              <a:t> 1997, 12.</a:t>
            </a:r>
            <a:endParaRPr lang="el-GR" sz="18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6DE4095-10B8-6485-4125-66E534A897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med11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3D64B8-6F41-D243-9671-76A0C87C1E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10" name="Obrázek 9" descr="Obsah obrázku text, papír, Papírový výrobek, Publikace&#10;&#10;Popis byl vytvořen automaticky">
            <a:extLst>
              <a:ext uri="{FF2B5EF4-FFF2-40B4-BE49-F238E27FC236}">
                <a16:creationId xmlns:a16="http://schemas.microsoft.com/office/drawing/2014/main" id="{528599E9-C189-D3A0-6B24-D2BDD79D7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349" y="1139124"/>
            <a:ext cx="2860242" cy="242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32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D3EAB-A2D4-A337-DB9A-3FC98E943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838200" y="136524"/>
            <a:ext cx="10515600" cy="890169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Η</a:t>
            </a:r>
            <a:r>
              <a:rPr lang="el-GR" sz="3600" dirty="0"/>
              <a:t>λίας Βενέζης: </a:t>
            </a:r>
            <a:r>
              <a:rPr lang="el-GR" sz="3600" i="1" dirty="0"/>
              <a:t>Το νούμερο 3</a:t>
            </a:r>
            <a:r>
              <a:rPr lang="cs-CZ" sz="3600" i="1" dirty="0"/>
              <a:t>132</a:t>
            </a:r>
            <a:r>
              <a:rPr lang="el-GR" sz="3600" i="1" dirty="0"/>
              <a:t>8 </a:t>
            </a:r>
            <a:r>
              <a:rPr lang="el-GR" sz="3600" dirty="0"/>
              <a:t>(19</a:t>
            </a:r>
            <a:r>
              <a:rPr lang="cs-CZ" sz="3600" dirty="0"/>
              <a:t>31</a:t>
            </a:r>
            <a:r>
              <a:rPr lang="el-GR" sz="3600" dirty="0"/>
              <a:t>)</a:t>
            </a:r>
            <a:br>
              <a:rPr lang="cs-CZ" sz="3600" dirty="0"/>
            </a:br>
            <a:r>
              <a:rPr lang="cs-CZ" sz="3600" dirty="0"/>
              <a:t>Ilias </a:t>
            </a:r>
            <a:r>
              <a:rPr lang="cs-CZ" sz="3600" dirty="0" err="1"/>
              <a:t>Venezis</a:t>
            </a:r>
            <a:r>
              <a:rPr lang="cs-CZ" sz="3600" dirty="0"/>
              <a:t>: </a:t>
            </a:r>
            <a:r>
              <a:rPr lang="cs-CZ" sz="3600" i="1" dirty="0"/>
              <a:t>Číslo 31328</a:t>
            </a:r>
            <a:endParaRPr lang="cs-CZ" sz="3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CCDE60A-D2E1-78C0-2AD2-D6E25763A3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4A5C54-5DBD-DBFC-12D8-951BCA3AE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5" y="1086855"/>
            <a:ext cx="8806734" cy="468332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240AE91-81AC-F402-A9EE-D0048B2092A0}"/>
              </a:ext>
            </a:extLst>
          </p:cNvPr>
          <p:cNvSpPr txBox="1"/>
          <p:nvPr/>
        </p:nvSpPr>
        <p:spPr>
          <a:xfrm>
            <a:off x="6176179" y="5880921"/>
            <a:ext cx="589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I. </a:t>
            </a:r>
            <a:r>
              <a:rPr lang="cs-CZ" sz="1400" dirty="0" err="1"/>
              <a:t>Venezis</a:t>
            </a:r>
            <a:r>
              <a:rPr lang="el-GR" sz="1400" dirty="0"/>
              <a:t>, </a:t>
            </a:r>
            <a:r>
              <a:rPr lang="el-GR" sz="1400" i="1" dirty="0"/>
              <a:t>Το νούμερο 31328</a:t>
            </a:r>
            <a:r>
              <a:rPr lang="el-GR" sz="1400" dirty="0"/>
              <a:t>, Αθήνα</a:t>
            </a:r>
            <a:r>
              <a:rPr lang="cs-CZ" sz="1400" dirty="0"/>
              <a:t> 1997, 79 a 80 (přel. N. Votavová).</a:t>
            </a:r>
            <a:endParaRPr lang="el-GR" sz="1400" dirty="0"/>
          </a:p>
          <a:p>
            <a:endParaRPr lang="cs-CZ" dirty="0"/>
          </a:p>
        </p:txBody>
      </p:sp>
      <p:pic>
        <p:nvPicPr>
          <p:cNvPr id="7" name="Obrázek 6" descr="Obsah obrázku text, venku, savec, území&#10;&#10;Popis byl vytvořen automaticky">
            <a:extLst>
              <a:ext uri="{FF2B5EF4-FFF2-40B4-BE49-F238E27FC236}">
                <a16:creationId xmlns:a16="http://schemas.microsoft.com/office/drawing/2014/main" id="{D6788365-1B45-B1C2-728A-E6B0DCC5C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92" y="3139319"/>
            <a:ext cx="3645123" cy="244782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E23F6ED-A9E6-5C50-2590-56B0B9F02EEC}"/>
              </a:ext>
            </a:extLst>
          </p:cNvPr>
          <p:cNvSpPr txBox="1"/>
          <p:nvPr/>
        </p:nvSpPr>
        <p:spPr>
          <a:xfrm>
            <a:off x="748990" y="6331663"/>
            <a:ext cx="9060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Muni Bold" panose="00000500000000000000" pitchFamily="50" charset="-18"/>
              </a:rPr>
              <a:t>MED11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8035DF8-C85F-082B-A6BA-FA631CEBB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227" y="750981"/>
            <a:ext cx="2497851" cy="187097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84D1094-B966-C4D8-3352-D90120393BDC}"/>
              </a:ext>
            </a:extLst>
          </p:cNvPr>
          <p:cNvSpPr txBox="1"/>
          <p:nvPr/>
        </p:nvSpPr>
        <p:spPr>
          <a:xfrm>
            <a:off x="9642387" y="2678814"/>
            <a:ext cx="1633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/>
              <a:t>Ν. </a:t>
            </a:r>
            <a:r>
              <a:rPr lang="cs-CZ" sz="1200" dirty="0" err="1"/>
              <a:t>Koundouros</a:t>
            </a:r>
            <a:r>
              <a:rPr lang="cs-CZ" sz="1200" dirty="0"/>
              <a:t>, 1978</a:t>
            </a:r>
          </a:p>
        </p:txBody>
      </p:sp>
    </p:spTree>
    <p:extLst>
      <p:ext uri="{BB962C8B-B14F-4D97-AF65-F5344CB8AC3E}">
        <p14:creationId xmlns:p14="http://schemas.microsoft.com/office/powerpoint/2010/main" val="27382696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lavní nastavení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57" id="{FCDE2B37-AC07-DF4D-B56B-455E8A407781}" vid="{3848D047-E878-9648-BA42-F2FF5AADCD2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prezentace-1</Template>
  <TotalTime>0</TotalTime>
  <Words>2685</Words>
  <Application>Microsoft Office PowerPoint</Application>
  <PresentationFormat>Širokoúhlá obrazovka</PresentationFormat>
  <Paragraphs>234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Wingdings</vt:lpstr>
      <vt:lpstr>Calibri</vt:lpstr>
      <vt:lpstr>Muni Bold</vt:lpstr>
      <vt:lpstr>Arial</vt:lpstr>
      <vt:lpstr>Motiv Office</vt:lpstr>
      <vt:lpstr>Maloasijská katastrofa (1922) v řecké literatuře </vt:lpstr>
      <vt:lpstr>Historický kontext</vt:lpstr>
      <vt:lpstr>Územní expanze Řecka       Řecká maloasijská výprava</vt:lpstr>
      <vt:lpstr>Dopady maloasijské katastrofy</vt:lpstr>
      <vt:lpstr>    Maloasijská (aiolská) škola</vt:lpstr>
      <vt:lpstr>Στρατής Δούκας: Ιστορία ενός αιχμαλώτου (1929) Stratis Dukas: Zajatcův příběh (čes. 1963)</vt:lpstr>
      <vt:lpstr>Στρατής Δούκας: Ιστορία ενός αιχμαλώτου (1929) Stratis Dukas: Zajatcův příběh (čes. 1963)</vt:lpstr>
      <vt:lpstr>Ηλίας Βενέζης: Το νούμερο 31328 (1931) Ilias Venezis: Číslo 31328</vt:lpstr>
      <vt:lpstr>Ηλίας Βενέζης: Το νούμερο 31328 (1931) Ilias Venezis: Číslo 31328</vt:lpstr>
      <vt:lpstr>Στρατής Μυριβήλης: H Παναγιά η Γοργόνα (1948) Stratis Myrivilis: Královna moře (čes.  1967)</vt:lpstr>
      <vt:lpstr>Στρατής Μυριβήλης: H Παναγιά η Γοργόνα (1948) Stratis Myrivilis: Královna moře (čes.  1967)</vt:lpstr>
      <vt:lpstr>Νίκος Καζαντζάκης: O Xριστός ξανασταυρώνεται (1954) Nikos Kazantzakis: Kristus znovu ukřižovaný (čes. 1966) </vt:lpstr>
      <vt:lpstr>J. Dassin: Celui qui doit mourir, 1957 B. Martinů: Řecké pašije, premiéra 1961</vt:lpstr>
      <vt:lpstr>Hλίας Βενέζης: Αιολική γη (1943) Ilias Venezis: Aiolská země (čes. 1963)</vt:lpstr>
      <vt:lpstr>Lawrence Durrell  ο Αiolské zemi</vt:lpstr>
      <vt:lpstr>Koσμάς Πολίτης: Στου Χατζηφράγκου (1962) Kosmas Politis: Ve čtvrti Chatzifrangu</vt:lpstr>
      <vt:lpstr>Διδώ Σωτηρίου: Ματωμένα χώματα (1962) Dido Sotiriu: Zkrvavená země </vt:lpstr>
      <vt:lpstr>Διδώ Σωτηρίου: Ματωμένα χώματα (1962) Dido Sotiriu: Zkrvavená země </vt:lpstr>
      <vt:lpstr>Διδώ Σωτηρίου: Ματωμένα χώματα (1962) Dido Sotiriu: Zkrvavená země </vt:lpstr>
      <vt:lpstr>Διδώ Σωτηρίου: Ματωμένα χώματα (1962) Dido Sotiriu: Zkrvavená země </vt:lpstr>
      <vt:lpstr>Νίκος Μπακόλας: Ο κήπος των πριγκίπων (1966) Nikos Bakolas: Zahrada princů</vt:lpstr>
      <vt:lpstr>Novější literatura</vt:lpstr>
      <vt:lpstr>Prezentace aplikace PowerPoint</vt:lpstr>
      <vt:lpstr>Překlady románů s tematikou maloasijské katastrofy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Maloasijská katastrofa…</dc:title>
  <dc:creator>Nicole Votavová Sumelidisová</dc:creator>
  <cp:lastModifiedBy>Nicole Sumelidu</cp:lastModifiedBy>
  <cp:revision>6</cp:revision>
  <dcterms:created xsi:type="dcterms:W3CDTF">2022-11-13T19:09:28Z</dcterms:created>
  <dcterms:modified xsi:type="dcterms:W3CDTF">2023-05-12T15:00:48Z</dcterms:modified>
</cp:coreProperties>
</file>