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24" r:id="rId3"/>
    <p:sldId id="315" r:id="rId4"/>
    <p:sldId id="314" r:id="rId5"/>
    <p:sldId id="313" r:id="rId6"/>
    <p:sldId id="316" r:id="rId7"/>
    <p:sldId id="318" r:id="rId8"/>
    <p:sldId id="319" r:id="rId9"/>
    <p:sldId id="320" r:id="rId10"/>
    <p:sldId id="321" r:id="rId11"/>
    <p:sldId id="322" r:id="rId12"/>
    <p:sldId id="32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5:50:3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2991 453 24575,'-9'-11'0,"5"7"0,1 0 0,-1 0 0,0 0 0,-1 1 0,1-1 0,-1 1 0,1 0 0,-8-4 0,-10-4 0,0-2 0,2-1 0,-30-24 0,-21-16 0,47 41 0,0 0 0,-2 1 0,-31-9 0,26 10 0,-56-29 0,59 23 0,13 7 0,0 2 0,-25-11 0,-7-2 0,33 14 0,1 1 0,-1 0 0,-27-6 0,-57-14 0,72 18 0,0 1 0,-1 1 0,0 1 0,-39-2 0,-484 7 0,228 1 0,275 3 0,0 1 0,0 2 0,-86 25 0,39-8 0,19-7 0,1 4 0,0 3 0,-100 48 0,1-1 0,166-67 0,0 0 0,0 1 0,0-1 0,1 1 0,0 1 0,0-1 0,0 1 0,1 0 0,0 0 0,0 1 0,-5 8 0,3-2 0,0 0 0,1 1 0,1-1 0,0 1 0,-4 17 0,5-18 0,0 0 0,-13 25 0,-3 10 0,15-36 0,-2 8 0,1 0 0,1 0 0,-5 34 0,9-49 0,1 1 0,0-1 0,0 0 0,0 1 0,1-1 0,-1 0 0,1 1 0,1-1 0,-1 0 0,1 0 0,0 0 0,0 0 0,0 0 0,1 0 0,0 0 0,0-1 0,0 1 0,0-1 0,5 5 0,207 185 0,-179-162 0,57 38 0,-17-14 0,-55-41 0,1-2 0,0 0 0,0-1 0,43 15 0,101 46 0,-101-49 0,0-3 0,1-3 0,1-3 0,104 10 0,160-19 0,-203-8 0,-97 1 0,0-2 0,52-11 0,61-23 0,-140 36 0,67-20 0,-23 5 0,0 3 0,72-10 0,-62 15 0,-1-3 0,0-2 0,-1-3 0,-1-2 0,54-26 0,5-3 0,-43 20 0,-2-3 0,68-42 0,-124 63 0,-1-1 0,0 0 0,0-1 0,-1-1 0,-1 1 0,0-2 0,-1 1 0,15-27 0,-1 4 0,-3 7 0,-15 23 0,0-1 0,-1-1 0,1 1 0,-1-1 0,-1 1 0,1-1 0,-1 0 0,-1 0 0,1-1 0,2-13 0,-3 10 0,-2 0 0,1 0 0,-1-1 0,-1 1 0,0 0 0,0 0 0,-6-20 0,6 27 0,-1 0 0,0-1 0,1 1 0,-1 0 0,-1 1 0,1-1 0,0 0 0,-1 0 0,0 1 0,0 0 0,0 0 0,0-1 0,-1 2 0,1-1 0,-1 0 0,0 1 0,1-1 0,-1 1 0,0 0 0,0 1 0,-1-1 0,-5-1 0,-4 1 85,0 0 1,0 0-1,-28 2 0,28 1-426,0-1 0,0-1-1,1 0 1,-20-4 0,15 0-6485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20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21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5:50:4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1618 109 24575,'-1450'0'0,"1442"-1"0,-1 2 0,1-1 0,0 1 0,0 1 0,0 0 0,0 0 0,0 0 0,0 1 0,0 0 0,1 0 0,-1 1 0,-8 6 0,11-6 0,1-1 0,0 1 0,0 0 0,0 1 0,0-1 0,0 1 0,1-1 0,0 1 0,0 0 0,0 1 0,1-1 0,-1 0 0,1 1 0,1-1 0,-1 1 0,1-1 0,0 1 0,-1 7 0,2 0 0,0 1 0,1-1 0,0 0 0,0 0 0,2 0 0,0 0 0,0-1 0,1 1 0,1-1 0,0 0 0,0 0 0,1 0 0,1-1 0,0 0 0,17 20 0,-20-24 0,0-1 0,0 0 0,0 1 0,-1-1 0,0 1 0,0 0 0,-1 0 0,0 1 0,0-1 0,0 0 0,-1 1 0,-1-1 0,1 10 0,1 1 0,-2-14 0,1 0 0,0 0 0,0 0 0,0-1 0,1 1 0,-1 0 0,1 0 0,0-1 0,0 1 0,0-1 0,1 1 0,2 2 0,5 4 0,0 0 0,14 10 0,-16-13 0,1 0 0,-1 0 0,0 1 0,7 10 0,108 142 0,-108-143 0,2-1 0,0 0 0,0-1 0,2-1 0,0 0 0,33 17 0,-41-26 0,97 44 0,-91-42 0,0-2 0,0 0 0,1-1 0,29 2 0,50 7 0,23 1 0,279-12 0,-202-4 0,-178 2 0,0-1 0,0-2 0,0 0 0,0 0 0,0-2 0,-1 0 0,0-2 0,0 0 0,0-1 0,20-12 0,-13 7 0,1 1 0,0 2 0,1 0 0,55-11 0,33-11 0,-83 18 0,-1-2 0,0-1 0,50-37 0,-29 18 0,59-49 0,226-167 0,-283 214 0,-40 29 0,0 0 0,-1-1 0,22-22 0,-31 28 0,-1 1 0,0-2 0,0 1 0,0 0 0,-1-1 0,0 1 0,1-1 0,-1 0 0,-1 0 0,1 0 0,-1 0 0,0 0 0,0 0 0,0 0 0,-1 0 0,0-9 0,-1 5 0,0 0 0,-1-1 0,0 1 0,0 0 0,-1 0 0,-1 0 0,1 0 0,-6-8 0,-2-3 0,-2 1 0,-16-21 0,24 35 0,0 0 0,0 0 0,0 0 0,0 1 0,-1 0 0,0 0 0,0 0 0,0 1 0,-8-3 0,-9-3 0,-30-8 0,31 11 0,-12-5 0,8 3 0,0 0 0,-1 2 0,0 0 0,-31-1 0,-279 6 0,154 3 0,162-1 0,1 2 0,-1 0 0,1 1 0,-36 12 0,34-8 0,0-2 0,-1-1 0,-34 4 0,47-9 0,1 1 0,0 1 0,0 0 0,0 0 0,0 0 0,0 1 0,0 1 0,0 0 0,-10 6 0,12-6-195,0-1 0,0 0 0,-1-1 0,1 1 0,0-1 0,-9 0 0,-4 1-6631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5:50:4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2836 27 24575,'-1406'0'0,"1385"1"0,-1 0 0,1 2 0,0 1 0,-20 6 0,-83 30 0,67-20 0,16-5 0,10-4 0,0-1 0,-45 9 0,48-14 0,1 2 0,1 0 0,-1 2 0,1 1 0,1 1 0,0 2 0,1 0 0,0 1 0,-35 28 0,-11 3 0,52-35 0,0 2 0,0 0 0,-19 17 0,3 1 0,-49 31 0,80-58 0,-12 9 0,1 0 0,-25 28 0,26-25 0,-1-1 0,-24 19 0,18-16 0,0 1 0,1 0 0,-22 29 0,-9 10 0,41-47 0,0 0 0,1 1 0,1 0 0,0 1 0,0 0 0,1 0 0,0 0 0,1 1 0,1-1 0,0 1 0,1 0 0,-3 20 0,1 14 0,3 0 0,3 59 0,1-32 0,-2 387 0,0-441 0,2 0 0,1-1 0,0 0 0,1 1 0,10 26 0,42 89 0,-53-129 0,99 176 0,-79-146 0,-3-8 0,1-1 0,1-1 0,1-1 0,32 26 0,17 19 0,-60-59 0,1 1 0,0-2 0,0 0 0,1-1 0,19 10 0,79 32 0,-29-14 0,-47-23 0,0-1 0,1-2 0,0-2 0,49 7 0,-1 0 0,13 1 0,178 10 0,101-23 0,-273-5 0,8-3 0,213-38 0,-147 13 0,150-30 0,-82-5 0,-160 35 0,126-46 0,-153 51 0,87-51 0,-76 36 0,39-25 0,-92 53 0,0-2 0,-1 0 0,0 0 0,13-17 0,-10 8 0,-1 0 0,-2-1 0,0 0 0,-2-2 0,0 0 0,-2 0 0,17-49 0,-6 10 0,-16 49 0,-1-1 0,0 0 0,-2 0 0,0 0 0,3-26 0,-6-199 0,-3 111 0,0 90 0,-14-79 0,7 68 0,7 41 0,0 0 0,0 1 0,-1 0 0,-1-1 0,0 1 0,-8-14 0,-3 0 0,-19-22 0,18 24 0,9 11 0,1-1 0,0 1 0,-6-16 0,8 15 0,-1 2 0,0-1 0,0 0 0,-13-15 0,-37-36 0,24 28 0,-33-46 0,46 56 0,-36-37 0,35 41 0,1-1 0,-21-29 0,-39-51 0,9 13 0,61 76 0,0-1 0,0 1 0,-1 1 0,-1 0 0,1 0 0,-2 0 0,1 2 0,-1-1 0,-1 1 0,0 1 0,-14-7 0,5 3 0,1 0 0,0-1 0,-22-18 0,-16-11 0,45 35 0,-1-1 0,0 2 0,0 0 0,0 0 0,0 1 0,-1 1 0,0 0 0,-27 0 0,42 3 0,-66-11 0,42 6 0,-46-2 0,-35 7-1365,82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5:51:05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08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1112 82 24575,'-40'1'0,"-39"-2"0,72 1 0,0-1 0,0 0 0,0-1 0,0 0 0,0 0 0,0 0 0,0-1 0,-8-5 0,-1-1 0,-1 1 0,1 0 0,-2 1 0,1 0 0,-1 2 0,1 0 0,-1 1 0,-1 1 0,1 1 0,0 0 0,-23 1 0,-252 3 0,286-2 0,0 1 0,0 0 0,-1 1 0,1-1 0,0 1 0,0 1 0,0-1 0,1 1 0,-1 0 0,1 1 0,-1-1 0,1 1 0,-11 10 0,-1-2 0,7-5 0,0-2 0,0 1 0,-1-1 0,0-1 0,0 0 0,-21 3 0,20-4 0,-1 0 0,1 1 0,0 1 0,-23 10 0,32-12 0,0-1 0,0 1 0,1 0 0,-1 0 0,1 0 0,0 0 0,0 0 0,0 1 0,0-1 0,1 1 0,-1 0 0,1 0 0,0 0 0,0 0 0,0 0 0,1 1 0,-2 4 0,1 5 0,0 0 0,0 1 0,2 28 0,0-24 0,-3 30 0,-6 6 0,2 1 0,3 0 0,4 97 0,1-149 0,-1 0 0,1 0 0,0 0 0,0 0 0,1 0 0,-1-1 0,1 1 0,0 0 0,0-1 0,0 1 0,0-1 0,4 5 0,1 0 0,1-1 0,1 1 0,9 6 0,-13-10 0,1 0 0,0 0 0,-1 0 0,0 1 0,0 0 0,-1 0 0,1 1 0,-1-1 0,0 1 0,-1 0 0,6 11 0,-4-3 0,0 0 0,1-1 0,1 0 0,0 0 0,13 17 0,-16-25 0,-1 0 0,2 0 0,-1-1 0,1 1 0,-1-1 0,1-1 0,0 1 0,1-1 0,-1 0 0,0 0 0,1 0 0,0-1 0,0 1 0,0-1 0,9 1 0,90 17 0,-50-8 0,1-3 0,68 3 0,-78-11 0,177-4 0,-206 0 0,0 0 0,0-2 0,-1 0 0,1 0 0,29-17 0,-1 2 0,-32 15 0,3-1 0,-1 0 0,-1-1 0,24-15 0,-34 19 0,0 0 0,-1 0 0,1 0 0,-1 0 0,0-1 0,0 1 0,0-1 0,-1 0 0,1 0 0,-1 0 0,0 0 0,0 0 0,0-1 0,-1 1 0,1 0 0,-1-1 0,1-7 0,23-145 0,-22 145 0,0 1 0,1 1 0,0-1 0,1 0 0,0 1 0,10-14 0,-9 15 0,-1-1 0,0 1 0,0-1 0,-1 0 0,0 0 0,-1 0 0,4-19 0,-3-21 0,-5-82 0,-1 48 0,2 79 0,0 1 0,0-1 0,-1 1 0,1-1 0,-1 1 0,0-1 0,0 1 0,-1 0 0,-2-8 0,2 9 0,0 0 0,0 1 0,-1-1 0,1 1 0,-1-1 0,1 1 0,-1 0 0,0 0 0,0 0 0,1 0 0,-2 0 0,1 1 0,-5-3 0,-107-33-1365,96 32-5461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15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18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19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21:04:20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BCB8D-29BD-55E5-177B-F48B58532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383EDB-3309-EFAA-BA0B-F303F145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EE8C1D-EDD3-7F07-1297-6F9C059D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B4EA5D-6199-0486-6D23-375C545F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D5190-0571-26F8-FAA1-D6200063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88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63000-6468-D6C1-7EAD-03FC6278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1D4EB2-FF61-18C6-D028-4284219F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E7ACC0-D809-8931-B8C3-4F798EE0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C718B6-65DC-AD4A-1986-0406B7D7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50533-51B9-CDCE-F673-5E1DB190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7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66BE15-657B-24BF-4265-D595E3F68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4EE665-A3F2-E87B-A2D1-05004F3E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72B430-202C-FA6D-0C82-FCE6A15D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DEBD83-7877-B7B1-A14C-4FC60C24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1FC49E-B505-21E5-A57E-4609B035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7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DF608-E99F-B098-06B9-92E8BC0A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C4E73-A035-B60D-6EAA-082FC2D5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F87434-9C7C-C467-4CBE-6EF6C301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2113EA-35EC-303F-91DD-0B472FD5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57107A-6111-B25F-4DC3-2BA0B69B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4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49967-5952-7F1B-0BFC-5945EC97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7E4E0B-A714-C589-F2E1-B8FD5CAB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93836A-D421-D904-A683-97A8BDF9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AD83A-6433-DF50-6C67-C2FDAD43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F00CA1-D1AB-5ED3-A626-EB833C6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D2CC4-DD6E-84FD-8288-098219C2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1BBAA-E995-99AF-0651-BC81F231A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85449F-9C52-0DDA-DFA7-0FC3F795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8FC32E-B1A5-C54B-8EA5-D1C325C7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02BFFD-4A2E-91FF-9835-FEA1CA89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74456A-CC8D-0BF1-36FE-0EBA9EF8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56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0C41D-B213-7991-7CC2-B45B5CB9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216345-2006-D0B8-6F89-BCDA5243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4B6122-94BB-0DFF-E7E7-F51E7B136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17C09C-824A-96DB-5FB5-1BEE5D414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F9FAB3-A58A-A333-CC17-F83C8F7A3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3115DF-906D-8012-3114-53239879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B88CC1-19D0-0072-81EE-2B00B9AA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EBE797-6CF3-DC3A-1CA5-CDCDB95E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04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41F8B-2D1F-3C2F-102F-C7B79F26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C86AA1-BF3A-7C44-CEE8-C8C9F894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13C465-1D9F-EA81-7C3B-281CEBB9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825FCC-FFD1-FE62-4CEC-E420017C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39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CB0BD3-6DA9-8FD0-9EC5-12BB2306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1B756D-B0D6-94FC-10E5-6B54E869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0A266F-4743-F7AE-70A4-BD3C31BF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4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65DB5-379A-EB5B-D8DA-48666676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245F8-8F95-3F13-3622-3F3B0432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339F4-0D9A-01ED-0498-0481CB358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205253-36B1-7347-8129-3654E955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579446-CDC6-C829-476D-4231FC2D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F1EAED-60BF-0480-C048-3BA17CD3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2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16082-F6AA-8FBA-A106-F87186E1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322958-D602-62CC-E2EE-8476C36AE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FB9371-AE35-12A5-CC17-956C5283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CBA2D-7927-B89E-F001-70A86A4E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87311B-E287-94F5-2D24-E8ADE456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051BEB-EE25-0D8F-2928-44021330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07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A103E3-E196-C9D5-86D5-268C2AA7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C2412F-0699-F8D9-E4ED-CB36BD768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083FF-CC1A-2131-4346-C7C571825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B782-B277-44AB-90BF-0DFB21574E6D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654E9-BED7-00F3-8183-419AA2EB4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91B627-A2CA-7CFB-95B6-F6814652A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2980-C016-4DE9-9C27-57A67B647A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2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customXml" Target="../ink/ink11.xml"/><Relationship Id="rId5" Type="http://schemas.openxmlformats.org/officeDocument/2006/relationships/image" Target="../media/image50.png"/><Relationship Id="rId10" Type="http://schemas.openxmlformats.org/officeDocument/2006/relationships/customXml" Target="../ink/ink10.xml"/><Relationship Id="rId4" Type="http://schemas.openxmlformats.org/officeDocument/2006/relationships/customXml" Target="../ink/ink6.xml"/><Relationship Id="rId9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52E68-8A0C-4D42-BF9C-8FA48C2DA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/>
              <a:t>MED 11</a:t>
            </a:r>
            <a:br>
              <a:rPr lang="cs-CZ" sz="3600" dirty="0"/>
            </a:br>
            <a:r>
              <a:rPr lang="cs-CZ" sz="3600" dirty="0"/>
              <a:t>Řecká literatura středověku a novověku</a:t>
            </a:r>
            <a:br>
              <a:rPr lang="cs-CZ" sz="3600" dirty="0"/>
            </a:b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5D1C9-E4AE-4052-9F94-BA99E515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jaro 2023</a:t>
            </a:r>
          </a:p>
          <a:p>
            <a:r>
              <a:rPr lang="cs-CZ" dirty="0"/>
              <a:t>Nicole Votavová Sumelidisová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00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interiér, několik&#10;&#10;Popis byl vytvořen automaticky">
            <a:extLst>
              <a:ext uri="{FF2B5EF4-FFF2-40B4-BE49-F238E27FC236}">
                <a16:creationId xmlns:a16="http://schemas.microsoft.com/office/drawing/2014/main" id="{785AAA25-183C-4821-B894-11C8879B0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B079F6B-042B-4216-8EC1-BBAEF07FB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" r="2" b="2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7" name="Obrázek 6" descr="Obsah obrázku interiér, barevné&#10;&#10;Popis byl vytvořen automaticky">
            <a:extLst>
              <a:ext uri="{FF2B5EF4-FFF2-40B4-BE49-F238E27FC236}">
                <a16:creationId xmlns:a16="http://schemas.microsoft.com/office/drawing/2014/main" id="{59246A7A-EA8E-4CE7-8773-C58DF94EFD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5" b="4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887802-DDD6-4A84-90F3-C2B35EA8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druhá</a:t>
            </a:r>
            <a:r>
              <a:rPr lang="en-US" sz="3600" b="1" dirty="0"/>
              <a:t> </a:t>
            </a:r>
            <a:r>
              <a:rPr lang="en-US" sz="3600" b="1" dirty="0" err="1"/>
              <a:t>část</a:t>
            </a:r>
            <a:r>
              <a:rPr lang="en-US" sz="3600" b="1" dirty="0"/>
              <a:t> (</a:t>
            </a:r>
            <a:r>
              <a:rPr lang="en-US" sz="3600" b="1" dirty="0" err="1"/>
              <a:t>románová</a:t>
            </a:r>
            <a:r>
              <a:rPr lang="en-US" sz="3600" b="1" dirty="0"/>
              <a:t>):</a:t>
            </a:r>
            <a:br>
              <a:rPr lang="en-US" sz="3600" b="1" dirty="0"/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DCD2DC-483B-4FC0-AA56-23A849975B0C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hrdinské</a:t>
            </a:r>
            <a:r>
              <a:rPr lang="en-US" sz="2400" dirty="0"/>
              <a:t> </a:t>
            </a:r>
            <a:r>
              <a:rPr lang="en-US" sz="2400" dirty="0" err="1"/>
              <a:t>skutky</a:t>
            </a:r>
            <a:endParaRPr lang="cs-CZ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boj s divou zvěří</a:t>
            </a:r>
            <a:endParaRPr lang="en-US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únos</a:t>
            </a:r>
            <a:r>
              <a:rPr lang="en-US" sz="2400" dirty="0"/>
              <a:t> </a:t>
            </a:r>
            <a:r>
              <a:rPr lang="en-US" sz="2400" dirty="0" err="1"/>
              <a:t>nevěsty</a:t>
            </a:r>
            <a:endParaRPr lang="en-US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boj</a:t>
            </a:r>
            <a:r>
              <a:rPr lang="en-US" sz="2400" dirty="0"/>
              <a:t> s </a:t>
            </a:r>
            <a:r>
              <a:rPr lang="en-US" sz="2400" dirty="0" err="1"/>
              <a:t>drakem</a:t>
            </a:r>
            <a:r>
              <a:rPr lang="en-US" sz="2400" dirty="0"/>
              <a:t> (</a:t>
            </a:r>
            <a:r>
              <a:rPr lang="en-US" sz="2400" dirty="0" err="1"/>
              <a:t>hadem</a:t>
            </a:r>
            <a:r>
              <a:rPr lang="en-US" sz="2400" dirty="0"/>
              <a:t>, </a:t>
            </a:r>
            <a:r>
              <a:rPr lang="en-US" sz="2400" dirty="0" err="1"/>
              <a:t>ďáblem</a:t>
            </a:r>
            <a:r>
              <a:rPr lang="en-US" sz="2400" dirty="0"/>
              <a:t>)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boj</a:t>
            </a:r>
            <a:r>
              <a:rPr lang="en-US" sz="2400" dirty="0"/>
              <a:t> s </a:t>
            </a:r>
            <a:r>
              <a:rPr lang="en-US" sz="2400" dirty="0" err="1"/>
              <a:t>apelaty</a:t>
            </a:r>
            <a:r>
              <a:rPr lang="en-US" sz="2400" dirty="0"/>
              <a:t> a </a:t>
            </a:r>
            <a:r>
              <a:rPr lang="en-US" sz="2400" dirty="0" err="1"/>
              <a:t>Amazonkou</a:t>
            </a:r>
            <a:r>
              <a:rPr lang="en-US" sz="2400" dirty="0"/>
              <a:t> </a:t>
            </a:r>
            <a:r>
              <a:rPr lang="en-US" sz="2400" dirty="0" err="1"/>
              <a:t>Maximú</a:t>
            </a:r>
            <a:endParaRPr lang="en-US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palác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Eufratu</a:t>
            </a:r>
            <a:endParaRPr lang="en-US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předčasná</a:t>
            </a:r>
            <a:r>
              <a:rPr lang="en-US" sz="2400" dirty="0"/>
              <a:t> </a:t>
            </a:r>
            <a:r>
              <a:rPr lang="en-US" sz="2400" dirty="0" err="1"/>
              <a:t>smrt</a:t>
            </a:r>
            <a:endParaRPr lang="en-US" sz="2400" dirty="0"/>
          </a:p>
        </p:txBody>
      </p:sp>
      <p:pic>
        <p:nvPicPr>
          <p:cNvPr id="13" name="Obrázek 12" descr="Obsah obrázku text, tkanina&#10;&#10;Popis byl vytvořen automaticky">
            <a:extLst>
              <a:ext uri="{FF2B5EF4-FFF2-40B4-BE49-F238E27FC236}">
                <a16:creationId xmlns:a16="http://schemas.microsoft.com/office/drawing/2014/main" id="{305A7986-4A31-49C8-AC52-EB7DCFEE1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2" r="4" b="773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916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2E51B-2B71-4F89-AD2F-04A9AF27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/>
              <a:t>Inspirační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3C9F7-962E-452C-A82D-15873842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725124" cy="3785419"/>
          </a:xfrm>
        </p:spPr>
        <p:txBody>
          <a:bodyPr>
            <a:normAutofit/>
          </a:bodyPr>
          <a:lstStyle/>
          <a:p>
            <a:r>
              <a:rPr lang="cs-CZ" sz="2400" b="1" i="1" dirty="0"/>
              <a:t>Život Alexandra Velikého</a:t>
            </a:r>
            <a:r>
              <a:rPr lang="cs-CZ" sz="2400" b="1" dirty="0"/>
              <a:t>:</a:t>
            </a:r>
          </a:p>
          <a:p>
            <a:pPr marL="0" indent="0">
              <a:buNone/>
            </a:pPr>
            <a:r>
              <a:rPr lang="cs-CZ" sz="2400" dirty="0"/>
              <a:t>rychlé dospívání, divá zvěř aj.</a:t>
            </a:r>
          </a:p>
          <a:p>
            <a:r>
              <a:rPr lang="cs-CZ" sz="2400" b="1" dirty="0"/>
              <a:t>milostné romány:</a:t>
            </a:r>
          </a:p>
          <a:p>
            <a:pPr marL="0" indent="0">
              <a:buNone/>
            </a:pPr>
            <a:r>
              <a:rPr lang="cs-CZ" sz="2400" dirty="0"/>
              <a:t>popis Eróta, </a:t>
            </a:r>
            <a:r>
              <a:rPr lang="cs-CZ" sz="2400" dirty="0" err="1"/>
              <a:t>ekfrasis</a:t>
            </a:r>
            <a:r>
              <a:rPr lang="cs-CZ" sz="2400" dirty="0"/>
              <a:t> (popisy zahrad, hájů apod.), krásná dívka, láska na první pohled</a:t>
            </a:r>
          </a:p>
          <a:p>
            <a:r>
              <a:rPr lang="cs-CZ" sz="2400" b="1" dirty="0"/>
              <a:t>hagiografie:</a:t>
            </a:r>
          </a:p>
          <a:p>
            <a:pPr marL="0" indent="0">
              <a:buNone/>
            </a:pPr>
            <a:r>
              <a:rPr lang="cs-CZ" sz="2400" dirty="0"/>
              <a:t>vyprávění o rodičích, odchod do ústraní, shromáždění pozůstalých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 descr="Obsah obrázku text, interiér, talíř, keramické nádobí&#10;&#10;Popis byl vytvořen automaticky">
            <a:extLst>
              <a:ext uri="{FF2B5EF4-FFF2-40B4-BE49-F238E27FC236}">
                <a16:creationId xmlns:a16="http://schemas.microsoft.com/office/drawing/2014/main" id="{61D79A18-EE5C-4547-BF38-F358EB802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r="189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01BF675-32C5-48F3-82F2-FE766B8F1B5D}"/>
              </a:ext>
            </a:extLst>
          </p:cNvPr>
          <p:cNvSpPr txBox="1"/>
          <p:nvPr/>
        </p:nvSpPr>
        <p:spPr>
          <a:xfrm>
            <a:off x="6096000" y="6223819"/>
            <a:ext cx="497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Boj </a:t>
            </a:r>
            <a:r>
              <a:rPr lang="cs-CZ" i="1" dirty="0" err="1"/>
              <a:t>Digenise</a:t>
            </a:r>
            <a:r>
              <a:rPr lang="cs-CZ" i="1" dirty="0"/>
              <a:t> s drakem (hadem), talíř z 12. st., Atény</a:t>
            </a:r>
          </a:p>
        </p:txBody>
      </p:sp>
    </p:spTree>
    <p:extLst>
      <p:ext uri="{BB962C8B-B14F-4D97-AF65-F5344CB8AC3E}">
        <p14:creationId xmlns:p14="http://schemas.microsoft.com/office/powerpoint/2010/main" val="226530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EC18A-F347-4F1D-BC7C-FFFD8CC4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/>
              <a:t>Rukopisy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B90B6-592D-48CA-9FFE-551368B0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cs-CZ" sz="2400" dirty="0" err="1"/>
              <a:t>Grottaferský</a:t>
            </a:r>
            <a:r>
              <a:rPr lang="cs-CZ" sz="2400" dirty="0"/>
              <a:t> (kolem 1300), nejstarší, nejčasněji překládaný, 3709 veršů, střední styl</a:t>
            </a:r>
          </a:p>
          <a:p>
            <a:r>
              <a:rPr lang="cs-CZ" sz="2400" dirty="0" err="1"/>
              <a:t>Eskorialský</a:t>
            </a:r>
            <a:r>
              <a:rPr lang="cs-CZ" sz="2400" dirty="0"/>
              <a:t> (15. st.), 1867 veršů, vliv orální tradice, </a:t>
            </a:r>
            <a:r>
              <a:rPr lang="el-GR" sz="2400" dirty="0"/>
              <a:t>  </a:t>
            </a:r>
            <a:r>
              <a:rPr lang="cs-CZ" sz="2400" dirty="0"/>
              <a:t>prvky krétského dialektu</a:t>
            </a:r>
          </a:p>
          <a:p>
            <a:r>
              <a:rPr lang="cs-CZ" sz="2400" dirty="0"/>
              <a:t>Rukopisy ze 17. století:</a:t>
            </a:r>
          </a:p>
          <a:p>
            <a:r>
              <a:rPr lang="cs-CZ" sz="2400" dirty="0" err="1"/>
              <a:t>Trapezuntský</a:t>
            </a:r>
            <a:endParaRPr lang="cs-CZ" sz="2400" dirty="0"/>
          </a:p>
          <a:p>
            <a:r>
              <a:rPr lang="cs-CZ" sz="2400" dirty="0" err="1"/>
              <a:t>Andros</a:t>
            </a:r>
            <a:r>
              <a:rPr lang="cs-CZ" sz="2400" dirty="0"/>
              <a:t> (2 rukopisy, jeden v próze)</a:t>
            </a:r>
          </a:p>
          <a:p>
            <a:r>
              <a:rPr lang="cs-CZ" sz="2400" dirty="0"/>
              <a:t>Oxfordský (rýmovaná verze)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A60E21D-8D77-42A3-9C3E-6D641C2D6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" r="1" b="412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2AD75CC-D813-46CE-BE55-DC10DABFF1D8}"/>
              </a:ext>
            </a:extLst>
          </p:cNvPr>
          <p:cNvSpPr txBox="1"/>
          <p:nvPr/>
        </p:nvSpPr>
        <p:spPr>
          <a:xfrm>
            <a:off x="5698155" y="6377459"/>
            <a:ext cx="22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Rukopis Atény-</a:t>
            </a:r>
            <a:r>
              <a:rPr lang="cs-CZ" i="1" dirty="0" err="1"/>
              <a:t>Andros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1087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tkanina&#10;&#10;Popis byl vytvořen automaticky">
            <a:extLst>
              <a:ext uri="{FF2B5EF4-FFF2-40B4-BE49-F238E27FC236}">
                <a16:creationId xmlns:a16="http://schemas.microsoft.com/office/drawing/2014/main" id="{CFEFD464-D940-4B67-8D92-F7D5DE3B1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1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61DBD5-33BC-46A6-A078-F40D2A06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</a:rPr>
              <a:t>Hrdinská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</a:rPr>
              <a:t>epika</a:t>
            </a:r>
            <a:br>
              <a:rPr lang="cs-CZ" sz="6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</a:rPr>
              <a:t>Digenis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</a:rPr>
              <a:t>Akritis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0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2EB4-55AA-4486-8B42-33900408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10"/>
            <a:ext cx="10515600" cy="4647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Ohrožení Byzance z Východu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815BE6-3AB6-4F65-952D-66AC84B3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904240"/>
            <a:ext cx="11673840" cy="595376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Peršané</a:t>
            </a:r>
            <a:r>
              <a:rPr lang="cs-CZ" sz="2400" b="1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(626 – obléhání Konstantinopole)                     </a:t>
            </a:r>
            <a:r>
              <a:rPr lang="cs-CZ" sz="2400" b="1" dirty="0">
                <a:solidFill>
                  <a:srgbClr val="00B050"/>
                </a:solidFill>
              </a:rPr>
              <a:t>Arabové</a:t>
            </a:r>
            <a:r>
              <a:rPr lang="cs-CZ" sz="2400" dirty="0">
                <a:solidFill>
                  <a:srgbClr val="00B050"/>
                </a:solidFill>
              </a:rPr>
              <a:t>: byzantsko-arabské války (7.−12. st.)</a:t>
            </a:r>
          </a:p>
          <a:p>
            <a:endParaRPr lang="cs-CZ" sz="2600" dirty="0">
              <a:solidFill>
                <a:srgbClr val="00B050"/>
              </a:solidFill>
            </a:endParaRP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b="1" dirty="0"/>
              <a:t>                                </a:t>
            </a:r>
          </a:p>
          <a:p>
            <a:pPr marL="0" indent="0">
              <a:buNone/>
            </a:pPr>
            <a:r>
              <a:rPr lang="cs-CZ" b="1" dirty="0"/>
              <a:t>       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400" dirty="0"/>
              <a:t>                 </a:t>
            </a:r>
            <a:r>
              <a:rPr lang="cs-CZ" sz="2400" dirty="0">
                <a:solidFill>
                  <a:srgbClr val="00B050"/>
                </a:solidFill>
              </a:rPr>
              <a:t>Dobývání pevnosti </a:t>
            </a:r>
            <a:r>
              <a:rPr lang="cs-CZ" sz="2400" dirty="0" err="1">
                <a:solidFill>
                  <a:srgbClr val="00B050"/>
                </a:solidFill>
              </a:rPr>
              <a:t>Amorion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rgbClr val="00B050"/>
                </a:solidFill>
              </a:rPr>
              <a:t>Araby</a:t>
            </a:r>
            <a:r>
              <a:rPr lang="cs-CZ" sz="2400" dirty="0">
                <a:solidFill>
                  <a:srgbClr val="00B050"/>
                </a:solidFill>
              </a:rPr>
              <a:t> (838)</a:t>
            </a:r>
          </a:p>
          <a:p>
            <a:pPr marL="0" indent="0">
              <a:buNone/>
            </a:pPr>
            <a:r>
              <a:rPr lang="cs-CZ" sz="1600" i="1" dirty="0"/>
              <a:t>             z iluminovaného madridského rukopisu (12. st.) Přehledných dějin </a:t>
            </a:r>
          </a:p>
          <a:p>
            <a:pPr marL="0" indent="0">
              <a:buNone/>
            </a:pPr>
            <a:r>
              <a:rPr lang="cs-CZ" sz="1600" i="1" dirty="0"/>
              <a:t>Ioanna </a:t>
            </a:r>
            <a:r>
              <a:rPr lang="cs-CZ" sz="1600" i="1" dirty="0" err="1"/>
              <a:t>Skylitza</a:t>
            </a:r>
            <a:r>
              <a:rPr lang="cs-CZ" sz="1600" i="1" dirty="0"/>
              <a:t> (11. st.), jediný dochovaný byzantský iluminovaný rukopis</a:t>
            </a: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37AFD393-A69A-4928-A583-BF600C1EB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" y="1566743"/>
            <a:ext cx="5917370" cy="2720630"/>
          </a:xfrm>
          <a:prstGeom prst="rect">
            <a:avLst/>
          </a:prstGeo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2AAF95E5-AAF4-40AD-8811-1A5419028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90" y="1419484"/>
            <a:ext cx="5835103" cy="2670002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0DCFC320-A782-44C1-A55C-A933C0AB7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0" y="4287373"/>
            <a:ext cx="4301781" cy="25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2EB4-55AA-4486-8B42-33900408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10"/>
            <a:ext cx="10515600" cy="4647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Ohrožení Byzance z Východu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815BE6-3AB6-4F65-952D-66AC84B3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513840"/>
            <a:ext cx="11673840" cy="595376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Turci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(turkické kočovné kmeny ze střední Asie)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Seldžukové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a Osmani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byzantsko-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seldžucké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války (1048−1308)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bitva u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Mantzikertu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1071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Alexios I. – první křížová výprava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Osmané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Obrázek 12" descr="Obsah obrázku mapa&#10;&#10;Popis byl vytvořen automaticky">
            <a:extLst>
              <a:ext uri="{FF2B5EF4-FFF2-40B4-BE49-F238E27FC236}">
                <a16:creationId xmlns:a16="http://schemas.microsoft.com/office/drawing/2014/main" id="{C9A7EF34-5420-48CD-BD5D-5228B498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5" y="2555957"/>
            <a:ext cx="4705375" cy="286600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B7F421-A884-4345-B5B7-A6516DE11515}"/>
              </a:ext>
            </a:extLst>
          </p:cNvPr>
          <p:cNvSpPr txBox="1"/>
          <p:nvPr/>
        </p:nvSpPr>
        <p:spPr>
          <a:xfrm>
            <a:off x="7185478" y="5953760"/>
            <a:ext cx="408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/>
              <a:t>Území ovládaná </a:t>
            </a:r>
            <a:r>
              <a:rPr lang="cs-CZ" sz="2000" i="1" dirty="0" err="1"/>
              <a:t>Seldžuky</a:t>
            </a:r>
            <a:r>
              <a:rPr lang="cs-CZ" sz="2000" i="1" dirty="0"/>
              <a:t> v r. 1092</a:t>
            </a:r>
          </a:p>
        </p:txBody>
      </p:sp>
    </p:spTree>
    <p:extLst>
      <p:ext uri="{BB962C8B-B14F-4D97-AF65-F5344CB8AC3E}">
        <p14:creationId xmlns:p14="http://schemas.microsoft.com/office/powerpoint/2010/main" val="130809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FFEC1-3700-4A3B-903F-21C580E4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99456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Byzanc v 11. a 12.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CCD42B-68B7-4757-9405-C0C720AE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5" y="2115118"/>
            <a:ext cx="7258050" cy="4108702"/>
          </a:xfrm>
        </p:spPr>
        <p:txBody>
          <a:bodyPr>
            <a:normAutofit/>
          </a:bodyPr>
          <a:lstStyle/>
          <a:p>
            <a:r>
              <a:rPr lang="cs-CZ" sz="2000" dirty="0"/>
              <a:t>boje s Turky (</a:t>
            </a:r>
            <a:r>
              <a:rPr lang="cs-CZ" sz="2000" b="1" dirty="0" err="1"/>
              <a:t>Seldžuky</a:t>
            </a:r>
            <a:r>
              <a:rPr lang="cs-CZ" sz="2000" dirty="0"/>
              <a:t>)</a:t>
            </a:r>
          </a:p>
          <a:p>
            <a:r>
              <a:rPr lang="cs-CZ" sz="2000" dirty="0"/>
              <a:t>1071: </a:t>
            </a:r>
            <a:r>
              <a:rPr lang="cs-CZ" sz="2000" b="1" dirty="0"/>
              <a:t>bitva u </a:t>
            </a:r>
            <a:r>
              <a:rPr lang="cs-CZ" sz="2000" b="1" dirty="0" err="1"/>
              <a:t>Mantzikertu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byz</a:t>
            </a:r>
            <a:r>
              <a:rPr lang="cs-CZ" sz="2000" dirty="0"/>
              <a:t>. císař zajat!)</a:t>
            </a:r>
          </a:p>
          <a:p>
            <a:r>
              <a:rPr lang="cs-CZ" sz="2000" dirty="0"/>
              <a:t>hospodářský a politický úpadek země</a:t>
            </a:r>
          </a:p>
          <a:p>
            <a:r>
              <a:rPr lang="cs-CZ" sz="2000" dirty="0"/>
              <a:t>nástup </a:t>
            </a:r>
            <a:r>
              <a:rPr lang="cs-CZ" sz="2000" b="1" dirty="0" err="1"/>
              <a:t>komnénovské</a:t>
            </a:r>
            <a:r>
              <a:rPr lang="cs-CZ" sz="2000" b="1" dirty="0"/>
              <a:t> dynastie </a:t>
            </a:r>
            <a:r>
              <a:rPr lang="cs-CZ" sz="2000" dirty="0"/>
              <a:t>(1081 –1185) – Alexios I.:</a:t>
            </a:r>
          </a:p>
          <a:p>
            <a:pPr marL="0" indent="0">
              <a:buNone/>
            </a:pPr>
            <a:r>
              <a:rPr lang="cs-CZ" sz="2000" dirty="0"/>
              <a:t>    - stabilizace říše</a:t>
            </a:r>
          </a:p>
          <a:p>
            <a:pPr marL="0" indent="0">
              <a:buNone/>
            </a:pPr>
            <a:r>
              <a:rPr lang="cs-CZ" sz="2000" dirty="0"/>
              <a:t>    - první křížová výprava (kontakty s Evropou, Benátčané, Janované)</a:t>
            </a:r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b="1" dirty="0"/>
              <a:t>- </a:t>
            </a:r>
            <a:r>
              <a:rPr lang="cs-CZ" sz="2000" b="1" dirty="0" err="1"/>
              <a:t>komnénovská</a:t>
            </a:r>
            <a:r>
              <a:rPr lang="cs-CZ" sz="2000" b="1" dirty="0"/>
              <a:t> renesance</a:t>
            </a:r>
            <a:r>
              <a:rPr lang="cs-CZ" sz="2000" dirty="0"/>
              <a:t>: </a:t>
            </a:r>
            <a:r>
              <a:rPr lang="cs-CZ" sz="2000" b="1" dirty="0"/>
              <a:t>klasicismus X zájem o mluvenou </a:t>
            </a:r>
          </a:p>
          <a:p>
            <a:pPr marL="0" indent="0">
              <a:buNone/>
            </a:pPr>
            <a:r>
              <a:rPr lang="cs-CZ" sz="2000" b="1" dirty="0"/>
              <a:t>       řečtinu, nové žánry</a:t>
            </a:r>
            <a:r>
              <a:rPr lang="cs-CZ" sz="2000" dirty="0"/>
              <a:t> (román, satira, žebravá poezie)</a:t>
            </a:r>
          </a:p>
          <a:p>
            <a:pPr marL="0" indent="0">
              <a:buNone/>
            </a:pPr>
            <a:r>
              <a:rPr lang="cs-CZ" sz="2000" dirty="0"/>
              <a:t>    - </a:t>
            </a:r>
            <a:r>
              <a:rPr lang="cs-CZ" sz="2000" b="1" dirty="0" err="1"/>
              <a:t>diglosie</a:t>
            </a:r>
            <a:r>
              <a:rPr lang="cs-CZ" sz="2000" b="1" dirty="0"/>
              <a:t> v Byzanci </a:t>
            </a:r>
            <a:r>
              <a:rPr lang="cs-CZ" sz="2000" dirty="0"/>
              <a:t>(archaizující x mluvená řečtina –</a:t>
            </a:r>
          </a:p>
          <a:p>
            <a:pPr marL="0" indent="0">
              <a:buNone/>
            </a:pPr>
            <a:r>
              <a:rPr lang="cs-CZ" sz="2000" dirty="0"/>
              <a:t>       registry</a:t>
            </a:r>
            <a:r>
              <a:rPr lang="cs-CZ" sz="2000" b="1" dirty="0"/>
              <a:t>), </a:t>
            </a:r>
            <a:r>
              <a:rPr lang="cs-CZ" sz="2000" b="1" dirty="0" err="1"/>
              <a:t>diglosie</a:t>
            </a:r>
            <a:r>
              <a:rPr lang="cs-CZ" sz="2000" b="1" dirty="0"/>
              <a:t> na západě </a:t>
            </a:r>
            <a:r>
              <a:rPr lang="cs-CZ" sz="2000" dirty="0"/>
              <a:t>(latina x </a:t>
            </a:r>
            <a:r>
              <a:rPr lang="cs-CZ" sz="2000" dirty="0" err="1"/>
              <a:t>vernakulární</a:t>
            </a:r>
            <a:r>
              <a:rPr lang="cs-CZ" sz="2000" dirty="0"/>
              <a:t> jazyky)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 descr="Obsah obrázku budova, oblouk, oltář&#10;&#10;Popis byl vytvořen automaticky">
            <a:extLst>
              <a:ext uri="{FF2B5EF4-FFF2-40B4-BE49-F238E27FC236}">
                <a16:creationId xmlns:a16="http://schemas.microsoft.com/office/drawing/2014/main" id="{6B18456C-EE03-4B2A-BBAB-2F8ACA95E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86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51E018-E0E6-45A8-8257-28A5B6E5560D}"/>
              </a:ext>
            </a:extLst>
          </p:cNvPr>
          <p:cNvSpPr txBox="1"/>
          <p:nvPr/>
        </p:nvSpPr>
        <p:spPr>
          <a:xfrm>
            <a:off x="916204" y="6488668"/>
            <a:ext cx="832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/>
                </a:solidFill>
              </a:rPr>
              <a:t>Alp </a:t>
            </a:r>
            <a:r>
              <a:rPr lang="cs-CZ" i="1" dirty="0" err="1">
                <a:solidFill>
                  <a:schemeClr val="bg1"/>
                </a:solidFill>
              </a:rPr>
              <a:t>Arslán</a:t>
            </a:r>
            <a:r>
              <a:rPr lang="cs-CZ" i="1" dirty="0">
                <a:solidFill>
                  <a:schemeClr val="bg1"/>
                </a:solidFill>
              </a:rPr>
              <a:t> pokořující císaře Romana IV., </a:t>
            </a:r>
            <a:r>
              <a:rPr lang="cs-CZ" i="1" dirty="0"/>
              <a:t>francouzský ilustrovaný manuskript z 15. století</a:t>
            </a:r>
          </a:p>
        </p:txBody>
      </p:sp>
    </p:spTree>
    <p:extLst>
      <p:ext uri="{BB962C8B-B14F-4D97-AF65-F5344CB8AC3E}">
        <p14:creationId xmlns:p14="http://schemas.microsoft.com/office/powerpoint/2010/main" val="22614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15987-4518-4D56-995D-20D51EF9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Píseň o </a:t>
            </a:r>
            <a:r>
              <a:rPr lang="cs-CZ" sz="3600" b="1" i="1" dirty="0" err="1">
                <a:solidFill>
                  <a:schemeClr val="accent1">
                    <a:lumMod val="75000"/>
                  </a:schemeClr>
                </a:solidFill>
              </a:rPr>
              <a:t>Armurisovi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l-GR" sz="3600" b="1" i="1" dirty="0">
                <a:solidFill>
                  <a:schemeClr val="accent1">
                    <a:lumMod val="75000"/>
                  </a:schemeClr>
                </a:solidFill>
              </a:rPr>
              <a:t>Άσμα του Αρμούρη </a:t>
            </a:r>
            <a:br>
              <a:rPr lang="el-GR" sz="3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b="1" dirty="0" err="1">
                <a:solidFill>
                  <a:schemeClr val="accent1">
                    <a:lumMod val="75000"/>
                  </a:schemeClr>
                </a:solidFill>
              </a:rPr>
              <a:t>akritovské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 písně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B2C47C1-3EA7-4FB4-AACB-D48457919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948170"/>
            <a:ext cx="7417843" cy="3871187"/>
          </a:xfr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E7E177F1-CB52-4593-ABF5-2C1EAED076E4}"/>
              </a:ext>
            </a:extLst>
          </p:cNvPr>
          <p:cNvSpPr txBox="1"/>
          <p:nvPr/>
        </p:nvSpPr>
        <p:spPr>
          <a:xfrm>
            <a:off x="1" y="1968223"/>
            <a:ext cx="46588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hrdinské epické písně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patnáctislabičný jamb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Kappadokie</a:t>
            </a:r>
            <a:r>
              <a:rPr lang="cs-CZ" sz="2400" dirty="0"/>
              <a:t>, Pontos, </a:t>
            </a:r>
            <a:r>
              <a:rPr lang="cs-CZ" sz="2400" dirty="0" err="1"/>
              <a:t>Paflagonie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potulní zpěváci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boje s Araby (koexistence)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vznik v 10., 11. 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zapsání až v 19. st. (15. st.)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dobytí pevnosti </a:t>
            </a:r>
            <a:r>
              <a:rPr lang="cs-CZ" sz="2400" dirty="0" err="1"/>
              <a:t>Amorion</a:t>
            </a:r>
            <a:r>
              <a:rPr lang="cs-CZ" sz="2400" dirty="0"/>
              <a:t> 838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motivy:</a:t>
            </a:r>
          </a:p>
          <a:p>
            <a:r>
              <a:rPr lang="cs-CZ" sz="2400" dirty="0"/>
              <a:t>hrdinství, únos dívky, </a:t>
            </a:r>
            <a:r>
              <a:rPr lang="cs-CZ" sz="2400" dirty="0" err="1"/>
              <a:t>charopalema</a:t>
            </a:r>
            <a:endParaRPr lang="cs-CZ" sz="24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-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8B4DDEB-C30E-46B9-95CD-4BA40AE13D5B}"/>
                  </a:ext>
                </a:extLst>
              </p14:cNvPr>
              <p14:cNvContentPartPr/>
              <p14:nvPr/>
            </p14:nvContentPartPr>
            <p14:xfrm>
              <a:off x="9171900" y="2799345"/>
              <a:ext cx="1163880" cy="5065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8B4DDEB-C30E-46B9-95CD-4BA40AE13D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3260" y="2790705"/>
                <a:ext cx="11815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90F1E3B-A8C4-4BEE-AEB7-6059C182F750}"/>
                  </a:ext>
                </a:extLst>
              </p14:cNvPr>
              <p14:cNvContentPartPr/>
              <p14:nvPr/>
            </p14:nvContentPartPr>
            <p14:xfrm>
              <a:off x="7513740" y="2494425"/>
              <a:ext cx="1050120" cy="4017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90F1E3B-A8C4-4BEE-AEB7-6059C182F7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5100" y="2485425"/>
                <a:ext cx="1067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474781D-1B87-4173-87FF-51C74BF6F0F2}"/>
                  </a:ext>
                </a:extLst>
              </p14:cNvPr>
              <p14:cNvContentPartPr/>
              <p14:nvPr/>
            </p14:nvContentPartPr>
            <p14:xfrm>
              <a:off x="7475580" y="3485505"/>
              <a:ext cx="1459800" cy="9727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474781D-1B87-4173-87FF-51C74BF6F0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6940" y="3476865"/>
                <a:ext cx="147744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1D5BF89-DC21-4B7D-AB8D-96E1613D5BE5}"/>
                  </a:ext>
                </a:extLst>
              </p14:cNvPr>
              <p14:cNvContentPartPr/>
              <p14:nvPr/>
            </p14:nvContentPartPr>
            <p14:xfrm>
              <a:off x="8429220" y="3485865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1D5BF89-DC21-4B7D-AB8D-96E1613D5B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0580" y="347686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43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3DFFB-88DF-43A0-ADA4-000AB867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Άσμα του Αρμούρη / Píseň o Armurisovi 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047E2E-A426-43A4-9B4F-5F837A70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968" y="1465006"/>
            <a:ext cx="5826325" cy="49447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Καὶ τότε πάλιν ὁ ἀμιρᾶς τὸν Ἀρμούρην ἐλάλει: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«Καλὰ εἶναι αὐτά, ὁ Ἀρμούρη μου, τὰ κάμνει ὁ υἱός σου;»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Καὶ τότε πάλιν ὁ Ἀρμούρης μου ὡραῖον χαρτίτζιν γράφει,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μὲ τὸ πουλὶν τὸ ἔστειλεν, τ᾿ ὡραῖον χιλιδονάκι: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«Εἰπὲ τῆς σκύλας τὸν υἱόν, τῆς ἀνομίας τὸ τέκνον,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ὅπου εὕρῃ Σαρακηνὸν νὰ τὸν ἐλεημονᾶται,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μὴ λάχῃ εἰς τὰς χεῖρας τους καὶ ἐλεημοσύν᾿ οὐκ ἔχει».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Καὶ τότε πάλιν τὸ παιδὶν ὡραῖον χαρτίτζιν γράφει,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μὲ τὸ πουλὶν τὸ ἔστειλεν, τὸ ὡραῖον χιλιδονάκιν: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«Εἰπέτε τὸν αὐθέντη μου καὶ τὸν γλυκύν μου κύρην,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ἕως οὗ βλέπω τὰ ὁσπίτια μου διπλομανταλωμένα,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ἕως οὗ βλέπω τὴν μάνναν μου τὰ μαῦρα φορεσμένην,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καὶ ἐβλέπω καὶ τὰ ἀδέλφια μου τὰ μαῦρα φορεμένα,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ὅπου καὶ ἂν εὕρω Σαρακηνὸν τὸ αἷμα του νὰ πίνω.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Καὶ ἂν μὲ παραμανιώσουσιν, εἰς τὴν Συρίαν νὰ πέσω,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τὰ στενορύμια τῆς Συρίας κεφάλια νὰ γεμίσω,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τὰ ξηρορυάκια τῆς Συρίας αἷμα νὰ τὰ γεμίσω».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Τὸ νὰ τὰ ἀκούσῃ ὁ ἀμιρᾶς, πολλὰ τὸν ἐφοβήθη.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>
                <a:effectLst/>
              </a:rPr>
              <a:t>Καὶ τότε πάλε ὁ ἀμιρᾶς τοὺς ἄρχοντας ἐλάλει: </a:t>
            </a:r>
          </a:p>
          <a:p>
            <a:pPr marL="0"/>
            <a:endParaRPr lang="en-US" sz="1400" dirty="0"/>
          </a:p>
        </p:txBody>
      </p:sp>
      <p:pic>
        <p:nvPicPr>
          <p:cNvPr id="10" name="Zástupný obsah 9" descr="Obsah obrázku text, noviny, dokument&#10;&#10;Popis byl vytvořen automaticky">
            <a:extLst>
              <a:ext uri="{FF2B5EF4-FFF2-40B4-BE49-F238E27FC236}">
                <a16:creationId xmlns:a16="http://schemas.microsoft.com/office/drawing/2014/main" id="{C619CBD7-2876-450E-968A-9F9D2F791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21293" y="1592825"/>
            <a:ext cx="5983755" cy="481692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204FD0-6814-4FB6-9211-3DE0C8ADB27A}"/>
              </a:ext>
            </a:extLst>
          </p:cNvPr>
          <p:cNvSpPr txBox="1"/>
          <p:nvPr/>
        </p:nvSpPr>
        <p:spPr>
          <a:xfrm>
            <a:off x="4313707" y="6488668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Překlad R. Dostálové</a:t>
            </a:r>
          </a:p>
        </p:txBody>
      </p:sp>
    </p:spTree>
    <p:extLst>
      <p:ext uri="{BB962C8B-B14F-4D97-AF65-F5344CB8AC3E}">
        <p14:creationId xmlns:p14="http://schemas.microsoft.com/office/powerpoint/2010/main" val="274419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19266-793F-4600-B81F-C21B75F5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Patnáctislabičný jamb – politický verš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14593-C9A2-4B31-B99B-E32FD57EA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jambické (vzestupné) metrum: </a:t>
            </a:r>
            <a:r>
              <a:rPr lang="cs-CZ" dirty="0" err="1"/>
              <a:t>xX</a:t>
            </a:r>
            <a:r>
              <a:rPr lang="cs-CZ" dirty="0"/>
              <a:t> (nepřízvučná, přízvučná slabika)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effectLst/>
              </a:rPr>
              <a:t>diereze po osmé slabice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povinné přízvuky na šesté/osmé a čtrnácté slabice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effectLst/>
              </a:rPr>
              <a:t>časté paralelismy (rozvedené významu prvního poloverše poloveršem druhým)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800" dirty="0">
              <a:effectLst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charakteristický verš lidové poezie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effectLst/>
              </a:rPr>
              <a:t>označení </a:t>
            </a:r>
            <a:r>
              <a:rPr lang="cs-CZ" sz="2800" b="1" i="1" dirty="0">
                <a:effectLst/>
              </a:rPr>
              <a:t>politický verš </a:t>
            </a:r>
            <a:r>
              <a:rPr lang="cs-CZ" sz="2800" dirty="0">
                <a:effectLst/>
              </a:rPr>
              <a:t>= obecný, běžný</a:t>
            </a:r>
            <a:endParaRPr lang="el-GR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  <a:p>
            <a:pPr marL="0" indent="0">
              <a:spcBef>
                <a:spcPts val="0"/>
              </a:spcBef>
              <a:buNone/>
            </a:pPr>
            <a:endParaRPr lang="el-GR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/>
              </a:rPr>
              <a:t>Καὶ </a:t>
            </a:r>
            <a:r>
              <a:rPr lang="en-US" sz="2800" dirty="0" err="1">
                <a:effectLst/>
              </a:rPr>
              <a:t>τότε</a:t>
            </a:r>
            <a:r>
              <a:rPr lang="en-US" sz="2800" dirty="0">
                <a:effectLst/>
              </a:rPr>
              <a:t> π</a:t>
            </a:r>
            <a:r>
              <a:rPr lang="en-US" sz="2800" dirty="0" err="1">
                <a:effectLst/>
              </a:rPr>
              <a:t>άλιν</a:t>
            </a:r>
            <a:r>
              <a:rPr lang="en-US" sz="2800" dirty="0">
                <a:effectLst/>
              </a:rPr>
              <a:t> ὁ </a:t>
            </a:r>
            <a:r>
              <a:rPr lang="en-US" sz="2800" dirty="0" err="1">
                <a:effectLst/>
              </a:rPr>
              <a:t>ἀμι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ρᾶς</a:t>
            </a:r>
            <a:r>
              <a:rPr lang="cs-CZ" sz="2800" dirty="0">
                <a:effectLst/>
              </a:rPr>
              <a:t> //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τὸν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Ἀρμούρην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ἐ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λά</a:t>
            </a:r>
            <a:r>
              <a:rPr lang="en-US" sz="2800" dirty="0" err="1">
                <a:effectLst/>
              </a:rPr>
              <a:t>λει</a:t>
            </a:r>
            <a:r>
              <a:rPr lang="en-US" sz="2800" dirty="0">
                <a:effectLst/>
              </a:rPr>
              <a:t>: </a:t>
            </a:r>
            <a:endParaRPr lang="cs-CZ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Α </a:t>
            </a:r>
            <a:r>
              <a:rPr lang="cs-CZ" dirty="0"/>
              <a:t>tehdy takto </a:t>
            </a:r>
            <a:r>
              <a:rPr lang="cs-CZ" dirty="0">
                <a:solidFill>
                  <a:srgbClr val="C00000"/>
                </a:solidFill>
              </a:rPr>
              <a:t>pro</a:t>
            </a:r>
            <a:r>
              <a:rPr lang="cs-CZ" dirty="0"/>
              <a:t>mluvil // k </a:t>
            </a:r>
            <a:r>
              <a:rPr lang="cs-CZ" dirty="0" err="1"/>
              <a:t>Armurisovi</a:t>
            </a:r>
            <a:r>
              <a:rPr lang="cs-CZ" dirty="0"/>
              <a:t> </a:t>
            </a:r>
            <a:r>
              <a:rPr lang="cs-CZ" dirty="0" err="1">
                <a:solidFill>
                  <a:srgbClr val="C00000"/>
                </a:solidFill>
              </a:rPr>
              <a:t>e</a:t>
            </a:r>
            <a:r>
              <a:rPr lang="cs-CZ" dirty="0" err="1"/>
              <a:t>mir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>
                <a:effectLst/>
              </a:rPr>
              <a:t>μὲ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τὸ</a:t>
            </a:r>
            <a:r>
              <a:rPr lang="en-US" sz="2800" dirty="0">
                <a:effectLst/>
              </a:rPr>
              <a:t> π</a:t>
            </a:r>
            <a:r>
              <a:rPr lang="en-US" sz="2800" dirty="0" err="1">
                <a:effectLst/>
              </a:rPr>
              <a:t>ουλὶν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τὸ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ἔστειλεν</a:t>
            </a:r>
            <a:r>
              <a:rPr lang="en-US" sz="2800" dirty="0">
                <a:effectLst/>
              </a:rPr>
              <a:t>, τ᾿ </a:t>
            </a:r>
            <a:r>
              <a:rPr lang="en-US" sz="2800" dirty="0" err="1">
                <a:effectLst/>
              </a:rPr>
              <a:t>ὡρ</a:t>
            </a:r>
            <a:r>
              <a:rPr lang="en-US" sz="2800" dirty="0">
                <a:effectLst/>
              </a:rPr>
              <a:t>αῖον χιλιδονάκ</a:t>
            </a:r>
            <a:r>
              <a:rPr lang="el-GR" sz="2800" dirty="0">
                <a:effectLst/>
              </a:rPr>
              <a:t>ι:</a:t>
            </a:r>
            <a:r>
              <a:rPr lang="cs-CZ" sz="2800" dirty="0">
                <a:effectLst/>
              </a:rPr>
              <a:t> </a:t>
            </a:r>
            <a:r>
              <a:rPr lang="cs-CZ" sz="2800" dirty="0">
                <a:solidFill>
                  <a:srgbClr val="00B050"/>
                </a:solidFill>
                <a:effectLst/>
              </a:rPr>
              <a:t>PARALELISMUS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posílá ho po ptáčku, po krásné vlaštovičce: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2BB8FD3-67AB-4778-884B-3926938F6C67}"/>
                  </a:ext>
                </a:extLst>
              </p14:cNvPr>
              <p14:cNvContentPartPr/>
              <p14:nvPr/>
            </p14:nvContentPartPr>
            <p14:xfrm>
              <a:off x="2918730" y="4328190"/>
              <a:ext cx="468000" cy="3733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2BB8FD3-67AB-4778-884B-3926938F6C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0090" y="4319190"/>
                <a:ext cx="4856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4C5B1C5-6B29-43CE-82C1-4D815223ADA4}"/>
                  </a:ext>
                </a:extLst>
              </p14:cNvPr>
              <p14:cNvContentPartPr/>
              <p14:nvPr/>
            </p14:nvContentPartPr>
            <p14:xfrm>
              <a:off x="1466460" y="2599905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4C5B1C5-6B29-43CE-82C1-4D815223A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7460" y="2590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CCF4B7C5-4480-47BD-A9AF-44F79C412A0C}"/>
                  </a:ext>
                </a:extLst>
              </p14:cNvPr>
              <p14:cNvContentPartPr/>
              <p14:nvPr/>
            </p14:nvContentPartPr>
            <p14:xfrm>
              <a:off x="1571220" y="3332865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CCF4B7C5-4480-47BD-A9AF-44F79C412A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2220" y="33242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3F2A4519-C55C-44DE-8FB3-E83B474989FE}"/>
                  </a:ext>
                </a:extLst>
              </p14:cNvPr>
              <p14:cNvContentPartPr/>
              <p14:nvPr/>
            </p14:nvContentPartPr>
            <p14:xfrm>
              <a:off x="1190340" y="3332865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3F2A4519-C55C-44DE-8FB3-E83B474989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1700" y="33242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AE17D94-496E-45D0-83DF-492276FDB58F}"/>
              </a:ext>
            </a:extLst>
          </p:cNvPr>
          <p:cNvGrpSpPr/>
          <p:nvPr/>
        </p:nvGrpSpPr>
        <p:grpSpPr>
          <a:xfrm>
            <a:off x="6238620" y="3095625"/>
            <a:ext cx="360" cy="360"/>
            <a:chOff x="6238620" y="309562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A9C4573A-BFAC-46D5-8976-6604E56557C3}"/>
                    </a:ext>
                  </a:extLst>
                </p14:cNvPr>
                <p14:cNvContentPartPr/>
                <p14:nvPr/>
              </p14:nvContentPartPr>
              <p14:xfrm>
                <a:off x="6238620" y="3095625"/>
                <a:ext cx="3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A9C4573A-BFAC-46D5-8976-6604E56557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9620" y="30866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0057B32A-5F15-492B-9AE6-EA057D409921}"/>
                    </a:ext>
                  </a:extLst>
                </p14:cNvPr>
                <p14:cNvContentPartPr/>
                <p14:nvPr/>
              </p14:nvContentPartPr>
              <p14:xfrm>
                <a:off x="6238620" y="3095625"/>
                <a:ext cx="36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0057B32A-5F15-492B-9AE6-EA057D4099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9620" y="30866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E98D32F9-E814-4454-B9F9-222A6C2ED0E1}"/>
                  </a:ext>
                </a:extLst>
              </p14:cNvPr>
              <p14:cNvContentPartPr/>
              <p14:nvPr/>
            </p14:nvContentPartPr>
            <p14:xfrm>
              <a:off x="5772060" y="3304785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E98D32F9-E814-4454-B9F9-222A6C2ED0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3060" y="329614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18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727C1-5976-4582-84BA-B7FEB5C9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Epos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Digenis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Akritis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(12. století)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513E3-FA42-48F0-AC00-FFE2761F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443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střetávání dvou světů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dvě části (samostatná vyprávění)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první část (Píseň o </a:t>
            </a:r>
            <a:r>
              <a:rPr lang="cs-CZ" b="1" dirty="0" err="1"/>
              <a:t>emirovi</a:t>
            </a:r>
            <a:r>
              <a:rPr lang="cs-CZ" b="1" dirty="0"/>
              <a:t>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příběh </a:t>
            </a:r>
            <a:r>
              <a:rPr lang="cs-CZ" dirty="0" err="1"/>
              <a:t>Digenisových</a:t>
            </a:r>
            <a:r>
              <a:rPr lang="cs-CZ" dirty="0"/>
              <a:t> rodičů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okolnosti narození hrdiny</a:t>
            </a:r>
          </a:p>
        </p:txBody>
      </p:sp>
      <p:pic>
        <p:nvPicPr>
          <p:cNvPr id="1026" name="Picture 2" descr="Διγενής Ακρίτας - YouTube">
            <a:extLst>
              <a:ext uri="{FF2B5EF4-FFF2-40B4-BE49-F238E27FC236}">
                <a16:creationId xmlns:a16="http://schemas.microsoft.com/office/drawing/2014/main" id="{1531A6E5-0FF7-4DBF-8E1D-AD667FC6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955256"/>
            <a:ext cx="3972337" cy="29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, tkanina&#10;&#10;Popis byl vytvořen automaticky">
            <a:extLst>
              <a:ext uri="{FF2B5EF4-FFF2-40B4-BE49-F238E27FC236}">
                <a16:creationId xmlns:a16="http://schemas.microsoft.com/office/drawing/2014/main" id="{08A1199A-5E1C-4487-8CDD-BEE0EB23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92463"/>
            <a:ext cx="5165346" cy="284901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6B5B361-1E87-4DF8-A2F1-C8E8D84C78F3}"/>
              </a:ext>
            </a:extLst>
          </p:cNvPr>
          <p:cNvSpPr txBox="1"/>
          <p:nvPr/>
        </p:nvSpPr>
        <p:spPr>
          <a:xfrm>
            <a:off x="9538870" y="6308209"/>
            <a:ext cx="186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Dimitris </a:t>
            </a:r>
            <a:r>
              <a:rPr lang="cs-CZ" i="1" dirty="0" err="1"/>
              <a:t>Skourtelis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1792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775</Words>
  <Application>Microsoft Office PowerPoint</Application>
  <PresentationFormat>Širokoúhlá obrazovka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Motiv Office</vt:lpstr>
      <vt:lpstr>MED 11 Řecká literatura středověku a novověku </vt:lpstr>
      <vt:lpstr>Hrdinská epika Digenis Akritis</vt:lpstr>
      <vt:lpstr>Ohrožení Byzance z Východu</vt:lpstr>
      <vt:lpstr>Ohrožení Byzance z Východu</vt:lpstr>
      <vt:lpstr>Byzanc v 11. a 12. století</vt:lpstr>
      <vt:lpstr>Píseň o Armurisovi / Άσμα του Αρμούρη  akritovské písně</vt:lpstr>
      <vt:lpstr>Άσμα του Αρμούρη / Píseň o Armurisovi </vt:lpstr>
      <vt:lpstr>Patnáctislabičný jamb – politický verš</vt:lpstr>
      <vt:lpstr>Epos Digenis Akritis (12. století)</vt:lpstr>
      <vt:lpstr>druhá část (románová): </vt:lpstr>
      <vt:lpstr>Inspirační zdroje</vt:lpstr>
      <vt:lpstr>Rukopisy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Nicole Votavová Sumelidisová</dc:creator>
  <cp:lastModifiedBy>Nicole Votavová Sumelidisová</cp:lastModifiedBy>
  <cp:revision>2</cp:revision>
  <dcterms:created xsi:type="dcterms:W3CDTF">2023-03-19T18:25:34Z</dcterms:created>
  <dcterms:modified xsi:type="dcterms:W3CDTF">2023-03-19T18:30:54Z</dcterms:modified>
</cp:coreProperties>
</file>