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572" r:id="rId3"/>
    <p:sldId id="574" r:id="rId4"/>
    <p:sldId id="575" r:id="rId5"/>
    <p:sldId id="576" r:id="rId6"/>
    <p:sldId id="577" r:id="rId7"/>
    <p:sldId id="578" r:id="rId8"/>
    <p:sldId id="579" r:id="rId9"/>
    <p:sldId id="580" r:id="rId10"/>
    <p:sldId id="581" r:id="rId11"/>
    <p:sldId id="582" r:id="rId12"/>
    <p:sldId id="583" r:id="rId13"/>
    <p:sldId id="588" r:id="rId14"/>
    <p:sldId id="589" r:id="rId15"/>
    <p:sldId id="328" r:id="rId16"/>
    <p:sldId id="590" r:id="rId17"/>
    <p:sldId id="584" r:id="rId18"/>
    <p:sldId id="585" r:id="rId19"/>
    <p:sldId id="586" r:id="rId20"/>
    <p:sldId id="587" r:id="rId21"/>
    <p:sldId id="275"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08T20:57:55.718"/>
    </inkml:context>
    <inkml:brush xml:id="br0">
      <inkml:brushProperty name="width" value="0.1" units="cm"/>
      <inkml:brushProperty name="height" value="0.1" units="cm"/>
      <inkml:brushProperty name="color" value="#008C3A"/>
    </inkml:brush>
  </inkml:definitions>
  <inkml:trace contextRef="#ctx0" brushRef="#br0">11902 6482 16383 0 0,'0'8'0'0'0,"0"11"0"0"0,0 10 0 0 0,0 8 0 0 0,0 6 0 0 0,0 4 0 0 0,0 2 0 0 0,0 0 0 0 0,0 1 0 0 0,0-1 0 0 0,0-1 0 0 0,0 1 0 0 0,0-1 0 0 0,-8-9 0 0 0,-2-2 0 0 0,-9 0 0 0 0,0 2 0 0 0,-5-6 0 0 0,2 0 0 0 0,-4-6 0 0 0,2-15 0 0 0,-2-10 0 0 0,-5-6 0 0 0,-5-1 0 0 0,-5-1 0 0 0,-3 2 0 0 0,-3 0 0 0 0,8-6 0 0 0,1-2 0 0 0,8-7 0 0 0,0 0 0 0 0,-2 3 0 0 0,-4 5 0 0 0,-4 3 0 0 0,-3 4 0 0 0,-2 2 0 0 0,-2 10 0 0 0,-1 11 0 0 0,0 3 0 0 0,0-3 0 0 0,0-4 0 0 0,0-5 0 0 0,0-4 0 0 0,1-3 0 0 0,-1-2 0 0 0,1-2 0 0 0,-1 9 0 0 0,1 1 0 0 0,0 1 0 0 0,7-3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C41CC-2935-4DC3-B6A8-57A68E4E00B3}" type="datetimeFigureOut">
              <a:rPr lang="cs-CZ" smtClean="0"/>
              <a:t>10.05.2023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79ABA-D4A8-4279-9755-61BD926A156F}" type="slidenum">
              <a:rPr lang="cs-CZ" smtClean="0"/>
              <a:t>‹#›</a:t>
            </a:fld>
            <a:endParaRPr lang="cs-CZ"/>
          </a:p>
        </p:txBody>
      </p:sp>
    </p:spTree>
    <p:extLst>
      <p:ext uri="{BB962C8B-B14F-4D97-AF65-F5344CB8AC3E}">
        <p14:creationId xmlns:p14="http://schemas.microsoft.com/office/powerpoint/2010/main" val="41069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8ADF0526-3068-4986-B07C-3E335CE52F27}" type="slidenum">
              <a:rPr lang="cs-CZ" altLang="cs-CZ" sz="1400">
                <a:cs typeface="Lucida Sans Unicode" panose="020B0602030504020204" pitchFamily="34" charset="0"/>
              </a:rPr>
              <a:pPr algn="r" eaLnBrk="1">
                <a:spcBef>
                  <a:spcPct val="0"/>
                </a:spcBef>
                <a:buClrTx/>
                <a:buFontTx/>
                <a:buNone/>
              </a:pPr>
              <a:t>2</a:t>
            </a:fld>
            <a:endParaRPr lang="cs-CZ" altLang="cs-CZ" sz="1400">
              <a:cs typeface="Lucida Sans Unicode" panose="020B0602030504020204" pitchFamily="34" charset="0"/>
            </a:endParaRPr>
          </a:p>
        </p:txBody>
      </p:sp>
      <p:sp>
        <p:nvSpPr>
          <p:cNvPr id="83971"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100610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E8AE52AB-3372-401A-9F42-3E5CA2CB5942}" type="slidenum">
              <a:rPr lang="cs-CZ" altLang="cs-CZ" sz="1400">
                <a:cs typeface="Lucida Sans Unicode" panose="020B0602030504020204" pitchFamily="34" charset="0"/>
              </a:rPr>
              <a:pPr algn="r" eaLnBrk="1">
                <a:spcBef>
                  <a:spcPct val="0"/>
                </a:spcBef>
                <a:buClrTx/>
                <a:buFontTx/>
                <a:buNone/>
              </a:pPr>
              <a:t>17</a:t>
            </a:fld>
            <a:endParaRPr lang="cs-CZ" altLang="cs-CZ" sz="1400">
              <a:cs typeface="Lucida Sans Unicode" panose="020B0602030504020204" pitchFamily="34" charset="0"/>
            </a:endParaRPr>
          </a:p>
        </p:txBody>
      </p:sp>
      <p:sp>
        <p:nvSpPr>
          <p:cNvPr id="106499"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114817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246BCEAA-83F2-4761-AE71-A52D751955C0}" type="slidenum">
              <a:rPr lang="cs-CZ" altLang="cs-CZ" sz="1400">
                <a:cs typeface="Lucida Sans Unicode" panose="020B0602030504020204" pitchFamily="34" charset="0"/>
              </a:rPr>
              <a:pPr algn="r" eaLnBrk="1">
                <a:spcBef>
                  <a:spcPct val="0"/>
                </a:spcBef>
                <a:buClrTx/>
                <a:buFontTx/>
                <a:buNone/>
              </a:pPr>
              <a:t>18</a:t>
            </a:fld>
            <a:endParaRPr lang="cs-CZ" altLang="cs-CZ" sz="1400">
              <a:cs typeface="Lucida Sans Unicode" panose="020B0602030504020204" pitchFamily="34" charset="0"/>
            </a:endParaRPr>
          </a:p>
        </p:txBody>
      </p:sp>
      <p:sp>
        <p:nvSpPr>
          <p:cNvPr id="108547"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8"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106688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DEAD9551-489D-437A-9011-9FE4583E78D2}" type="slidenum">
              <a:rPr lang="cs-CZ" altLang="cs-CZ" sz="1400">
                <a:cs typeface="Lucida Sans Unicode" panose="020B0602030504020204" pitchFamily="34" charset="0"/>
              </a:rPr>
              <a:pPr algn="r" eaLnBrk="1">
                <a:spcBef>
                  <a:spcPct val="0"/>
                </a:spcBef>
                <a:buClrTx/>
                <a:buFontTx/>
                <a:buNone/>
              </a:pPr>
              <a:t>3</a:t>
            </a:fld>
            <a:endParaRPr lang="cs-CZ" altLang="cs-CZ" sz="1400">
              <a:cs typeface="Lucida Sans Unicode" panose="020B0602030504020204" pitchFamily="34" charset="0"/>
            </a:endParaRPr>
          </a:p>
        </p:txBody>
      </p:sp>
      <p:sp>
        <p:nvSpPr>
          <p:cNvPr id="88067"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33537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BD79F33C-79B5-44A9-9D2D-5DF07635536D}" type="slidenum">
              <a:rPr lang="cs-CZ" altLang="cs-CZ" sz="1400">
                <a:cs typeface="Lucida Sans Unicode" panose="020B0602030504020204" pitchFamily="34" charset="0"/>
              </a:rPr>
              <a:pPr algn="r" eaLnBrk="1">
                <a:spcBef>
                  <a:spcPct val="0"/>
                </a:spcBef>
                <a:buClrTx/>
                <a:buFontTx/>
                <a:buNone/>
              </a:pPr>
              <a:t>6</a:t>
            </a:fld>
            <a:endParaRPr lang="cs-CZ" altLang="cs-CZ" sz="1400">
              <a:cs typeface="Lucida Sans Unicode" panose="020B0602030504020204" pitchFamily="34" charset="0"/>
            </a:endParaRPr>
          </a:p>
        </p:txBody>
      </p:sp>
      <p:sp>
        <p:nvSpPr>
          <p:cNvPr id="90115"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194088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E0EA8266-DF27-4E69-9987-B4438169D30B}" type="slidenum">
              <a:rPr lang="cs-CZ" altLang="cs-CZ" sz="1400">
                <a:cs typeface="Lucida Sans Unicode" panose="020B0602030504020204" pitchFamily="34" charset="0"/>
              </a:rPr>
              <a:pPr algn="r" eaLnBrk="1">
                <a:spcBef>
                  <a:spcPct val="0"/>
                </a:spcBef>
                <a:buClrTx/>
                <a:buFontTx/>
                <a:buNone/>
              </a:pPr>
              <a:t>7</a:t>
            </a:fld>
            <a:endParaRPr lang="cs-CZ" altLang="cs-CZ" sz="1400">
              <a:cs typeface="Lucida Sans Unicode" panose="020B0602030504020204" pitchFamily="34" charset="0"/>
            </a:endParaRPr>
          </a:p>
        </p:txBody>
      </p:sp>
      <p:sp>
        <p:nvSpPr>
          <p:cNvPr id="92163"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92331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900FB531-32D2-4EFD-99D8-2A7CBA6D0F99}" type="slidenum">
              <a:rPr lang="cs-CZ" altLang="cs-CZ" sz="1400">
                <a:cs typeface="Lucida Sans Unicode" panose="020B0602030504020204" pitchFamily="34" charset="0"/>
              </a:rPr>
              <a:pPr algn="r" eaLnBrk="1">
                <a:spcBef>
                  <a:spcPct val="0"/>
                </a:spcBef>
                <a:buClrTx/>
                <a:buFontTx/>
                <a:buNone/>
              </a:pPr>
              <a:t>8</a:t>
            </a:fld>
            <a:endParaRPr lang="cs-CZ" altLang="cs-CZ" sz="1400">
              <a:cs typeface="Lucida Sans Unicode" panose="020B0602030504020204" pitchFamily="34" charset="0"/>
            </a:endParaRPr>
          </a:p>
        </p:txBody>
      </p:sp>
      <p:sp>
        <p:nvSpPr>
          <p:cNvPr id="94211"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147746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8F626984-95B4-42F6-990D-E122E2FF9F8E}" type="slidenum">
              <a:rPr lang="cs-CZ" altLang="cs-CZ" sz="1400">
                <a:cs typeface="Lucida Sans Unicode" panose="020B0602030504020204" pitchFamily="34" charset="0"/>
              </a:rPr>
              <a:pPr algn="r" eaLnBrk="1">
                <a:spcBef>
                  <a:spcPct val="0"/>
                </a:spcBef>
                <a:buClrTx/>
                <a:buFontTx/>
                <a:buNone/>
              </a:pPr>
              <a:t>9</a:t>
            </a:fld>
            <a:endParaRPr lang="cs-CZ" altLang="cs-CZ" sz="1400">
              <a:cs typeface="Lucida Sans Unicode" panose="020B0602030504020204" pitchFamily="34" charset="0"/>
            </a:endParaRPr>
          </a:p>
        </p:txBody>
      </p:sp>
      <p:sp>
        <p:nvSpPr>
          <p:cNvPr id="96259"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357457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3D284CBE-03B2-4BE8-80A9-52B52BDB149E}" type="slidenum">
              <a:rPr lang="cs-CZ" altLang="cs-CZ" sz="1400">
                <a:cs typeface="Lucida Sans Unicode" panose="020B0602030504020204" pitchFamily="34" charset="0"/>
              </a:rPr>
              <a:pPr algn="r" eaLnBrk="1">
                <a:spcBef>
                  <a:spcPct val="0"/>
                </a:spcBef>
                <a:buClrTx/>
                <a:buFontTx/>
                <a:buNone/>
              </a:pPr>
              <a:t>11</a:t>
            </a:fld>
            <a:endParaRPr lang="cs-CZ" altLang="cs-CZ" sz="1400">
              <a:cs typeface="Lucida Sans Unicode" panose="020B0602030504020204" pitchFamily="34" charset="0"/>
            </a:endParaRPr>
          </a:p>
        </p:txBody>
      </p:sp>
      <p:sp>
        <p:nvSpPr>
          <p:cNvPr id="98307"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242054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728F82E3-D22F-4FD2-93D1-7AF88CB84DCF}" type="slidenum">
              <a:rPr lang="cs-CZ" altLang="cs-CZ" sz="1400">
                <a:cs typeface="Lucida Sans Unicode" panose="020B0602030504020204" pitchFamily="34" charset="0"/>
              </a:rPr>
              <a:pPr algn="r" eaLnBrk="1">
                <a:spcBef>
                  <a:spcPct val="0"/>
                </a:spcBef>
                <a:buClrTx/>
                <a:buFontTx/>
                <a:buNone/>
              </a:pPr>
              <a:t>12</a:t>
            </a:fld>
            <a:endParaRPr lang="cs-CZ" altLang="cs-CZ" sz="1400">
              <a:cs typeface="Lucida Sans Unicode" panose="020B0602030504020204" pitchFamily="34" charset="0"/>
            </a:endParaRPr>
          </a:p>
        </p:txBody>
      </p:sp>
      <p:sp>
        <p:nvSpPr>
          <p:cNvPr id="100355"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184941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Text Box 1"/>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spcBef>
                <a:spcPct val="0"/>
              </a:spcBef>
              <a:buClrTx/>
              <a:buFontTx/>
              <a:buNone/>
            </a:pPr>
            <a:fld id="{C00684E4-0199-4552-AAD7-4EADA4B2CD9A}" type="slidenum">
              <a:rPr lang="cs-CZ" altLang="cs-CZ" sz="1400">
                <a:cs typeface="Lucida Sans Unicode" panose="020B0602030504020204" pitchFamily="34" charset="0"/>
              </a:rPr>
              <a:pPr algn="r" eaLnBrk="1">
                <a:spcBef>
                  <a:spcPct val="0"/>
                </a:spcBef>
                <a:buClrTx/>
                <a:buFontTx/>
                <a:buNone/>
              </a:pPr>
              <a:t>15</a:t>
            </a:fld>
            <a:endParaRPr lang="cs-CZ" altLang="cs-CZ" sz="1400">
              <a:cs typeface="Lucida Sans Unicode" panose="020B0602030504020204" pitchFamily="34" charset="0"/>
            </a:endParaRPr>
          </a:p>
        </p:txBody>
      </p:sp>
      <p:sp>
        <p:nvSpPr>
          <p:cNvPr id="102403" name="Rectangle 2"/>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3"/>
          <p:cNvSpPr>
            <a:spLocks noGrp="1" noChangeArrowheads="1"/>
          </p:cNvSpPr>
          <p:nvPr>
            <p:ph type="body" idx="1"/>
          </p:nvPr>
        </p:nvSpPr>
        <p:spPr>
          <a:xfrm>
            <a:off x="1060450" y="4349750"/>
            <a:ext cx="4741863" cy="35131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2095766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CEAFC-1D76-4DE7-9B04-0B0ED0CDB4D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BB4B337-8875-4C29-AC84-6A3F5A79B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2A48101-404E-48CF-A90B-C81753C2B904}"/>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5" name="Zástupný symbol pro zápatí 4">
            <a:extLst>
              <a:ext uri="{FF2B5EF4-FFF2-40B4-BE49-F238E27FC236}">
                <a16:creationId xmlns:a16="http://schemas.microsoft.com/office/drawing/2014/main" id="{2C299162-76E9-4281-9AF7-67B61AC66FC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BE07B5E-1A2F-498A-82FD-8265A030A76A}"/>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298452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03D42C-EB81-4921-8D9E-F70A4E0822A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DF1440D-07A0-44EB-BBEE-80895A65565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FC3DB5D-8C25-4CF3-9639-C422EC200E61}"/>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5" name="Zástupný symbol pro zápatí 4">
            <a:extLst>
              <a:ext uri="{FF2B5EF4-FFF2-40B4-BE49-F238E27FC236}">
                <a16:creationId xmlns:a16="http://schemas.microsoft.com/office/drawing/2014/main" id="{CCA6516B-9DF9-44B2-8F79-0635146A55A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C76AD3-D369-4081-9860-D4E96F82D161}"/>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110648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95410E6-BF46-47BB-8E6F-19FEEE859C2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2D0871E-0C96-4555-A046-D41DD24B413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436C68F-975A-4DA0-A353-6ECB31B24C7C}"/>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5" name="Zástupný symbol pro zápatí 4">
            <a:extLst>
              <a:ext uri="{FF2B5EF4-FFF2-40B4-BE49-F238E27FC236}">
                <a16:creationId xmlns:a16="http://schemas.microsoft.com/office/drawing/2014/main" id="{D69D946C-0172-40DD-943A-56631693570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67991E-CCBF-4A65-8CDF-6FA3E4D3E4BA}"/>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36707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CC0172-E810-43F6-B58A-D4D894CD1A3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B49913B-E2D0-49D8-85C6-C177582C206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0C6F5B3-6954-4336-9344-3932B7F3EDBB}"/>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5" name="Zástupný symbol pro zápatí 4">
            <a:extLst>
              <a:ext uri="{FF2B5EF4-FFF2-40B4-BE49-F238E27FC236}">
                <a16:creationId xmlns:a16="http://schemas.microsoft.com/office/drawing/2014/main" id="{3A07801F-487D-412A-A3C2-F6827A29DD0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825DD0-E983-4C21-AFED-EE2F4396A7D1}"/>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299408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DFD012-389D-4A82-86D1-D6ECAC97382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8D3576C-B083-454B-A95D-A5D047D3A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C8C43FC-42EB-43E4-AC1C-E058D73700B6}"/>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5" name="Zástupný symbol pro zápatí 4">
            <a:extLst>
              <a:ext uri="{FF2B5EF4-FFF2-40B4-BE49-F238E27FC236}">
                <a16:creationId xmlns:a16="http://schemas.microsoft.com/office/drawing/2014/main" id="{51812936-4482-4DB0-9D82-BBC4160552F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8419C22-BF80-4209-B9B2-7CE87090CEC5}"/>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425468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D237E7-7493-4137-B4B8-7D0834B1882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144EB92-6967-4491-899F-72AEAC7236D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0446ADC-60C6-4484-B51C-CBFB57A05BD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D66CB9C-9E05-4D09-9FFF-72CCEF2E9208}"/>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6" name="Zástupný symbol pro zápatí 5">
            <a:extLst>
              <a:ext uri="{FF2B5EF4-FFF2-40B4-BE49-F238E27FC236}">
                <a16:creationId xmlns:a16="http://schemas.microsoft.com/office/drawing/2014/main" id="{7718F523-00E8-42C3-9BB5-357DCF96C8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9B772A5-CB83-494C-A87C-6ED8028A5870}"/>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344068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5C6CC7-A360-4074-A519-04965B41685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4E96994-CC83-495D-86CF-9260A1C2D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E8B000C-9120-4CF7-97EF-74A550577EA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C0A9CE2-38B2-4F2B-A7DA-94DB6AEE7D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9C47565-F3E2-4E28-8FC0-2AD907B3D9C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93B8DA2-D50D-468C-B29A-B63E9222A9B5}"/>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8" name="Zástupný symbol pro zápatí 7">
            <a:extLst>
              <a:ext uri="{FF2B5EF4-FFF2-40B4-BE49-F238E27FC236}">
                <a16:creationId xmlns:a16="http://schemas.microsoft.com/office/drawing/2014/main" id="{5890ABD6-4287-415E-8EC1-E959214F185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ACB51C1-EC47-46CA-9EC7-1E6E6FB05390}"/>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178754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E83DD-C1A1-472E-BC15-2B14CADB9D8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44B440D-AB68-485E-922F-4070436BACD4}"/>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4" name="Zástupný symbol pro zápatí 3">
            <a:extLst>
              <a:ext uri="{FF2B5EF4-FFF2-40B4-BE49-F238E27FC236}">
                <a16:creationId xmlns:a16="http://schemas.microsoft.com/office/drawing/2014/main" id="{639D519C-308F-4A0F-8946-415192833D8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C84C184-87B6-4FFA-84FB-48C3D2F4D6B3}"/>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367847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F5C8DCF-EE99-4904-950D-490714336DC6}"/>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3" name="Zástupný symbol pro zápatí 2">
            <a:extLst>
              <a:ext uri="{FF2B5EF4-FFF2-40B4-BE49-F238E27FC236}">
                <a16:creationId xmlns:a16="http://schemas.microsoft.com/office/drawing/2014/main" id="{C8CBE62C-E8F7-4E2B-BD0B-3124A480B9F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BB0B879-63F1-425D-8C7E-BA8162CA75A3}"/>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84069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DB41B2-CC57-4122-A130-20A61F86709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74D0B91-2021-4954-95DB-04C42F49A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099854E-0166-4BAC-9CB4-0C5F9CA39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ED298B4-7653-47EC-B402-B098BF040DB2}"/>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6" name="Zástupný symbol pro zápatí 5">
            <a:extLst>
              <a:ext uri="{FF2B5EF4-FFF2-40B4-BE49-F238E27FC236}">
                <a16:creationId xmlns:a16="http://schemas.microsoft.com/office/drawing/2014/main" id="{77B791A4-96D7-42B9-B86A-3EADB7E4949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F2E0E7C-21F4-4853-AADB-87771762EAD0}"/>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183075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1E5FFD-6237-4894-B956-4DAEF2FBCB7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E5BF120-490D-4285-9DB8-3C8CD5069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30AE23A-9DEF-4C44-B605-A4CA9D24C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E0496AF-DF79-4AD0-9BCD-3F2372B11690}"/>
              </a:ext>
            </a:extLst>
          </p:cNvPr>
          <p:cNvSpPr>
            <a:spLocks noGrp="1"/>
          </p:cNvSpPr>
          <p:nvPr>
            <p:ph type="dt" sz="half" idx="10"/>
          </p:nvPr>
        </p:nvSpPr>
        <p:spPr/>
        <p:txBody>
          <a:bodyPr/>
          <a:lstStyle/>
          <a:p>
            <a:fld id="{1B279007-7A28-4044-B90D-05352FAD8132}" type="datetimeFigureOut">
              <a:rPr lang="cs-CZ" smtClean="0"/>
              <a:t>10.05.2023</a:t>
            </a:fld>
            <a:endParaRPr lang="cs-CZ"/>
          </a:p>
        </p:txBody>
      </p:sp>
      <p:sp>
        <p:nvSpPr>
          <p:cNvPr id="6" name="Zástupný symbol pro zápatí 5">
            <a:extLst>
              <a:ext uri="{FF2B5EF4-FFF2-40B4-BE49-F238E27FC236}">
                <a16:creationId xmlns:a16="http://schemas.microsoft.com/office/drawing/2014/main" id="{C824AD09-2823-4B3C-AF55-032B64419C1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427AB9E-ABEE-40EA-BFE7-88082A5A7CE4}"/>
              </a:ext>
            </a:extLst>
          </p:cNvPr>
          <p:cNvSpPr>
            <a:spLocks noGrp="1"/>
          </p:cNvSpPr>
          <p:nvPr>
            <p:ph type="sldNum" sz="quarter" idx="12"/>
          </p:nvPr>
        </p:nvSpPr>
        <p:spPr/>
        <p:txBody>
          <a:bodyPr/>
          <a:lstStyle/>
          <a:p>
            <a:fld id="{CB334069-6876-4828-A9D4-CD2251CCD149}" type="slidenum">
              <a:rPr lang="cs-CZ" smtClean="0"/>
              <a:t>‹#›</a:t>
            </a:fld>
            <a:endParaRPr lang="cs-CZ"/>
          </a:p>
        </p:txBody>
      </p:sp>
    </p:spTree>
    <p:extLst>
      <p:ext uri="{BB962C8B-B14F-4D97-AF65-F5344CB8AC3E}">
        <p14:creationId xmlns:p14="http://schemas.microsoft.com/office/powerpoint/2010/main" val="372865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A4AEB48-564B-44BD-AB60-B94EEE5CE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B26F0DF-1340-42B6-BCC7-49BB10877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9E519A3-F508-49C2-8930-048F712A43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9007-7A28-4044-B90D-05352FAD8132}" type="datetimeFigureOut">
              <a:rPr lang="cs-CZ" smtClean="0"/>
              <a:t>10.05.2023</a:t>
            </a:fld>
            <a:endParaRPr lang="cs-CZ"/>
          </a:p>
        </p:txBody>
      </p:sp>
      <p:sp>
        <p:nvSpPr>
          <p:cNvPr id="5" name="Zástupný symbol pro zápatí 4">
            <a:extLst>
              <a:ext uri="{FF2B5EF4-FFF2-40B4-BE49-F238E27FC236}">
                <a16:creationId xmlns:a16="http://schemas.microsoft.com/office/drawing/2014/main" id="{ADBDC4E2-59CB-4018-9CB4-BF9882C873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83AD236-95F9-434C-9917-C3C87F0D9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34069-6876-4828-A9D4-CD2251CCD149}" type="slidenum">
              <a:rPr lang="cs-CZ" smtClean="0"/>
              <a:t>‹#›</a:t>
            </a:fld>
            <a:endParaRPr lang="cs-CZ"/>
          </a:p>
        </p:txBody>
      </p:sp>
    </p:spTree>
    <p:extLst>
      <p:ext uri="{BB962C8B-B14F-4D97-AF65-F5344CB8AC3E}">
        <p14:creationId xmlns:p14="http://schemas.microsoft.com/office/powerpoint/2010/main" val="200957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hyperlink" Target="https://www.kazantzaki.gr/gr/hom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5ACDC3-FE81-4B91-8C75-90C9D886FB08}"/>
              </a:ext>
            </a:extLst>
          </p:cNvPr>
          <p:cNvSpPr>
            <a:spLocks noGrp="1"/>
          </p:cNvSpPr>
          <p:nvPr>
            <p:ph type="ctrTitle"/>
          </p:nvPr>
        </p:nvSpPr>
        <p:spPr/>
        <p:txBody>
          <a:bodyPr>
            <a:normAutofit/>
          </a:bodyPr>
          <a:lstStyle/>
          <a:p>
            <a:r>
              <a:rPr lang="cs-CZ" b="1" dirty="0">
                <a:solidFill>
                  <a:schemeClr val="accent1">
                    <a:lumMod val="75000"/>
                  </a:schemeClr>
                </a:solidFill>
              </a:rPr>
              <a:t>MED11</a:t>
            </a:r>
            <a:br>
              <a:rPr lang="cs-CZ" dirty="0"/>
            </a:br>
            <a:r>
              <a:rPr lang="cs-CZ" sz="4400" dirty="0">
                <a:solidFill>
                  <a:schemeClr val="accent1">
                    <a:lumMod val="75000"/>
                  </a:schemeClr>
                </a:solidFill>
              </a:rPr>
              <a:t>Řecká literatura středověku a novověku</a:t>
            </a:r>
          </a:p>
        </p:txBody>
      </p:sp>
      <p:sp>
        <p:nvSpPr>
          <p:cNvPr id="3" name="Podnadpis 2">
            <a:extLst>
              <a:ext uri="{FF2B5EF4-FFF2-40B4-BE49-F238E27FC236}">
                <a16:creationId xmlns:a16="http://schemas.microsoft.com/office/drawing/2014/main" id="{1A02FB13-C212-4F78-9272-437310890457}"/>
              </a:ext>
            </a:extLst>
          </p:cNvPr>
          <p:cNvSpPr>
            <a:spLocks noGrp="1"/>
          </p:cNvSpPr>
          <p:nvPr>
            <p:ph type="subTitle" idx="1"/>
          </p:nvPr>
        </p:nvSpPr>
        <p:spPr/>
        <p:txBody>
          <a:bodyPr/>
          <a:lstStyle/>
          <a:p>
            <a:r>
              <a:rPr lang="cs-CZ"/>
              <a:t>Nikos Kazantzakis</a:t>
            </a:r>
            <a:endParaRPr lang="cs-CZ" dirty="0"/>
          </a:p>
        </p:txBody>
      </p:sp>
    </p:spTree>
    <p:extLst>
      <p:ext uri="{BB962C8B-B14F-4D97-AF65-F5344CB8AC3E}">
        <p14:creationId xmlns:p14="http://schemas.microsoft.com/office/powerpoint/2010/main" val="112261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010428" y="1138953"/>
            <a:ext cx="7464440" cy="5042391"/>
          </a:xfrm>
          <a:prstGeom prst="rect">
            <a:avLst/>
          </a:prstGeom>
        </p:spPr>
      </p:pic>
    </p:spTree>
    <p:extLst>
      <p:ext uri="{BB962C8B-B14F-4D97-AF65-F5344CB8AC3E}">
        <p14:creationId xmlns:p14="http://schemas.microsoft.com/office/powerpoint/2010/main" val="332764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pic>
        <p:nvPicPr>
          <p:cNvPr id="972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989138"/>
            <a:ext cx="7658100" cy="3790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27883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4965431" y="978568"/>
            <a:ext cx="6586489" cy="5245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1">
            <a:noAutofit/>
          </a:bodyPr>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indent="-228600">
              <a:lnSpc>
                <a:spcPct val="90000"/>
              </a:lnSpc>
              <a:spcAft>
                <a:spcPts val="600"/>
              </a:spcAft>
              <a:buClrTx/>
              <a:buFont typeface="Arial" panose="020B0604020202020204" pitchFamily="34" charset="0"/>
              <a:buChar char="•"/>
            </a:pPr>
            <a:r>
              <a:rPr lang="en-US" altLang="cs-CZ" sz="2400" b="1" i="1" dirty="0" err="1">
                <a:solidFill>
                  <a:schemeClr val="tx1"/>
                </a:solidFill>
                <a:latin typeface="+mn-lt"/>
                <a:cs typeface="+mn-cs"/>
              </a:rPr>
              <a:t>Οδύσσει</a:t>
            </a:r>
            <a:r>
              <a:rPr lang="en-US" altLang="cs-CZ" sz="2400" b="1" i="1" dirty="0">
                <a:solidFill>
                  <a:schemeClr val="tx1"/>
                </a:solidFill>
                <a:latin typeface="+mn-lt"/>
                <a:cs typeface="+mn-cs"/>
              </a:rPr>
              <a:t>α</a:t>
            </a:r>
            <a:r>
              <a:rPr lang="en-US" altLang="cs-CZ" sz="2400" dirty="0">
                <a:solidFill>
                  <a:schemeClr val="tx1"/>
                </a:solidFill>
                <a:latin typeface="+mn-lt"/>
                <a:cs typeface="+mn-cs"/>
              </a:rPr>
              <a:t> – stěžejní dílo</a:t>
            </a:r>
            <a:br>
              <a:rPr lang="en-US" altLang="cs-CZ" sz="2400" dirty="0">
                <a:solidFill>
                  <a:schemeClr val="tx1"/>
                </a:solidFill>
                <a:latin typeface="+mn-lt"/>
                <a:cs typeface="+mn-cs"/>
              </a:rPr>
            </a:br>
            <a:br>
              <a:rPr lang="en-US" altLang="cs-CZ" sz="2400" dirty="0">
                <a:solidFill>
                  <a:schemeClr val="tx1"/>
                </a:solidFill>
                <a:latin typeface="+mn-lt"/>
                <a:cs typeface="+mn-cs"/>
              </a:rPr>
            </a:br>
            <a:r>
              <a:rPr lang="en-US" altLang="cs-CZ" sz="2400" dirty="0">
                <a:solidFill>
                  <a:schemeClr val="tx1"/>
                </a:solidFill>
                <a:latin typeface="+mn-lt"/>
                <a:cs typeface="+mn-cs"/>
              </a:rPr>
              <a:t>vydáno 1938</a:t>
            </a:r>
            <a:br>
              <a:rPr lang="en-US" altLang="cs-CZ" sz="2400" dirty="0">
                <a:solidFill>
                  <a:schemeClr val="tx1"/>
                </a:solidFill>
                <a:latin typeface="+mn-lt"/>
                <a:cs typeface="+mn-cs"/>
              </a:rPr>
            </a:br>
            <a:r>
              <a:rPr lang="en-US" altLang="cs-CZ" sz="2400" dirty="0">
                <a:solidFill>
                  <a:schemeClr val="tx1"/>
                </a:solidFill>
                <a:latin typeface="+mn-lt"/>
                <a:cs typeface="+mn-cs"/>
              </a:rPr>
              <a:t>24 zpěvů (Homér, řecká alfabeta)</a:t>
            </a:r>
          </a:p>
          <a:p>
            <a:pPr>
              <a:lnSpc>
                <a:spcPct val="90000"/>
              </a:lnSpc>
              <a:spcAft>
                <a:spcPts val="600"/>
              </a:spcAft>
              <a:buClrTx/>
            </a:pPr>
            <a:r>
              <a:rPr lang="en-US" altLang="cs-CZ" sz="2400" dirty="0">
                <a:solidFill>
                  <a:schemeClr val="tx1"/>
                </a:solidFill>
                <a:latin typeface="+mn-lt"/>
                <a:cs typeface="+mn-cs"/>
              </a:rPr>
              <a:t>33 333 </a:t>
            </a:r>
            <a:r>
              <a:rPr lang="en-US" altLang="cs-CZ" sz="2400" dirty="0" err="1">
                <a:solidFill>
                  <a:schemeClr val="tx1"/>
                </a:solidFill>
                <a:latin typeface="+mn-lt"/>
                <a:cs typeface="+mn-cs"/>
              </a:rPr>
              <a:t>veršů</a:t>
            </a:r>
            <a:r>
              <a:rPr lang="en-US" altLang="cs-CZ" sz="2400" dirty="0">
                <a:solidFill>
                  <a:schemeClr val="tx1"/>
                </a:solidFill>
                <a:latin typeface="+mn-lt"/>
                <a:cs typeface="+mn-cs"/>
              </a:rPr>
              <a:t> (</a:t>
            </a:r>
            <a:r>
              <a:rPr lang="en-US" altLang="cs-CZ" sz="2400" dirty="0" err="1">
                <a:solidFill>
                  <a:schemeClr val="tx1"/>
                </a:solidFill>
                <a:latin typeface="+mn-lt"/>
                <a:cs typeface="+mn-cs"/>
              </a:rPr>
              <a:t>sedm</a:t>
            </a:r>
            <a:r>
              <a:rPr lang="en-US" altLang="cs-CZ" sz="2400" dirty="0">
                <a:solidFill>
                  <a:schemeClr val="tx1"/>
                </a:solidFill>
                <a:latin typeface="+mn-lt"/>
                <a:cs typeface="+mn-cs"/>
              </a:rPr>
              <a:t> </a:t>
            </a:r>
            <a:r>
              <a:rPr lang="en-US" altLang="cs-CZ" sz="2400" dirty="0" err="1">
                <a:solidFill>
                  <a:schemeClr val="tx1"/>
                </a:solidFill>
                <a:latin typeface="+mn-lt"/>
                <a:cs typeface="+mn-cs"/>
              </a:rPr>
              <a:t>verzí</a:t>
            </a:r>
            <a:r>
              <a:rPr lang="en-US" altLang="cs-CZ" sz="2400" dirty="0">
                <a:solidFill>
                  <a:schemeClr val="tx1"/>
                </a:solidFill>
                <a:latin typeface="+mn-lt"/>
                <a:cs typeface="+mn-cs"/>
              </a:rPr>
              <a:t>)</a:t>
            </a:r>
          </a:p>
          <a:p>
            <a:pPr>
              <a:lnSpc>
                <a:spcPct val="90000"/>
              </a:lnSpc>
              <a:spcAft>
                <a:spcPts val="600"/>
              </a:spcAft>
              <a:buClrTx/>
            </a:pPr>
            <a:endParaRPr lang="en-US" altLang="cs-CZ" sz="2400" dirty="0">
              <a:solidFill>
                <a:schemeClr val="tx1"/>
              </a:solidFill>
              <a:latin typeface="+mn-lt"/>
              <a:cs typeface="+mn-cs"/>
            </a:endParaRPr>
          </a:p>
          <a:p>
            <a:pPr indent="-228600">
              <a:lnSpc>
                <a:spcPct val="90000"/>
              </a:lnSpc>
              <a:spcAft>
                <a:spcPts val="600"/>
              </a:spcAft>
              <a:buClrTx/>
              <a:buFont typeface="Arial" panose="020B0604020202020204" pitchFamily="34" charset="0"/>
              <a:buChar char="•"/>
            </a:pPr>
            <a:r>
              <a:rPr lang="en-US" altLang="cs-CZ" sz="2400" b="1" dirty="0" err="1">
                <a:solidFill>
                  <a:schemeClr val="accent1">
                    <a:lumMod val="75000"/>
                  </a:schemeClr>
                </a:solidFill>
                <a:latin typeface="+mn-lt"/>
                <a:cs typeface="+mn-cs"/>
              </a:rPr>
              <a:t>odysseovské</a:t>
            </a:r>
            <a:r>
              <a:rPr lang="en-US" altLang="cs-CZ" sz="2400" b="1" dirty="0">
                <a:solidFill>
                  <a:schemeClr val="accent1">
                    <a:lumMod val="75000"/>
                  </a:schemeClr>
                </a:solidFill>
                <a:latin typeface="+mn-lt"/>
                <a:cs typeface="+mn-cs"/>
              </a:rPr>
              <a:t> </a:t>
            </a:r>
            <a:r>
              <a:rPr lang="en-US" altLang="cs-CZ" sz="2400" b="1" dirty="0" err="1">
                <a:solidFill>
                  <a:schemeClr val="accent1">
                    <a:lumMod val="75000"/>
                  </a:schemeClr>
                </a:solidFill>
                <a:latin typeface="+mn-lt"/>
                <a:cs typeface="+mn-cs"/>
              </a:rPr>
              <a:t>téma</a:t>
            </a:r>
            <a:r>
              <a:rPr lang="en-US" altLang="cs-CZ" sz="2400" b="1" dirty="0">
                <a:solidFill>
                  <a:schemeClr val="accent1">
                    <a:lumMod val="75000"/>
                  </a:schemeClr>
                </a:solidFill>
                <a:latin typeface="+mn-lt"/>
                <a:cs typeface="+mn-cs"/>
              </a:rPr>
              <a:t>: </a:t>
            </a:r>
            <a:endParaRPr lang="cs-CZ" altLang="cs-CZ" sz="2400" b="1" dirty="0">
              <a:solidFill>
                <a:schemeClr val="accent1">
                  <a:lumMod val="75000"/>
                </a:schemeClr>
              </a:solidFill>
              <a:latin typeface="+mn-lt"/>
              <a:cs typeface="+mn-cs"/>
            </a:endParaRPr>
          </a:p>
          <a:p>
            <a:pPr>
              <a:lnSpc>
                <a:spcPct val="90000"/>
              </a:lnSpc>
              <a:spcAft>
                <a:spcPts val="600"/>
              </a:spcAft>
              <a:buClrTx/>
            </a:pPr>
            <a:endParaRPr lang="cs-CZ" altLang="cs-CZ" sz="2400" dirty="0">
              <a:solidFill>
                <a:schemeClr val="tx1"/>
              </a:solidFill>
              <a:latin typeface="+mn-lt"/>
              <a:cs typeface="+mn-cs"/>
            </a:endParaRPr>
          </a:p>
          <a:p>
            <a:pPr>
              <a:lnSpc>
                <a:spcPct val="90000"/>
              </a:lnSpc>
              <a:spcAft>
                <a:spcPts val="600"/>
              </a:spcAft>
              <a:buClrTx/>
            </a:pPr>
            <a:r>
              <a:rPr lang="cs-CZ" altLang="cs-CZ" sz="2400" dirty="0">
                <a:solidFill>
                  <a:schemeClr val="tx1"/>
                </a:solidFill>
                <a:latin typeface="+mn-lt"/>
                <a:cs typeface="+mn-cs"/>
              </a:rPr>
              <a:t>- </a:t>
            </a:r>
            <a:r>
              <a:rPr lang="en-US" altLang="cs-CZ" sz="2400" dirty="0" err="1">
                <a:solidFill>
                  <a:schemeClr val="tx1"/>
                </a:solidFill>
                <a:latin typeface="+mn-lt"/>
                <a:cs typeface="+mn-cs"/>
              </a:rPr>
              <a:t>touha</a:t>
            </a:r>
            <a:r>
              <a:rPr lang="en-US" altLang="cs-CZ" sz="2400" dirty="0">
                <a:solidFill>
                  <a:schemeClr val="tx1"/>
                </a:solidFill>
                <a:latin typeface="+mn-lt"/>
                <a:cs typeface="+mn-cs"/>
              </a:rPr>
              <a:t> po </a:t>
            </a:r>
            <a:r>
              <a:rPr lang="en-US" altLang="cs-CZ" sz="2400" dirty="0" err="1">
                <a:solidFill>
                  <a:schemeClr val="tx1"/>
                </a:solidFill>
                <a:latin typeface="+mn-lt"/>
                <a:cs typeface="+mn-cs"/>
              </a:rPr>
              <a:t>návratu</a:t>
            </a:r>
            <a:r>
              <a:rPr lang="en-US" altLang="cs-CZ" sz="2400" dirty="0">
                <a:solidFill>
                  <a:schemeClr val="tx1"/>
                </a:solidFill>
                <a:latin typeface="+mn-lt"/>
                <a:cs typeface="+mn-cs"/>
              </a:rPr>
              <a:t> (</a:t>
            </a:r>
            <a:r>
              <a:rPr lang="en-US" altLang="cs-CZ" sz="2400" dirty="0" err="1">
                <a:solidFill>
                  <a:schemeClr val="tx1"/>
                </a:solidFill>
                <a:latin typeface="+mn-lt"/>
                <a:cs typeface="+mn-cs"/>
              </a:rPr>
              <a:t>Homér</a:t>
            </a:r>
            <a:r>
              <a:rPr lang="en-US" altLang="cs-CZ" sz="2400" dirty="0">
                <a:solidFill>
                  <a:schemeClr val="tx1"/>
                </a:solidFill>
                <a:latin typeface="+mn-lt"/>
                <a:cs typeface="+mn-cs"/>
              </a:rPr>
              <a:t>, </a:t>
            </a:r>
            <a:r>
              <a:rPr lang="en-US" altLang="cs-CZ" sz="2400" dirty="0" err="1">
                <a:solidFill>
                  <a:schemeClr val="tx1"/>
                </a:solidFill>
                <a:latin typeface="+mn-lt"/>
                <a:cs typeface="+mn-cs"/>
              </a:rPr>
              <a:t>Seferis</a:t>
            </a:r>
            <a:r>
              <a:rPr lang="el-GR" altLang="cs-CZ" sz="2400" dirty="0">
                <a:solidFill>
                  <a:schemeClr val="tx1"/>
                </a:solidFill>
                <a:latin typeface="+mn-lt"/>
                <a:cs typeface="+mn-cs"/>
              </a:rPr>
              <a:t>, </a:t>
            </a:r>
            <a:r>
              <a:rPr lang="cs-CZ" altLang="cs-CZ" sz="2400" i="1" dirty="0">
                <a:solidFill>
                  <a:schemeClr val="tx1"/>
                </a:solidFill>
                <a:latin typeface="+mn-lt"/>
                <a:cs typeface="+mn-cs"/>
              </a:rPr>
              <a:t>viz dále</a:t>
            </a:r>
            <a:r>
              <a:rPr lang="en-US" altLang="cs-CZ" sz="2400" dirty="0">
                <a:solidFill>
                  <a:schemeClr val="tx1"/>
                </a:solidFill>
                <a:latin typeface="+mn-lt"/>
                <a:cs typeface="+mn-cs"/>
              </a:rPr>
              <a:t>)</a:t>
            </a:r>
            <a:br>
              <a:rPr lang="en-US" altLang="cs-CZ" sz="2400" dirty="0">
                <a:solidFill>
                  <a:schemeClr val="tx1"/>
                </a:solidFill>
                <a:latin typeface="+mn-lt"/>
                <a:cs typeface="+mn-cs"/>
              </a:rPr>
            </a:br>
            <a:r>
              <a:rPr lang="cs-CZ" altLang="cs-CZ" sz="2400" dirty="0">
                <a:solidFill>
                  <a:schemeClr val="tx1"/>
                </a:solidFill>
                <a:latin typeface="+mn-lt"/>
                <a:cs typeface="+mn-cs"/>
              </a:rPr>
              <a:t>- </a:t>
            </a:r>
            <a:r>
              <a:rPr lang="en-US" altLang="cs-CZ" sz="2400" dirty="0">
                <a:solidFill>
                  <a:schemeClr val="tx1"/>
                </a:solidFill>
                <a:latin typeface="+mn-lt"/>
                <a:cs typeface="+mn-cs"/>
              </a:rPr>
              <a:t>cesta je </a:t>
            </a:r>
            <a:r>
              <a:rPr lang="en-US" altLang="cs-CZ" sz="2400" dirty="0" err="1">
                <a:solidFill>
                  <a:schemeClr val="tx1"/>
                </a:solidFill>
                <a:latin typeface="+mn-lt"/>
                <a:cs typeface="+mn-cs"/>
              </a:rPr>
              <a:t>cílem</a:t>
            </a:r>
            <a:r>
              <a:rPr lang="en-US" altLang="cs-CZ" sz="2400" dirty="0">
                <a:solidFill>
                  <a:schemeClr val="tx1"/>
                </a:solidFill>
                <a:latin typeface="+mn-lt"/>
                <a:cs typeface="+mn-cs"/>
              </a:rPr>
              <a:t> (Dante, </a:t>
            </a:r>
            <a:r>
              <a:rPr lang="en-US" altLang="cs-CZ" sz="2400" dirty="0" err="1">
                <a:solidFill>
                  <a:schemeClr val="tx1"/>
                </a:solidFill>
                <a:latin typeface="+mn-lt"/>
                <a:cs typeface="+mn-cs"/>
              </a:rPr>
              <a:t>Kavafis</a:t>
            </a:r>
            <a:r>
              <a:rPr lang="en-US" altLang="cs-CZ" sz="2400" dirty="0">
                <a:solidFill>
                  <a:schemeClr val="tx1"/>
                </a:solidFill>
                <a:latin typeface="+mn-lt"/>
                <a:cs typeface="+mn-cs"/>
              </a:rPr>
              <a:t>, Kazantzakis</a:t>
            </a:r>
            <a:r>
              <a:rPr lang="cs-CZ" altLang="cs-CZ" sz="2400" dirty="0">
                <a:solidFill>
                  <a:schemeClr val="tx1"/>
                </a:solidFill>
                <a:latin typeface="+mn-lt"/>
                <a:cs typeface="+mn-cs"/>
              </a:rPr>
              <a:t>, </a:t>
            </a:r>
            <a:r>
              <a:rPr lang="cs-CZ" altLang="cs-CZ" sz="2400" i="1" dirty="0">
                <a:solidFill>
                  <a:schemeClr val="tx1"/>
                </a:solidFill>
                <a:latin typeface="+mn-lt"/>
                <a:cs typeface="+mn-cs"/>
              </a:rPr>
              <a:t>viz dále</a:t>
            </a:r>
            <a:r>
              <a:rPr lang="en-US" altLang="cs-CZ" sz="2400" dirty="0">
                <a:solidFill>
                  <a:schemeClr val="tx1"/>
                </a:solidFill>
                <a:latin typeface="+mn-lt"/>
                <a:cs typeface="+mn-cs"/>
              </a:rPr>
              <a:t>)</a:t>
            </a:r>
            <a:br>
              <a:rPr lang="en-US" altLang="cs-CZ" sz="2400" dirty="0">
                <a:solidFill>
                  <a:schemeClr val="tx1"/>
                </a:solidFill>
                <a:latin typeface="+mn-lt"/>
                <a:cs typeface="+mn-cs"/>
              </a:rPr>
            </a:br>
            <a:br>
              <a:rPr lang="en-US" altLang="cs-CZ" sz="2400" dirty="0">
                <a:solidFill>
                  <a:schemeClr val="tx1"/>
                </a:solidFill>
                <a:latin typeface="+mn-lt"/>
                <a:cs typeface="+mn-cs"/>
              </a:rPr>
            </a:br>
            <a:r>
              <a:rPr lang="en-US" altLang="cs-CZ" sz="2400" dirty="0" err="1">
                <a:solidFill>
                  <a:schemeClr val="tx1"/>
                </a:solidFill>
                <a:latin typeface="+mn-lt"/>
                <a:cs typeface="+mn-cs"/>
              </a:rPr>
              <a:t>motiv</a:t>
            </a:r>
            <a:r>
              <a:rPr lang="en-US" altLang="cs-CZ" sz="2400" dirty="0">
                <a:solidFill>
                  <a:schemeClr val="tx1"/>
                </a:solidFill>
                <a:latin typeface="+mn-lt"/>
                <a:cs typeface="+mn-cs"/>
              </a:rPr>
              <a:t> </a:t>
            </a:r>
            <a:r>
              <a:rPr lang="en-US" altLang="cs-CZ" sz="2400" dirty="0" err="1">
                <a:solidFill>
                  <a:schemeClr val="tx1"/>
                </a:solidFill>
                <a:latin typeface="+mn-lt"/>
                <a:cs typeface="+mn-cs"/>
              </a:rPr>
              <a:t>dalšího</a:t>
            </a:r>
            <a:r>
              <a:rPr lang="en-US" altLang="cs-CZ" sz="2400" dirty="0">
                <a:solidFill>
                  <a:schemeClr val="tx1"/>
                </a:solidFill>
                <a:latin typeface="+mn-lt"/>
                <a:cs typeface="+mn-cs"/>
              </a:rPr>
              <a:t> </a:t>
            </a:r>
            <a:r>
              <a:rPr lang="en-US" altLang="cs-CZ" sz="2400" dirty="0" err="1">
                <a:solidFill>
                  <a:schemeClr val="tx1"/>
                </a:solidFill>
                <a:latin typeface="+mn-lt"/>
                <a:cs typeface="+mn-cs"/>
              </a:rPr>
              <a:t>Odysseova</a:t>
            </a:r>
            <a:r>
              <a:rPr lang="en-US" altLang="cs-CZ" sz="2400" dirty="0">
                <a:solidFill>
                  <a:schemeClr val="tx1"/>
                </a:solidFill>
                <a:latin typeface="+mn-lt"/>
                <a:cs typeface="+mn-cs"/>
              </a:rPr>
              <a:t> </a:t>
            </a:r>
            <a:r>
              <a:rPr lang="en-US" altLang="cs-CZ" sz="2400" dirty="0" err="1">
                <a:solidFill>
                  <a:schemeClr val="tx1"/>
                </a:solidFill>
                <a:latin typeface="+mn-lt"/>
                <a:cs typeface="+mn-cs"/>
              </a:rPr>
              <a:t>putování</a:t>
            </a:r>
            <a:r>
              <a:rPr lang="en-US" altLang="cs-CZ" sz="2400" dirty="0">
                <a:solidFill>
                  <a:schemeClr val="tx1"/>
                </a:solidFill>
                <a:latin typeface="+mn-lt"/>
                <a:cs typeface="+mn-cs"/>
              </a:rPr>
              <a:t> se </a:t>
            </a:r>
            <a:r>
              <a:rPr lang="en-US" altLang="cs-CZ" sz="2400" dirty="0" err="1">
                <a:solidFill>
                  <a:schemeClr val="tx1"/>
                </a:solidFill>
                <a:latin typeface="+mn-lt"/>
                <a:cs typeface="+mn-cs"/>
              </a:rPr>
              <a:t>objevuje</a:t>
            </a:r>
            <a:r>
              <a:rPr lang="en-US" altLang="cs-CZ" sz="2400" dirty="0">
                <a:solidFill>
                  <a:schemeClr val="tx1"/>
                </a:solidFill>
                <a:latin typeface="+mn-lt"/>
                <a:cs typeface="+mn-cs"/>
              </a:rPr>
              <a:t> </a:t>
            </a:r>
            <a:r>
              <a:rPr lang="en-US" altLang="cs-CZ" sz="2400" dirty="0" err="1">
                <a:solidFill>
                  <a:schemeClr val="tx1"/>
                </a:solidFill>
                <a:latin typeface="+mn-lt"/>
                <a:cs typeface="+mn-cs"/>
              </a:rPr>
              <a:t>už</a:t>
            </a:r>
            <a:r>
              <a:rPr lang="en-US" altLang="cs-CZ" sz="2400" dirty="0">
                <a:solidFill>
                  <a:schemeClr val="tx1"/>
                </a:solidFill>
                <a:latin typeface="+mn-lt"/>
                <a:cs typeface="+mn-cs"/>
              </a:rPr>
              <a:t> u </a:t>
            </a:r>
            <a:r>
              <a:rPr lang="en-US" altLang="cs-CZ" sz="2400" dirty="0" err="1">
                <a:solidFill>
                  <a:schemeClr val="tx1"/>
                </a:solidFill>
                <a:latin typeface="+mn-lt"/>
                <a:cs typeface="+mn-cs"/>
              </a:rPr>
              <a:t>Homéra</a:t>
            </a:r>
            <a:r>
              <a:rPr lang="en-US" altLang="cs-CZ" sz="2400" dirty="0">
                <a:solidFill>
                  <a:schemeClr val="tx1"/>
                </a:solidFill>
                <a:latin typeface="+mn-lt"/>
                <a:cs typeface="+mn-cs"/>
              </a:rPr>
              <a:t> (11. </a:t>
            </a:r>
            <a:r>
              <a:rPr lang="en-US" altLang="cs-CZ" sz="2400" dirty="0" err="1">
                <a:solidFill>
                  <a:schemeClr val="tx1"/>
                </a:solidFill>
                <a:latin typeface="+mn-lt"/>
                <a:cs typeface="+mn-cs"/>
              </a:rPr>
              <a:t>zpěv</a:t>
            </a:r>
            <a:r>
              <a:rPr lang="en-US" altLang="cs-CZ" sz="2400" dirty="0">
                <a:solidFill>
                  <a:schemeClr val="tx1"/>
                </a:solidFill>
                <a:latin typeface="+mn-lt"/>
                <a:cs typeface="+mn-cs"/>
              </a:rPr>
              <a:t>)</a:t>
            </a:r>
            <a:br>
              <a:rPr lang="en-US" altLang="cs-CZ" sz="2400" dirty="0">
                <a:solidFill>
                  <a:schemeClr val="tx1"/>
                </a:solidFill>
                <a:latin typeface="+mn-lt"/>
                <a:cs typeface="+mn-cs"/>
              </a:rPr>
            </a:br>
            <a:br>
              <a:rPr lang="en-US" altLang="cs-CZ" sz="2400" dirty="0">
                <a:solidFill>
                  <a:schemeClr val="tx1"/>
                </a:solidFill>
                <a:latin typeface="+mn-lt"/>
                <a:cs typeface="+mn-cs"/>
              </a:rPr>
            </a:br>
            <a:endParaRPr lang="en-US" altLang="cs-CZ" sz="2400" dirty="0">
              <a:solidFill>
                <a:schemeClr val="tx1"/>
              </a:solidFill>
              <a:latin typeface="+mn-lt"/>
              <a:cs typeface="+mn-cs"/>
            </a:endParaRPr>
          </a:p>
        </p:txBody>
      </p:sp>
      <p:pic>
        <p:nvPicPr>
          <p:cNvPr id="3" name="Obrázek 2" descr="Obsah obrázku text, kartotéka&#10;&#10;Popis byl vytvořen automaticky">
            <a:extLst>
              <a:ext uri="{FF2B5EF4-FFF2-40B4-BE49-F238E27FC236}">
                <a16:creationId xmlns:a16="http://schemas.microsoft.com/office/drawing/2014/main" id="{6DF2D7F2-A750-FB5E-B76A-3BCCB26F4621}"/>
              </a:ext>
            </a:extLst>
          </p:cNvPr>
          <p:cNvPicPr>
            <a:picLocks noChangeAspect="1"/>
          </p:cNvPicPr>
          <p:nvPr/>
        </p:nvPicPr>
        <p:blipFill rotWithShape="1">
          <a:blip r:embed="rId3">
            <a:extLst>
              <a:ext uri="{28A0092B-C50C-407E-A947-70E740481C1C}">
                <a14:useLocalDpi xmlns:a14="http://schemas.microsoft.com/office/drawing/2010/main" val="0"/>
              </a:ext>
            </a:extLst>
          </a:blip>
          <a:srcRect t="139" r="1" b="1"/>
          <a:stretch/>
        </p:blipFill>
        <p:spPr>
          <a:xfrm>
            <a:off x="20" y="10"/>
            <a:ext cx="4635571" cy="6857990"/>
          </a:xfrm>
          <a:prstGeom prst="rect">
            <a:avLst/>
          </a:prstGeom>
          <a:effectLst/>
        </p:spPr>
      </p:pic>
    </p:spTree>
    <p:extLst>
      <p:ext uri="{BB962C8B-B14F-4D97-AF65-F5344CB8AC3E}">
        <p14:creationId xmlns:p14="http://schemas.microsoft.com/office/powerpoint/2010/main" val="42603211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E1B882E3-7056-D18B-7BCA-4B5AA31CEFE2}"/>
              </a:ext>
            </a:extLst>
          </p:cNvPr>
          <p:cNvSpPr txBox="1"/>
          <p:nvPr/>
        </p:nvSpPr>
        <p:spPr>
          <a:xfrm>
            <a:off x="870309" y="104775"/>
            <a:ext cx="10909640" cy="5986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cs-CZ" altLang="cs-CZ" sz="3600" b="1" dirty="0">
                <a:solidFill>
                  <a:schemeClr val="accent1">
                    <a:lumMod val="75000"/>
                  </a:schemeClr>
                </a:solidFill>
                <a:latin typeface="+mj-lt"/>
                <a:ea typeface="+mj-ea"/>
                <a:cs typeface="+mj-cs"/>
              </a:rPr>
              <a:t>Dante Alighieri, </a:t>
            </a:r>
            <a:r>
              <a:rPr lang="cs-CZ" altLang="cs-CZ" sz="3600" b="1" i="1" dirty="0">
                <a:solidFill>
                  <a:schemeClr val="accent1">
                    <a:lumMod val="75000"/>
                  </a:schemeClr>
                </a:solidFill>
                <a:latin typeface="+mj-lt"/>
                <a:ea typeface="+mj-ea"/>
                <a:cs typeface="+mj-cs"/>
              </a:rPr>
              <a:t>Božská komedie </a:t>
            </a:r>
            <a:r>
              <a:rPr lang="cs-CZ" altLang="cs-CZ" sz="3600" b="1" dirty="0">
                <a:solidFill>
                  <a:schemeClr val="accent1">
                    <a:lumMod val="75000"/>
                  </a:schemeClr>
                </a:solidFill>
                <a:latin typeface="+mj-lt"/>
                <a:ea typeface="+mj-ea"/>
                <a:cs typeface="+mj-cs"/>
              </a:rPr>
              <a:t>(</a:t>
            </a:r>
            <a:r>
              <a:rPr lang="en-US" altLang="cs-CZ" sz="3600" b="1" dirty="0" err="1">
                <a:solidFill>
                  <a:schemeClr val="accent1">
                    <a:lumMod val="75000"/>
                  </a:schemeClr>
                </a:solidFill>
                <a:latin typeface="+mj-lt"/>
                <a:ea typeface="+mj-ea"/>
                <a:cs typeface="+mj-cs"/>
              </a:rPr>
              <a:t>Peklo</a:t>
            </a:r>
            <a:r>
              <a:rPr lang="en-US" altLang="cs-CZ" sz="3600" b="1" dirty="0">
                <a:solidFill>
                  <a:schemeClr val="accent1">
                    <a:lumMod val="75000"/>
                  </a:schemeClr>
                </a:solidFill>
                <a:latin typeface="+mj-lt"/>
                <a:ea typeface="+mj-ea"/>
                <a:cs typeface="+mj-cs"/>
              </a:rPr>
              <a:t>, 26. </a:t>
            </a:r>
            <a:r>
              <a:rPr lang="en-US" altLang="cs-CZ" sz="3600" b="1" dirty="0" err="1">
                <a:solidFill>
                  <a:schemeClr val="accent1">
                    <a:lumMod val="75000"/>
                  </a:schemeClr>
                </a:solidFill>
                <a:latin typeface="+mj-lt"/>
                <a:ea typeface="+mj-ea"/>
                <a:cs typeface="+mj-cs"/>
              </a:rPr>
              <a:t>zpěv</a:t>
            </a:r>
            <a:r>
              <a:rPr lang="cs-CZ" altLang="cs-CZ" sz="3600" b="1" dirty="0">
                <a:solidFill>
                  <a:schemeClr val="accent1">
                    <a:lumMod val="75000"/>
                  </a:schemeClr>
                </a:solidFill>
                <a:latin typeface="+mj-lt"/>
                <a:ea typeface="+mj-ea"/>
                <a:cs typeface="+mj-cs"/>
              </a:rPr>
              <a:t>)</a:t>
            </a:r>
            <a:endParaRPr lang="en-US" sz="3600" b="1" dirty="0">
              <a:solidFill>
                <a:schemeClr val="accent1">
                  <a:lumMod val="75000"/>
                </a:schemeClr>
              </a:solidFill>
              <a:latin typeface="+mj-lt"/>
              <a:ea typeface="+mj-ea"/>
              <a:cs typeface="+mj-cs"/>
            </a:endParaRPr>
          </a:p>
        </p:txBody>
      </p:sp>
      <p:pic>
        <p:nvPicPr>
          <p:cNvPr id="3" name="Obrázek 2">
            <a:extLst>
              <a:ext uri="{FF2B5EF4-FFF2-40B4-BE49-F238E27FC236}">
                <a16:creationId xmlns:a16="http://schemas.microsoft.com/office/drawing/2014/main" id="{617C5D69-BBC1-E421-0CF9-17F2915345FE}"/>
              </a:ext>
            </a:extLst>
          </p:cNvPr>
          <p:cNvPicPr>
            <a:picLocks noChangeAspect="1"/>
          </p:cNvPicPr>
          <p:nvPr/>
        </p:nvPicPr>
        <p:blipFill>
          <a:blip r:embed="rId2"/>
          <a:stretch>
            <a:fillRect/>
          </a:stretch>
        </p:blipFill>
        <p:spPr>
          <a:xfrm>
            <a:off x="71928" y="703386"/>
            <a:ext cx="5688787" cy="6049840"/>
          </a:xfrm>
          <a:prstGeom prst="rect">
            <a:avLst/>
          </a:prstGeom>
        </p:spPr>
      </p:pic>
      <p:pic>
        <p:nvPicPr>
          <p:cNvPr id="8" name="Obrázek 7">
            <a:extLst>
              <a:ext uri="{FF2B5EF4-FFF2-40B4-BE49-F238E27FC236}">
                <a16:creationId xmlns:a16="http://schemas.microsoft.com/office/drawing/2014/main" id="{7766B266-D7B8-DD6A-9D82-4BF92B486E13}"/>
              </a:ext>
            </a:extLst>
          </p:cNvPr>
          <p:cNvPicPr>
            <a:picLocks noChangeAspect="1"/>
          </p:cNvPicPr>
          <p:nvPr/>
        </p:nvPicPr>
        <p:blipFill>
          <a:blip r:embed="rId3"/>
          <a:stretch>
            <a:fillRect/>
          </a:stretch>
        </p:blipFill>
        <p:spPr>
          <a:xfrm>
            <a:off x="6325129" y="4533900"/>
            <a:ext cx="4774662" cy="2038964"/>
          </a:xfrm>
          <a:prstGeom prst="rect">
            <a:avLst/>
          </a:prstGeom>
        </p:spPr>
      </p:pic>
      <p:pic>
        <p:nvPicPr>
          <p:cNvPr id="6" name="Obrázek 5">
            <a:extLst>
              <a:ext uri="{FF2B5EF4-FFF2-40B4-BE49-F238E27FC236}">
                <a16:creationId xmlns:a16="http://schemas.microsoft.com/office/drawing/2014/main" id="{97DD608D-D1F6-DE2A-D6E9-4E2C6F10AC56}"/>
              </a:ext>
            </a:extLst>
          </p:cNvPr>
          <p:cNvPicPr>
            <a:picLocks noChangeAspect="1"/>
          </p:cNvPicPr>
          <p:nvPr/>
        </p:nvPicPr>
        <p:blipFill>
          <a:blip r:embed="rId4"/>
          <a:stretch>
            <a:fillRect/>
          </a:stretch>
        </p:blipFill>
        <p:spPr>
          <a:xfrm>
            <a:off x="5925429" y="2175359"/>
            <a:ext cx="4047638" cy="1709439"/>
          </a:xfrm>
          <a:prstGeom prst="rect">
            <a:avLst/>
          </a:prstGeom>
        </p:spPr>
      </p:pic>
    </p:spTree>
    <p:extLst>
      <p:ext uri="{BB962C8B-B14F-4D97-AF65-F5344CB8AC3E}">
        <p14:creationId xmlns:p14="http://schemas.microsoft.com/office/powerpoint/2010/main" val="234894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A19E136-21AD-80AC-6C0F-04D3CA6851D1}"/>
              </a:ext>
            </a:extLst>
          </p:cNvPr>
          <p:cNvSpPr txBox="1"/>
          <p:nvPr/>
        </p:nvSpPr>
        <p:spPr>
          <a:xfrm>
            <a:off x="572493" y="2071316"/>
            <a:ext cx="6713552" cy="4119172"/>
          </a:xfrm>
          <a:prstGeom prst="rect">
            <a:avLst/>
          </a:prstGeom>
        </p:spPr>
        <p:txBody>
          <a:bodyPr vert="horz" lIns="91440" tIns="45720" rIns="91440" bIns="45720" rtlCol="0" anchor="t">
            <a:normAutofit/>
          </a:bodyPr>
          <a:lstStyle/>
          <a:p>
            <a:pPr algn="ctr">
              <a:lnSpc>
                <a:spcPct val="90000"/>
              </a:lnSpc>
              <a:spcAft>
                <a:spcPts val="600"/>
              </a:spcAft>
            </a:pPr>
            <a:r>
              <a:rPr lang="en-US" altLang="cs-CZ" sz="2400" dirty="0" err="1"/>
              <a:t>Náznak</a:t>
            </a:r>
            <a:r>
              <a:rPr lang="en-US" altLang="cs-CZ" sz="2400" dirty="0"/>
              <a:t> </a:t>
            </a:r>
            <a:r>
              <a:rPr lang="en-US" altLang="cs-CZ" sz="2400" dirty="0" err="1"/>
              <a:t>nových</a:t>
            </a:r>
            <a:r>
              <a:rPr lang="en-US" altLang="cs-CZ" sz="2400" dirty="0"/>
              <a:t> </a:t>
            </a:r>
            <a:r>
              <a:rPr lang="en-US" altLang="cs-CZ" sz="2400" dirty="0" err="1"/>
              <a:t>Odysseových</a:t>
            </a:r>
            <a:r>
              <a:rPr lang="en-US" altLang="cs-CZ" sz="2400" dirty="0"/>
              <a:t> </a:t>
            </a:r>
            <a:r>
              <a:rPr lang="en-US" altLang="cs-CZ" sz="2400" dirty="0" err="1"/>
              <a:t>cest</a:t>
            </a:r>
            <a:r>
              <a:rPr lang="en-US" altLang="cs-CZ" sz="2400" dirty="0"/>
              <a:t> je </a:t>
            </a:r>
            <a:r>
              <a:rPr lang="en-US" altLang="cs-CZ" sz="2400" dirty="0" err="1"/>
              <a:t>znám</a:t>
            </a:r>
            <a:r>
              <a:rPr lang="en-US" altLang="cs-CZ" sz="2400" dirty="0"/>
              <a:t> </a:t>
            </a:r>
            <a:r>
              <a:rPr lang="en-US" altLang="cs-CZ" sz="2400" dirty="0" err="1"/>
              <a:t>už</a:t>
            </a:r>
            <a:r>
              <a:rPr lang="en-US" altLang="cs-CZ" sz="2400" dirty="0"/>
              <a:t> u </a:t>
            </a:r>
            <a:r>
              <a:rPr lang="en-US" altLang="cs-CZ" sz="2400" dirty="0" err="1"/>
              <a:t>Homéra</a:t>
            </a:r>
            <a:r>
              <a:rPr lang="en-US" altLang="cs-CZ" sz="2400" dirty="0"/>
              <a:t>. V 11. </a:t>
            </a:r>
            <a:r>
              <a:rPr lang="en-US" altLang="cs-CZ" sz="2400" dirty="0" err="1"/>
              <a:t>zpěvu</a:t>
            </a:r>
            <a:r>
              <a:rPr lang="en-US" altLang="cs-CZ" sz="2400" dirty="0"/>
              <a:t> </a:t>
            </a:r>
            <a:r>
              <a:rPr lang="en-US" altLang="cs-CZ" sz="2400" dirty="0" err="1"/>
              <a:t>Odysseje</a:t>
            </a:r>
            <a:r>
              <a:rPr lang="en-US" altLang="cs-CZ" sz="2400" dirty="0"/>
              <a:t> </a:t>
            </a:r>
            <a:r>
              <a:rPr lang="en-US" altLang="cs-CZ" sz="2400" dirty="0" err="1"/>
              <a:t>Teiresiás</a:t>
            </a:r>
            <a:r>
              <a:rPr lang="en-US" altLang="cs-CZ" sz="2400" dirty="0"/>
              <a:t> </a:t>
            </a:r>
            <a:r>
              <a:rPr lang="en-US" altLang="cs-CZ" sz="2400" dirty="0" err="1"/>
              <a:t>Odysseovi</a:t>
            </a:r>
            <a:r>
              <a:rPr lang="en-US" altLang="cs-CZ" sz="2400" dirty="0"/>
              <a:t> </a:t>
            </a:r>
            <a:r>
              <a:rPr lang="en-US" altLang="cs-CZ" sz="2400" dirty="0" err="1"/>
              <a:t>věští</a:t>
            </a:r>
            <a:r>
              <a:rPr lang="en-US" altLang="cs-CZ" sz="2400" dirty="0"/>
              <a:t>:</a:t>
            </a:r>
          </a:p>
          <a:p>
            <a:pPr indent="-228600" algn="ctr">
              <a:lnSpc>
                <a:spcPct val="90000"/>
              </a:lnSpc>
              <a:spcAft>
                <a:spcPts val="600"/>
              </a:spcAft>
              <a:buFont typeface="Arial" panose="020B0604020202020204" pitchFamily="34" charset="0"/>
              <a:buChar char="•"/>
            </a:pPr>
            <a:br>
              <a:rPr lang="en-US" altLang="cs-CZ" sz="2400" dirty="0"/>
            </a:br>
            <a:r>
              <a:rPr lang="en-US" altLang="cs-CZ" sz="2400" i="1" dirty="0" err="1"/>
              <a:t>Až</a:t>
            </a:r>
            <a:r>
              <a:rPr lang="en-US" altLang="cs-CZ" sz="2400" i="1" dirty="0"/>
              <a:t> </a:t>
            </a:r>
            <a:r>
              <a:rPr lang="en-US" altLang="cs-CZ" sz="2400" i="1" dirty="0" err="1"/>
              <a:t>pobiješ</a:t>
            </a:r>
            <a:r>
              <a:rPr lang="en-US" altLang="cs-CZ" sz="2400" i="1" dirty="0"/>
              <a:t> </a:t>
            </a:r>
            <a:r>
              <a:rPr lang="en-US" altLang="cs-CZ" sz="2400" i="1" dirty="0" err="1"/>
              <a:t>ženichy</a:t>
            </a:r>
            <a:r>
              <a:rPr lang="en-US" altLang="cs-CZ" sz="2400" i="1" dirty="0"/>
              <a:t> </a:t>
            </a:r>
            <a:r>
              <a:rPr lang="en-US" altLang="cs-CZ" sz="2400" i="1" dirty="0" err="1"/>
              <a:t>drzé</a:t>
            </a:r>
            <a:r>
              <a:rPr lang="en-US" altLang="cs-CZ" sz="2400" i="1" dirty="0"/>
              <a:t> v </a:t>
            </a:r>
            <a:r>
              <a:rPr lang="en-US" altLang="cs-CZ" sz="2400" i="1" dirty="0" err="1"/>
              <a:t>paláci</a:t>
            </a:r>
            <a:r>
              <a:rPr lang="en-US" altLang="cs-CZ" sz="2400" i="1" dirty="0"/>
              <a:t> </a:t>
            </a:r>
            <a:r>
              <a:rPr lang="en-US" altLang="cs-CZ" sz="2400" i="1" dirty="0" err="1"/>
              <a:t>svém</a:t>
            </a:r>
            <a:r>
              <a:rPr lang="en-US" altLang="cs-CZ" sz="2400" i="1" dirty="0"/>
              <a:t>,</a:t>
            </a:r>
            <a:br>
              <a:rPr lang="en-US" altLang="cs-CZ" sz="2400" i="1" dirty="0"/>
            </a:br>
            <a:r>
              <a:rPr lang="en-US" altLang="cs-CZ" sz="2400" i="1" dirty="0" err="1"/>
              <a:t>ať</a:t>
            </a:r>
            <a:r>
              <a:rPr lang="en-US" altLang="cs-CZ" sz="2400" i="1" dirty="0"/>
              <a:t> </a:t>
            </a:r>
            <a:r>
              <a:rPr lang="en-US" altLang="cs-CZ" sz="2400" i="1" dirty="0" err="1"/>
              <a:t>lstí</a:t>
            </a:r>
            <a:r>
              <a:rPr lang="en-US" altLang="cs-CZ" sz="2400" i="1" dirty="0"/>
              <a:t> </a:t>
            </a:r>
            <a:r>
              <a:rPr lang="en-US" altLang="cs-CZ" sz="2400" i="1" dirty="0" err="1"/>
              <a:t>nebo</a:t>
            </a:r>
            <a:r>
              <a:rPr lang="en-US" altLang="cs-CZ" sz="2400" i="1" dirty="0"/>
              <a:t> </a:t>
            </a:r>
            <a:r>
              <a:rPr lang="en-US" altLang="cs-CZ" sz="2400" i="1" dirty="0" err="1"/>
              <a:t>mečem</a:t>
            </a:r>
            <a:r>
              <a:rPr lang="en-US" altLang="cs-CZ" sz="2400" i="1" dirty="0"/>
              <a:t>,</a:t>
            </a:r>
            <a:br>
              <a:rPr lang="en-US" altLang="cs-CZ" sz="2400" i="1" dirty="0"/>
            </a:br>
            <a:r>
              <a:rPr lang="en-US" altLang="cs-CZ" sz="2400" i="1" dirty="0" err="1"/>
              <a:t>vezmeš</a:t>
            </a:r>
            <a:r>
              <a:rPr lang="en-US" altLang="cs-CZ" sz="2400" i="1" dirty="0"/>
              <a:t> do </a:t>
            </a:r>
            <a:r>
              <a:rPr lang="en-US" altLang="cs-CZ" sz="2400" i="1" dirty="0" err="1"/>
              <a:t>ruky</a:t>
            </a:r>
            <a:r>
              <a:rPr lang="en-US" altLang="cs-CZ" sz="2400" i="1" dirty="0"/>
              <a:t> </a:t>
            </a:r>
            <a:r>
              <a:rPr lang="en-US" altLang="cs-CZ" sz="2400" i="1" dirty="0" err="1"/>
              <a:t>veslo</a:t>
            </a:r>
            <a:r>
              <a:rPr lang="en-US" altLang="cs-CZ" sz="2400" i="1" dirty="0"/>
              <a:t> a </a:t>
            </a:r>
            <a:r>
              <a:rPr lang="en-US" altLang="cs-CZ" sz="2400" i="1" dirty="0" err="1"/>
              <a:t>půjdeš</a:t>
            </a:r>
            <a:r>
              <a:rPr lang="en-US" altLang="cs-CZ" sz="2400" i="1" dirty="0"/>
              <a:t> zas </a:t>
            </a:r>
            <a:r>
              <a:rPr lang="en-US" altLang="cs-CZ" sz="2400" i="1" dirty="0" err="1"/>
              <a:t>širým</a:t>
            </a:r>
            <a:r>
              <a:rPr lang="en-US" altLang="cs-CZ" sz="2400" i="1" dirty="0"/>
              <a:t> </a:t>
            </a:r>
            <a:r>
              <a:rPr lang="en-US" altLang="cs-CZ" sz="2400" i="1" dirty="0" err="1"/>
              <a:t>světem</a:t>
            </a:r>
            <a:r>
              <a:rPr lang="en-US" altLang="cs-CZ" sz="2400" dirty="0"/>
              <a:t>...</a:t>
            </a:r>
            <a:endParaRPr lang="cs-CZ" altLang="cs-CZ" sz="2400" dirty="0"/>
          </a:p>
          <a:p>
            <a:pPr indent="-228600" algn="ctr">
              <a:lnSpc>
                <a:spcPct val="90000"/>
              </a:lnSpc>
              <a:spcAft>
                <a:spcPts val="600"/>
              </a:spcAft>
              <a:buFont typeface="Arial" panose="020B0604020202020204" pitchFamily="34" charset="0"/>
              <a:buChar char="•"/>
            </a:pPr>
            <a:endParaRPr lang="cs-CZ" altLang="cs-CZ" sz="2400" dirty="0"/>
          </a:p>
          <a:p>
            <a:pPr algn="ctr">
              <a:lnSpc>
                <a:spcPct val="90000"/>
              </a:lnSpc>
              <a:spcAft>
                <a:spcPts val="600"/>
              </a:spcAft>
            </a:pPr>
            <a:r>
              <a:rPr lang="en-US" altLang="cs-CZ" sz="2000" dirty="0"/>
              <a:t> (</a:t>
            </a:r>
            <a:r>
              <a:rPr lang="en-US" altLang="cs-CZ" sz="2000" dirty="0" err="1"/>
              <a:t>Vladimír</a:t>
            </a:r>
            <a:r>
              <a:rPr lang="en-US" altLang="cs-CZ" sz="2000" dirty="0"/>
              <a:t> </a:t>
            </a:r>
            <a:r>
              <a:rPr lang="en-US" altLang="cs-CZ" sz="2000" dirty="0" err="1"/>
              <a:t>Šrámek</a:t>
            </a:r>
            <a:r>
              <a:rPr lang="en-US" altLang="cs-CZ" sz="2000" dirty="0"/>
              <a:t>, 1945)</a:t>
            </a:r>
            <a:br>
              <a:rPr lang="en-US" altLang="cs-CZ" sz="2000" dirty="0"/>
            </a:br>
            <a:endParaRPr lang="en-US" sz="2000" dirty="0"/>
          </a:p>
        </p:txBody>
      </p:sp>
      <p:pic>
        <p:nvPicPr>
          <p:cNvPr id="3076" name="Picture 4" descr="Ο πολυμήχανος Οδυσσέας σκοτώθηκε από τον ίδιο του τον γιο. Γιατί δεν  μπόρεσε να ερμηνεύει σωστά την προφητεία του Τειρεσία; - ΜΗΧΑΝΗ ΤΟΥ ΧΡΟΝΟΥ">
            <a:extLst>
              <a:ext uri="{FF2B5EF4-FFF2-40B4-BE49-F238E27FC236}">
                <a16:creationId xmlns:a16="http://schemas.microsoft.com/office/drawing/2014/main" id="{DA4A38DA-430A-DEEC-2680-6955E7C8E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623" y="2595960"/>
            <a:ext cx="4513675" cy="296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3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572493" y="646939"/>
            <a:ext cx="6713552" cy="5543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chorCtr="1">
            <a:normAutofit/>
          </a:bodyPr>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a:lnSpc>
                <a:spcPct val="90000"/>
              </a:lnSpc>
              <a:spcAft>
                <a:spcPts val="600"/>
              </a:spcAft>
              <a:buClrTx/>
            </a:pPr>
            <a:r>
              <a:rPr lang="en-US" altLang="cs-CZ" sz="2400" b="1" dirty="0" err="1">
                <a:solidFill>
                  <a:schemeClr val="tx1"/>
                </a:solidFill>
                <a:latin typeface="+mn-lt"/>
                <a:cs typeface="+mn-cs"/>
              </a:rPr>
              <a:t>Seferisův</a:t>
            </a:r>
            <a:r>
              <a:rPr lang="en-US" altLang="cs-CZ" sz="2400" b="1" dirty="0">
                <a:solidFill>
                  <a:schemeClr val="tx1"/>
                </a:solidFill>
                <a:latin typeface="+mn-lt"/>
                <a:cs typeface="+mn-cs"/>
              </a:rPr>
              <a:t> </a:t>
            </a:r>
            <a:r>
              <a:rPr lang="en-US" altLang="cs-CZ" sz="2400" dirty="0">
                <a:solidFill>
                  <a:schemeClr val="tx1"/>
                </a:solidFill>
                <a:latin typeface="+mn-lt"/>
                <a:cs typeface="+mn-cs"/>
              </a:rPr>
              <a:t>Odysseus v </a:t>
            </a:r>
            <a:r>
              <a:rPr lang="en-US" altLang="cs-CZ" sz="2400" dirty="0" err="1">
                <a:solidFill>
                  <a:schemeClr val="tx1"/>
                </a:solidFill>
                <a:latin typeface="+mn-lt"/>
                <a:cs typeface="+mn-cs"/>
              </a:rPr>
              <a:t>básni</a:t>
            </a:r>
            <a:r>
              <a:rPr lang="en-US" altLang="cs-CZ" sz="2400" dirty="0">
                <a:solidFill>
                  <a:schemeClr val="tx1"/>
                </a:solidFill>
                <a:latin typeface="+mn-lt"/>
                <a:cs typeface="+mn-cs"/>
              </a:rPr>
              <a:t> </a:t>
            </a:r>
            <a:r>
              <a:rPr lang="en-US" altLang="cs-CZ" sz="2400" i="1" dirty="0">
                <a:solidFill>
                  <a:schemeClr val="tx1"/>
                </a:solidFill>
                <a:latin typeface="+mn-lt"/>
                <a:cs typeface="+mn-cs"/>
              </a:rPr>
              <a:t>Na </a:t>
            </a:r>
            <a:r>
              <a:rPr lang="en-US" altLang="cs-CZ" sz="2400" i="1" dirty="0" err="1">
                <a:solidFill>
                  <a:schemeClr val="tx1"/>
                </a:solidFill>
                <a:latin typeface="+mn-lt"/>
                <a:cs typeface="+mn-cs"/>
              </a:rPr>
              <a:t>jeden</a:t>
            </a:r>
            <a:r>
              <a:rPr lang="en-US" altLang="cs-CZ" sz="2400" i="1" dirty="0">
                <a:solidFill>
                  <a:schemeClr val="tx1"/>
                </a:solidFill>
                <a:latin typeface="+mn-lt"/>
                <a:cs typeface="+mn-cs"/>
              </a:rPr>
              <a:t> </a:t>
            </a:r>
            <a:r>
              <a:rPr lang="en-US" altLang="cs-CZ" sz="2400" i="1" dirty="0" err="1">
                <a:solidFill>
                  <a:schemeClr val="tx1"/>
                </a:solidFill>
                <a:latin typeface="+mn-lt"/>
                <a:cs typeface="+mn-cs"/>
              </a:rPr>
              <a:t>cizí</a:t>
            </a:r>
            <a:r>
              <a:rPr lang="en-US" altLang="cs-CZ" sz="2400" i="1" dirty="0">
                <a:solidFill>
                  <a:schemeClr val="tx1"/>
                </a:solidFill>
                <a:latin typeface="+mn-lt"/>
                <a:cs typeface="+mn-cs"/>
              </a:rPr>
              <a:t> </a:t>
            </a:r>
            <a:r>
              <a:rPr lang="en-US" altLang="cs-CZ" sz="2400" i="1" dirty="0" err="1">
                <a:solidFill>
                  <a:schemeClr val="tx1"/>
                </a:solidFill>
                <a:latin typeface="+mn-lt"/>
                <a:cs typeface="+mn-cs"/>
              </a:rPr>
              <a:t>verš</a:t>
            </a:r>
            <a:r>
              <a:rPr lang="en-US" altLang="cs-CZ" sz="2400" i="1" dirty="0">
                <a:solidFill>
                  <a:schemeClr val="tx1"/>
                </a:solidFill>
                <a:latin typeface="+mn-lt"/>
                <a:cs typeface="+mn-cs"/>
              </a:rPr>
              <a:t> </a:t>
            </a:r>
            <a:r>
              <a:rPr lang="en-US" altLang="cs-CZ" sz="2400" dirty="0">
                <a:solidFill>
                  <a:schemeClr val="tx1"/>
                </a:solidFill>
                <a:latin typeface="+mn-lt"/>
                <a:cs typeface="+mn-cs"/>
              </a:rPr>
              <a:t>(</a:t>
            </a:r>
            <a:r>
              <a:rPr lang="en-US" altLang="cs-CZ" sz="2400" i="1" dirty="0" err="1">
                <a:solidFill>
                  <a:schemeClr val="tx1"/>
                </a:solidFill>
                <a:latin typeface="+mn-lt"/>
                <a:cs typeface="+mn-cs"/>
              </a:rPr>
              <a:t>Πάνω</a:t>
            </a:r>
            <a:r>
              <a:rPr lang="en-US" altLang="cs-CZ" sz="2400" i="1" dirty="0">
                <a:solidFill>
                  <a:schemeClr val="tx1"/>
                </a:solidFill>
                <a:latin typeface="+mn-lt"/>
                <a:cs typeface="+mn-cs"/>
              </a:rPr>
              <a:t> </a:t>
            </a:r>
            <a:r>
              <a:rPr lang="en-US" altLang="cs-CZ" sz="2400" i="1" dirty="0" err="1">
                <a:solidFill>
                  <a:schemeClr val="tx1"/>
                </a:solidFill>
                <a:latin typeface="+mn-lt"/>
                <a:cs typeface="+mn-cs"/>
              </a:rPr>
              <a:t>σε</a:t>
            </a:r>
            <a:r>
              <a:rPr lang="en-US" altLang="cs-CZ" sz="2400" i="1" dirty="0">
                <a:solidFill>
                  <a:schemeClr val="tx1"/>
                </a:solidFill>
                <a:latin typeface="+mn-lt"/>
                <a:cs typeface="+mn-cs"/>
              </a:rPr>
              <a:t> </a:t>
            </a:r>
            <a:r>
              <a:rPr lang="en-US" altLang="cs-CZ" sz="2400" i="1" dirty="0" err="1">
                <a:solidFill>
                  <a:schemeClr val="tx1"/>
                </a:solidFill>
                <a:latin typeface="+mn-lt"/>
                <a:cs typeface="+mn-cs"/>
              </a:rPr>
              <a:t>έν</a:t>
            </a:r>
            <a:r>
              <a:rPr lang="en-US" altLang="cs-CZ" sz="2400" i="1" dirty="0">
                <a:solidFill>
                  <a:schemeClr val="tx1"/>
                </a:solidFill>
                <a:latin typeface="+mn-lt"/>
                <a:cs typeface="+mn-cs"/>
              </a:rPr>
              <a:t>αν ξένο στίχο)</a:t>
            </a:r>
            <a:r>
              <a:rPr lang="en-US" altLang="cs-CZ" sz="2400" dirty="0">
                <a:solidFill>
                  <a:schemeClr val="tx1"/>
                </a:solidFill>
                <a:latin typeface="+mn-lt"/>
                <a:cs typeface="+mn-cs"/>
              </a:rPr>
              <a:t> vychází ze starého motivu touhy po domově:</a:t>
            </a:r>
            <a:br>
              <a:rPr lang="en-US" altLang="cs-CZ" sz="2400" dirty="0">
                <a:solidFill>
                  <a:schemeClr val="tx1"/>
                </a:solidFill>
                <a:latin typeface="+mn-lt"/>
                <a:cs typeface="+mn-cs"/>
              </a:rPr>
            </a:br>
            <a:endParaRPr lang="cs-CZ" altLang="cs-CZ" sz="2400" dirty="0">
              <a:solidFill>
                <a:schemeClr val="tx1"/>
              </a:solidFill>
              <a:latin typeface="+mn-lt"/>
              <a:cs typeface="+mn-cs"/>
            </a:endParaRPr>
          </a:p>
          <a:p>
            <a:pPr>
              <a:lnSpc>
                <a:spcPct val="90000"/>
              </a:lnSpc>
              <a:spcAft>
                <a:spcPts val="600"/>
              </a:spcAft>
              <a:buClrTx/>
            </a:pPr>
            <a:endParaRPr lang="cs-CZ" altLang="cs-CZ" sz="2400" i="1" dirty="0">
              <a:solidFill>
                <a:schemeClr val="tx1"/>
              </a:solidFill>
              <a:latin typeface="+mn-lt"/>
              <a:cs typeface="+mn-cs"/>
            </a:endParaRPr>
          </a:p>
          <a:p>
            <a:pPr>
              <a:lnSpc>
                <a:spcPct val="90000"/>
              </a:lnSpc>
              <a:spcAft>
                <a:spcPts val="600"/>
              </a:spcAft>
              <a:buClrTx/>
            </a:pPr>
            <a:r>
              <a:rPr lang="en-US" altLang="cs-CZ" sz="2400" i="1" dirty="0">
                <a:solidFill>
                  <a:schemeClr val="tx1"/>
                </a:solidFill>
                <a:latin typeface="+mn-lt"/>
                <a:cs typeface="+mn-cs"/>
              </a:rPr>
              <a:t>A zjevuje se přede mnou znovu a znovu</a:t>
            </a:r>
            <a:br>
              <a:rPr lang="en-US" altLang="cs-CZ" sz="2400" i="1" dirty="0">
                <a:solidFill>
                  <a:schemeClr val="tx1"/>
                </a:solidFill>
                <a:latin typeface="+mn-lt"/>
                <a:cs typeface="+mn-cs"/>
              </a:rPr>
            </a:br>
            <a:r>
              <a:rPr lang="en-US" altLang="cs-CZ" sz="2400" i="1" dirty="0">
                <a:solidFill>
                  <a:schemeClr val="tx1"/>
                </a:solidFill>
                <a:latin typeface="+mn-lt"/>
                <a:cs typeface="+mn-cs"/>
              </a:rPr>
              <a:t>stín Odysseův, s </a:t>
            </a:r>
            <a:r>
              <a:rPr lang="en-US" altLang="cs-CZ" sz="2400" i="1" dirty="0" err="1">
                <a:solidFill>
                  <a:schemeClr val="tx1"/>
                </a:solidFill>
                <a:latin typeface="+mn-lt"/>
                <a:cs typeface="+mn-cs"/>
              </a:rPr>
              <a:t>očima</a:t>
            </a:r>
            <a:r>
              <a:rPr lang="en-US" altLang="cs-CZ" sz="2400" i="1" dirty="0">
                <a:solidFill>
                  <a:schemeClr val="tx1"/>
                </a:solidFill>
                <a:latin typeface="+mn-lt"/>
                <a:cs typeface="+mn-cs"/>
              </a:rPr>
              <a:t> </a:t>
            </a:r>
            <a:r>
              <a:rPr lang="en-US" altLang="cs-CZ" sz="2400" i="1" dirty="0" err="1">
                <a:solidFill>
                  <a:schemeClr val="tx1"/>
                </a:solidFill>
                <a:latin typeface="+mn-lt"/>
                <a:cs typeface="+mn-cs"/>
              </a:rPr>
              <a:t>zrudlýma</a:t>
            </a:r>
            <a:r>
              <a:rPr lang="cs-CZ" altLang="cs-CZ" sz="2400" i="1" dirty="0">
                <a:solidFill>
                  <a:schemeClr val="tx1"/>
                </a:solidFill>
                <a:latin typeface="+mn-lt"/>
                <a:cs typeface="+mn-cs"/>
              </a:rPr>
              <a:t> </a:t>
            </a:r>
            <a:r>
              <a:rPr lang="en-US" altLang="cs-CZ" sz="2400" i="1" dirty="0" err="1">
                <a:solidFill>
                  <a:schemeClr val="tx1"/>
                </a:solidFill>
                <a:latin typeface="+mn-lt"/>
                <a:cs typeface="+mn-cs"/>
              </a:rPr>
              <a:t>solí</a:t>
            </a:r>
            <a:r>
              <a:rPr lang="en-US" altLang="cs-CZ" sz="2400" i="1" dirty="0">
                <a:solidFill>
                  <a:schemeClr val="tx1"/>
                </a:solidFill>
                <a:latin typeface="+mn-lt"/>
                <a:cs typeface="+mn-cs"/>
              </a:rPr>
              <a:t> mořských vln</a:t>
            </a:r>
            <a:br>
              <a:rPr lang="en-US" altLang="cs-CZ" sz="2400" i="1" dirty="0">
                <a:solidFill>
                  <a:schemeClr val="tx1"/>
                </a:solidFill>
                <a:latin typeface="+mn-lt"/>
                <a:cs typeface="+mn-cs"/>
              </a:rPr>
            </a:br>
            <a:r>
              <a:rPr lang="en-US" altLang="cs-CZ" sz="2400" i="1" dirty="0">
                <a:solidFill>
                  <a:schemeClr val="tx1"/>
                </a:solidFill>
                <a:latin typeface="+mn-lt"/>
                <a:cs typeface="+mn-cs"/>
              </a:rPr>
              <a:t>i nenasytnou touhou znovu spatřit kouř,</a:t>
            </a:r>
            <a:br>
              <a:rPr lang="en-US" altLang="cs-CZ" sz="2400" i="1" dirty="0">
                <a:solidFill>
                  <a:schemeClr val="tx1"/>
                </a:solidFill>
                <a:latin typeface="+mn-lt"/>
                <a:cs typeface="+mn-cs"/>
              </a:rPr>
            </a:br>
            <a:r>
              <a:rPr lang="en-US" altLang="cs-CZ" sz="2400" i="1" dirty="0">
                <a:solidFill>
                  <a:schemeClr val="tx1"/>
                </a:solidFill>
                <a:latin typeface="+mn-lt"/>
                <a:cs typeface="+mn-cs"/>
              </a:rPr>
              <a:t>který stoupá z krbu jeho domu</a:t>
            </a:r>
            <a:br>
              <a:rPr lang="en-US" altLang="cs-CZ" sz="2400" i="1" dirty="0">
                <a:solidFill>
                  <a:schemeClr val="tx1"/>
                </a:solidFill>
                <a:latin typeface="+mn-lt"/>
                <a:cs typeface="+mn-cs"/>
              </a:rPr>
            </a:br>
            <a:r>
              <a:rPr lang="en-US" altLang="cs-CZ" sz="2400" i="1" dirty="0">
                <a:solidFill>
                  <a:schemeClr val="tx1"/>
                </a:solidFill>
                <a:latin typeface="+mn-lt"/>
                <a:cs typeface="+mn-cs"/>
              </a:rPr>
              <a:t>i svého psa, který zestárl čekaje u dveří</a:t>
            </a:r>
            <a:r>
              <a:rPr lang="en-US" altLang="cs-CZ" sz="2400" dirty="0">
                <a:solidFill>
                  <a:schemeClr val="tx1"/>
                </a:solidFill>
                <a:latin typeface="+mn-lt"/>
                <a:cs typeface="+mn-cs"/>
              </a:rPr>
              <a:t>.</a:t>
            </a:r>
          </a:p>
          <a:p>
            <a:pPr>
              <a:lnSpc>
                <a:spcPct val="90000"/>
              </a:lnSpc>
              <a:spcAft>
                <a:spcPts val="600"/>
              </a:spcAft>
              <a:buClrTx/>
            </a:pPr>
            <a:br>
              <a:rPr lang="en-US" altLang="cs-CZ" sz="2200" dirty="0">
                <a:solidFill>
                  <a:schemeClr val="tx1"/>
                </a:solidFill>
                <a:latin typeface="+mn-lt"/>
                <a:cs typeface="+mn-cs"/>
              </a:rPr>
            </a:br>
            <a:endParaRPr lang="en-US" altLang="cs-CZ" sz="2200" dirty="0">
              <a:solidFill>
                <a:schemeClr val="tx1"/>
              </a:solidFill>
              <a:latin typeface="+mn-lt"/>
              <a:cs typeface="+mn-cs"/>
            </a:endParaRPr>
          </a:p>
        </p:txBody>
      </p:sp>
      <p:pic>
        <p:nvPicPr>
          <p:cNvPr id="3" name="Obrázek 2" descr="Obsah obrázku text, hráč, černá, staré&#10;&#10;Popis byl vytvořen automaticky">
            <a:extLst>
              <a:ext uri="{FF2B5EF4-FFF2-40B4-BE49-F238E27FC236}">
                <a16:creationId xmlns:a16="http://schemas.microsoft.com/office/drawing/2014/main" id="{1745870A-F00B-3EFD-6906-DF20A735A705}"/>
              </a:ext>
            </a:extLst>
          </p:cNvPr>
          <p:cNvPicPr>
            <a:picLocks noChangeAspect="1"/>
          </p:cNvPicPr>
          <p:nvPr/>
        </p:nvPicPr>
        <p:blipFill rotWithShape="1">
          <a:blip r:embed="rId3">
            <a:extLst>
              <a:ext uri="{28A0092B-C50C-407E-A947-70E740481C1C}">
                <a14:useLocalDpi xmlns:a14="http://schemas.microsoft.com/office/drawing/2010/main" val="0"/>
              </a:ext>
            </a:extLst>
          </a:blip>
          <a:srcRect l="9251" r="18356" b="2"/>
          <a:stretch/>
        </p:blipFill>
        <p:spPr>
          <a:xfrm>
            <a:off x="7675658" y="2093976"/>
            <a:ext cx="3941064" cy="4096512"/>
          </a:xfrm>
          <a:prstGeom prst="rect">
            <a:avLst/>
          </a:prstGeom>
        </p:spPr>
      </p:pic>
    </p:spTree>
    <p:extLst>
      <p:ext uri="{BB962C8B-B14F-4D97-AF65-F5344CB8AC3E}">
        <p14:creationId xmlns:p14="http://schemas.microsoft.com/office/powerpoint/2010/main" val="17673631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26438A-3F17-7463-F834-48B786C5F67B}"/>
              </a:ext>
            </a:extLst>
          </p:cNvPr>
          <p:cNvSpPr>
            <a:spLocks noGrp="1"/>
          </p:cNvSpPr>
          <p:nvPr>
            <p:ph type="title"/>
          </p:nvPr>
        </p:nvSpPr>
        <p:spPr>
          <a:xfrm>
            <a:off x="630936" y="457200"/>
            <a:ext cx="4343400" cy="1929384"/>
          </a:xfrm>
        </p:spPr>
        <p:txBody>
          <a:bodyPr anchor="ctr">
            <a:normAutofit/>
          </a:bodyPr>
          <a:lstStyle/>
          <a:p>
            <a:r>
              <a:rPr lang="cs-CZ" sz="3600" b="1" dirty="0">
                <a:solidFill>
                  <a:schemeClr val="accent1">
                    <a:lumMod val="75000"/>
                  </a:schemeClr>
                </a:solidFill>
              </a:rPr>
              <a:t>Konstantinos </a:t>
            </a:r>
            <a:r>
              <a:rPr lang="cs-CZ" sz="3600" b="1" dirty="0" err="1">
                <a:solidFill>
                  <a:schemeClr val="accent1">
                    <a:lumMod val="75000"/>
                  </a:schemeClr>
                </a:solidFill>
              </a:rPr>
              <a:t>Kavafis</a:t>
            </a:r>
            <a:r>
              <a:rPr lang="cs-CZ" sz="3600" b="1" dirty="0">
                <a:solidFill>
                  <a:schemeClr val="accent1">
                    <a:lumMod val="75000"/>
                  </a:schemeClr>
                </a:solidFill>
              </a:rPr>
              <a:t>, </a:t>
            </a:r>
            <a:r>
              <a:rPr lang="cs-CZ" sz="3600" b="1" i="1" dirty="0">
                <a:solidFill>
                  <a:schemeClr val="accent1">
                    <a:lumMod val="75000"/>
                  </a:schemeClr>
                </a:solidFill>
              </a:rPr>
              <a:t>Ithaka</a:t>
            </a:r>
            <a:r>
              <a:rPr lang="cs-CZ" sz="3600" b="1" dirty="0">
                <a:solidFill>
                  <a:schemeClr val="accent1">
                    <a:lumMod val="75000"/>
                  </a:schemeClr>
                </a:solidFill>
              </a:rPr>
              <a:t> (1911)</a:t>
            </a:r>
          </a:p>
        </p:txBody>
      </p:sp>
      <p:sp>
        <p:nvSpPr>
          <p:cNvPr id="13" name="Content Placeholder 12">
            <a:extLst>
              <a:ext uri="{FF2B5EF4-FFF2-40B4-BE49-F238E27FC236}">
                <a16:creationId xmlns:a16="http://schemas.microsoft.com/office/drawing/2014/main" id="{A0F6C098-4572-489C-59EC-FF1485A062CB}"/>
              </a:ext>
            </a:extLst>
          </p:cNvPr>
          <p:cNvSpPr>
            <a:spLocks noGrp="1"/>
          </p:cNvSpPr>
          <p:nvPr>
            <p:ph idx="1"/>
          </p:nvPr>
        </p:nvSpPr>
        <p:spPr>
          <a:xfrm>
            <a:off x="5541263" y="457200"/>
            <a:ext cx="6007608" cy="187452"/>
          </a:xfrm>
        </p:spPr>
        <p:txBody>
          <a:bodyPr anchor="ctr">
            <a:normAutofit fontScale="32500" lnSpcReduction="20000"/>
          </a:bodyPr>
          <a:lstStyle/>
          <a:p>
            <a:endParaRPr lang="en-US" sz="2200" dirty="0"/>
          </a:p>
        </p:txBody>
      </p:sp>
      <p:pic>
        <p:nvPicPr>
          <p:cNvPr id="9" name="Obrázek 8" descr="Obsah obrázku zeď, muž, osoba, interiér&#10;&#10;Popis byl vytvořen automaticky">
            <a:extLst>
              <a:ext uri="{FF2B5EF4-FFF2-40B4-BE49-F238E27FC236}">
                <a16:creationId xmlns:a16="http://schemas.microsoft.com/office/drawing/2014/main" id="{B76515F8-D601-218E-F35B-0D8F57AF8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371" y="2569464"/>
            <a:ext cx="2566057" cy="3678936"/>
          </a:xfrm>
          <a:prstGeom prst="rect">
            <a:avLst/>
          </a:prstGeom>
        </p:spPr>
      </p:pic>
      <p:pic>
        <p:nvPicPr>
          <p:cNvPr id="5" name="Zástupný obsah 4" descr="Obsah obrázku text&#10;&#10;Popis byl vytvořen automaticky">
            <a:extLst>
              <a:ext uri="{FF2B5EF4-FFF2-40B4-BE49-F238E27FC236}">
                <a16:creationId xmlns:a16="http://schemas.microsoft.com/office/drawing/2014/main" id="{E6962184-DFA9-4C40-1195-2A5F5EED44BD}"/>
              </a:ext>
            </a:extLst>
          </p:cNvPr>
          <p:cNvPicPr>
            <a:picLocks noChangeAspect="1"/>
          </p:cNvPicPr>
          <p:nvPr/>
        </p:nvPicPr>
        <p:blipFill>
          <a:blip r:embed="rId3"/>
          <a:stretch>
            <a:fillRect/>
          </a:stretch>
        </p:blipFill>
        <p:spPr>
          <a:xfrm>
            <a:off x="5257799" y="855726"/>
            <a:ext cx="5791200" cy="5791200"/>
          </a:xfrm>
          <a:prstGeom prst="rect">
            <a:avLst/>
          </a:prstGeom>
        </p:spPr>
      </p:pic>
    </p:spTree>
    <p:extLst>
      <p:ext uri="{BB962C8B-B14F-4D97-AF65-F5344CB8AC3E}">
        <p14:creationId xmlns:p14="http://schemas.microsoft.com/office/powerpoint/2010/main" val="224196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1981200" y="777240"/>
            <a:ext cx="8229600" cy="5820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1"/>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algn="ctr" eaLnBrk="1" hangingPunct="1">
              <a:lnSpc>
                <a:spcPct val="100000"/>
              </a:lnSpc>
              <a:buClrTx/>
              <a:buFontTx/>
              <a:buNone/>
            </a:pPr>
            <a:r>
              <a:rPr lang="cs-CZ" altLang="cs-CZ" sz="2400" dirty="0">
                <a:solidFill>
                  <a:schemeClr val="tx1"/>
                </a:solidFill>
                <a:latin typeface="Calibri" panose="020F0502020204030204" pitchFamily="34" charset="0"/>
              </a:rPr>
              <a:t>Kazantzakis navazuje tam, kde končí Homérova </a:t>
            </a:r>
            <a:r>
              <a:rPr lang="cs-CZ" altLang="cs-CZ" sz="2400" i="1" dirty="0" err="1">
                <a:solidFill>
                  <a:schemeClr val="tx1"/>
                </a:solidFill>
                <a:latin typeface="Calibri" panose="020F0502020204030204" pitchFamily="34" charset="0"/>
              </a:rPr>
              <a:t>Odysseia</a:t>
            </a:r>
            <a:r>
              <a:rPr lang="cs-CZ" altLang="cs-CZ" sz="2400" i="1" dirty="0">
                <a:solidFill>
                  <a:schemeClr val="tx1"/>
                </a:solidFill>
                <a:latin typeface="Calibri" panose="020F0502020204030204" pitchFamily="34" charset="0"/>
              </a:rPr>
              <a:t>.</a:t>
            </a:r>
            <a:r>
              <a:rPr lang="cs-CZ" altLang="cs-CZ" sz="2400" dirty="0">
                <a:solidFill>
                  <a:schemeClr val="tx1"/>
                </a:solidFill>
                <a:latin typeface="Calibri" panose="020F0502020204030204" pitchFamily="34" charset="0"/>
              </a:rPr>
              <a:t> Kazantzakisův hrdina putuje po Peloponésu, Krétě, Egyptě. Jeho pouť je symbolem Kazantzakisova životního hledání, vlastních pochyb a nejistot. </a:t>
            </a:r>
            <a:br>
              <a:rPr lang="cs-CZ" altLang="cs-CZ" sz="2400" dirty="0">
                <a:solidFill>
                  <a:schemeClr val="tx1"/>
                </a:solidFill>
                <a:latin typeface="Calibri" panose="020F0502020204030204" pitchFamily="34" charset="0"/>
              </a:rPr>
            </a:b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Po jazykové stránce velmi pestré dílo (idiomy, dialektismy, neologismy).</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Autor studoval dialekty a reálie.</a:t>
            </a:r>
            <a:br>
              <a:rPr lang="cs-CZ" altLang="cs-CZ" sz="2400" dirty="0">
                <a:solidFill>
                  <a:schemeClr val="tx1"/>
                </a:solidFill>
                <a:latin typeface="Calibri" panose="020F0502020204030204" pitchFamily="34" charset="0"/>
              </a:rPr>
            </a:br>
            <a:endParaRPr lang="cs-CZ" altLang="cs-CZ" sz="2400" dirty="0">
              <a:solidFill>
                <a:schemeClr val="tx1"/>
              </a:solidFill>
              <a:latin typeface="Calibri" panose="020F0502020204030204" pitchFamily="34" charset="0"/>
            </a:endParaRPr>
          </a:p>
        </p:txBody>
      </p:sp>
      <p:pic>
        <p:nvPicPr>
          <p:cNvPr id="3" name="Obrázek 2" descr="Obsah obrázku text&#10;&#10;Popis byl vytvořen automaticky">
            <a:extLst>
              <a:ext uri="{FF2B5EF4-FFF2-40B4-BE49-F238E27FC236}">
                <a16:creationId xmlns:a16="http://schemas.microsoft.com/office/drawing/2014/main" id="{0660EEBB-F9EC-491B-815C-558D1A18B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395" y="3912518"/>
            <a:ext cx="1874795" cy="2777040"/>
          </a:xfrm>
          <a:prstGeom prst="rect">
            <a:avLst/>
          </a:prstGeom>
        </p:spPr>
      </p:pic>
    </p:spTree>
    <p:extLst>
      <p:ext uri="{BB962C8B-B14F-4D97-AF65-F5344CB8AC3E}">
        <p14:creationId xmlns:p14="http://schemas.microsoft.com/office/powerpoint/2010/main" val="12100679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1780674" y="923544"/>
            <a:ext cx="8430126" cy="5458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1"/>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algn="ctr" eaLnBrk="1" hangingPunct="1">
              <a:lnSpc>
                <a:spcPct val="100000"/>
              </a:lnSpc>
              <a:buClrTx/>
              <a:buFontTx/>
              <a:buNone/>
            </a:pPr>
            <a:r>
              <a:rPr lang="cs-CZ" altLang="cs-CZ" sz="3600" b="1" dirty="0">
                <a:solidFill>
                  <a:schemeClr val="accent5">
                    <a:lumMod val="50000"/>
                  </a:schemeClr>
                </a:solidFill>
                <a:latin typeface="Calibri" panose="020F0502020204030204" pitchFamily="34" charset="0"/>
              </a:rPr>
              <a:t>Dramata</a:t>
            </a:r>
            <a:br>
              <a:rPr lang="cs-CZ" altLang="cs-CZ" sz="2400" b="1" dirty="0">
                <a:solidFill>
                  <a:schemeClr val="tx1"/>
                </a:solidFill>
                <a:latin typeface="Calibri" panose="020F0502020204030204" pitchFamily="34" charset="0"/>
              </a:rPr>
            </a:br>
            <a:br>
              <a:rPr lang="cs-CZ" altLang="cs-CZ" sz="2800" b="1" dirty="0">
                <a:solidFill>
                  <a:schemeClr val="tx1"/>
                </a:solidFill>
                <a:latin typeface="Calibri" panose="020F0502020204030204" pitchFamily="34" charset="0"/>
              </a:rPr>
            </a:br>
            <a:r>
              <a:rPr lang="cs-CZ" altLang="cs-CZ" sz="2800" b="1" i="1" dirty="0">
                <a:solidFill>
                  <a:schemeClr val="tx1"/>
                </a:solidFill>
                <a:latin typeface="Calibri" panose="020F0502020204030204" pitchFamily="34" charset="0"/>
              </a:rPr>
              <a:t>Hlavní mistr </a:t>
            </a:r>
            <a:r>
              <a:rPr lang="cs-CZ" altLang="cs-CZ" sz="2800" dirty="0">
                <a:solidFill>
                  <a:schemeClr val="tx1"/>
                </a:solidFill>
                <a:latin typeface="Calibri" panose="020F0502020204030204" pitchFamily="34" charset="0"/>
              </a:rPr>
              <a:t>(</a:t>
            </a:r>
            <a:r>
              <a:rPr lang="cs-CZ" altLang="cs-CZ" sz="2800" b="1" i="1" dirty="0" err="1">
                <a:solidFill>
                  <a:schemeClr val="tx1"/>
                </a:solidFill>
                <a:latin typeface="Calibri" panose="020F0502020204030204" pitchFamily="34" charset="0"/>
              </a:rPr>
              <a:t>Πρωτομάστορ</a:t>
            </a:r>
            <a:r>
              <a:rPr lang="cs-CZ" altLang="cs-CZ" sz="2800" b="1" i="1" dirty="0">
                <a:solidFill>
                  <a:schemeClr val="tx1"/>
                </a:solidFill>
                <a:latin typeface="Calibri" panose="020F0502020204030204" pitchFamily="34" charset="0"/>
              </a:rPr>
              <a:t>ας, </a:t>
            </a:r>
            <a:r>
              <a:rPr lang="cs-CZ" altLang="cs-CZ" sz="2800" dirty="0">
                <a:solidFill>
                  <a:schemeClr val="tx1"/>
                </a:solidFill>
                <a:latin typeface="Calibri" panose="020F0502020204030204" pitchFamily="34" charset="0"/>
              </a:rPr>
              <a:t>1910) - vychází z námětu lidové písně </a:t>
            </a:r>
            <a:r>
              <a:rPr lang="cs-CZ" altLang="cs-CZ" sz="2800" i="1" dirty="0">
                <a:solidFill>
                  <a:schemeClr val="tx1"/>
                </a:solidFill>
                <a:latin typeface="Calibri" panose="020F0502020204030204" pitchFamily="34" charset="0"/>
              </a:rPr>
              <a:t>Most přes řeku Artu</a:t>
            </a:r>
            <a:br>
              <a:rPr lang="cs-CZ" altLang="cs-CZ" sz="2800" i="1" dirty="0">
                <a:solidFill>
                  <a:schemeClr val="tx1"/>
                </a:solidFill>
                <a:latin typeface="Calibri" panose="020F0502020204030204" pitchFamily="34" charset="0"/>
              </a:rPr>
            </a:br>
            <a:r>
              <a:rPr lang="cs-CZ" altLang="cs-CZ" sz="2800" i="1" dirty="0">
                <a:solidFill>
                  <a:schemeClr val="tx1"/>
                </a:solidFill>
                <a:latin typeface="Calibri" panose="020F0502020204030204" pitchFamily="34" charset="0"/>
              </a:rPr>
              <a:t>Kristus (Χριστός)</a:t>
            </a:r>
            <a:br>
              <a:rPr lang="cs-CZ" altLang="cs-CZ" sz="2800" i="1" dirty="0">
                <a:solidFill>
                  <a:schemeClr val="tx1"/>
                </a:solidFill>
                <a:latin typeface="Calibri" panose="020F0502020204030204" pitchFamily="34" charset="0"/>
              </a:rPr>
            </a:br>
            <a:r>
              <a:rPr lang="cs-CZ" altLang="cs-CZ" sz="2800" i="1" dirty="0">
                <a:solidFill>
                  <a:schemeClr val="tx1"/>
                </a:solidFill>
                <a:latin typeface="Calibri" panose="020F0502020204030204" pitchFamily="34" charset="0"/>
              </a:rPr>
              <a:t>Julián Apostata (Ιουλιανός ο Παραβάτης) </a:t>
            </a:r>
            <a:br>
              <a:rPr lang="cs-CZ" altLang="cs-CZ" sz="2800" i="1" dirty="0">
                <a:solidFill>
                  <a:schemeClr val="tx1"/>
                </a:solidFill>
                <a:latin typeface="Calibri" panose="020F0502020204030204" pitchFamily="34" charset="0"/>
              </a:rPr>
            </a:br>
            <a:r>
              <a:rPr lang="cs-CZ" altLang="cs-CZ" sz="2800" i="1" dirty="0">
                <a:solidFill>
                  <a:schemeClr val="tx1"/>
                </a:solidFill>
                <a:latin typeface="Calibri" panose="020F0502020204030204" pitchFamily="34" charset="0"/>
              </a:rPr>
              <a:t>Nikéforos Fokas (Νικηφόρος Φωκάς)</a:t>
            </a:r>
            <a:br>
              <a:rPr lang="cs-CZ" altLang="cs-CZ" sz="2800" i="1" dirty="0">
                <a:solidFill>
                  <a:schemeClr val="tx1"/>
                </a:solidFill>
                <a:latin typeface="Calibri" panose="020F0502020204030204" pitchFamily="34" charset="0"/>
              </a:rPr>
            </a:br>
            <a:r>
              <a:rPr lang="cs-CZ" altLang="cs-CZ" sz="2800" i="1" dirty="0">
                <a:solidFill>
                  <a:schemeClr val="tx1"/>
                </a:solidFill>
                <a:latin typeface="Calibri" panose="020F0502020204030204" pitchFamily="34" charset="0"/>
              </a:rPr>
              <a:t>Konstantinos Palaiologos (Κωνσταντίνος ο Παλαιολόγος) </a:t>
            </a:r>
            <a:br>
              <a:rPr lang="cs-CZ" altLang="cs-CZ" sz="2800" i="1" dirty="0">
                <a:solidFill>
                  <a:schemeClr val="tx1"/>
                </a:solidFill>
                <a:latin typeface="Calibri" panose="020F0502020204030204" pitchFamily="34" charset="0"/>
              </a:rPr>
            </a:br>
            <a:r>
              <a:rPr lang="cs-CZ" altLang="cs-CZ" sz="2800" i="1" dirty="0">
                <a:solidFill>
                  <a:schemeClr val="tx1"/>
                </a:solidFill>
                <a:latin typeface="Calibri" panose="020F0502020204030204" pitchFamily="34" charset="0"/>
              </a:rPr>
              <a:t>Kapodistrias (Καποδίστριας)</a:t>
            </a:r>
            <a:br>
              <a:rPr lang="cs-CZ" altLang="cs-CZ" sz="2800" i="1" dirty="0">
                <a:solidFill>
                  <a:schemeClr val="tx1"/>
                </a:solidFill>
                <a:latin typeface="Calibri" panose="020F0502020204030204" pitchFamily="34" charset="0"/>
              </a:rPr>
            </a:br>
            <a:r>
              <a:rPr lang="cs-CZ" altLang="cs-CZ" sz="2800" i="1" dirty="0">
                <a:solidFill>
                  <a:schemeClr val="tx1"/>
                </a:solidFill>
                <a:latin typeface="Calibri" panose="020F0502020204030204" pitchFamily="34" charset="0"/>
              </a:rPr>
              <a:t>Kryštof Kolumbus (Χριστόφορος Κολόμβος)</a:t>
            </a:r>
            <a:br>
              <a:rPr lang="cs-CZ" altLang="cs-CZ" sz="2800" i="1" dirty="0">
                <a:solidFill>
                  <a:schemeClr val="tx1"/>
                </a:solidFill>
                <a:latin typeface="Calibri" panose="020F0502020204030204" pitchFamily="34" charset="0"/>
              </a:rPr>
            </a:br>
            <a:r>
              <a:rPr lang="cs-CZ" altLang="cs-CZ" sz="2800" i="1" dirty="0">
                <a:solidFill>
                  <a:schemeClr val="tx1"/>
                </a:solidFill>
                <a:latin typeface="Calibri" panose="020F0502020204030204" pitchFamily="34" charset="0"/>
              </a:rPr>
              <a:t>Budha (Βούδας)</a:t>
            </a:r>
          </a:p>
        </p:txBody>
      </p:sp>
    </p:spTree>
    <p:extLst>
      <p:ext uri="{BB962C8B-B14F-4D97-AF65-F5344CB8AC3E}">
        <p14:creationId xmlns:p14="http://schemas.microsoft.com/office/powerpoint/2010/main" val="5487367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54075"/>
          </a:xfrm>
        </p:spPr>
        <p:txBody>
          <a:bodyPr/>
          <a:lstStyle/>
          <a:p>
            <a:r>
              <a:rPr lang="cs-CZ" dirty="0"/>
              <a:t>Nikos Kazantzakis - romány</a:t>
            </a:r>
            <a:endParaRPr lang="el-GR" dirty="0"/>
          </a:p>
        </p:txBody>
      </p:sp>
      <p:sp>
        <p:nvSpPr>
          <p:cNvPr id="3" name="Zástupný symbol pro obsah 2"/>
          <p:cNvSpPr>
            <a:spLocks noGrp="1"/>
          </p:cNvSpPr>
          <p:nvPr>
            <p:ph idx="1"/>
          </p:nvPr>
        </p:nvSpPr>
        <p:spPr>
          <a:xfrm>
            <a:off x="838200" y="1219200"/>
            <a:ext cx="10515600" cy="4957763"/>
          </a:xfrm>
        </p:spPr>
        <p:txBody>
          <a:bodyPr>
            <a:normAutofit fontScale="70000" lnSpcReduction="20000"/>
          </a:bodyPr>
          <a:lstStyle/>
          <a:p>
            <a:pPr marL="0" indent="0">
              <a:lnSpc>
                <a:spcPct val="150000"/>
              </a:lnSpc>
              <a:spcBef>
                <a:spcPts val="600"/>
              </a:spcBef>
              <a:buNone/>
            </a:pPr>
            <a:r>
              <a:rPr lang="cs-CZ" altLang="cs-CZ" i="1" dirty="0">
                <a:latin typeface="Calibri" panose="020F0502020204030204" pitchFamily="34" charset="0"/>
              </a:rPr>
              <a:t>Řek </a:t>
            </a:r>
            <a:r>
              <a:rPr lang="cs-CZ" altLang="cs-CZ" i="1" dirty="0" err="1">
                <a:latin typeface="Calibri" panose="020F0502020204030204" pitchFamily="34" charset="0"/>
              </a:rPr>
              <a:t>Zorbas</a:t>
            </a:r>
            <a:r>
              <a:rPr lang="cs-CZ" altLang="cs-CZ" i="1" dirty="0">
                <a:latin typeface="Calibri" panose="020F0502020204030204" pitchFamily="34" charset="0"/>
              </a:rPr>
              <a:t> / Alexis </a:t>
            </a:r>
            <a:r>
              <a:rPr lang="cs-CZ" altLang="cs-CZ" i="1" dirty="0" err="1">
                <a:latin typeface="Calibri" panose="020F0502020204030204" pitchFamily="34" charset="0"/>
              </a:rPr>
              <a:t>Zorbas</a:t>
            </a:r>
            <a:r>
              <a:rPr lang="cs-CZ" altLang="cs-CZ" i="1" dirty="0">
                <a:latin typeface="Calibri" panose="020F0502020204030204" pitchFamily="34" charset="0"/>
              </a:rPr>
              <a:t> (</a:t>
            </a:r>
            <a:r>
              <a:rPr lang="cs-CZ" altLang="cs-CZ" i="1" dirty="0" err="1">
                <a:latin typeface="Calibri" panose="020F0502020204030204" pitchFamily="34" charset="0"/>
              </a:rPr>
              <a:t>Βίος</a:t>
            </a:r>
            <a:r>
              <a:rPr lang="cs-CZ" altLang="cs-CZ" i="1" dirty="0">
                <a:latin typeface="Calibri" panose="020F0502020204030204" pitchFamily="34" charset="0"/>
              </a:rPr>
              <a:t> και π</a:t>
            </a:r>
            <a:r>
              <a:rPr lang="cs-CZ" altLang="cs-CZ" i="1" dirty="0" err="1">
                <a:latin typeface="Calibri" panose="020F0502020204030204" pitchFamily="34" charset="0"/>
              </a:rPr>
              <a:t>ολιτεί</a:t>
            </a:r>
            <a:r>
              <a:rPr lang="cs-CZ" altLang="cs-CZ" i="1" dirty="0">
                <a:latin typeface="Calibri" panose="020F0502020204030204" pitchFamily="34" charset="0"/>
              </a:rPr>
              <a:t>α του Αλέξη Ζορμπά, </a:t>
            </a:r>
            <a:r>
              <a:rPr lang="cs-CZ" altLang="cs-CZ" dirty="0">
                <a:latin typeface="Calibri" panose="020F0502020204030204" pitchFamily="34" charset="0"/>
              </a:rPr>
              <a:t>1946)</a:t>
            </a:r>
          </a:p>
          <a:p>
            <a:pPr marL="0" indent="0">
              <a:lnSpc>
                <a:spcPct val="150000"/>
              </a:lnSpc>
              <a:spcBef>
                <a:spcPts val="600"/>
              </a:spcBef>
              <a:buNone/>
            </a:pPr>
            <a:r>
              <a:rPr lang="cs-CZ" altLang="cs-CZ" i="1" dirty="0">
                <a:latin typeface="Calibri" panose="020F0502020204030204" pitchFamily="34" charset="0"/>
              </a:rPr>
              <a:t>Kapitán Michalis. Svobodu nebo smrt </a:t>
            </a:r>
          </a:p>
          <a:p>
            <a:pPr marL="0" indent="0">
              <a:lnSpc>
                <a:spcPct val="150000"/>
              </a:lnSpc>
              <a:spcBef>
                <a:spcPts val="600"/>
              </a:spcBef>
              <a:buNone/>
            </a:pPr>
            <a:r>
              <a:rPr lang="cs-CZ" altLang="cs-CZ" dirty="0">
                <a:latin typeface="Calibri" panose="020F0502020204030204" pitchFamily="34" charset="0"/>
              </a:rPr>
              <a:t>(</a:t>
            </a:r>
            <a:r>
              <a:rPr lang="cs-CZ" altLang="cs-CZ" i="1" dirty="0">
                <a:latin typeface="Calibri" panose="020F0502020204030204" pitchFamily="34" charset="0"/>
              </a:rPr>
              <a:t>Ο καπετάν Μιχάλης. E</a:t>
            </a:r>
            <a:r>
              <a:rPr lang="el-GR" altLang="cs-CZ" i="1" dirty="0" err="1">
                <a:latin typeface="Calibri" panose="020F0502020204030204" pitchFamily="34" charset="0"/>
              </a:rPr>
              <a:t>λευθερία</a:t>
            </a:r>
            <a:r>
              <a:rPr lang="el-GR" altLang="cs-CZ" i="1" dirty="0">
                <a:latin typeface="Calibri" panose="020F0502020204030204" pitchFamily="34" charset="0"/>
              </a:rPr>
              <a:t> ή θάνατος, </a:t>
            </a:r>
            <a:r>
              <a:rPr lang="cs-CZ" altLang="cs-CZ" dirty="0">
                <a:latin typeface="Calibri" panose="020F0502020204030204" pitchFamily="34" charset="0"/>
              </a:rPr>
              <a:t>1953)</a:t>
            </a:r>
            <a:br>
              <a:rPr lang="cs-CZ" altLang="cs-CZ" dirty="0">
                <a:latin typeface="Calibri" panose="020F0502020204030204" pitchFamily="34" charset="0"/>
              </a:rPr>
            </a:br>
            <a:r>
              <a:rPr lang="cs-CZ" altLang="cs-CZ" dirty="0">
                <a:latin typeface="Calibri" panose="020F0502020204030204" pitchFamily="34" charset="0"/>
              </a:rPr>
              <a:t>Kristus znovu ukřižovaný (</a:t>
            </a:r>
            <a:r>
              <a:rPr lang="cs-CZ" altLang="cs-CZ" i="1" dirty="0">
                <a:latin typeface="Calibri" panose="020F0502020204030204" pitchFamily="34" charset="0"/>
              </a:rPr>
              <a:t>Ο </a:t>
            </a:r>
            <a:r>
              <a:rPr lang="cs-CZ" altLang="cs-CZ" i="1" dirty="0" err="1">
                <a:latin typeface="Calibri" panose="020F0502020204030204" pitchFamily="34" charset="0"/>
              </a:rPr>
              <a:t>Χριστός</a:t>
            </a:r>
            <a:r>
              <a:rPr lang="cs-CZ" altLang="cs-CZ" i="1" dirty="0">
                <a:latin typeface="Calibri" panose="020F0502020204030204" pitchFamily="34" charset="0"/>
              </a:rPr>
              <a:t> ξανα</a:t>
            </a:r>
            <a:r>
              <a:rPr lang="cs-CZ" altLang="cs-CZ" i="1" dirty="0" err="1">
                <a:latin typeface="Calibri" panose="020F0502020204030204" pitchFamily="34" charset="0"/>
              </a:rPr>
              <a:t>στ</a:t>
            </a:r>
            <a:r>
              <a:rPr lang="cs-CZ" altLang="cs-CZ" i="1" dirty="0">
                <a:latin typeface="Calibri" panose="020F0502020204030204" pitchFamily="34" charset="0"/>
              </a:rPr>
              <a:t>αυρώνεται, </a:t>
            </a:r>
            <a:r>
              <a:rPr lang="cs-CZ" altLang="cs-CZ" dirty="0">
                <a:latin typeface="Calibri" panose="020F0502020204030204" pitchFamily="34" charset="0"/>
              </a:rPr>
              <a:t>1954)</a:t>
            </a:r>
            <a:br>
              <a:rPr lang="cs-CZ" altLang="cs-CZ" dirty="0">
                <a:latin typeface="Calibri" panose="020F0502020204030204" pitchFamily="34" charset="0"/>
              </a:rPr>
            </a:br>
            <a:r>
              <a:rPr lang="cs-CZ" altLang="cs-CZ" dirty="0">
                <a:latin typeface="Calibri" panose="020F0502020204030204" pitchFamily="34" charset="0"/>
              </a:rPr>
              <a:t>Poslední pokušení (</a:t>
            </a:r>
            <a:r>
              <a:rPr lang="cs-CZ" altLang="cs-CZ" i="1" dirty="0">
                <a:latin typeface="Calibri" panose="020F0502020204030204" pitchFamily="34" charset="0"/>
              </a:rPr>
              <a:t>Ο τελευταίος πειρασμός, </a:t>
            </a:r>
            <a:r>
              <a:rPr lang="cs-CZ" altLang="cs-CZ" dirty="0">
                <a:latin typeface="Calibri" panose="020F0502020204030204" pitchFamily="34" charset="0"/>
              </a:rPr>
              <a:t>1955)</a:t>
            </a:r>
            <a:br>
              <a:rPr lang="cs-CZ" altLang="cs-CZ" dirty="0">
                <a:latin typeface="Calibri" panose="020F0502020204030204" pitchFamily="34" charset="0"/>
              </a:rPr>
            </a:br>
            <a:r>
              <a:rPr lang="cs-CZ" altLang="cs-CZ" dirty="0">
                <a:latin typeface="Calibri" panose="020F0502020204030204" pitchFamily="34" charset="0"/>
              </a:rPr>
              <a:t>Chuďásek Boží (</a:t>
            </a:r>
            <a:r>
              <a:rPr lang="cs-CZ" altLang="cs-CZ" i="1" dirty="0">
                <a:latin typeface="Calibri" panose="020F0502020204030204" pitchFamily="34" charset="0"/>
              </a:rPr>
              <a:t>Ο Φτωχούλης του Θεού, </a:t>
            </a:r>
            <a:r>
              <a:rPr lang="cs-CZ" altLang="cs-CZ" dirty="0">
                <a:latin typeface="Calibri" panose="020F0502020204030204" pitchFamily="34" charset="0"/>
              </a:rPr>
              <a:t>1956)</a:t>
            </a:r>
            <a:br>
              <a:rPr lang="cs-CZ" altLang="cs-CZ" dirty="0">
                <a:latin typeface="Calibri" panose="020F0502020204030204" pitchFamily="34" charset="0"/>
              </a:rPr>
            </a:br>
            <a:r>
              <a:rPr lang="cs-CZ" altLang="cs-CZ" dirty="0">
                <a:latin typeface="Calibri" panose="020F0502020204030204" pitchFamily="34" charset="0"/>
              </a:rPr>
              <a:t>Hlášení El Grecovi (</a:t>
            </a:r>
            <a:r>
              <a:rPr lang="cs-CZ" altLang="cs-CZ" i="1" dirty="0">
                <a:latin typeface="Calibri" panose="020F0502020204030204" pitchFamily="34" charset="0"/>
              </a:rPr>
              <a:t>Αναφορά στον Γκρέκο, 1</a:t>
            </a:r>
            <a:r>
              <a:rPr lang="cs-CZ" altLang="cs-CZ" dirty="0">
                <a:latin typeface="Calibri" panose="020F0502020204030204" pitchFamily="34" charset="0"/>
              </a:rPr>
              <a:t>961)</a:t>
            </a:r>
            <a:br>
              <a:rPr lang="cs-CZ" altLang="cs-CZ" dirty="0">
                <a:latin typeface="Calibri" panose="020F0502020204030204" pitchFamily="34" charset="0"/>
              </a:rPr>
            </a:br>
            <a:r>
              <a:rPr lang="cs-CZ" altLang="cs-CZ" dirty="0">
                <a:latin typeface="Calibri" panose="020F0502020204030204" pitchFamily="34" charset="0"/>
              </a:rPr>
              <a:t>Bratrovrazi. (</a:t>
            </a:r>
            <a:r>
              <a:rPr lang="cs-CZ" altLang="cs-CZ" i="1" dirty="0" err="1">
                <a:latin typeface="Calibri" panose="020F0502020204030204" pitchFamily="34" charset="0"/>
              </a:rPr>
              <a:t>Οι</a:t>
            </a:r>
            <a:r>
              <a:rPr lang="cs-CZ" altLang="cs-CZ" i="1" dirty="0">
                <a:latin typeface="Calibri" panose="020F0502020204030204" pitchFamily="34" charset="0"/>
              </a:rPr>
              <a:t> αδερφοφάδες. </a:t>
            </a:r>
            <a:r>
              <a:rPr lang="cs-CZ" altLang="cs-CZ" i="1" dirty="0" err="1">
                <a:latin typeface="Calibri" panose="020F0502020204030204" pitchFamily="34" charset="0"/>
              </a:rPr>
              <a:t>θέλει</a:t>
            </a:r>
            <a:r>
              <a:rPr lang="cs-CZ" altLang="cs-CZ" i="1" dirty="0">
                <a:latin typeface="Calibri" panose="020F0502020204030204" pitchFamily="34" charset="0"/>
              </a:rPr>
              <a:t>, </a:t>
            </a:r>
            <a:r>
              <a:rPr lang="cs-CZ" altLang="cs-CZ" i="1" dirty="0" err="1">
                <a:latin typeface="Calibri" panose="020F0502020204030204" pitchFamily="34" charset="0"/>
              </a:rPr>
              <a:t>λέει</a:t>
            </a:r>
            <a:r>
              <a:rPr lang="cs-CZ" altLang="cs-CZ" i="1" dirty="0">
                <a:latin typeface="Calibri" panose="020F0502020204030204" pitchFamily="34" charset="0"/>
              </a:rPr>
              <a:t>, να 'ναι </a:t>
            </a:r>
            <a:r>
              <a:rPr lang="cs-CZ" altLang="cs-CZ" i="1" dirty="0" err="1">
                <a:latin typeface="Calibri" panose="020F0502020204030204" pitchFamily="34" charset="0"/>
              </a:rPr>
              <a:t>λεύτερος</a:t>
            </a:r>
            <a:r>
              <a:rPr lang="cs-CZ" altLang="cs-CZ" i="1" dirty="0">
                <a:latin typeface="Calibri" panose="020F0502020204030204" pitchFamily="34" charset="0"/>
              </a:rPr>
              <a:t>, </a:t>
            </a:r>
            <a:r>
              <a:rPr lang="cs-CZ" altLang="cs-CZ" i="1" dirty="0" err="1">
                <a:latin typeface="Calibri" panose="020F0502020204030204" pitchFamily="34" charset="0"/>
              </a:rPr>
              <a:t>σκοτώστε</a:t>
            </a:r>
            <a:r>
              <a:rPr lang="cs-CZ" altLang="cs-CZ" i="1" dirty="0">
                <a:latin typeface="Calibri" panose="020F0502020204030204" pitchFamily="34" charset="0"/>
              </a:rPr>
              <a:t> </a:t>
            </a:r>
            <a:r>
              <a:rPr lang="cs-CZ" altLang="cs-CZ" i="1" dirty="0" err="1">
                <a:latin typeface="Calibri" panose="020F0502020204030204" pitchFamily="34" charset="0"/>
              </a:rPr>
              <a:t>τον</a:t>
            </a:r>
            <a:r>
              <a:rPr lang="cs-CZ" altLang="cs-CZ" i="1" dirty="0">
                <a:latin typeface="Calibri" panose="020F0502020204030204" pitchFamily="34" charset="0"/>
              </a:rPr>
              <a:t>!, </a:t>
            </a:r>
            <a:r>
              <a:rPr lang="cs-CZ" altLang="cs-CZ" dirty="0">
                <a:latin typeface="Calibri" panose="020F0502020204030204" pitchFamily="34" charset="0"/>
              </a:rPr>
              <a:t>1963)</a:t>
            </a:r>
            <a:br>
              <a:rPr lang="cs-CZ" altLang="cs-CZ" dirty="0">
                <a:latin typeface="Calibri" panose="020F0502020204030204" pitchFamily="34" charset="0"/>
              </a:rPr>
            </a:br>
            <a:br>
              <a:rPr lang="cs-CZ" altLang="cs-CZ" dirty="0">
                <a:latin typeface="Calibri" panose="020F0502020204030204" pitchFamily="34" charset="0"/>
              </a:rPr>
            </a:br>
            <a:r>
              <a:rPr lang="cs-CZ" altLang="cs-CZ" dirty="0">
                <a:latin typeface="Calibri" panose="020F0502020204030204" pitchFamily="34" charset="0"/>
              </a:rPr>
              <a:t>V palácích </a:t>
            </a:r>
            <a:r>
              <a:rPr lang="cs-CZ" altLang="cs-CZ" dirty="0" err="1">
                <a:latin typeface="Calibri" panose="020F0502020204030204" pitchFamily="34" charset="0"/>
              </a:rPr>
              <a:t>Knóssu</a:t>
            </a:r>
            <a:r>
              <a:rPr lang="cs-CZ" altLang="cs-CZ" dirty="0">
                <a:latin typeface="Calibri" panose="020F0502020204030204" pitchFamily="34" charset="0"/>
              </a:rPr>
              <a:t> (</a:t>
            </a:r>
            <a:r>
              <a:rPr lang="cs-CZ" altLang="cs-CZ" i="1" dirty="0" err="1">
                <a:latin typeface="Calibri" panose="020F0502020204030204" pitchFamily="34" charset="0"/>
              </a:rPr>
              <a:t>Στ</a:t>
            </a:r>
            <a:r>
              <a:rPr lang="cs-CZ" altLang="cs-CZ" i="1" dirty="0">
                <a:latin typeface="Calibri" panose="020F0502020204030204" pitchFamily="34" charset="0"/>
              </a:rPr>
              <a:t>α παλάτια της Κνωσού, </a:t>
            </a:r>
            <a:r>
              <a:rPr lang="cs-CZ" altLang="cs-CZ" dirty="0">
                <a:latin typeface="Calibri" panose="020F0502020204030204" pitchFamily="34" charset="0"/>
              </a:rPr>
              <a:t>1981)</a:t>
            </a:r>
            <a:br>
              <a:rPr lang="cs-CZ" altLang="cs-CZ" dirty="0">
                <a:latin typeface="Calibri" panose="020F0502020204030204" pitchFamily="34" charset="0"/>
              </a:rPr>
            </a:br>
            <a:endParaRPr lang="el-GR"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4828" y="1666595"/>
            <a:ext cx="3538071" cy="1990165"/>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621" y="3842240"/>
            <a:ext cx="1673415" cy="2520203"/>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251" y="4856099"/>
            <a:ext cx="2438400" cy="1636776"/>
          </a:xfrm>
          <a:prstGeom prst="rect">
            <a:avLst/>
          </a:prstGeom>
        </p:spPr>
      </p:pic>
    </p:spTree>
    <p:extLst>
      <p:ext uri="{BB962C8B-B14F-4D97-AF65-F5344CB8AC3E}">
        <p14:creationId xmlns:p14="http://schemas.microsoft.com/office/powerpoint/2010/main" val="235590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981200" y="274638"/>
            <a:ext cx="8229600" cy="632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a:lnSpc>
                <a:spcPct val="100000"/>
              </a:lnSpc>
              <a:buClrTx/>
            </a:pPr>
            <a:r>
              <a:rPr lang="cs-CZ" altLang="cs-CZ" sz="2400" dirty="0">
                <a:solidFill>
                  <a:schemeClr val="tx1"/>
                </a:solidFill>
                <a:latin typeface="Calibri" panose="020F0502020204030204" pitchFamily="34" charset="0"/>
              </a:rPr>
              <a:t>           </a:t>
            </a:r>
            <a:br>
              <a:rPr lang="cs-CZ" altLang="cs-CZ" sz="2400" dirty="0">
                <a:solidFill>
                  <a:schemeClr val="tx1"/>
                </a:solidFill>
                <a:latin typeface="Calibri" panose="020F0502020204030204" pitchFamily="34" charset="0"/>
              </a:rPr>
            </a:br>
            <a:br>
              <a:rPr lang="cs-CZ" altLang="cs-CZ" sz="2400" dirty="0">
                <a:solidFill>
                  <a:schemeClr val="tx1"/>
                </a:solidFill>
                <a:latin typeface="Calibri" panose="020F0502020204030204" pitchFamily="34" charset="0"/>
              </a:rPr>
            </a:br>
            <a:r>
              <a:rPr lang="cs-CZ" altLang="cs-CZ" sz="2400" b="1" dirty="0">
                <a:solidFill>
                  <a:schemeClr val="tx1"/>
                </a:solidFill>
                <a:latin typeface="Calibri" panose="020F0502020204030204" pitchFamily="34" charset="0"/>
              </a:rPr>
              <a:t>              </a:t>
            </a:r>
            <a:r>
              <a:rPr lang="cs-CZ" altLang="cs-CZ" sz="3600" b="1" dirty="0">
                <a:solidFill>
                  <a:schemeClr val="accent5">
                    <a:lumMod val="50000"/>
                  </a:schemeClr>
                </a:solidFill>
                <a:latin typeface="Calibri" panose="020F0502020204030204" pitchFamily="34" charset="0"/>
              </a:rPr>
              <a:t>Nikos Kazantzakis</a:t>
            </a:r>
            <a:br>
              <a:rPr lang="cs-CZ" altLang="cs-CZ" sz="3600" b="1"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(1883 – 1957)</a:t>
            </a:r>
            <a:br>
              <a:rPr lang="cs-CZ" altLang="cs-CZ" sz="2400" dirty="0">
                <a:solidFill>
                  <a:schemeClr val="tx1"/>
                </a:solidFill>
                <a:latin typeface="Calibri" panose="020F0502020204030204" pitchFamily="34" charset="0"/>
              </a:rPr>
            </a:b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první řecký celosvětově uznávaný autor</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přeložen do více jak 40 jazyků</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velmi rozsáhlé a různorodé dílo</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poezie, dramata, romány, cestopisy</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romány zfilmovány (</a:t>
            </a:r>
            <a:r>
              <a:rPr lang="cs-CZ" altLang="cs-CZ" sz="2400" i="1" dirty="0">
                <a:solidFill>
                  <a:schemeClr val="tx1"/>
                </a:solidFill>
                <a:latin typeface="Calibri" panose="020F0502020204030204" pitchFamily="34" charset="0"/>
              </a:rPr>
              <a:t>Řek </a:t>
            </a:r>
            <a:r>
              <a:rPr lang="cs-CZ" altLang="cs-CZ" sz="2400" i="1" dirty="0" err="1">
                <a:solidFill>
                  <a:schemeClr val="tx1"/>
                </a:solidFill>
                <a:latin typeface="Calibri" panose="020F0502020204030204" pitchFamily="34" charset="0"/>
              </a:rPr>
              <a:t>Zorbas</a:t>
            </a:r>
            <a:r>
              <a:rPr lang="cs-CZ" altLang="cs-CZ" sz="2400" i="1" dirty="0">
                <a:solidFill>
                  <a:schemeClr val="tx1"/>
                </a:solidFill>
                <a:latin typeface="Calibri" panose="020F0502020204030204" pitchFamily="34" charset="0"/>
              </a:rPr>
              <a:t>, Poslední pokušení, Kristus znovu ukřižovaný</a:t>
            </a:r>
            <a:r>
              <a:rPr lang="cs-CZ" altLang="cs-CZ" sz="2400" dirty="0">
                <a:solidFill>
                  <a:schemeClr val="tx1"/>
                </a:solidFill>
                <a:latin typeface="Calibri" panose="020F0502020204030204" pitchFamily="34" charset="0"/>
              </a:rPr>
              <a:t>)</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B. Martinů: opera </a:t>
            </a:r>
            <a:r>
              <a:rPr lang="cs-CZ" altLang="cs-CZ" sz="2400" b="1" i="1" dirty="0">
                <a:solidFill>
                  <a:schemeClr val="accent6">
                    <a:lumMod val="75000"/>
                  </a:schemeClr>
                </a:solidFill>
                <a:latin typeface="Calibri" panose="020F0502020204030204" pitchFamily="34" charset="0"/>
              </a:rPr>
              <a:t>Řecké pašije</a:t>
            </a:r>
            <a:br>
              <a:rPr lang="cs-CZ" altLang="cs-CZ" sz="2400" dirty="0">
                <a:solidFill>
                  <a:schemeClr val="tx1"/>
                </a:solidFill>
                <a:latin typeface="Calibri" panose="020F0502020204030204" pitchFamily="34" charset="0"/>
              </a:rPr>
            </a:b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Kazantzakisovo muzeum:</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hlinkClick r:id="rId3"/>
              </a:rPr>
              <a:t>https://www.kazantzaki.gr/gr/home#</a:t>
            </a:r>
            <a:endParaRPr lang="el-GR" altLang="cs-CZ" sz="2400" dirty="0">
              <a:solidFill>
                <a:schemeClr val="tx1"/>
              </a:solidFill>
              <a:latin typeface="Calibri" panose="020F0502020204030204" pitchFamily="34" charset="0"/>
            </a:endParaRPr>
          </a:p>
          <a:p>
            <a:pPr>
              <a:lnSpc>
                <a:spcPct val="100000"/>
              </a:lnSpc>
              <a:buClrTx/>
            </a:pPr>
            <a:br>
              <a:rPr lang="cs-CZ" altLang="cs-CZ" sz="2400" dirty="0">
                <a:solidFill>
                  <a:schemeClr val="tx1"/>
                </a:solidFill>
                <a:latin typeface="Calibri" panose="020F0502020204030204" pitchFamily="34" charset="0"/>
              </a:rPr>
            </a:br>
            <a:br>
              <a:rPr lang="cs-CZ" altLang="cs-CZ" sz="2400" dirty="0">
                <a:solidFill>
                  <a:srgbClr val="000000"/>
                </a:solidFill>
                <a:latin typeface="Calibri" panose="020F0502020204030204" pitchFamily="34" charset="0"/>
              </a:rPr>
            </a:br>
            <a:br>
              <a:rPr lang="cs-CZ" altLang="cs-CZ" sz="2400" dirty="0">
                <a:solidFill>
                  <a:srgbClr val="000000"/>
                </a:solidFill>
                <a:latin typeface="Calibri" panose="020F0502020204030204" pitchFamily="34" charset="0"/>
              </a:rPr>
            </a:br>
            <a:endParaRPr lang="cs-CZ" altLang="cs-CZ" sz="2400" dirty="0">
              <a:solidFill>
                <a:srgbClr val="000000"/>
              </a:solidFill>
              <a:latin typeface="Calibri" panose="020F0502020204030204" pitchFamily="34" charset="0"/>
            </a:endParaRPr>
          </a:p>
        </p:txBody>
      </p:sp>
      <p:pic>
        <p:nvPicPr>
          <p:cNvPr id="82947" name="Obráze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53350" y="196057"/>
            <a:ext cx="24574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7661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80160" y="973479"/>
            <a:ext cx="9250680" cy="5262979"/>
          </a:xfrm>
          <a:prstGeom prst="rect">
            <a:avLst/>
          </a:prstGeom>
        </p:spPr>
        <p:txBody>
          <a:bodyPr wrap="square">
            <a:spAutoFit/>
          </a:bodyPr>
          <a:lstStyle/>
          <a:p>
            <a:pPr>
              <a:spcAft>
                <a:spcPts val="1200"/>
              </a:spcAft>
            </a:pPr>
            <a:r>
              <a:rPr lang="cs-CZ" sz="2400" kern="150" dirty="0">
                <a:latin typeface="Calibri" panose="020F0502020204030204" pitchFamily="34" charset="0"/>
                <a:ea typeface="Lucida Sans Unicode" panose="020B0602030504020204" pitchFamily="34" charset="0"/>
                <a:cs typeface="Calibri" panose="020F0502020204030204" pitchFamily="34" charset="0"/>
              </a:rPr>
              <a:t>V posledních dnech pracuji na dokončení románu </a:t>
            </a:r>
            <a:r>
              <a:rPr lang="cs-CZ" sz="2400" i="1" kern="150" dirty="0">
                <a:latin typeface="Calibri" panose="020F0502020204030204" pitchFamily="34" charset="0"/>
                <a:ea typeface="Lucida Sans Unicode" panose="020B0602030504020204" pitchFamily="34" charset="0"/>
                <a:cs typeface="Calibri" panose="020F0502020204030204" pitchFamily="34" charset="0"/>
              </a:rPr>
              <a:t>Kristus znovu ukřižovaný</a:t>
            </a:r>
            <a:r>
              <a:rPr lang="cs-CZ" sz="2400" kern="150" dirty="0">
                <a:latin typeface="Calibri" panose="020F0502020204030204" pitchFamily="34" charset="0"/>
                <a:ea typeface="Lucida Sans Unicode" panose="020B0602030504020204" pitchFamily="34" charset="0"/>
                <a:cs typeface="Calibri" panose="020F0502020204030204" pitchFamily="34" charset="0"/>
              </a:rPr>
              <a:t>, počtem stran se blíží už k pěti stům. Je to </a:t>
            </a:r>
            <a:r>
              <a:rPr lang="cs-CZ" sz="2400" kern="150" dirty="0">
                <a:latin typeface="Calibri" panose="020F0502020204030204" pitchFamily="34" charset="0"/>
                <a:ea typeface="Courier New" panose="02070309020205020404" pitchFamily="49" charset="0"/>
                <a:cs typeface="Calibri" panose="020F0502020204030204" pitchFamily="34" charset="0"/>
              </a:rPr>
              <a:t>současný román, který se odehrává ve vesnici v Malé Asii. Samozřejmě nevím, zda je to dobrý román, nicméně ho píši s obrovským nadšením. Románový žánr se pro mne stal prostředkem, ve kterém mohu využít určité lidské vlastnosti, se kterými se ztotožňuji, mohu vyjádřit vlastnosti, které si nenajdou cestu ani do poezie ani dramatu nebo alespoň ne tím samým způsobem, jakým jsou zobrazeny v románu. Dobrá nálada, humor, to, jak si obyčejní lidé každý den povídají, smích, vtipy s nádechem hořkosti, složité myšlenky formulované s venkovskou jednoduchostí. Všechny tyto pocity jsem nosil v sobě a mohl jsem je vyjádřit pouze prostřednictvím románu a tím zároveň i nalézt úlevu, po které jsem toužil. Tyto věci byly mou součástí a musely být vyjádřeny, jinak bych si je vzal s sebou do hrobu a ony by zmizely v zemi spolu se mnou. (</a:t>
            </a:r>
            <a:r>
              <a:rPr lang="cs-CZ" sz="2400" i="1" kern="150" dirty="0">
                <a:latin typeface="Calibri" panose="020F0502020204030204" pitchFamily="34" charset="0"/>
                <a:ea typeface="Courier New" panose="02070309020205020404" pitchFamily="49" charset="0"/>
                <a:cs typeface="Calibri" panose="020F0502020204030204" pitchFamily="34" charset="0"/>
              </a:rPr>
              <a:t>Osud </a:t>
            </a:r>
            <a:r>
              <a:rPr lang="cs-CZ" sz="2400" i="1" kern="150">
                <a:latin typeface="Calibri" panose="020F0502020204030204" pitchFamily="34" charset="0"/>
                <a:ea typeface="Courier New" panose="02070309020205020404" pitchFamily="49" charset="0"/>
                <a:cs typeface="Calibri" panose="020F0502020204030204" pitchFamily="34" charset="0"/>
              </a:rPr>
              <a:t>jedné opery</a:t>
            </a:r>
            <a:r>
              <a:rPr lang="cs-CZ" sz="2400" kern="150">
                <a:latin typeface="Calibri" panose="020F0502020204030204" pitchFamily="34" charset="0"/>
                <a:ea typeface="Courier New" panose="02070309020205020404" pitchFamily="49" charset="0"/>
                <a:cs typeface="Calibri" panose="020F0502020204030204" pitchFamily="34" charset="0"/>
              </a:rPr>
              <a:t>).</a:t>
            </a:r>
            <a:endParaRPr lang="el-GR" sz="2400" kern="150" dirty="0">
              <a:effectLst/>
              <a:latin typeface="Calibri" panose="020F0502020204030204" pitchFamily="34" charset="0"/>
              <a:ea typeface="Courier New" panose="02070309020205020404" pitchFamily="49"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Rukopis 2">
                <a:extLst>
                  <a:ext uri="{FF2B5EF4-FFF2-40B4-BE49-F238E27FC236}">
                    <a16:creationId xmlns:a16="http://schemas.microsoft.com/office/drawing/2014/main" id="{2481DBEC-C3E7-AD30-DA85-0432676CBD04}"/>
                  </a:ext>
                </a:extLst>
              </p14:cNvPr>
              <p14:cNvContentPartPr/>
              <p14:nvPr/>
            </p14:nvContentPartPr>
            <p14:xfrm>
              <a:off x="4027970" y="3684895"/>
              <a:ext cx="492850" cy="286610"/>
            </p14:xfrm>
          </p:contentPart>
        </mc:Choice>
        <mc:Fallback xmlns="">
          <p:pic>
            <p:nvPicPr>
              <p:cNvPr id="3" name="Rukopis 2">
                <a:extLst>
                  <a:ext uri="{FF2B5EF4-FFF2-40B4-BE49-F238E27FC236}">
                    <a16:creationId xmlns:a16="http://schemas.microsoft.com/office/drawing/2014/main" id="{2481DBEC-C3E7-AD30-DA85-0432676CBD04}"/>
                  </a:ext>
                </a:extLst>
              </p:cNvPr>
              <p:cNvPicPr/>
              <p:nvPr/>
            </p:nvPicPr>
            <p:blipFill>
              <a:blip r:embed="rId3"/>
              <a:stretch>
                <a:fillRect/>
              </a:stretch>
            </p:blipFill>
            <p:spPr>
              <a:xfrm>
                <a:off x="4009983" y="3666914"/>
                <a:ext cx="528465" cy="322211"/>
              </a:xfrm>
              <a:prstGeom prst="rect">
                <a:avLst/>
              </a:prstGeom>
            </p:spPr>
          </p:pic>
        </mc:Fallback>
      </mc:AlternateContent>
    </p:spTree>
    <p:extLst>
      <p:ext uri="{BB962C8B-B14F-4D97-AF65-F5344CB8AC3E}">
        <p14:creationId xmlns:p14="http://schemas.microsoft.com/office/powerpoint/2010/main" val="823248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E96C52C-9193-4FE2-9A3B-584F4124BB4E}"/>
              </a:ext>
            </a:extLst>
          </p:cNvPr>
          <p:cNvSpPr>
            <a:spLocks noGrp="1"/>
          </p:cNvSpPr>
          <p:nvPr>
            <p:ph type="ftr" sz="quarter" idx="10"/>
          </p:nvPr>
        </p:nvSpPr>
        <p:spPr/>
        <p:txBody>
          <a:bodyPr/>
          <a:lstStyle/>
          <a:p>
            <a:pPr>
              <a:spcAft>
                <a:spcPts val="600"/>
              </a:spcAft>
            </a:pPr>
            <a:endParaRPr lang="cs-CZ" dirty="0"/>
          </a:p>
        </p:txBody>
      </p:sp>
      <p:sp>
        <p:nvSpPr>
          <p:cNvPr id="3" name="Zástupný symbol pro číslo snímku 2">
            <a:extLst>
              <a:ext uri="{FF2B5EF4-FFF2-40B4-BE49-F238E27FC236}">
                <a16:creationId xmlns:a16="http://schemas.microsoft.com/office/drawing/2014/main" id="{16D8E91A-725C-4280-AC7D-F12BA9E9FD06}"/>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D459B3D0-5DA0-42A6-99B8-FE4CD0703659}"/>
              </a:ext>
            </a:extLst>
          </p:cNvPr>
          <p:cNvSpPr>
            <a:spLocks noGrp="1"/>
          </p:cNvSpPr>
          <p:nvPr>
            <p:ph type="title"/>
          </p:nvPr>
        </p:nvSpPr>
        <p:spPr/>
        <p:txBody>
          <a:bodyPr/>
          <a:lstStyle/>
          <a:p>
            <a:endParaRPr lang="cs-CZ" dirty="0"/>
          </a:p>
        </p:txBody>
      </p:sp>
      <p:pic>
        <p:nvPicPr>
          <p:cNvPr id="6" name="Zástupný obsah 11" descr="Obsah obrázku text, muž, interiér, osoba&#10;&#10;Popis byl vytvořen automaticky">
            <a:extLst>
              <a:ext uri="{FF2B5EF4-FFF2-40B4-BE49-F238E27FC236}">
                <a16:creationId xmlns:a16="http://schemas.microsoft.com/office/drawing/2014/main" id="{076C42AA-995E-403A-8ECB-B871490996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000" y="2018815"/>
            <a:ext cx="4322400" cy="3167560"/>
          </a:xfrm>
        </p:spPr>
      </p:pic>
      <p:pic>
        <p:nvPicPr>
          <p:cNvPr id="8" name="Obrázek 7">
            <a:extLst>
              <a:ext uri="{FF2B5EF4-FFF2-40B4-BE49-F238E27FC236}">
                <a16:creationId xmlns:a16="http://schemas.microsoft.com/office/drawing/2014/main" id="{79C25B34-7396-4E61-8D5A-2F2FFEDD4C79}"/>
              </a:ext>
            </a:extLst>
          </p:cNvPr>
          <p:cNvPicPr>
            <a:picLocks noChangeAspect="1"/>
          </p:cNvPicPr>
          <p:nvPr/>
        </p:nvPicPr>
        <p:blipFill>
          <a:blip r:embed="rId3"/>
          <a:stretch>
            <a:fillRect/>
          </a:stretch>
        </p:blipFill>
        <p:spPr>
          <a:xfrm>
            <a:off x="5573367" y="1671625"/>
            <a:ext cx="5201096" cy="4321417"/>
          </a:xfrm>
          <a:prstGeom prst="rect">
            <a:avLst/>
          </a:prstGeom>
        </p:spPr>
      </p:pic>
    </p:spTree>
    <p:extLst>
      <p:ext uri="{BB962C8B-B14F-4D97-AF65-F5344CB8AC3E}">
        <p14:creationId xmlns:p14="http://schemas.microsoft.com/office/powerpoint/2010/main" val="122675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1315453" y="274638"/>
            <a:ext cx="9561094" cy="653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algn="ctr" eaLnBrk="1" hangingPunct="1">
              <a:lnSpc>
                <a:spcPct val="100000"/>
              </a:lnSpc>
              <a:buClrTx/>
              <a:buFontTx/>
              <a:buNone/>
            </a:pPr>
            <a:r>
              <a:rPr lang="cs-CZ" altLang="cs-CZ" sz="2200" b="1" dirty="0">
                <a:solidFill>
                  <a:schemeClr val="accent1">
                    <a:lumMod val="75000"/>
                  </a:schemeClr>
                </a:solidFill>
                <a:latin typeface="Calibri" panose="020F0502020204030204" pitchFamily="34" charset="0"/>
              </a:rPr>
              <a:t>Životopis</a:t>
            </a:r>
          </a:p>
          <a:p>
            <a:pPr eaLnBrk="1" hangingPunct="1">
              <a:lnSpc>
                <a:spcPct val="100000"/>
              </a:lnSpc>
              <a:buClrTx/>
              <a:buFontTx/>
              <a:buNone/>
            </a:pPr>
            <a:r>
              <a:rPr lang="cs-CZ" altLang="cs-CZ" sz="2200" dirty="0">
                <a:solidFill>
                  <a:schemeClr val="tx1"/>
                </a:solidFill>
                <a:latin typeface="Calibri" panose="020F0502020204030204" pitchFamily="34" charset="0"/>
              </a:rPr>
              <a:t>–</a:t>
            </a:r>
            <a:r>
              <a:rPr lang="cs-CZ" altLang="cs-CZ" sz="2200" dirty="0">
                <a:solidFill>
                  <a:srgbClr val="FFFFFF"/>
                </a:solidFill>
                <a:latin typeface="Calibri" panose="020F0502020204030204" pitchFamily="34" charset="0"/>
              </a:rPr>
              <a:t> </a:t>
            </a:r>
            <a:r>
              <a:rPr lang="cs-CZ" altLang="cs-CZ" sz="2200" dirty="0">
                <a:solidFill>
                  <a:schemeClr val="tx1"/>
                </a:solidFill>
                <a:latin typeface="Calibri" panose="020F0502020204030204" pitchFamily="34" charset="0"/>
              </a:rPr>
              <a:t>nar. r. 1883 v </a:t>
            </a:r>
            <a:r>
              <a:rPr lang="cs-CZ" altLang="cs-CZ" sz="2200" b="1" dirty="0" err="1">
                <a:solidFill>
                  <a:schemeClr val="tx1"/>
                </a:solidFill>
                <a:latin typeface="Calibri" panose="020F0502020204030204" pitchFamily="34" charset="0"/>
              </a:rPr>
              <a:t>Irakliu</a:t>
            </a:r>
            <a:r>
              <a:rPr lang="cs-CZ" altLang="cs-CZ" sz="2200" b="1" dirty="0">
                <a:solidFill>
                  <a:schemeClr val="tx1"/>
                </a:solidFill>
                <a:latin typeface="Calibri" panose="020F0502020204030204" pitchFamily="34" charset="0"/>
              </a:rPr>
              <a:t> na Krétě</a:t>
            </a:r>
            <a:r>
              <a:rPr lang="cs-CZ" altLang="cs-CZ" sz="2200" dirty="0">
                <a:solidFill>
                  <a:schemeClr val="tx1"/>
                </a:solidFill>
                <a:latin typeface="Calibri" panose="020F0502020204030204" pitchFamily="34" charset="0"/>
              </a:rPr>
              <a:t>, studoval </a:t>
            </a:r>
            <a:r>
              <a:rPr lang="cs-CZ" altLang="cs-CZ" sz="2200" b="1" dirty="0">
                <a:solidFill>
                  <a:schemeClr val="tx1"/>
                </a:solidFill>
                <a:latin typeface="Calibri" panose="020F0502020204030204" pitchFamily="34" charset="0"/>
              </a:rPr>
              <a:t>práva a filozofii </a:t>
            </a:r>
            <a:r>
              <a:rPr lang="cs-CZ" altLang="cs-CZ" sz="2200" dirty="0">
                <a:solidFill>
                  <a:schemeClr val="tx1"/>
                </a:solidFill>
                <a:latin typeface="Calibri" panose="020F0502020204030204" pitchFamily="34" charset="0"/>
              </a:rPr>
              <a:t>v Aténách a v Paříži</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činnost ve Vzdělávacím spolku (</a:t>
            </a:r>
            <a:r>
              <a:rPr lang="cs-CZ" altLang="cs-CZ" sz="2200" dirty="0" err="1">
                <a:solidFill>
                  <a:schemeClr val="tx1"/>
                </a:solidFill>
                <a:latin typeface="Calibri" panose="020F0502020204030204" pitchFamily="34" charset="0"/>
              </a:rPr>
              <a:t>Εκ</a:t>
            </a:r>
            <a:r>
              <a:rPr lang="cs-CZ" altLang="cs-CZ" sz="2200" dirty="0">
                <a:solidFill>
                  <a:schemeClr val="tx1"/>
                </a:solidFill>
                <a:latin typeface="Calibri" panose="020F0502020204030204" pitchFamily="34" charset="0"/>
              </a:rPr>
              <a:t>παιδευτικός όμιλος) – podpora zavedení </a:t>
            </a:r>
            <a:r>
              <a:rPr lang="cs-CZ" altLang="cs-CZ" sz="2200" b="1" dirty="0">
                <a:solidFill>
                  <a:schemeClr val="tx1"/>
                </a:solidFill>
                <a:latin typeface="Calibri" panose="020F0502020204030204" pitchFamily="34" charset="0"/>
              </a:rPr>
              <a:t>dimotiki</a:t>
            </a:r>
            <a:r>
              <a:rPr lang="cs-CZ" altLang="cs-CZ" sz="2200" dirty="0">
                <a:solidFill>
                  <a:schemeClr val="tx1"/>
                </a:solidFill>
                <a:latin typeface="Calibri" panose="020F0502020204030204" pitchFamily="34" charset="0"/>
              </a:rPr>
              <a:t> do škol</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přátelství s </a:t>
            </a:r>
            <a:r>
              <a:rPr lang="cs-CZ" altLang="cs-CZ" sz="2200" b="1" dirty="0">
                <a:solidFill>
                  <a:schemeClr val="tx1"/>
                </a:solidFill>
                <a:latin typeface="Calibri" panose="020F0502020204030204" pitchFamily="34" charset="0"/>
              </a:rPr>
              <a:t>A. </a:t>
            </a:r>
            <a:r>
              <a:rPr lang="cs-CZ" altLang="cs-CZ" sz="2200" b="1" dirty="0" err="1">
                <a:solidFill>
                  <a:schemeClr val="tx1"/>
                </a:solidFill>
                <a:latin typeface="Calibri" panose="020F0502020204030204" pitchFamily="34" charset="0"/>
              </a:rPr>
              <a:t>Sikelianosem</a:t>
            </a:r>
            <a:r>
              <a:rPr lang="cs-CZ" altLang="cs-CZ" sz="2200" dirty="0">
                <a:solidFill>
                  <a:schemeClr val="tx1"/>
                </a:solidFill>
                <a:latin typeface="Calibri" panose="020F0502020204030204" pitchFamily="34" charset="0"/>
              </a:rPr>
              <a:t>, ovlivněn </a:t>
            </a:r>
            <a:r>
              <a:rPr lang="cs-CZ" altLang="cs-CZ" sz="2200" dirty="0" err="1">
                <a:solidFill>
                  <a:schemeClr val="tx1"/>
                </a:solidFill>
                <a:latin typeface="Calibri" panose="020F0502020204030204" pitchFamily="34" charset="0"/>
              </a:rPr>
              <a:t>Sikelianosovým</a:t>
            </a:r>
            <a:r>
              <a:rPr lang="cs-CZ" altLang="cs-CZ" sz="2200" dirty="0">
                <a:solidFill>
                  <a:schemeClr val="tx1"/>
                </a:solidFill>
                <a:latin typeface="Calibri" panose="020F0502020204030204" pitchFamily="34" charset="0"/>
              </a:rPr>
              <a:t> mysticismem, společně cestovali po Řecku (Athos) a snili o vytvoření nového ekumenického náboženství</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r. 1919 pověřen </a:t>
            </a:r>
            <a:r>
              <a:rPr lang="cs-CZ" altLang="cs-CZ" sz="2200" dirty="0" err="1">
                <a:solidFill>
                  <a:schemeClr val="tx1"/>
                </a:solidFill>
                <a:latin typeface="Calibri" panose="020F0502020204030204" pitchFamily="34" charset="0"/>
              </a:rPr>
              <a:t>Venizelosem</a:t>
            </a:r>
            <a:r>
              <a:rPr lang="cs-CZ" altLang="cs-CZ" sz="2200" dirty="0">
                <a:solidFill>
                  <a:schemeClr val="tx1"/>
                </a:solidFill>
                <a:latin typeface="Calibri" panose="020F0502020204030204" pitchFamily="34" charset="0"/>
              </a:rPr>
              <a:t> </a:t>
            </a:r>
            <a:r>
              <a:rPr lang="cs-CZ" altLang="cs-CZ" sz="2200" b="1" dirty="0">
                <a:solidFill>
                  <a:schemeClr val="tx1"/>
                </a:solidFill>
                <a:latin typeface="Calibri" panose="020F0502020204030204" pitchFamily="34" charset="0"/>
              </a:rPr>
              <a:t>repatriací Řeků </a:t>
            </a:r>
            <a:r>
              <a:rPr lang="cs-CZ" altLang="cs-CZ" sz="2200" dirty="0">
                <a:solidFill>
                  <a:schemeClr val="tx1"/>
                </a:solidFill>
                <a:latin typeface="Calibri" panose="020F0502020204030204" pitchFamily="34" charset="0"/>
              </a:rPr>
              <a:t>z černomořských oblastí (doprovázen G. </a:t>
            </a:r>
            <a:r>
              <a:rPr lang="cs-CZ" altLang="cs-CZ" sz="2200" dirty="0" err="1">
                <a:solidFill>
                  <a:schemeClr val="tx1"/>
                </a:solidFill>
                <a:latin typeface="Calibri" panose="020F0502020204030204" pitchFamily="34" charset="0"/>
              </a:rPr>
              <a:t>Zorbasem</a:t>
            </a:r>
            <a:r>
              <a:rPr lang="cs-CZ" altLang="cs-CZ" sz="2200" dirty="0">
                <a:solidFill>
                  <a:schemeClr val="tx1"/>
                </a:solidFill>
                <a:latin typeface="Calibri" panose="020F0502020204030204" pitchFamily="34" charset="0"/>
              </a:rPr>
              <a:t>)</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časté </a:t>
            </a:r>
            <a:r>
              <a:rPr lang="cs-CZ" altLang="cs-CZ" sz="2200" b="1" dirty="0">
                <a:solidFill>
                  <a:schemeClr val="tx1"/>
                </a:solidFill>
                <a:latin typeface="Calibri" panose="020F0502020204030204" pitchFamily="34" charset="0"/>
              </a:rPr>
              <a:t>cesty</a:t>
            </a:r>
            <a:r>
              <a:rPr lang="cs-CZ" altLang="cs-CZ" sz="2200" dirty="0">
                <a:solidFill>
                  <a:schemeClr val="tx1"/>
                </a:solidFill>
                <a:latin typeface="Calibri" panose="020F0502020204030204" pitchFamily="34" charset="0"/>
              </a:rPr>
              <a:t>: Evropa, SSSR, Blízký Východ, Čína, Japonsko</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1930 - 1931 dvakrát pobyt v </a:t>
            </a:r>
            <a:r>
              <a:rPr lang="cs-CZ" altLang="cs-CZ" sz="2200" b="1" dirty="0">
                <a:solidFill>
                  <a:schemeClr val="tx1"/>
                </a:solidFill>
                <a:latin typeface="Calibri" panose="020F0502020204030204" pitchFamily="34" charset="0"/>
              </a:rPr>
              <a:t>Božím Daru</a:t>
            </a:r>
            <a:br>
              <a:rPr lang="cs-CZ" altLang="cs-CZ" sz="2200" b="1"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r. 1946 poradcem UNESCO pro vydávání překladů z klasické řecké literatury</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od roku 1948 až do konce života žil ve </a:t>
            </a:r>
            <a:r>
              <a:rPr lang="cs-CZ" altLang="cs-CZ" sz="2200" b="1" dirty="0">
                <a:solidFill>
                  <a:schemeClr val="tx1"/>
                </a:solidFill>
                <a:latin typeface="Calibri" panose="020F0502020204030204" pitchFamily="34" charset="0"/>
              </a:rPr>
              <a:t>Francii</a:t>
            </a:r>
            <a:r>
              <a:rPr lang="cs-CZ" altLang="cs-CZ" sz="2200" dirty="0">
                <a:solidFill>
                  <a:schemeClr val="tx1"/>
                </a:solidFill>
                <a:latin typeface="Calibri" panose="020F0502020204030204" pitchFamily="34" charset="0"/>
              </a:rPr>
              <a:t>, v Řecku mu nebyla nakloněna  politická situace</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navržen na </a:t>
            </a:r>
            <a:r>
              <a:rPr lang="cs-CZ" altLang="cs-CZ" sz="2200" b="1" dirty="0">
                <a:solidFill>
                  <a:schemeClr val="tx1"/>
                </a:solidFill>
                <a:latin typeface="Calibri" panose="020F0502020204030204" pitchFamily="34" charset="0"/>
              </a:rPr>
              <a:t>Nobelovu cenu </a:t>
            </a:r>
            <a:r>
              <a:rPr lang="cs-CZ" altLang="cs-CZ" sz="2200" dirty="0">
                <a:solidFill>
                  <a:schemeClr val="tx1"/>
                </a:solidFill>
                <a:latin typeface="Calibri" panose="020F0502020204030204" pitchFamily="34" charset="0"/>
              </a:rPr>
              <a:t>– intervence řecké vlády</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zemřel v Německu během návratu z Číny</a:t>
            </a:r>
            <a:br>
              <a:rPr lang="cs-CZ" altLang="cs-CZ" sz="2200" dirty="0">
                <a:solidFill>
                  <a:schemeClr val="tx1"/>
                </a:solidFill>
                <a:latin typeface="Calibri" panose="020F0502020204030204" pitchFamily="34" charset="0"/>
              </a:rPr>
            </a:br>
            <a:r>
              <a:rPr lang="cs-CZ" altLang="cs-CZ" sz="2200" dirty="0">
                <a:solidFill>
                  <a:schemeClr val="tx1"/>
                </a:solidFill>
                <a:latin typeface="Calibri" panose="020F0502020204030204" pitchFamily="34" charset="0"/>
              </a:rPr>
              <a:t>– pohřben v benátských hradbách města </a:t>
            </a:r>
            <a:r>
              <a:rPr lang="cs-CZ" altLang="cs-CZ" sz="2200" dirty="0" err="1">
                <a:solidFill>
                  <a:schemeClr val="tx1"/>
                </a:solidFill>
                <a:latin typeface="Calibri" panose="020F0502020204030204" pitchFamily="34" charset="0"/>
              </a:rPr>
              <a:t>Iraklion</a:t>
            </a:r>
            <a:br>
              <a:rPr lang="cs-CZ" altLang="cs-CZ" sz="2200" dirty="0">
                <a:solidFill>
                  <a:schemeClr val="tx1"/>
                </a:solidFill>
                <a:latin typeface="Calibri" panose="020F0502020204030204" pitchFamily="34" charset="0"/>
              </a:rPr>
            </a:br>
            <a:endParaRPr lang="cs-CZ" altLang="cs-CZ" sz="2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311200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686" y="1583627"/>
            <a:ext cx="3464586" cy="5118926"/>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403" y="3409951"/>
            <a:ext cx="4286250" cy="3219450"/>
          </a:xfrm>
          <a:prstGeom prst="rect">
            <a:avLst/>
          </a:prstGeom>
        </p:spPr>
      </p:pic>
      <p:sp>
        <p:nvSpPr>
          <p:cNvPr id="5" name="AutoShape 4" descr="Boží Dar - Myslivny - Försterhäuser A nebydlel tam pouz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Dvě setkání Nikose Kazantzakise (1883—1957) s Čechami"/>
          <p:cNvSpPr>
            <a:spLocks noChangeAspect="1" noChangeArrowheads="1"/>
          </p:cNvSpPr>
          <p:nvPr/>
        </p:nvSpPr>
        <p:spPr bwMode="auto">
          <a:xfrm>
            <a:off x="155575" y="-830263"/>
            <a:ext cx="2390775"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Dvě setkání Nikose Kazantzakise (1883—1957) s Čecham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818" y="425386"/>
            <a:ext cx="3456457" cy="2500694"/>
          </a:xfrm>
          <a:prstGeom prst="rect">
            <a:avLst/>
          </a:prstGeom>
        </p:spPr>
      </p:pic>
      <p:sp>
        <p:nvSpPr>
          <p:cNvPr id="11" name="Obdélník 10"/>
          <p:cNvSpPr/>
          <p:nvPr/>
        </p:nvSpPr>
        <p:spPr>
          <a:xfrm>
            <a:off x="5589843" y="672455"/>
            <a:ext cx="3629263" cy="461665"/>
          </a:xfrm>
          <a:prstGeom prst="rect">
            <a:avLst/>
          </a:prstGeom>
        </p:spPr>
        <p:txBody>
          <a:bodyPr wrap="none">
            <a:spAutoFit/>
          </a:bodyPr>
          <a:lstStyle/>
          <a:p>
            <a:r>
              <a:rPr lang="cs-CZ" sz="2400" b="1" dirty="0">
                <a:solidFill>
                  <a:schemeClr val="accent6">
                    <a:lumMod val="75000"/>
                  </a:schemeClr>
                </a:solidFill>
              </a:rPr>
              <a:t>Boží Dar v Krušných horách</a:t>
            </a:r>
            <a:endParaRPr lang="el-GR" sz="2400" b="1" dirty="0">
              <a:solidFill>
                <a:schemeClr val="accent6">
                  <a:lumMod val="75000"/>
                </a:schemeClr>
              </a:solidFill>
            </a:endParaRPr>
          </a:p>
        </p:txBody>
      </p:sp>
    </p:spTree>
    <p:extLst>
      <p:ext uri="{BB962C8B-B14F-4D97-AF65-F5344CB8AC3E}">
        <p14:creationId xmlns:p14="http://schemas.microsoft.com/office/powerpoint/2010/main" val="87533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744" y="146304"/>
            <a:ext cx="6147816" cy="4610862"/>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120" y="1591055"/>
            <a:ext cx="3431398" cy="5181641"/>
          </a:xfrm>
          <a:prstGeom prst="rect">
            <a:avLst/>
          </a:prstGeom>
        </p:spPr>
      </p:pic>
      <p:sp>
        <p:nvSpPr>
          <p:cNvPr id="2" name="TextovéPole 1">
            <a:extLst>
              <a:ext uri="{FF2B5EF4-FFF2-40B4-BE49-F238E27FC236}">
                <a16:creationId xmlns:a16="http://schemas.microsoft.com/office/drawing/2014/main" id="{6CA304C3-4E19-48A8-A21A-41E7D58097FB}"/>
              </a:ext>
            </a:extLst>
          </p:cNvPr>
          <p:cNvSpPr txBox="1"/>
          <p:nvPr/>
        </p:nvSpPr>
        <p:spPr>
          <a:xfrm>
            <a:off x="2131676" y="5430253"/>
            <a:ext cx="4645952" cy="369332"/>
          </a:xfrm>
          <a:prstGeom prst="rect">
            <a:avLst/>
          </a:prstGeom>
          <a:noFill/>
        </p:spPr>
        <p:txBody>
          <a:bodyPr wrap="none" rtlCol="0">
            <a:spAutoFit/>
          </a:bodyPr>
          <a:lstStyle/>
          <a:p>
            <a:r>
              <a:rPr lang="cs-CZ" b="1" dirty="0">
                <a:solidFill>
                  <a:schemeClr val="accent1">
                    <a:lumMod val="75000"/>
                  </a:schemeClr>
                </a:solidFill>
              </a:rPr>
              <a:t>Benátské hradby v </a:t>
            </a:r>
            <a:r>
              <a:rPr lang="cs-CZ" b="1" dirty="0" err="1">
                <a:solidFill>
                  <a:schemeClr val="accent1">
                    <a:lumMod val="75000"/>
                  </a:schemeClr>
                </a:solidFill>
              </a:rPr>
              <a:t>Irakliu</a:t>
            </a:r>
            <a:r>
              <a:rPr lang="cs-CZ" b="1" dirty="0">
                <a:solidFill>
                  <a:schemeClr val="accent1">
                    <a:lumMod val="75000"/>
                  </a:schemeClr>
                </a:solidFill>
              </a:rPr>
              <a:t> a Kazantzakisův hrob</a:t>
            </a:r>
          </a:p>
        </p:txBody>
      </p:sp>
    </p:spTree>
    <p:extLst>
      <p:ext uri="{BB962C8B-B14F-4D97-AF65-F5344CB8AC3E}">
        <p14:creationId xmlns:p14="http://schemas.microsoft.com/office/powerpoint/2010/main" val="51968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1919288" y="260350"/>
            <a:ext cx="8229600" cy="61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1"/>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algn="ctr" eaLnBrk="1" hangingPunct="1">
              <a:lnSpc>
                <a:spcPct val="100000"/>
              </a:lnSpc>
              <a:buClrTx/>
              <a:buFontTx/>
              <a:buNone/>
            </a:pPr>
            <a:r>
              <a:rPr lang="cs-CZ" altLang="cs-CZ" sz="4400" dirty="0">
                <a:solidFill>
                  <a:schemeClr val="accent5">
                    <a:lumMod val="50000"/>
                  </a:schemeClr>
                </a:solidFill>
                <a:latin typeface="Calibri" panose="020F0502020204030204" pitchFamily="34" charset="0"/>
              </a:rPr>
              <a:t>Duchovní vývoj</a:t>
            </a:r>
            <a:br>
              <a:rPr lang="cs-CZ" altLang="cs-CZ" sz="4400" dirty="0">
                <a:solidFill>
                  <a:schemeClr val="accent5">
                    <a:lumMod val="50000"/>
                  </a:schemeClr>
                </a:solidFill>
                <a:latin typeface="Calibri" panose="020F0502020204030204" pitchFamily="34" charset="0"/>
              </a:rPr>
            </a:br>
            <a:br>
              <a:rPr lang="cs-CZ" altLang="cs-CZ" sz="4400" dirty="0">
                <a:solidFill>
                  <a:schemeClr val="tx1"/>
                </a:solidFill>
                <a:latin typeface="Calibri" panose="020F0502020204030204" pitchFamily="34" charset="0"/>
              </a:rPr>
            </a:br>
            <a:r>
              <a:rPr lang="cs-CZ" altLang="cs-CZ" sz="3100" dirty="0">
                <a:solidFill>
                  <a:schemeClr val="tx1"/>
                </a:solidFill>
                <a:latin typeface="Calibri" panose="020F0502020204030204" pitchFamily="34" charset="0"/>
              </a:rPr>
              <a:t>- ovlivněn především </a:t>
            </a:r>
            <a:r>
              <a:rPr lang="cs-CZ" altLang="cs-CZ" sz="3100" b="1" dirty="0">
                <a:solidFill>
                  <a:schemeClr val="tx1"/>
                </a:solidFill>
                <a:latin typeface="Calibri" panose="020F0502020204030204" pitchFamily="34" charset="0"/>
              </a:rPr>
              <a:t>křesťanstvím a budhismem</a:t>
            </a:r>
            <a:r>
              <a:rPr lang="cs-CZ" altLang="cs-CZ" sz="3100" dirty="0">
                <a:solidFill>
                  <a:schemeClr val="tx1"/>
                </a:solidFill>
                <a:latin typeface="Calibri" panose="020F0502020204030204" pitchFamily="34" charset="0"/>
              </a:rPr>
              <a:t>, </a:t>
            </a:r>
            <a:r>
              <a:rPr lang="cs-CZ" altLang="cs-CZ" sz="3100" b="1" dirty="0">
                <a:solidFill>
                  <a:schemeClr val="tx1"/>
                </a:solidFill>
                <a:latin typeface="Calibri" panose="020F0502020204030204" pitchFamily="34" charset="0"/>
              </a:rPr>
              <a:t>Nietzschem, Bergsonovou filozofií vitalismu, marxismem a freudismem</a:t>
            </a:r>
            <a:br>
              <a:rPr lang="cs-CZ" altLang="cs-CZ" sz="3100" b="1" dirty="0">
                <a:solidFill>
                  <a:schemeClr val="tx1"/>
                </a:solidFill>
                <a:latin typeface="Calibri" panose="020F0502020204030204" pitchFamily="34" charset="0"/>
              </a:rPr>
            </a:br>
            <a:br>
              <a:rPr lang="cs-CZ" altLang="cs-CZ" sz="3100" b="1" dirty="0">
                <a:solidFill>
                  <a:schemeClr val="tx1"/>
                </a:solidFill>
                <a:latin typeface="Calibri" panose="020F0502020204030204" pitchFamily="34" charset="0"/>
              </a:rPr>
            </a:br>
            <a:r>
              <a:rPr lang="cs-CZ" altLang="cs-CZ" sz="3100" b="1" dirty="0">
                <a:solidFill>
                  <a:schemeClr val="tx1"/>
                </a:solidFill>
                <a:latin typeface="Calibri" panose="020F0502020204030204" pitchFamily="34" charset="0"/>
              </a:rPr>
              <a:t>Syntézu</a:t>
            </a:r>
            <a:r>
              <a:rPr lang="cs-CZ" altLang="cs-CZ" sz="3100" dirty="0">
                <a:solidFill>
                  <a:schemeClr val="tx1"/>
                </a:solidFill>
                <a:latin typeface="Calibri" panose="020F0502020204030204" pitchFamily="34" charset="0"/>
              </a:rPr>
              <a:t> těchto filozofických směrů, kterou si Kazantzakis vytvořil, nazval jeho přítel, spisovatel </a:t>
            </a:r>
            <a:r>
              <a:rPr lang="cs-CZ" altLang="cs-CZ" sz="3100" dirty="0" err="1">
                <a:solidFill>
                  <a:schemeClr val="tx1"/>
                </a:solidFill>
                <a:latin typeface="Calibri" panose="020F0502020204030204" pitchFamily="34" charset="0"/>
              </a:rPr>
              <a:t>Pandelis</a:t>
            </a:r>
            <a:r>
              <a:rPr lang="cs-CZ" altLang="cs-CZ" sz="3100" dirty="0">
                <a:solidFill>
                  <a:schemeClr val="tx1"/>
                </a:solidFill>
                <a:latin typeface="Calibri" panose="020F0502020204030204" pitchFamily="34" charset="0"/>
              </a:rPr>
              <a:t> </a:t>
            </a:r>
            <a:r>
              <a:rPr lang="cs-CZ" altLang="cs-CZ" sz="3100" dirty="0" err="1">
                <a:solidFill>
                  <a:schemeClr val="tx1"/>
                </a:solidFill>
                <a:latin typeface="Calibri" panose="020F0502020204030204" pitchFamily="34" charset="0"/>
              </a:rPr>
              <a:t>Prevelakis</a:t>
            </a:r>
            <a:r>
              <a:rPr lang="cs-CZ" altLang="cs-CZ" sz="3100" dirty="0">
                <a:solidFill>
                  <a:schemeClr val="tx1"/>
                </a:solidFill>
                <a:latin typeface="Calibri" panose="020F0502020204030204" pitchFamily="34" charset="0"/>
              </a:rPr>
              <a:t>, „</a:t>
            </a:r>
            <a:r>
              <a:rPr lang="cs-CZ" altLang="cs-CZ" sz="3100" b="1" dirty="0">
                <a:solidFill>
                  <a:schemeClr val="tx1"/>
                </a:solidFill>
                <a:latin typeface="Calibri" panose="020F0502020204030204" pitchFamily="34" charset="0"/>
              </a:rPr>
              <a:t>hrdinským nihilismem</a:t>
            </a:r>
            <a:r>
              <a:rPr lang="cs-CZ" altLang="cs-CZ" sz="3100" dirty="0">
                <a:solidFill>
                  <a:schemeClr val="tx1"/>
                </a:solidFill>
                <a:latin typeface="Calibri" panose="020F0502020204030204" pitchFamily="34" charset="0"/>
              </a:rPr>
              <a:t>“.</a:t>
            </a:r>
            <a:br>
              <a:rPr lang="cs-CZ" altLang="cs-CZ" sz="3100" dirty="0">
                <a:solidFill>
                  <a:schemeClr val="tx1"/>
                </a:solidFill>
                <a:latin typeface="Calibri" panose="020F0502020204030204" pitchFamily="34" charset="0"/>
              </a:rPr>
            </a:br>
            <a:endParaRPr lang="cs-CZ" altLang="cs-CZ" sz="31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8778231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1981200" y="649224"/>
            <a:ext cx="8229600" cy="5875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1"/>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algn="ctr" eaLnBrk="1" hangingPunct="1">
              <a:lnSpc>
                <a:spcPct val="100000"/>
              </a:lnSpc>
              <a:buClrTx/>
              <a:buFontTx/>
              <a:buNone/>
            </a:pPr>
            <a:r>
              <a:rPr lang="cs-CZ" altLang="cs-CZ" sz="2400" b="1" dirty="0" err="1">
                <a:solidFill>
                  <a:srgbClr val="FFFFFF"/>
                </a:solidFill>
                <a:latin typeface="Calibri" panose="020F0502020204030204" pitchFamily="34" charset="0"/>
              </a:rPr>
              <a:t>Peter</a:t>
            </a:r>
            <a:r>
              <a:rPr lang="cs-CZ" altLang="cs-CZ" sz="2400" b="1" dirty="0" err="1">
                <a:solidFill>
                  <a:schemeClr val="tx1"/>
                </a:solidFill>
                <a:latin typeface="Calibri" panose="020F0502020204030204" pitchFamily="34" charset="0"/>
              </a:rPr>
              <a:t>P</a:t>
            </a:r>
            <a:r>
              <a:rPr lang="cs-CZ" altLang="cs-CZ" sz="2400" b="1" dirty="0">
                <a:solidFill>
                  <a:schemeClr val="tx1"/>
                </a:solidFill>
                <a:latin typeface="Calibri" panose="020F0502020204030204" pitchFamily="34" charset="0"/>
              </a:rPr>
              <a:t>. </a:t>
            </a:r>
            <a:r>
              <a:rPr lang="cs-CZ" altLang="cs-CZ" sz="2400" b="1" dirty="0" err="1">
                <a:solidFill>
                  <a:schemeClr val="tx1"/>
                </a:solidFill>
                <a:latin typeface="Calibri" panose="020F0502020204030204" pitchFamily="34" charset="0"/>
              </a:rPr>
              <a:t>Bien</a:t>
            </a:r>
            <a:r>
              <a:rPr lang="cs-CZ" altLang="cs-CZ" sz="2400" dirty="0">
                <a:solidFill>
                  <a:schemeClr val="tx1"/>
                </a:solidFill>
                <a:latin typeface="Calibri" panose="020F0502020204030204" pitchFamily="34" charset="0"/>
              </a:rPr>
              <a:t> charakterizuje </a:t>
            </a:r>
            <a:r>
              <a:rPr lang="cs-CZ" altLang="cs-CZ" sz="2400" dirty="0" err="1">
                <a:solidFill>
                  <a:schemeClr val="tx1"/>
                </a:solidFill>
                <a:latin typeface="Calibri" panose="020F0502020204030204" pitchFamily="34" charset="0"/>
              </a:rPr>
              <a:t>Kazantazkisův</a:t>
            </a:r>
            <a:r>
              <a:rPr lang="cs-CZ" altLang="cs-CZ" sz="2400" dirty="0">
                <a:solidFill>
                  <a:schemeClr val="tx1"/>
                </a:solidFill>
                <a:latin typeface="Calibri" panose="020F0502020204030204" pitchFamily="34" charset="0"/>
              </a:rPr>
              <a:t> duchovní a </a:t>
            </a:r>
            <a:r>
              <a:rPr lang="cs-CZ" altLang="cs-CZ" sz="2400" dirty="0" err="1">
                <a:solidFill>
                  <a:schemeClr val="tx1"/>
                </a:solidFill>
                <a:latin typeface="Calibri" panose="020F0502020204030204" pitchFamily="34" charset="0"/>
              </a:rPr>
              <a:t>idelogický</a:t>
            </a:r>
            <a:r>
              <a:rPr lang="cs-CZ" altLang="cs-CZ" sz="2400" dirty="0">
                <a:solidFill>
                  <a:schemeClr val="tx1"/>
                </a:solidFill>
                <a:latin typeface="Calibri" panose="020F0502020204030204" pitchFamily="34" charset="0"/>
              </a:rPr>
              <a:t> vývoj:</a:t>
            </a:r>
            <a:br>
              <a:rPr lang="cs-CZ" altLang="cs-CZ" sz="2400" dirty="0">
                <a:solidFill>
                  <a:schemeClr val="tx1"/>
                </a:solidFill>
                <a:latin typeface="Calibri" panose="020F0502020204030204" pitchFamily="34" charset="0"/>
              </a:rPr>
            </a:br>
            <a:br>
              <a:rPr lang="cs-CZ" altLang="cs-CZ" sz="2400" i="1" dirty="0">
                <a:solidFill>
                  <a:schemeClr val="tx1"/>
                </a:solidFill>
                <a:latin typeface="Calibri" panose="020F0502020204030204" pitchFamily="34" charset="0"/>
              </a:rPr>
            </a:br>
            <a:r>
              <a:rPr lang="cs-CZ" altLang="cs-CZ" sz="2400" i="1" dirty="0">
                <a:solidFill>
                  <a:schemeClr val="tx1"/>
                </a:solidFill>
                <a:latin typeface="Calibri" panose="020F0502020204030204" pitchFamily="34" charset="0"/>
              </a:rPr>
              <a:t>Jeho politické názory vycházejí z hledání Boha, hledání Boha z politických názorů. Neopouští to, co jej zaujalo, aby přešel k něčemu dalšímu, ale své starší zájmy si nese s sebou, když si vytváří nové. Jeho nacionalismus je pokračováním jeho estetismu, komunismus nacionalismu a antikomunismus je důsledkem těch stejných prvků, které stály za jeho komunistickým přesvědčením. </a:t>
            </a:r>
            <a:r>
              <a:rPr lang="cs-CZ" altLang="cs-CZ" sz="2400" i="1" u="sng" dirty="0">
                <a:solidFill>
                  <a:schemeClr val="tx1"/>
                </a:solidFill>
                <a:latin typeface="Calibri" panose="020F0502020204030204" pitchFamily="34" charset="0"/>
              </a:rPr>
              <a:t>Všechny jeho politické a filozofické názory jsou vyjádřením různých postojů k otázce smrti, Boha a buržoazní třídy, psychologických potřeb a metafyzického systému, který dodával kosmologický význam jeho světským – materiálním činnostem.</a:t>
            </a:r>
            <a:br>
              <a:rPr lang="cs-CZ" altLang="cs-CZ" sz="2400" i="1" u="sng" dirty="0">
                <a:solidFill>
                  <a:schemeClr val="tx1"/>
                </a:solidFill>
                <a:latin typeface="Calibri" panose="020F0502020204030204" pitchFamily="34" charset="0"/>
              </a:rPr>
            </a:br>
            <a:endParaRPr lang="cs-CZ" altLang="cs-CZ" sz="2400" i="1" u="sng" dirty="0">
              <a:solidFill>
                <a:schemeClr val="tx1"/>
              </a:solidFill>
              <a:latin typeface="Calibri" panose="020F0502020204030204" pitchFamily="34" charset="0"/>
            </a:endParaRPr>
          </a:p>
        </p:txBody>
      </p:sp>
    </p:spTree>
    <p:extLst>
      <p:ext uri="{BB962C8B-B14F-4D97-AF65-F5344CB8AC3E}">
        <p14:creationId xmlns:p14="http://schemas.microsoft.com/office/powerpoint/2010/main" val="35655229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1981200" y="274639"/>
            <a:ext cx="8229600" cy="646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eaLnBrk="1" hangingPunct="1">
              <a:lnSpc>
                <a:spcPct val="100000"/>
              </a:lnSpc>
              <a:buClrTx/>
              <a:buFontTx/>
              <a:buNone/>
            </a:pPr>
            <a:r>
              <a:rPr lang="cs-CZ" altLang="cs-CZ" sz="2400" b="1" dirty="0">
                <a:solidFill>
                  <a:srgbClr val="FFFFFF"/>
                </a:solidFill>
                <a:latin typeface="Calibri" panose="020F0502020204030204" pitchFamily="34" charset="0"/>
              </a:rPr>
              <a:t>Dílo:</a:t>
            </a:r>
            <a:br>
              <a:rPr lang="cs-CZ" altLang="cs-CZ" sz="2400" b="1" dirty="0">
                <a:solidFill>
                  <a:schemeClr val="tx1"/>
                </a:solidFill>
                <a:latin typeface="Calibri" panose="020F0502020204030204" pitchFamily="34" charset="0"/>
              </a:rPr>
            </a:br>
            <a:br>
              <a:rPr lang="cs-CZ" altLang="cs-CZ" sz="2400" b="1" dirty="0">
                <a:solidFill>
                  <a:schemeClr val="tx1"/>
                </a:solidFill>
                <a:latin typeface="Calibri" panose="020F0502020204030204" pitchFamily="34" charset="0"/>
              </a:rPr>
            </a:br>
            <a:br>
              <a:rPr lang="cs-CZ" altLang="cs-CZ" sz="2400" b="1"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Zralé tvůrčí období začíná básnickou prózou </a:t>
            </a:r>
            <a:r>
              <a:rPr lang="cs-CZ" altLang="cs-CZ" sz="2400" b="1" i="1" dirty="0" err="1">
                <a:solidFill>
                  <a:schemeClr val="tx1"/>
                </a:solidFill>
                <a:latin typeface="Calibri" panose="020F0502020204030204" pitchFamily="34" charset="0"/>
              </a:rPr>
              <a:t>Ασκητική</a:t>
            </a:r>
            <a:r>
              <a:rPr lang="cs-CZ" altLang="cs-CZ" sz="2400" b="1" i="1" dirty="0">
                <a:solidFill>
                  <a:schemeClr val="tx1"/>
                </a:solidFill>
                <a:latin typeface="Calibri" panose="020F0502020204030204" pitchFamily="34" charset="0"/>
              </a:rPr>
              <a:t> </a:t>
            </a:r>
            <a:r>
              <a:rPr lang="cs-CZ" altLang="cs-CZ" sz="2400" i="1" dirty="0">
                <a:solidFill>
                  <a:schemeClr val="tx1"/>
                </a:solidFill>
                <a:latin typeface="Calibri" panose="020F0502020204030204" pitchFamily="34" charset="0"/>
              </a:rPr>
              <a:t>(</a:t>
            </a:r>
            <a:r>
              <a:rPr lang="cs-CZ" altLang="cs-CZ" sz="2400" b="1" i="1" dirty="0" err="1">
                <a:solidFill>
                  <a:schemeClr val="tx1"/>
                </a:solidFill>
                <a:latin typeface="Calibri" panose="020F0502020204030204" pitchFamily="34" charset="0"/>
              </a:rPr>
              <a:t>Salvatores</a:t>
            </a:r>
            <a:r>
              <a:rPr lang="cs-CZ" altLang="cs-CZ" sz="2400" b="1" i="1" dirty="0">
                <a:solidFill>
                  <a:schemeClr val="tx1"/>
                </a:solidFill>
                <a:latin typeface="Calibri" panose="020F0502020204030204" pitchFamily="34" charset="0"/>
              </a:rPr>
              <a:t> Dei)</a:t>
            </a:r>
            <a:br>
              <a:rPr lang="cs-CZ" altLang="cs-CZ" sz="2400" b="1" i="1" dirty="0">
                <a:solidFill>
                  <a:schemeClr val="tx1"/>
                </a:solidFill>
                <a:latin typeface="Calibri" panose="020F0502020204030204" pitchFamily="34" charset="0"/>
              </a:rPr>
            </a:br>
            <a:br>
              <a:rPr lang="cs-CZ" altLang="cs-CZ" sz="2400" b="1" i="1"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vydáno r. 1927 časopisecky, knižně 1945</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Kazantzakisovo „</a:t>
            </a:r>
            <a:r>
              <a:rPr lang="cs-CZ" altLang="cs-CZ" sz="2400" b="1" dirty="0">
                <a:solidFill>
                  <a:schemeClr val="tx1"/>
                </a:solidFill>
                <a:latin typeface="Calibri" panose="020F0502020204030204" pitchFamily="34" charset="0"/>
              </a:rPr>
              <a:t>vyznání víry</a:t>
            </a:r>
            <a:r>
              <a:rPr lang="cs-CZ" altLang="cs-CZ" sz="2400" dirty="0">
                <a:solidFill>
                  <a:schemeClr val="tx1"/>
                </a:solidFill>
                <a:latin typeface="Calibri" panose="020F0502020204030204" pitchFamily="34" charset="0"/>
              </a:rPr>
              <a:t>“, podle autora zárodek pro všechna další díla</a:t>
            </a:r>
            <a:br>
              <a:rPr lang="cs-CZ" altLang="cs-CZ" sz="2400"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v prvním vydání charakterizováno jako </a:t>
            </a:r>
            <a:r>
              <a:rPr lang="cs-CZ" altLang="cs-CZ" sz="2400" b="1" dirty="0">
                <a:solidFill>
                  <a:schemeClr val="tx1"/>
                </a:solidFill>
                <a:latin typeface="Calibri" panose="020F0502020204030204" pitchFamily="34" charset="0"/>
              </a:rPr>
              <a:t>postkomunistický manifest</a:t>
            </a:r>
            <a:br>
              <a:rPr lang="cs-CZ" altLang="cs-CZ" sz="2400" b="1" dirty="0">
                <a:solidFill>
                  <a:schemeClr val="tx1"/>
                </a:solidFill>
                <a:latin typeface="Calibri" panose="020F0502020204030204" pitchFamily="34" charset="0"/>
              </a:rPr>
            </a:br>
            <a:r>
              <a:rPr lang="cs-CZ" altLang="cs-CZ" sz="2400" dirty="0">
                <a:solidFill>
                  <a:schemeClr val="tx1"/>
                </a:solidFill>
                <a:latin typeface="Calibri" panose="020F0502020204030204" pitchFamily="34" charset="0"/>
              </a:rPr>
              <a:t>– hlavním tématem (tak jako v celém K. díle) je střet dvou protichůdných sil, dionýského a apollinského elementu, extáze a činu, hédonismu a askeze</a:t>
            </a:r>
            <a:r>
              <a:rPr lang="cs-CZ" altLang="cs-CZ" sz="2400" b="1" dirty="0">
                <a:solidFill>
                  <a:schemeClr val="tx1"/>
                </a:solidFill>
                <a:latin typeface="Calibri" panose="020F0502020204030204" pitchFamily="34" charset="0"/>
              </a:rPr>
              <a:t>. Neustálé hledání a sbližování protikladů</a:t>
            </a:r>
            <a:r>
              <a:rPr lang="cs-CZ" altLang="cs-CZ" sz="2400" dirty="0">
                <a:solidFill>
                  <a:schemeClr val="tx1"/>
                </a:solidFill>
                <a:latin typeface="Calibri" panose="020F0502020204030204" pitchFamily="34" charset="0"/>
              </a:rPr>
              <a:t>, </a:t>
            </a:r>
            <a:r>
              <a:rPr lang="cs-CZ" altLang="cs-CZ" sz="2400" b="1" u="sng" dirty="0">
                <a:solidFill>
                  <a:schemeClr val="tx1"/>
                </a:solidFill>
                <a:latin typeface="Calibri" panose="020F0502020204030204" pitchFamily="34" charset="0"/>
              </a:rPr>
              <a:t>vnitřní boj </a:t>
            </a:r>
            <a:r>
              <a:rPr lang="cs-CZ" altLang="cs-CZ" sz="2400" dirty="0">
                <a:solidFill>
                  <a:schemeClr val="tx1"/>
                </a:solidFill>
                <a:latin typeface="Calibri" panose="020F0502020204030204" pitchFamily="34" charset="0"/>
              </a:rPr>
              <a:t>je podle Kazantzakise smyslem života.</a:t>
            </a:r>
            <a:br>
              <a:rPr lang="cs-CZ" altLang="cs-CZ" sz="2400" dirty="0">
                <a:solidFill>
                  <a:schemeClr val="tx1"/>
                </a:solidFill>
                <a:latin typeface="Calibri" panose="020F0502020204030204" pitchFamily="34" charset="0"/>
              </a:rPr>
            </a:br>
            <a:endParaRPr lang="cs-CZ" altLang="cs-CZ"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5754012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1981200" y="274639"/>
            <a:ext cx="8229600" cy="646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1"/>
          <a:lstStyle>
            <a:lvl1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E6E6E6"/>
                </a:solidFill>
                <a:latin typeface="Times New Roman" panose="02020603050405020304" pitchFamily="18" charset="0"/>
                <a:cs typeface="Lucida Sans Unicode" panose="020B0602030504020204" pitchFamily="34" charset="0"/>
              </a:defRPr>
            </a:lvl1pPr>
            <a:lvl2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E6E6E6"/>
                </a:solidFill>
                <a:latin typeface="Times New Roman" panose="02020603050405020304" pitchFamily="18" charset="0"/>
                <a:cs typeface="Lucida Sans Unicode" panose="020B0602030504020204" pitchFamily="34" charset="0"/>
              </a:defRPr>
            </a:lvl2pPr>
            <a:lvl3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Lucida Sans Unicode" panose="020B0602030504020204" pitchFamily="34" charset="0"/>
              </a:defRPr>
            </a:lvl3pPr>
            <a:lvl4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4pPr>
            <a:lvl5pPr>
              <a:lnSpc>
                <a:spcPct val="95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E6E6E6"/>
                </a:solidFill>
                <a:latin typeface="Times New Roman" panose="02020603050405020304" pitchFamily="18" charset="0"/>
                <a:cs typeface="Lucida Sans Unicode" panose="020B0602030504020204" pitchFamily="34" charset="0"/>
              </a:defRPr>
            </a:lvl9pPr>
          </a:lstStyle>
          <a:p>
            <a:pPr algn="ctr" eaLnBrk="1" hangingPunct="1">
              <a:lnSpc>
                <a:spcPct val="100000"/>
              </a:lnSpc>
              <a:buClrTx/>
              <a:buFontTx/>
              <a:buNone/>
            </a:pPr>
            <a:r>
              <a:rPr lang="cs-CZ" altLang="cs-CZ" sz="2200" dirty="0">
                <a:solidFill>
                  <a:schemeClr val="tx1"/>
                </a:solidFill>
                <a:latin typeface="Calibri" panose="020F0502020204030204" pitchFamily="34" charset="0"/>
              </a:rPr>
              <a:t>N. Kazantzakis v úvodu k </a:t>
            </a:r>
            <a:r>
              <a:rPr lang="cs-CZ" altLang="cs-CZ" sz="2200" i="1" dirty="0">
                <a:solidFill>
                  <a:schemeClr val="tx1"/>
                </a:solidFill>
                <a:latin typeface="Calibri" panose="020F0502020204030204" pitchFamily="34" charset="0"/>
              </a:rPr>
              <a:t>Odysseji:</a:t>
            </a:r>
            <a:br>
              <a:rPr lang="cs-CZ" altLang="cs-CZ" sz="2200" i="1" dirty="0">
                <a:solidFill>
                  <a:schemeClr val="tx1"/>
                </a:solidFill>
                <a:latin typeface="Calibri" panose="020F0502020204030204" pitchFamily="34" charset="0"/>
              </a:rPr>
            </a:br>
            <a:br>
              <a:rPr lang="cs-CZ" altLang="cs-CZ" sz="2200" i="1" dirty="0">
                <a:solidFill>
                  <a:schemeClr val="tx1"/>
                </a:solidFill>
                <a:latin typeface="Calibri" panose="020F0502020204030204" pitchFamily="34" charset="0"/>
              </a:rPr>
            </a:br>
            <a:r>
              <a:rPr lang="cs-CZ" altLang="cs-CZ" sz="2200" i="1" dirty="0">
                <a:solidFill>
                  <a:schemeClr val="tx1"/>
                </a:solidFill>
                <a:latin typeface="Calibri" panose="020F0502020204030204" pitchFamily="34" charset="0"/>
              </a:rPr>
              <a:t>Od mládí mne znepokojovala jedna základní otázka, ze které pramenily veškeré mé radosti a má trápení, tedy neúnavný a nelítostný zápas duše s tělem, který se odehrával v mém nitru. Pradávné lidské temné síly i síly světla, síly starší než lidstvo samo, se střetávaly a sbližovaly v mé duši, která jim byla bojištěm. Cítil jsem, že zvítězí–</a:t>
            </a:r>
            <a:r>
              <a:rPr lang="cs-CZ" altLang="cs-CZ" sz="2200" i="1" dirty="0" err="1">
                <a:solidFill>
                  <a:schemeClr val="tx1"/>
                </a:solidFill>
                <a:latin typeface="Calibri" panose="020F0502020204030204" pitchFamily="34" charset="0"/>
              </a:rPr>
              <a:t>li</a:t>
            </a:r>
            <a:r>
              <a:rPr lang="cs-CZ" altLang="cs-CZ" sz="2200" i="1" dirty="0">
                <a:solidFill>
                  <a:schemeClr val="tx1"/>
                </a:solidFill>
                <a:latin typeface="Calibri" panose="020F0502020204030204" pitchFamily="34" charset="0"/>
              </a:rPr>
              <a:t> jeden soupeř a zničí druhého, budu ztracen, protože jsem miloval své tělo a nechtěl jsem, aby bylo zničeno, miloval jsem svou duši a nechtěl jsem ji nechat padnout. Bojoval jsem tedy, abych usmířil tyto dvě protichůdné kosmogonické síly, aby pocítily, že nejsou protivníky, ale že mohou spolupracovat a těšit se společně se mnou z této harmonie. Tento můj zápas trval roky, dal jsem se mnoha cestami, abych našel spásu: cestou lásky, cestou vědy a filozofického hledání, cestou společenských reforem a nakonec těžkou a okouzlující cestou poezie. Ale shledal jsem, že všechny tyto cesty mne přivádí k propasti, ohromil mne strach, vracel jsem se a zkoušel se dát jinudy. Toto mé bloudění a trápení trvalo spoustu let. </a:t>
            </a:r>
            <a:br>
              <a:rPr lang="cs-CZ" altLang="cs-CZ" sz="2200" i="1" dirty="0">
                <a:solidFill>
                  <a:schemeClr val="tx1"/>
                </a:solidFill>
                <a:latin typeface="Calibri" panose="020F0502020204030204" pitchFamily="34" charset="0"/>
              </a:rPr>
            </a:br>
            <a:br>
              <a:rPr lang="cs-CZ" altLang="cs-CZ" sz="2200" i="1" dirty="0">
                <a:solidFill>
                  <a:schemeClr val="tx1"/>
                </a:solidFill>
                <a:latin typeface="Calibri" panose="020F0502020204030204" pitchFamily="34" charset="0"/>
              </a:rPr>
            </a:br>
            <a:endParaRPr lang="cs-CZ" altLang="cs-CZ" sz="22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27416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Širokoúhlá obrazovka</PresentationFormat>
  <Paragraphs>47</Paragraphs>
  <Slides>21</Slides>
  <Notes>11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Calibri</vt:lpstr>
      <vt:lpstr>Calibri Light</vt:lpstr>
      <vt:lpstr>Times New Roman</vt:lpstr>
      <vt:lpstr>Motiv Office</vt:lpstr>
      <vt:lpstr>MED11 Řecká literatura středověku a novověku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Konstantinos Kavafis, Ithaka (1911)</vt:lpstr>
      <vt:lpstr>Prezentace aplikace PowerPoint</vt:lpstr>
      <vt:lpstr>Prezentace aplikace PowerPoint</vt:lpstr>
      <vt:lpstr>Nikos Kazantzakis - romány</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MED11 Řecká literatura středověku a novověku</dc:title>
  <dc:creator>Nicole Votavová Sumelidisová</dc:creator>
  <cp:lastModifiedBy>Nicole Sumelidu</cp:lastModifiedBy>
  <cp:revision>5</cp:revision>
  <dcterms:created xsi:type="dcterms:W3CDTF">2022-05-20T10:34:24Z</dcterms:created>
  <dcterms:modified xsi:type="dcterms:W3CDTF">2023-05-10T13:50:04Z</dcterms:modified>
</cp:coreProperties>
</file>