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502" r:id="rId2"/>
    <p:sldId id="353" r:id="rId3"/>
    <p:sldId id="354" r:id="rId4"/>
    <p:sldId id="355" r:id="rId5"/>
    <p:sldId id="294" r:id="rId6"/>
    <p:sldId id="356" r:id="rId7"/>
    <p:sldId id="497" r:id="rId8"/>
    <p:sldId id="359" r:id="rId9"/>
    <p:sldId id="361" r:id="rId10"/>
    <p:sldId id="357" r:id="rId11"/>
    <p:sldId id="301" r:id="rId12"/>
    <p:sldId id="503" r:id="rId13"/>
    <p:sldId id="504" r:id="rId14"/>
    <p:sldId id="505" r:id="rId15"/>
    <p:sldId id="363" r:id="rId16"/>
    <p:sldId id="362" r:id="rId17"/>
    <p:sldId id="303" r:id="rId18"/>
    <p:sldId id="365" r:id="rId19"/>
    <p:sldId id="307" r:id="rId20"/>
    <p:sldId id="366" r:id="rId21"/>
    <p:sldId id="367" r:id="rId22"/>
    <p:sldId id="487" r:id="rId23"/>
    <p:sldId id="488" r:id="rId24"/>
    <p:sldId id="498" r:id="rId25"/>
    <p:sldId id="499" r:id="rId26"/>
    <p:sldId id="496" r:id="rId27"/>
    <p:sldId id="501" r:id="rId28"/>
    <p:sldId id="489" r:id="rId29"/>
    <p:sldId id="490" r:id="rId30"/>
    <p:sldId id="491" r:id="rId31"/>
    <p:sldId id="492" r:id="rId32"/>
    <p:sldId id="493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65" d="100"/>
          <a:sy n="65" d="100"/>
        </p:scale>
        <p:origin x="60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39BD8-A169-4CE6-B286-B1A67485BA0D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83F24-3DE8-483B-8DE2-E60FC8DDE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30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8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1296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8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9251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9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539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2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006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3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6947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4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0378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2171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3569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889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7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5753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9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351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9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5384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0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505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0444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2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524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0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147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1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199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4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55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802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2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188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7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0144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0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877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4FA10-110B-49A2-AD4B-A9F9BA701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C05060-1150-4CBC-A8AE-68918374B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2B63FC-2EAA-4E4A-AA8E-D86BA924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BF13-CFF9-4432-ACB2-7CE96B185776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9EEBDB-CB37-465A-B57B-E7E99734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52660F-B718-4BB1-8B91-E1273B92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A978-10D7-4F19-B4E7-7386BEC3A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35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D93F0D-C102-4B71-8ED8-EB1DD9EB4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69C273-9F5B-470E-9243-D82869524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AE086C-C5BE-4966-A3BF-DF53F154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BF13-CFF9-4432-ACB2-7CE96B185776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7FDEE3-541B-4B3F-A190-0C2DA8E0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D02CE1-6E53-4528-90EC-D11D48D1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A978-10D7-4F19-B4E7-7386BEC3A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B24FE87-90C8-4F3E-94E6-8B242B5E6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F0ABEE-4A05-4B69-B7BD-434C100D8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43755C-1C3A-4E7E-9621-81A10404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BF13-CFF9-4432-ACB2-7CE96B185776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1210E9-1FA1-4FD4-89F5-B536CF45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A6BBCB-F2E2-4A70-ACBD-CD0B3845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A978-10D7-4F19-B4E7-7386BEC3A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68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41C8D-AF2C-4AD0-8123-EEABC285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C1FB22-DE68-41B1-A69A-8E689878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C71D69-E84E-42C2-99FB-4CF5B69C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BF13-CFF9-4432-ACB2-7CE96B185776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318C7F-0A2E-4773-96EC-D6526ED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254FE9-04A7-4EF0-BEDD-FDF06B91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A978-10D7-4F19-B4E7-7386BEC3A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78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23638-CECB-45C2-94DD-FEE92AD2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132840-818E-41AD-B74C-4EAC57E81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71025B-E836-40D5-9F01-0D53D99E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BF13-CFF9-4432-ACB2-7CE96B185776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D93924-C485-4DA8-900B-A0906262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9558B1-25A1-4A61-9B4F-E3D011C4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A978-10D7-4F19-B4E7-7386BEC3A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15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6DE4F-18E5-4B44-8828-7657A65C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C5711-AFF5-4773-A4A7-3531E5797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8EA231-8F80-4BFA-A93A-78D90A401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7411F1-BFB6-47E0-A255-CEDBED38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BF13-CFF9-4432-ACB2-7CE96B185776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22457A-DAA2-473D-865E-787C4A0E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5D38DB-1F54-4536-8860-93877C22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A978-10D7-4F19-B4E7-7386BEC3A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49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AAB02-DF52-4FB3-B671-24B2AA69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5EBF09-15C1-48B0-A626-CCA27C569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2CC4B0-BEA6-470A-BE8A-E93176C46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4CD57AD-709A-441D-B30A-4B530E7CE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80D69FA-F642-45B2-9ECA-905D7895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2F2CF6-B9FE-46AD-97F6-591B4180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BF13-CFF9-4432-ACB2-7CE96B185776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5149D4-1FBC-4A1F-A7BF-9428C0D6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AFE5F0-A10A-4F25-B77C-12BCA14B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A978-10D7-4F19-B4E7-7386BEC3A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82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2B96B-84F1-4998-A8E8-5FB9CED0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A6F398-0403-4B24-90CB-7F137F9E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BF13-CFF9-4432-ACB2-7CE96B185776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27FDF0-697A-482D-9199-76F947B8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4DAB2C-003F-43D1-972C-D31946EA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A978-10D7-4F19-B4E7-7386BEC3A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22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9106A6B-E467-4EC4-927D-CB5890EB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BF13-CFF9-4432-ACB2-7CE96B185776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FBC685-4C56-4300-B38C-6B16F0BE0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93F645-4A9E-4975-AE4F-9F703E6D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A978-10D7-4F19-B4E7-7386BEC3A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97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7A1EE-6424-4EF1-8D40-3A865690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72B23D-E949-4956-82B5-C63FD001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A5E8FE-2CD1-4F29-A81E-EBF5AFFFD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D19E11-01FC-4766-BDD3-878F16AE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BF13-CFF9-4432-ACB2-7CE96B185776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747274-D641-4ACE-B6AD-3714C49F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AC2426-A992-4132-8859-9747524C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A978-10D7-4F19-B4E7-7386BEC3A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13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9A4D4-A25A-4AC5-A2A3-B7BF679F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5765E8B-9673-4BA9-A88A-1CE48BEBD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6A955E-B1CE-4C5D-9114-4AD66E18F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2723A0-0DA8-4243-9251-5968948F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BF13-CFF9-4432-ACB2-7CE96B185776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A12C3A-6CA0-47B8-B890-67E8EAC5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95FB9A-964B-4154-85B5-B8789F24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A978-10D7-4F19-B4E7-7386BEC3A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57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C903F-2A22-4161-97FB-62466949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6747F1-530E-46CC-8A40-469B80F8D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2AD557-20EC-4797-9B5D-CAA90A6F7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BF13-CFF9-4432-ACB2-7CE96B185776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91255F-F5B8-4C89-AF77-6E24B3A01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C3D7FB-C187-4633-AEBB-A73B00888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CA978-10D7-4F19-B4E7-7386BEC3A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90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youtube.com/watch?v=Fe18mLsWMv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52E68-8A0C-4D42-BF9C-8FA48C2DA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dirty="0"/>
              <a:t>MED 11</a:t>
            </a:r>
            <a:br>
              <a:rPr lang="cs-CZ" sz="3600" dirty="0"/>
            </a:br>
            <a:r>
              <a:rPr lang="cs-CZ" sz="3600" dirty="0"/>
              <a:t>Řecká literatura středověku a novověku</a:t>
            </a:r>
            <a:br>
              <a:rPr lang="cs-CZ" sz="3600" dirty="0"/>
            </a:b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B5D1C9-E4AE-4052-9F94-BA99E515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jaro 2023</a:t>
            </a:r>
          </a:p>
          <a:p>
            <a:r>
              <a:rPr lang="cs-CZ" dirty="0"/>
              <a:t>Nicole Votavová Sumelidisová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00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r="2298"/>
          <a:stretch/>
        </p:blipFill>
        <p:spPr bwMode="auto">
          <a:xfrm>
            <a:off x="0" y="1211179"/>
            <a:ext cx="6537158" cy="46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85608" rIns="91440" bIns="4572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 b="1" dirty="0">
                <a:solidFill>
                  <a:schemeClr val="accent1">
                    <a:lumMod val="75000"/>
                  </a:schemeClr>
                </a:solidFill>
              </a:rPr>
              <a:t>Rhodos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37158" y="2434201"/>
            <a:ext cx="5654842" cy="374276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/>
              <a:t>do r. </a:t>
            </a:r>
            <a:r>
              <a:rPr lang="en-US" altLang="cs-CZ" sz="2400" dirty="0"/>
              <a:t> </a:t>
            </a:r>
            <a:r>
              <a:rPr lang="en-US" altLang="cs-CZ" sz="2400" b="1" dirty="0"/>
              <a:t>1522 </a:t>
            </a:r>
            <a:r>
              <a:rPr lang="en-US" altLang="cs-CZ" sz="2400" dirty="0"/>
              <a:t>pod </a:t>
            </a:r>
            <a:r>
              <a:rPr lang="en-US" altLang="cs-CZ" sz="2400" dirty="0" err="1"/>
              <a:t>nadvládou</a:t>
            </a:r>
            <a:r>
              <a:rPr lang="en-US" altLang="cs-CZ" sz="2400" dirty="0"/>
              <a:t> </a:t>
            </a:r>
            <a:r>
              <a:rPr lang="en-US" altLang="cs-CZ" sz="2400" b="1" dirty="0" err="1"/>
              <a:t>Maltézských</a:t>
            </a:r>
            <a:r>
              <a:rPr lang="en-US" altLang="cs-CZ" sz="2400" b="1" dirty="0"/>
              <a:t> </a:t>
            </a:r>
            <a:r>
              <a:rPr lang="en-US" altLang="cs-CZ" sz="2400" b="1" dirty="0" err="1"/>
              <a:t>rytířů</a:t>
            </a:r>
            <a:r>
              <a:rPr lang="en-US" altLang="cs-CZ" sz="2400" b="1" dirty="0"/>
              <a:t> </a:t>
            </a:r>
          </a:p>
          <a:p>
            <a:pPr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400" dirty="0" err="1"/>
              <a:t>vznik</a:t>
            </a:r>
            <a:r>
              <a:rPr lang="en-US" altLang="cs-CZ" sz="2400" dirty="0"/>
              <a:t> </a:t>
            </a:r>
            <a:r>
              <a:rPr lang="en-US" altLang="cs-CZ" sz="2400" b="1" dirty="0" err="1"/>
              <a:t>poezie</a:t>
            </a:r>
            <a:r>
              <a:rPr lang="en-US" altLang="cs-CZ" sz="2400" b="1" dirty="0"/>
              <a:t> </a:t>
            </a:r>
            <a:r>
              <a:rPr lang="en-US" altLang="cs-CZ" sz="2400" b="1" dirty="0" err="1"/>
              <a:t>podle</a:t>
            </a:r>
            <a:r>
              <a:rPr lang="en-US" altLang="cs-CZ" sz="2400" b="1" dirty="0"/>
              <a:t> </a:t>
            </a:r>
            <a:r>
              <a:rPr lang="en-US" altLang="cs-CZ" sz="2400" b="1" dirty="0" err="1"/>
              <a:t>italských</a:t>
            </a:r>
            <a:r>
              <a:rPr lang="en-US" altLang="cs-CZ" sz="2400" b="1" dirty="0"/>
              <a:t> </a:t>
            </a:r>
            <a:r>
              <a:rPr lang="en-US" altLang="cs-CZ" sz="2400" b="1" dirty="0" err="1"/>
              <a:t>vzorů</a:t>
            </a:r>
            <a:r>
              <a:rPr lang="en-US" altLang="cs-CZ" sz="2400" dirty="0"/>
              <a:t>:</a:t>
            </a:r>
            <a:r>
              <a:rPr lang="en-US" altLang="cs-CZ" sz="2400" i="1" dirty="0"/>
              <a:t> </a:t>
            </a:r>
            <a:endParaRPr lang="cs-CZ" altLang="cs-CZ" sz="2400" i="1" dirty="0"/>
          </a:p>
          <a:p>
            <a:pPr marL="0" indent="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i="1" dirty="0"/>
              <a:t>    </a:t>
            </a:r>
            <a:r>
              <a:rPr lang="en-US" altLang="cs-CZ" sz="2400" i="1" dirty="0" err="1"/>
              <a:t>Hříčky</a:t>
            </a:r>
            <a:r>
              <a:rPr lang="en-US" altLang="cs-CZ" sz="2400" i="1" dirty="0"/>
              <a:t> </a:t>
            </a:r>
            <a:r>
              <a:rPr lang="en-US" altLang="cs-CZ" sz="2400" i="1" dirty="0" err="1"/>
              <a:t>lásky</a:t>
            </a:r>
            <a:r>
              <a:rPr lang="en-US" altLang="cs-CZ" sz="2400" dirty="0"/>
              <a:t> (</a:t>
            </a:r>
            <a:r>
              <a:rPr lang="en-US" altLang="cs-CZ" sz="2400" i="1" dirty="0" err="1"/>
              <a:t>Ερωτο</a:t>
            </a:r>
            <a:r>
              <a:rPr lang="en-US" altLang="cs-CZ" sz="2400" i="1" dirty="0"/>
              <a:t>παίγνια</a:t>
            </a:r>
            <a:r>
              <a:rPr lang="en-US" altLang="cs-CZ" sz="2400" dirty="0"/>
              <a:t>)</a:t>
            </a:r>
          </a:p>
          <a:p>
            <a:pPr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 err="1">
                <a:latin typeface="Calibri Greek" pitchFamily="32" charset="0"/>
              </a:rPr>
              <a:t>Emmanuil</a:t>
            </a:r>
            <a:r>
              <a:rPr lang="cs-CZ" altLang="cs-CZ" sz="2400" dirty="0">
                <a:latin typeface="Calibri Greek" pitchFamily="32" charset="0"/>
              </a:rPr>
              <a:t> </a:t>
            </a:r>
            <a:r>
              <a:rPr lang="cs-CZ" altLang="cs-CZ" sz="2400" dirty="0" err="1">
                <a:latin typeface="Calibri Greek" pitchFamily="32" charset="0"/>
              </a:rPr>
              <a:t>Georgilas</a:t>
            </a:r>
            <a:r>
              <a:rPr lang="en-US" altLang="cs-CZ" sz="2400" dirty="0">
                <a:latin typeface="Calibri Greek" pitchFamily="32" charset="0"/>
              </a:rPr>
              <a:t>:</a:t>
            </a:r>
            <a:r>
              <a:rPr lang="cs-CZ" altLang="cs-CZ" sz="2400" dirty="0">
                <a:latin typeface="Calibri Greek" pitchFamily="32" charset="0"/>
              </a:rPr>
              <a:t> </a:t>
            </a:r>
            <a:r>
              <a:rPr lang="cs-CZ" altLang="cs-CZ" sz="2400" i="1" dirty="0">
                <a:latin typeface="Calibri Greek" pitchFamily="32" charset="0"/>
              </a:rPr>
              <a:t>Příběh </a:t>
            </a:r>
            <a:r>
              <a:rPr lang="cs-CZ" altLang="cs-CZ" sz="2400" i="1" dirty="0" err="1">
                <a:latin typeface="Calibri Greek" pitchFamily="32" charset="0"/>
              </a:rPr>
              <a:t>Belissariův</a:t>
            </a:r>
            <a:r>
              <a:rPr lang="en-US" altLang="cs-CZ" sz="2400" i="1" dirty="0">
                <a:latin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</a:rPr>
              <a:t>(</a:t>
            </a:r>
            <a:r>
              <a:rPr lang="en-US" altLang="cs-CZ" sz="2400" i="1" dirty="0" err="1">
                <a:latin typeface="Calibri Greek" pitchFamily="32" charset="0"/>
              </a:rPr>
              <a:t>Ιστορική</a:t>
            </a:r>
            <a:r>
              <a:rPr lang="en-US" altLang="cs-CZ" sz="2400" i="1" dirty="0">
                <a:latin typeface="Calibri Greek" pitchFamily="32" charset="0"/>
              </a:rPr>
              <a:t> εξήγησις π</a:t>
            </a:r>
            <a:r>
              <a:rPr lang="en-US" altLang="cs-CZ" sz="2400" i="1" dirty="0" err="1">
                <a:latin typeface="Calibri Greek" pitchFamily="32" charset="0"/>
              </a:rPr>
              <a:t>ερί</a:t>
            </a:r>
            <a:r>
              <a:rPr lang="en-US" altLang="cs-CZ" sz="2400" i="1" dirty="0">
                <a:latin typeface="Calibri Greek" pitchFamily="32" charset="0"/>
              </a:rPr>
              <a:t> </a:t>
            </a:r>
            <a:r>
              <a:rPr lang="en-US" altLang="cs-CZ" sz="2400" i="1" dirty="0" err="1">
                <a:latin typeface="Calibri Greek" pitchFamily="32" charset="0"/>
              </a:rPr>
              <a:t>Βελισσ</a:t>
            </a:r>
            <a:r>
              <a:rPr lang="en-US" altLang="cs-CZ" sz="2400" i="1" dirty="0">
                <a:latin typeface="Calibri Greek" pitchFamily="32" charset="0"/>
              </a:rPr>
              <a:t>αρίου</a:t>
            </a:r>
            <a:r>
              <a:rPr lang="cs-CZ" altLang="cs-CZ" sz="2400" dirty="0">
                <a:latin typeface="Calibri Greek" pitchFamily="32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latin typeface="Calibri Greek" pitchFamily="32" charset="0"/>
              </a:rPr>
              <a:t>místní mluvený jazyk</a:t>
            </a:r>
          </a:p>
          <a:p>
            <a:pPr marL="0" indent="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 dirty="0">
              <a:latin typeface="Calibri Greek" pitchFamily="32" charset="0"/>
            </a:endParaRPr>
          </a:p>
          <a:p>
            <a:pPr marL="0" indent="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i="1" dirty="0">
              <a:latin typeface="Calibri" panose="020F0502020204030204" pitchFamily="34" charset="0"/>
            </a:endParaRPr>
          </a:p>
          <a:p>
            <a:pPr marL="0" indent="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000" dirty="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60" name="Rectangle 4915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62" name="Rectangle 4916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5" name="Picture 3" descr="Obsah obrázku voda, hora, přístav, staré&#10;&#10;Popis byl vytvořen automaticky"/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2" b="273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vert="horz" lIns="91440" tIns="85608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 b="1">
                <a:solidFill>
                  <a:srgbClr val="FFFFFF"/>
                </a:solidFill>
              </a:rPr>
              <a:t>Kréta – Iraklio (Heraklion)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endParaRPr lang="cs-CZ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8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8649345D-DA79-8D2F-D805-14183C003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60746"/>
            <a:ext cx="10905066" cy="45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Obsah obrázku silnice, dálnice, špagetová křižovatka&#10;&#10;Popis byl vytvořen automaticky">
            <a:extLst>
              <a:ext uri="{FF2B5EF4-FFF2-40B4-BE49-F238E27FC236}">
                <a16:creationId xmlns:a16="http://schemas.microsoft.com/office/drawing/2014/main" id="{7E068E52-AB44-D0FD-7AD5-9FFB1438E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380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3" name="Obrázek 2" descr="Obsah obrázku budova, obloha, voda, venku&#10;&#10;Popis byl vytvořen automaticky">
            <a:extLst>
              <a:ext uri="{FF2B5EF4-FFF2-40B4-BE49-F238E27FC236}">
                <a16:creationId xmlns:a16="http://schemas.microsoft.com/office/drawing/2014/main" id="{2E191FCA-B4F6-91ED-E419-D71583846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r="-2" b="11796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203C1DFA-1C19-4726-06E9-96F0A2E7E9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0" r="12102" b="1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5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venku&#10;&#10;Popis byl vytvořen automaticky">
            <a:extLst>
              <a:ext uri="{FF2B5EF4-FFF2-40B4-BE49-F238E27FC236}">
                <a16:creationId xmlns:a16="http://schemas.microsoft.com/office/drawing/2014/main" id="{3030EA0E-7745-4E2E-2EC6-73319DA82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r="15533" b="-1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Obrázek 4" descr="Obsah obrázku obloha, venku, budova, lidé&#10;&#10;Popis byl vytvořen automaticky">
            <a:extLst>
              <a:ext uri="{FF2B5EF4-FFF2-40B4-BE49-F238E27FC236}">
                <a16:creationId xmlns:a16="http://schemas.microsoft.com/office/drawing/2014/main" id="{F4D795E9-F2B2-E976-40F2-DBD3B2DC58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r="19756" b="1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3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44" name="Rectangle 52231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45" name="Rectangle 5223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r="19034"/>
          <a:stretch/>
        </p:blipFill>
        <p:spPr bwMode="auto">
          <a:xfrm>
            <a:off x="181899" y="182880"/>
            <a:ext cx="5915025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9FC4289-8F28-45B7-8CD1-288167A95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r="25244" b="-2"/>
          <a:stretch/>
        </p:blipFill>
        <p:spPr bwMode="auto">
          <a:xfrm>
            <a:off x="6095156" y="182880"/>
            <a:ext cx="5915025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844614" y="2948241"/>
            <a:ext cx="10509179" cy="2795808"/>
          </a:xfrm>
        </p:spPr>
        <p:txBody>
          <a:bodyPr vert="horz" lIns="91440" tIns="85608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 dirty="0" err="1">
                <a:solidFill>
                  <a:srgbClr val="FFFFFF"/>
                </a:solidFill>
              </a:rPr>
              <a:t>Rethymno</a:t>
            </a:r>
            <a:endParaRPr lang="cs-CZ" altLang="cs-CZ" sz="4000" dirty="0">
              <a:solidFill>
                <a:srgbClr val="FFFFFF"/>
              </a:solidFill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4614" y="3526300"/>
            <a:ext cx="10509179" cy="2588458"/>
          </a:xfrm>
        </p:spPr>
        <p:txBody>
          <a:bodyPr>
            <a:normAutofit/>
          </a:bodyPr>
          <a:lstStyle/>
          <a:p>
            <a:endParaRPr lang="cs-CZ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42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b="1" dirty="0">
                <a:solidFill>
                  <a:schemeClr val="bg1"/>
                </a:solidFill>
              </a:rPr>
              <a:t>Chania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5200"/>
              <a:t>Chania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4838" cy="4525963"/>
          </a:xfrm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280" name="Rectangle 54279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" r="-1" b="19610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82" name="Rectangle 54281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4800"/>
              <a:t>Domenikos</a:t>
            </a:r>
            <a:br>
              <a:rPr lang="en-US" altLang="cs-CZ" sz="4800"/>
            </a:br>
            <a:r>
              <a:rPr lang="en-US" altLang="cs-CZ" sz="4800"/>
              <a:t>Theotokopulos</a:t>
            </a:r>
            <a:br>
              <a:rPr lang="en-US" altLang="cs-CZ" sz="4800"/>
            </a:br>
            <a:br>
              <a:rPr lang="en-US" altLang="cs-CZ" sz="4800"/>
            </a:br>
            <a:r>
              <a:rPr lang="en-US" altLang="cs-CZ" sz="4800"/>
              <a:t>El Greco</a:t>
            </a:r>
          </a:p>
        </p:txBody>
      </p:sp>
      <p:sp>
        <p:nvSpPr>
          <p:cNvPr id="54284" name="Rectangle 5428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286" name="Rectangle 5428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cs-CZ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85608" rIns="91440" bIns="4572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/>
              <a:t>El Greco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" r="-2" b="14453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cs-CZ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A84A9-814D-4B5C-B6DD-4612731E6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221228"/>
            <a:ext cx="6586491" cy="761998"/>
          </a:xfrm>
        </p:spPr>
        <p:txBody>
          <a:bodyPr anchor="b">
            <a:normAutofit/>
          </a:bodyPr>
          <a:lstStyle/>
          <a:p>
            <a:r>
              <a:rPr lang="cs-CZ" dirty="0"/>
              <a:t>Počátky novořecké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43F2E0-68BC-4EA5-98FA-D5CD51168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840" y="1043940"/>
            <a:ext cx="7185660" cy="5592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V </a:t>
            </a:r>
            <a:r>
              <a:rPr lang="el-GR" sz="2400" dirty="0"/>
              <a:t>19. </a:t>
            </a:r>
            <a:r>
              <a:rPr lang="cs-CZ" sz="2400" dirty="0"/>
              <a:t>století vědecký zájem o byzantskou a novořeckou literaturu</a:t>
            </a:r>
          </a:p>
          <a:p>
            <a:pPr marL="0" indent="0">
              <a:buNone/>
            </a:pPr>
            <a:r>
              <a:rPr lang="cs-CZ" sz="2400" dirty="0"/>
              <a:t>Konstantinos </a:t>
            </a:r>
            <a:r>
              <a:rPr lang="cs-CZ" sz="2400" dirty="0" err="1"/>
              <a:t>Paparrigonopulos</a:t>
            </a:r>
            <a:r>
              <a:rPr lang="cs-CZ" sz="2400" dirty="0"/>
              <a:t>: </a:t>
            </a:r>
            <a:r>
              <a:rPr lang="cs-CZ" sz="2400" i="1" dirty="0"/>
              <a:t>Dějiny řeckého národa</a:t>
            </a:r>
            <a:r>
              <a:rPr lang="cs-CZ" sz="2400" dirty="0"/>
              <a:t> </a:t>
            </a:r>
            <a:r>
              <a:rPr lang="el-GR" sz="2400" dirty="0"/>
              <a:t>(</a:t>
            </a:r>
            <a:r>
              <a:rPr lang="el-GR" sz="2400" i="1" dirty="0"/>
              <a:t>Ιστορία του Ελληνικού Έθνους</a:t>
            </a:r>
            <a:r>
              <a:rPr lang="el-GR" sz="2400" dirty="0"/>
              <a:t>, 1860-1877)</a:t>
            </a:r>
            <a:endParaRPr lang="cs-CZ" sz="2400" dirty="0"/>
          </a:p>
          <a:p>
            <a:pPr marL="0" indent="0">
              <a:buNone/>
            </a:pPr>
            <a:r>
              <a:rPr lang="el-GR" sz="2400" dirty="0"/>
              <a:t>Ιο</a:t>
            </a:r>
            <a:r>
              <a:rPr lang="cs-CZ" sz="2400" dirty="0" err="1"/>
              <a:t>annis</a:t>
            </a:r>
            <a:r>
              <a:rPr lang="cs-CZ" sz="2400" dirty="0"/>
              <a:t> </a:t>
            </a:r>
            <a:r>
              <a:rPr lang="cs-CZ" sz="2400" dirty="0" err="1"/>
              <a:t>Psycharis</a:t>
            </a:r>
            <a:r>
              <a:rPr lang="el-GR" sz="2400" dirty="0"/>
              <a:t>: </a:t>
            </a:r>
            <a:r>
              <a:rPr lang="cs-CZ" sz="2400" dirty="0"/>
              <a:t>studium moderního jazyka byzantské literatury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cs-CZ" sz="2400" dirty="0"/>
              <a:t>12. století: </a:t>
            </a:r>
            <a:r>
              <a:rPr lang="cs-CZ" sz="2400" i="1" dirty="0" err="1"/>
              <a:t>Digenis</a:t>
            </a:r>
            <a:r>
              <a:rPr lang="cs-CZ" sz="2400" i="1" dirty="0"/>
              <a:t> </a:t>
            </a:r>
            <a:r>
              <a:rPr lang="cs-CZ" sz="2400" i="1" dirty="0" err="1"/>
              <a:t>Akritis</a:t>
            </a:r>
            <a:r>
              <a:rPr lang="cs-CZ" sz="2400" dirty="0"/>
              <a:t>, literatura v mluveném jazyce</a:t>
            </a:r>
          </a:p>
          <a:p>
            <a:pPr marL="0" indent="0">
              <a:buNone/>
            </a:pPr>
            <a:r>
              <a:rPr lang="cs-CZ" sz="2400" dirty="0"/>
              <a:t>14. a 15. století: milostný román a další literatura v mluveném jazyce</a:t>
            </a:r>
          </a:p>
          <a:p>
            <a:pPr marL="0" indent="0">
              <a:buNone/>
            </a:pPr>
            <a:r>
              <a:rPr lang="cs-CZ" sz="2400" dirty="0"/>
              <a:t>16. a 17. století: krétská renesance</a:t>
            </a:r>
          </a:p>
          <a:p>
            <a:pPr marL="0" indent="0">
              <a:buNone/>
            </a:pPr>
            <a:r>
              <a:rPr lang="cs-CZ" sz="2400" dirty="0"/>
              <a:t>1509: řecká literatura poprvé tiskem: </a:t>
            </a:r>
            <a:r>
              <a:rPr lang="cs-CZ" sz="2400" dirty="0" err="1"/>
              <a:t>Bergadisův</a:t>
            </a:r>
            <a:r>
              <a:rPr lang="cs-CZ" sz="2400" i="1" dirty="0"/>
              <a:t> </a:t>
            </a:r>
            <a:r>
              <a:rPr lang="cs-CZ" sz="2400" i="1" dirty="0" err="1"/>
              <a:t>Apokopos</a:t>
            </a:r>
            <a:endParaRPr lang="cs-CZ" sz="2400" i="1" dirty="0"/>
          </a:p>
        </p:txBody>
      </p:sp>
      <p:pic>
        <p:nvPicPr>
          <p:cNvPr id="5" name="Picture 4" descr="Stack of multicolored books">
            <a:extLst>
              <a:ext uri="{FF2B5EF4-FFF2-40B4-BE49-F238E27FC236}">
                <a16:creationId xmlns:a16="http://schemas.microsoft.com/office/drawing/2014/main" id="{88104CB2-C1C7-0C23-8BAE-14516088B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42" r="3372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021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85608" rIns="91440" bIns="4572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/>
              <a:t>Vyhnání z chrámu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31" b="-1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cs-CZ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85608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/>
              <a:t>Laókoón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57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cs-CZ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28588"/>
            <a:ext cx="8223250" cy="780132"/>
          </a:xfrm>
        </p:spPr>
        <p:txBody>
          <a:bodyPr/>
          <a:lstStyle/>
          <a:p>
            <a:r>
              <a:rPr lang="cs-CZ" sz="3600" dirty="0"/>
              <a:t>Pátá pečeť Apokalypsy (nedokončené)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1" y="908720"/>
            <a:ext cx="4560570" cy="5067300"/>
          </a:xfrm>
        </p:spPr>
      </p:pic>
      <p:sp>
        <p:nvSpPr>
          <p:cNvPr id="5" name="AutoShape 2" descr="Svět umění - Pablo Picasso. Avignonské slečny. 1907 | Faceboo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91" y="2780928"/>
            <a:ext cx="3576077" cy="38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82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86" name="Rectangle 5838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85608" rIns="91440" bIns="4572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b="1" dirty="0">
                <a:solidFill>
                  <a:schemeClr val="accent2">
                    <a:lumMod val="75000"/>
                  </a:schemeClr>
                </a:solidFill>
              </a:rPr>
              <a:t>Krétská renesance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4129" y="1825625"/>
            <a:ext cx="7010400" cy="4351338"/>
          </a:xfrm>
        </p:spPr>
        <p:txBody>
          <a:bodyPr vert="horz" lIns="91440" tIns="64440" rIns="91440" bIns="45720" rtlCol="0">
            <a:normAutofit/>
          </a:bodyPr>
          <a:lstStyle/>
          <a:p>
            <a:pPr marL="347662" indent="-4572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/>
              <a:t>Stefanos </a:t>
            </a:r>
            <a:r>
              <a:rPr lang="cs-CZ" altLang="cs-CZ" sz="2400" dirty="0" err="1"/>
              <a:t>Sachlikis</a:t>
            </a:r>
            <a:r>
              <a:rPr lang="cs-CZ" altLang="cs-CZ" sz="2400" dirty="0"/>
              <a:t> – moralizující básně</a:t>
            </a:r>
            <a:r>
              <a:rPr lang="el-GR" altLang="cs-CZ" sz="2400" dirty="0"/>
              <a:t> (14./15.</a:t>
            </a:r>
            <a:r>
              <a:rPr lang="cs-CZ" altLang="cs-CZ" sz="2400" dirty="0"/>
              <a:t>st.)</a:t>
            </a:r>
          </a:p>
          <a:p>
            <a:pPr marL="347662" indent="-4572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 dirty="0"/>
          </a:p>
          <a:p>
            <a:pPr marL="347662" indent="-4572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/>
              <a:t>moralizující básně, </a:t>
            </a:r>
            <a:r>
              <a:rPr lang="cs-CZ" altLang="cs-CZ" sz="2400" dirty="0" err="1"/>
              <a:t>topos</a:t>
            </a:r>
            <a:r>
              <a:rPr lang="cs-CZ" altLang="cs-CZ" sz="2400" dirty="0"/>
              <a:t>: sestup do Hádu (16. st.)</a:t>
            </a:r>
            <a:endParaRPr lang="el-GR" altLang="cs-CZ" sz="2400" dirty="0"/>
          </a:p>
          <a:p>
            <a:pPr marL="0" indent="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/>
              <a:t>       lidová poezie, Dante)    </a:t>
            </a:r>
          </a:p>
          <a:p>
            <a:pPr marL="347662" indent="-4572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 err="1"/>
              <a:t>Bergadis</a:t>
            </a:r>
            <a:r>
              <a:rPr lang="cs-CZ" altLang="cs-CZ" sz="2400" dirty="0"/>
              <a:t>: </a:t>
            </a:r>
            <a:r>
              <a:rPr lang="cs-CZ" altLang="cs-CZ" sz="2400" i="1" dirty="0" err="1"/>
              <a:t>Apokopos</a:t>
            </a:r>
            <a:r>
              <a:rPr lang="cs-CZ" altLang="cs-CZ" sz="2400" dirty="0"/>
              <a:t> </a:t>
            </a:r>
            <a:r>
              <a:rPr lang="el-GR" altLang="cs-CZ" sz="2400" dirty="0"/>
              <a:t>(</a:t>
            </a:r>
            <a:r>
              <a:rPr lang="el-GR" altLang="cs-CZ" sz="2400" i="1" dirty="0"/>
              <a:t>Απόκοπος</a:t>
            </a:r>
            <a:r>
              <a:rPr lang="el-GR" altLang="cs-CZ" sz="2400" dirty="0"/>
              <a:t>)</a:t>
            </a:r>
          </a:p>
          <a:p>
            <a:pPr marL="347662" indent="-4572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altLang="cs-CZ" sz="2400" dirty="0"/>
          </a:p>
          <a:p>
            <a:pPr marL="347662" indent="-4572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 dirty="0"/>
              <a:t>dramata (vliv italské kultury)</a:t>
            </a:r>
            <a:endParaRPr lang="el-GR" altLang="cs-CZ" sz="2400" b="1" dirty="0"/>
          </a:p>
          <a:p>
            <a:pPr marL="347662" indent="-4572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 dirty="0"/>
          </a:p>
          <a:p>
            <a:pPr marL="347662" indent="-4572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 dirty="0"/>
              <a:t>V. </a:t>
            </a:r>
            <a:r>
              <a:rPr lang="cs-CZ" altLang="cs-CZ" sz="2400" b="1" dirty="0" err="1"/>
              <a:t>Kornaros</a:t>
            </a:r>
            <a:r>
              <a:rPr lang="cs-CZ" altLang="cs-CZ" sz="2400" b="1" dirty="0"/>
              <a:t>: </a:t>
            </a:r>
            <a:r>
              <a:rPr lang="cs-CZ" altLang="cs-CZ" sz="2400" b="1" i="1" dirty="0" err="1"/>
              <a:t>Erotokritos</a:t>
            </a:r>
            <a:r>
              <a:rPr lang="cs-CZ" altLang="cs-CZ" sz="2400" b="1" dirty="0"/>
              <a:t> </a:t>
            </a:r>
            <a:r>
              <a:rPr lang="el-GR" altLang="cs-CZ" sz="2400" dirty="0"/>
              <a:t>(</a:t>
            </a:r>
            <a:r>
              <a:rPr lang="el-GR" altLang="cs-CZ" sz="2400" i="1" dirty="0"/>
              <a:t>Ερωτόκριτος</a:t>
            </a:r>
            <a:r>
              <a:rPr lang="el-GR" altLang="cs-CZ" sz="2400" dirty="0"/>
              <a:t>)</a:t>
            </a:r>
            <a:endParaRPr lang="en-US" altLang="cs-CZ" sz="2400" dirty="0"/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9EDFB80B-EF16-5802-CBB3-AD1C75DB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9" b="-1"/>
          <a:stretch/>
        </p:blipFill>
        <p:spPr>
          <a:xfrm>
            <a:off x="6851198" y="862276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5838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9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5" name="Rectangle 5837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7" name="Freeform: Shape 5837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85608" rIns="91440" bIns="4572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solidFill>
                  <a:srgbClr val="FFFFFF"/>
                </a:solidFill>
              </a:rPr>
              <a:t>Krétská renesance</a:t>
            </a:r>
          </a:p>
        </p:txBody>
      </p:sp>
      <p:sp>
        <p:nvSpPr>
          <p:cNvPr id="58379" name="Arc 5837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6180" y="319088"/>
            <a:ext cx="7840718" cy="6538912"/>
          </a:xfrm>
        </p:spPr>
        <p:txBody>
          <a:bodyPr vert="horz" lIns="91440" tIns="64440" rIns="91440" bIns="45720" rtlCol="0" anchor="ctr">
            <a:normAutofit/>
          </a:bodyPr>
          <a:lstStyle/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/>
              <a:t>p</a:t>
            </a:r>
            <a:r>
              <a:rPr lang="en-US" altLang="cs-CZ" sz="2200" dirty="0" err="1"/>
              <a:t>oprvé</a:t>
            </a:r>
            <a:r>
              <a:rPr lang="en-US" altLang="cs-CZ" sz="2200" dirty="0"/>
              <a:t> od </a:t>
            </a:r>
            <a:r>
              <a:rPr lang="en-US" altLang="cs-CZ" sz="2200" dirty="0" err="1"/>
              <a:t>starověku</a:t>
            </a:r>
            <a:r>
              <a:rPr lang="en-US" altLang="cs-CZ" sz="2200" dirty="0"/>
              <a:t> se </a:t>
            </a:r>
            <a:r>
              <a:rPr lang="en-US" altLang="cs-CZ" sz="2200" dirty="0" err="1"/>
              <a:t>objevuje</a:t>
            </a:r>
            <a:r>
              <a:rPr lang="en-US" altLang="cs-CZ" sz="2200" dirty="0"/>
              <a:t> </a:t>
            </a:r>
            <a:r>
              <a:rPr lang="en-US" altLang="cs-CZ" sz="2200" b="1" dirty="0"/>
              <a:t>drama</a:t>
            </a:r>
            <a:r>
              <a:rPr lang="cs-CZ" altLang="cs-CZ" sz="2200" b="1" dirty="0"/>
              <a:t> </a:t>
            </a:r>
            <a:r>
              <a:rPr lang="cs-CZ" altLang="cs-CZ" sz="2200" dirty="0"/>
              <a:t>(</a:t>
            </a:r>
            <a:r>
              <a:rPr lang="en-US" altLang="cs-CZ" sz="2200" dirty="0" err="1"/>
              <a:t>koncem</a:t>
            </a:r>
            <a:r>
              <a:rPr lang="en-US" altLang="cs-CZ" sz="2200" dirty="0"/>
              <a:t> 16. a v 17.st.)</a:t>
            </a:r>
            <a:endParaRPr lang="cs-CZ" altLang="cs-CZ" sz="2200" dirty="0"/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/>
              <a:t>Byzanc: </a:t>
            </a:r>
            <a:r>
              <a:rPr lang="cs-CZ" altLang="cs-CZ" sz="2200" b="1" i="1" dirty="0"/>
              <a:t>Christos </a:t>
            </a:r>
            <a:r>
              <a:rPr lang="cs-CZ" altLang="cs-CZ" sz="2200" b="1" i="1" dirty="0" err="1"/>
              <a:t>Paschón</a:t>
            </a:r>
            <a:endParaRPr lang="en-US" altLang="cs-CZ" sz="2200" i="1" dirty="0"/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200" dirty="0" err="1"/>
              <a:t>vliv</a:t>
            </a:r>
            <a:r>
              <a:rPr lang="en-US" altLang="cs-CZ" sz="2200" dirty="0"/>
              <a:t> </a:t>
            </a:r>
            <a:r>
              <a:rPr lang="en-US" altLang="cs-CZ" sz="2200" b="1" dirty="0" err="1"/>
              <a:t>italské</a:t>
            </a:r>
            <a:r>
              <a:rPr lang="en-US" altLang="cs-CZ" sz="2200" b="1" dirty="0"/>
              <a:t> </a:t>
            </a:r>
            <a:r>
              <a:rPr lang="en-US" altLang="cs-CZ" sz="2200" b="1" dirty="0" err="1"/>
              <a:t>renesance</a:t>
            </a:r>
            <a:r>
              <a:rPr lang="en-US" altLang="cs-CZ" sz="2200" dirty="0"/>
              <a:t>, </a:t>
            </a:r>
            <a:r>
              <a:rPr lang="en-US" altLang="cs-CZ" sz="2200" dirty="0" err="1"/>
              <a:t>vzory</a:t>
            </a:r>
            <a:r>
              <a:rPr lang="en-US" altLang="cs-CZ" sz="2200" b="1" dirty="0"/>
              <a:t>:</a:t>
            </a:r>
          </a:p>
          <a:p>
            <a:pPr marL="0" indent="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200" dirty="0"/>
              <a:t>       – </a:t>
            </a:r>
            <a:r>
              <a:rPr lang="en-US" altLang="cs-CZ" sz="2200" b="1" dirty="0"/>
              <a:t>commedia </a:t>
            </a:r>
            <a:r>
              <a:rPr lang="en-US" altLang="cs-CZ" sz="2200" b="1" dirty="0" err="1"/>
              <a:t>erudita</a:t>
            </a:r>
            <a:r>
              <a:rPr lang="en-US" altLang="cs-CZ" sz="2200" dirty="0"/>
              <a:t> – „</a:t>
            </a:r>
            <a:r>
              <a:rPr lang="en-US" altLang="cs-CZ" sz="2200" dirty="0" err="1"/>
              <a:t>učená</a:t>
            </a:r>
            <a:r>
              <a:rPr lang="en-US" altLang="cs-CZ" sz="2200" dirty="0"/>
              <a:t> - </a:t>
            </a:r>
            <a:r>
              <a:rPr lang="en-US" altLang="cs-CZ" sz="2200" dirty="0" err="1"/>
              <a:t>vzdělaná</a:t>
            </a:r>
            <a:r>
              <a:rPr lang="en-US" altLang="cs-CZ" sz="2200" dirty="0"/>
              <a:t>“ </a:t>
            </a:r>
            <a:r>
              <a:rPr lang="en-US" altLang="cs-CZ" sz="2200" dirty="0" err="1"/>
              <a:t>satirická</a:t>
            </a:r>
            <a:r>
              <a:rPr lang="en-US" altLang="cs-CZ" sz="2200" dirty="0"/>
              <a:t> div. </a:t>
            </a:r>
            <a:r>
              <a:rPr lang="en-US" altLang="cs-CZ" sz="2200" dirty="0" err="1"/>
              <a:t>hra</a:t>
            </a:r>
            <a:endParaRPr lang="en-US" altLang="cs-CZ" sz="2200" dirty="0"/>
          </a:p>
          <a:p>
            <a:pPr marL="0" indent="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200" dirty="0"/>
              <a:t>       – </a:t>
            </a:r>
            <a:r>
              <a:rPr lang="en-US" altLang="cs-CZ" sz="2200" b="1" dirty="0"/>
              <a:t>commedia dell </a:t>
            </a:r>
            <a:r>
              <a:rPr lang="en-US" altLang="cs-CZ" sz="2200" b="1" dirty="0" err="1"/>
              <a:t>arte</a:t>
            </a:r>
            <a:r>
              <a:rPr lang="en-US" altLang="cs-CZ" sz="2200" dirty="0"/>
              <a:t> – </a:t>
            </a:r>
            <a:r>
              <a:rPr lang="en-US" altLang="cs-CZ" sz="2200" dirty="0" err="1"/>
              <a:t>improvizovaná</a:t>
            </a:r>
            <a:r>
              <a:rPr lang="en-US" altLang="cs-CZ" sz="2200" dirty="0"/>
              <a:t> </a:t>
            </a:r>
            <a:r>
              <a:rPr lang="en-US" altLang="cs-CZ" sz="2200" dirty="0" err="1"/>
              <a:t>lidová</a:t>
            </a:r>
            <a:r>
              <a:rPr lang="en-US" altLang="cs-CZ" sz="2200" dirty="0"/>
              <a:t> </a:t>
            </a:r>
            <a:r>
              <a:rPr lang="en-US" altLang="cs-CZ" sz="2200" dirty="0" err="1"/>
              <a:t>hra</a:t>
            </a:r>
            <a:endParaRPr lang="en-US" altLang="cs-CZ" sz="2200" dirty="0"/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200" dirty="0" err="1"/>
              <a:t>obdobné</a:t>
            </a:r>
            <a:r>
              <a:rPr lang="en-US" altLang="cs-CZ" sz="2200" dirty="0"/>
              <a:t> </a:t>
            </a:r>
            <a:r>
              <a:rPr lang="en-US" altLang="cs-CZ" sz="2200" dirty="0" err="1"/>
              <a:t>postavy</a:t>
            </a:r>
            <a:r>
              <a:rPr lang="en-US" altLang="cs-CZ" sz="2200" dirty="0"/>
              <a:t> a </a:t>
            </a:r>
            <a:r>
              <a:rPr lang="en-US" altLang="cs-CZ" sz="2200" dirty="0" err="1"/>
              <a:t>zápletky</a:t>
            </a:r>
            <a:endParaRPr lang="en-US" altLang="cs-CZ" sz="2200" dirty="0"/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200" dirty="0" err="1"/>
              <a:t>krétský</a:t>
            </a:r>
            <a:r>
              <a:rPr lang="en-US" altLang="cs-CZ" sz="2200" dirty="0"/>
              <a:t> </a:t>
            </a:r>
            <a:r>
              <a:rPr lang="en-US" altLang="cs-CZ" sz="2200" dirty="0" err="1"/>
              <a:t>dialekt</a:t>
            </a:r>
            <a:endParaRPr lang="en-US" altLang="cs-CZ" sz="2200" dirty="0"/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200" dirty="0" err="1"/>
              <a:t>patnáctislabičný</a:t>
            </a:r>
            <a:r>
              <a:rPr lang="en-US" altLang="cs-CZ" sz="2200" dirty="0"/>
              <a:t> jamb, </a:t>
            </a:r>
            <a:r>
              <a:rPr lang="en-US" altLang="cs-CZ" sz="2200" dirty="0" err="1"/>
              <a:t>rýmovaná</a:t>
            </a:r>
            <a:r>
              <a:rPr lang="en-US" altLang="cs-CZ" sz="2200" dirty="0"/>
              <a:t> </a:t>
            </a:r>
            <a:r>
              <a:rPr lang="en-US" altLang="cs-CZ" sz="2200" dirty="0" err="1"/>
              <a:t>dvojverší</a:t>
            </a:r>
            <a:endParaRPr lang="en-US" altLang="cs-CZ" sz="2200" dirty="0"/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200" dirty="0" err="1"/>
              <a:t>nejstarší</a:t>
            </a:r>
            <a:r>
              <a:rPr lang="en-US" altLang="cs-CZ" sz="2200" dirty="0"/>
              <a:t> </a:t>
            </a:r>
            <a:r>
              <a:rPr lang="en-US" altLang="cs-CZ" sz="2200" dirty="0" err="1"/>
              <a:t>komedie</a:t>
            </a:r>
            <a:r>
              <a:rPr lang="en-US" altLang="cs-CZ" sz="2200" dirty="0"/>
              <a:t> (</a:t>
            </a:r>
            <a:r>
              <a:rPr lang="en-US" altLang="cs-CZ" sz="2200" dirty="0" err="1"/>
              <a:t>před</a:t>
            </a:r>
            <a:r>
              <a:rPr lang="en-US" altLang="cs-CZ" sz="2200" dirty="0"/>
              <a:t> 1600): </a:t>
            </a:r>
            <a:r>
              <a:rPr lang="cs-CZ" altLang="cs-CZ" sz="2200" i="1" dirty="0" err="1"/>
              <a:t>Katsurbos</a:t>
            </a:r>
            <a:r>
              <a:rPr lang="cs-CZ" altLang="cs-CZ" sz="2200" dirty="0"/>
              <a:t> (</a:t>
            </a:r>
            <a:r>
              <a:rPr lang="en-US" altLang="cs-CZ" sz="2200" b="1" i="1" dirty="0"/>
              <a:t>Κα</a:t>
            </a:r>
            <a:r>
              <a:rPr lang="en-US" altLang="cs-CZ" sz="2200" b="1" i="1" dirty="0" err="1"/>
              <a:t>τσούρμ</a:t>
            </a:r>
            <a:r>
              <a:rPr lang="en-US" altLang="cs-CZ" sz="2200" b="1" i="1" dirty="0"/>
              <a:t>πος</a:t>
            </a:r>
            <a:r>
              <a:rPr lang="cs-CZ" altLang="cs-CZ" sz="2200" b="1" dirty="0"/>
              <a:t>)</a:t>
            </a:r>
            <a:r>
              <a:rPr lang="en-US" altLang="cs-CZ" sz="2200" dirty="0"/>
              <a:t>, </a:t>
            </a:r>
            <a:r>
              <a:rPr lang="en-US" altLang="cs-CZ" sz="2200" dirty="0" err="1"/>
              <a:t>autorem</a:t>
            </a:r>
            <a:r>
              <a:rPr lang="en-US" altLang="cs-CZ" sz="2200" b="1" i="1" dirty="0"/>
              <a:t> </a:t>
            </a:r>
            <a:r>
              <a:rPr lang="en-US" altLang="cs-CZ" sz="2200" dirty="0" err="1"/>
              <a:t>zřejmě</a:t>
            </a:r>
            <a:r>
              <a:rPr lang="en-US" altLang="cs-CZ" sz="2200" dirty="0"/>
              <a:t> </a:t>
            </a:r>
            <a:r>
              <a:rPr lang="en-US" altLang="cs-CZ" sz="2200" dirty="0" err="1"/>
              <a:t>první</a:t>
            </a:r>
            <a:r>
              <a:rPr lang="en-US" altLang="cs-CZ" sz="2200" dirty="0"/>
              <a:t> </a:t>
            </a:r>
            <a:r>
              <a:rPr lang="en-US" altLang="cs-CZ" sz="2200" dirty="0" err="1"/>
              <a:t>novořecký</a:t>
            </a:r>
            <a:r>
              <a:rPr lang="en-US" altLang="cs-CZ" sz="2200" dirty="0"/>
              <a:t> </a:t>
            </a:r>
            <a:r>
              <a:rPr lang="en-US" altLang="cs-CZ" sz="2200" dirty="0" err="1"/>
              <a:t>dramatik</a:t>
            </a:r>
            <a:r>
              <a:rPr lang="en-US" altLang="cs-CZ" sz="2200" dirty="0"/>
              <a:t> </a:t>
            </a:r>
            <a:r>
              <a:rPr lang="en-US" altLang="cs-CZ" sz="2200" b="1" dirty="0"/>
              <a:t>Georgios </a:t>
            </a:r>
            <a:r>
              <a:rPr lang="en-US" altLang="cs-CZ" sz="2200" b="1" dirty="0" err="1"/>
              <a:t>Chortatsis</a:t>
            </a:r>
            <a:endParaRPr lang="cs-CZ" altLang="cs-CZ" sz="2200" b="1" dirty="0"/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/>
              <a:t>také autorem tragédie </a:t>
            </a:r>
            <a:r>
              <a:rPr lang="el-GR" altLang="cs-CZ" sz="2200" b="1" i="1" dirty="0"/>
              <a:t>Ε</a:t>
            </a:r>
            <a:r>
              <a:rPr lang="cs-CZ" altLang="cs-CZ" sz="2200" b="1" i="1" dirty="0" err="1"/>
              <a:t>rofili</a:t>
            </a:r>
            <a:r>
              <a:rPr lang="cs-CZ" altLang="cs-CZ" sz="2200" b="1" i="1" dirty="0"/>
              <a:t> (</a:t>
            </a:r>
            <a:r>
              <a:rPr lang="el-GR" altLang="cs-CZ" sz="2200" b="1" i="1" dirty="0"/>
              <a:t>Ερωφίλη</a:t>
            </a:r>
            <a:r>
              <a:rPr lang="cs-CZ" altLang="cs-CZ" sz="2200" b="1" i="1" dirty="0"/>
              <a:t>)</a:t>
            </a:r>
            <a:r>
              <a:rPr lang="el-GR" altLang="cs-CZ" sz="2200" dirty="0"/>
              <a:t>, </a:t>
            </a:r>
            <a:r>
              <a:rPr lang="cs-CZ" altLang="cs-CZ" sz="2200" dirty="0"/>
              <a:t>pastýřského dramatu </a:t>
            </a:r>
            <a:r>
              <a:rPr lang="cs-CZ" altLang="cs-CZ" sz="2200" b="1" i="1" dirty="0" err="1"/>
              <a:t>Panoria</a:t>
            </a:r>
            <a:r>
              <a:rPr lang="cs-CZ" altLang="cs-CZ" sz="2200" b="1" i="1" dirty="0"/>
              <a:t>/</a:t>
            </a:r>
            <a:r>
              <a:rPr lang="cs-CZ" altLang="cs-CZ" sz="2200" b="1" i="1" dirty="0" err="1"/>
              <a:t>Gryparis</a:t>
            </a:r>
            <a:r>
              <a:rPr lang="el-GR" altLang="cs-CZ" sz="2200" b="1" i="1" dirty="0"/>
              <a:t> (Πανώρια)</a:t>
            </a:r>
            <a:endParaRPr lang="en-US" altLang="cs-CZ" sz="2200" b="1" i="1" dirty="0"/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200" b="1" dirty="0"/>
              <a:t> </a:t>
            </a:r>
            <a:r>
              <a:rPr lang="en-US" altLang="cs-CZ" sz="2200" dirty="0" err="1"/>
              <a:t>nejvýznamnějším</a:t>
            </a:r>
            <a:r>
              <a:rPr lang="en-US" altLang="cs-CZ" sz="2200" dirty="0"/>
              <a:t> </a:t>
            </a:r>
            <a:r>
              <a:rPr lang="en-US" altLang="cs-CZ" sz="2200" dirty="0" err="1"/>
              <a:t>autorem</a:t>
            </a:r>
            <a:r>
              <a:rPr lang="en-US" altLang="cs-CZ" sz="2200" b="1" dirty="0"/>
              <a:t> </a:t>
            </a:r>
            <a:r>
              <a:rPr lang="en-US" altLang="cs-CZ" sz="2200" b="1" dirty="0" err="1"/>
              <a:t>Vitsentzos</a:t>
            </a:r>
            <a:r>
              <a:rPr lang="en-US" altLang="cs-CZ" sz="2200" b="1" dirty="0"/>
              <a:t> </a:t>
            </a:r>
            <a:r>
              <a:rPr lang="en-US" altLang="cs-CZ" sz="2200" b="1" dirty="0" err="1"/>
              <a:t>Kornaros</a:t>
            </a:r>
            <a:r>
              <a:rPr lang="en-US" altLang="cs-CZ" sz="2200" b="1" dirty="0"/>
              <a:t>, </a:t>
            </a:r>
            <a:r>
              <a:rPr lang="en-US" altLang="cs-CZ" sz="2200" dirty="0" err="1"/>
              <a:t>autor</a:t>
            </a:r>
            <a:r>
              <a:rPr lang="en-US" altLang="cs-CZ" sz="2200" dirty="0"/>
              <a:t> </a:t>
            </a:r>
            <a:r>
              <a:rPr lang="en-US" altLang="cs-CZ" sz="2200" dirty="0" err="1"/>
              <a:t>dramat</a:t>
            </a:r>
            <a:r>
              <a:rPr lang="en-US" altLang="cs-CZ" sz="2200" dirty="0"/>
              <a:t> </a:t>
            </a:r>
            <a:r>
              <a:rPr lang="cs-CZ" altLang="cs-CZ" sz="2200" dirty="0"/>
              <a:t>(</a:t>
            </a:r>
            <a:r>
              <a:rPr lang="cs-CZ" altLang="cs-CZ" sz="2200" i="1" dirty="0"/>
              <a:t>Abrahámova oběť, </a:t>
            </a:r>
            <a:r>
              <a:rPr lang="el-GR" altLang="cs-CZ" sz="2200" i="1" dirty="0"/>
              <a:t>Η θυσία του Αβραάμ</a:t>
            </a:r>
            <a:r>
              <a:rPr lang="el-GR" altLang="cs-CZ" sz="2200" dirty="0"/>
              <a:t>) </a:t>
            </a:r>
            <a:r>
              <a:rPr lang="en-US" altLang="cs-CZ" sz="2200" dirty="0"/>
              <a:t>a </a:t>
            </a:r>
            <a:r>
              <a:rPr lang="en-US" altLang="cs-CZ" sz="2200" dirty="0" err="1"/>
              <a:t>poémy</a:t>
            </a:r>
            <a:r>
              <a:rPr lang="en-US" altLang="cs-CZ" sz="2200" b="1" dirty="0"/>
              <a:t> </a:t>
            </a:r>
            <a:r>
              <a:rPr lang="cs-CZ" altLang="cs-CZ" sz="2200" b="1" i="1" dirty="0" err="1"/>
              <a:t>Erotokritos</a:t>
            </a:r>
            <a:endParaRPr lang="en-US" alt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675047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1491C-354E-430E-B386-FD8C89DA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Erotokritos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9DB37C-19C9-4CD9-A390-9F90763F7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25" y="1870264"/>
            <a:ext cx="9724031" cy="5265185"/>
          </a:xfrm>
        </p:spPr>
        <p:txBody>
          <a:bodyPr anchor="ctr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báseň / román ve verších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témata : láska dvou mladých lidí překonávajících překážky, </a:t>
            </a:r>
          </a:p>
          <a:p>
            <a:pPr marL="0" indent="0">
              <a:buNone/>
            </a:pPr>
            <a:r>
              <a:rPr lang="cs-CZ" sz="2400" dirty="0"/>
              <a:t>    přátelství, čest, statečnost, věrnost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err="1"/>
              <a:t>Erotokritos</a:t>
            </a:r>
            <a:r>
              <a:rPr lang="cs-CZ" sz="2400" dirty="0"/>
              <a:t> a </a:t>
            </a:r>
            <a:r>
              <a:rPr lang="cs-CZ" sz="2400" dirty="0" err="1"/>
              <a:t>Aretusa</a:t>
            </a: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starověké Atény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patnáctislabičný verš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krétský dialekt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předloha: </a:t>
            </a:r>
            <a:r>
              <a:rPr lang="cs-CZ" sz="2400" i="1" dirty="0"/>
              <a:t>Paris et </a:t>
            </a:r>
            <a:r>
              <a:rPr lang="cs-CZ" sz="2400" i="1" dirty="0" err="1"/>
              <a:t>Vienne</a:t>
            </a:r>
            <a:r>
              <a:rPr lang="cs-CZ" sz="2400" i="1" dirty="0"/>
              <a:t> (</a:t>
            </a:r>
            <a:r>
              <a:rPr lang="cs-CZ" sz="2400" i="1" dirty="0" err="1"/>
              <a:t>franc</a:t>
            </a:r>
            <a:r>
              <a:rPr lang="cs-CZ" sz="2400" i="1" dirty="0"/>
              <a:t>., tiskem v 15. st., populární, </a:t>
            </a:r>
          </a:p>
          <a:p>
            <a:pPr marL="0" indent="0">
              <a:buNone/>
            </a:pPr>
            <a:r>
              <a:rPr lang="cs-CZ" sz="2400" i="1" dirty="0"/>
              <a:t>    překlad do evropských jazyků)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inspirace: lidová poezie, byzantský román, rytířský román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žánrové prvky: rytířský román, drama, hrdinský epos, byzantský milostný román, lidová poezie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tiskem 1713 v Benátkách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9FA434-7C1B-48AC-8515-F8F96CB1606C}"/>
              </a:ext>
            </a:extLst>
          </p:cNvPr>
          <p:cNvSpPr txBox="1"/>
          <p:nvPr/>
        </p:nvSpPr>
        <p:spPr>
          <a:xfrm>
            <a:off x="4000176" y="488206"/>
            <a:ext cx="2250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>
                <a:solidFill>
                  <a:schemeClr val="accent1">
                    <a:lumMod val="50000"/>
                  </a:schemeClr>
                </a:solidFill>
              </a:rPr>
              <a:t>Erotokritos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Obrázek 5" descr="Obsah obrázku tanečník, sport&#10;&#10;Popis byl vytvořen automaticky">
            <a:extLst>
              <a:ext uri="{FF2B5EF4-FFF2-40B4-BE49-F238E27FC236}">
                <a16:creationId xmlns:a16="http://schemas.microsoft.com/office/drawing/2014/main" id="{4782B62D-69F2-457C-A2DF-1074C4EC9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17" y="712753"/>
            <a:ext cx="3248810" cy="426406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D1DC6CF-00E1-4A31-AB8E-CFA94B5E180D}"/>
              </a:ext>
            </a:extLst>
          </p:cNvPr>
          <p:cNvSpPr txBox="1"/>
          <p:nvPr/>
        </p:nvSpPr>
        <p:spPr>
          <a:xfrm>
            <a:off x="8490296" y="5075435"/>
            <a:ext cx="3157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Giannis</a:t>
            </a:r>
            <a:r>
              <a:rPr lang="cs-CZ" sz="1400" i="1" dirty="0"/>
              <a:t> </a:t>
            </a:r>
            <a:r>
              <a:rPr lang="cs-CZ" sz="1400" i="1" dirty="0" err="1"/>
              <a:t>Tsarouchis</a:t>
            </a:r>
            <a:r>
              <a:rPr lang="cs-CZ" sz="1400" i="1" dirty="0"/>
              <a:t>: </a:t>
            </a:r>
            <a:r>
              <a:rPr lang="cs-CZ" sz="1400" i="1" dirty="0" err="1"/>
              <a:t>Erotokritos</a:t>
            </a:r>
            <a:r>
              <a:rPr lang="cs-CZ" sz="1400" i="1" dirty="0"/>
              <a:t> a </a:t>
            </a:r>
            <a:r>
              <a:rPr lang="cs-CZ" sz="1400" i="1" dirty="0" err="1"/>
              <a:t>Aretusa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699531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9A4BC6D-A959-4B74-96E2-CD99CB4835BC}"/>
              </a:ext>
            </a:extLst>
          </p:cNvPr>
          <p:cNvGraphicFramePr>
            <a:graphicFrameLocks noGrp="1"/>
          </p:cNvGraphicFramePr>
          <p:nvPr/>
        </p:nvGraphicFramePr>
        <p:xfrm>
          <a:off x="908334" y="643467"/>
          <a:ext cx="10375333" cy="5910829"/>
        </p:xfrm>
        <a:graphic>
          <a:graphicData uri="http://schemas.openxmlformats.org/drawingml/2006/table">
            <a:tbl>
              <a:tblPr firstRow="1" bandRow="1"/>
              <a:tblGrid>
                <a:gridCol w="10375333">
                  <a:extLst>
                    <a:ext uri="{9D8B030D-6E8A-4147-A177-3AD203B41FA5}">
                      <a16:colId xmlns:a16="http://schemas.microsoft.com/office/drawing/2014/main" val="2191612895"/>
                    </a:ext>
                  </a:extLst>
                </a:gridCol>
              </a:tblGrid>
              <a:tr h="5186307">
                <a:tc>
                  <a:txBody>
                    <a:bodyPr/>
                    <a:lstStyle/>
                    <a:p>
                      <a:pPr algn="l"/>
                      <a:r>
                        <a:rPr lang="el-GR" sz="1700" b="1" dirty="0">
                          <a:effectLst/>
                        </a:rPr>
                        <a:t>Η συνάντηση του Ερωτόκριτου και της Αρετούσας</a:t>
                      </a:r>
                      <a:r>
                        <a:rPr lang="el-GR" sz="1700" dirty="0">
                          <a:effectLst/>
                        </a:rPr>
                        <a:t> </a:t>
                      </a:r>
                      <a:endParaRPr lang="cs-CZ" sz="1700">
                        <a:effectLst/>
                      </a:endParaRPr>
                    </a:p>
                    <a:p>
                      <a:pPr algn="l"/>
                      <a:endParaRPr lang="el-GR" sz="1700" dirty="0">
                        <a:effectLst/>
                      </a:endParaRPr>
                    </a:p>
                    <a:p>
                      <a:pPr algn="l"/>
                      <a:r>
                        <a:rPr lang="el-GR" sz="1700" dirty="0">
                          <a:effectLst/>
                        </a:rPr>
                        <a:t>Ἐφανερῶσαν το κ’ οἱ δυὸ πὼς εἶναι ἐκεῖ σωσμένοι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κι ἀπόκει στέκου σὰ βουβοὶ κ’ ἡ γλώσσα τως σωπαίνει.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Ἤτρεμ’ ἐκείνη σ’ μιὰ μεριὰ κ’ ἐκεῖνος εἰς τὴν ἄλλη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κι ὁ γεῖς τὸν ἄλλο ἐνίμενε τὴν ἐμιλιὰ νὰ βγάλη˙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μιὰν ὥρα ἐστέκα ἀμίλητοι καὶ τὰ πολλὰ ὁποὺ χώνα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ἐχάσαν τα, σοῦ φαίνεται, τὴν ὥρα ποὺ ἐσιμῶνα.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Δὲν εἶχαν τὴν ἀποκοτιὰ στὰ θέλου νὰ μιλήσου,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δὲν ξεύρουν ἀπὸ ποιὰ μεριὰ τὰ πάθη τως ν’ ἀρχίσου.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Ὡσὰ λαήνι ὁποὺ γενῆ πολλὰ πλατὺ στὸν πάτο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κ’ εἰς τὸ λαιμὸ πολλὰ στενὸ κ’ εἶναι νερὸ γεμάτο,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κι ὅποιος θελήση καὶ βαλθῆ ὄξω νερὸ νὰ χύση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καὶ τὸ λαήνι μὲ τὴ βιὰ πρὸς χάμαι νὰ γυρίση,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μέσα κρατίζει τὸ νερὸ κι ἀπ’ ὄξω δὲν τὸ βγάνει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κι ὅσο τὸ γέρνει τόσο πλιὰ μόνο τὸν κόπο χάνει,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ἐδέτσι ἐμοιάσασι κι αὐτοὶ κ’ ἦσα γεμάτοι πάθη,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ἡ ἀποκοτιὰ τως νὰ τὰ ποῦν, ὡς ἐσιμῶσα, ἐχάθη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καὶ θέλοντας νὰ ποῦν πολλὰ, τὰ λίγα δὲ μποροῦσι˙</a:t>
                      </a:r>
                      <a:br>
                        <a:rPr lang="el-GR" sz="1700" dirty="0">
                          <a:effectLst/>
                        </a:rPr>
                      </a:br>
                      <a:r>
                        <a:rPr lang="el-GR" sz="1700" dirty="0">
                          <a:effectLst/>
                        </a:rPr>
                        <a:t>τὸ στόμα τως ἐσώπαινε, μὲ τὴν καρδιὰ μιλοῦσι.</a:t>
                      </a:r>
                      <a:br>
                        <a:rPr lang="el-GR" sz="1700" dirty="0">
                          <a:effectLst/>
                        </a:rPr>
                      </a:br>
                      <a:endParaRPr lang="el-GR" sz="1700" dirty="0">
                        <a:effectLst/>
                      </a:endParaRPr>
                    </a:p>
                  </a:txBody>
                  <a:tcPr marL="85391" marR="85391" marT="42695" marB="426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845798"/>
                  </a:ext>
                </a:extLst>
              </a:tr>
              <a:tr h="384759">
                <a:tc>
                  <a:txBody>
                    <a:bodyPr/>
                    <a:lstStyle/>
                    <a:p>
                      <a:r>
                        <a:rPr lang="el-GR" sz="1700" i="1" dirty="0"/>
                        <a:t>Ερωτόκριτος</a:t>
                      </a:r>
                      <a:r>
                        <a:rPr lang="el-GR" sz="1700" dirty="0"/>
                        <a:t>, μέρος Γ΄, στίχοι 583-600. </a:t>
                      </a:r>
                    </a:p>
                  </a:txBody>
                  <a:tcPr marL="85391" marR="85391" marT="42695" marB="426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388086"/>
                  </a:ext>
                </a:extLst>
              </a:tr>
            </a:tbl>
          </a:graphicData>
        </a:graphic>
      </p:graphicFrame>
      <p:pic>
        <p:nvPicPr>
          <p:cNvPr id="4" name="Obrázek 3" descr="Obsah obrázku text, tkanina&#10;&#10;Popis byl vytvořen automaticky">
            <a:extLst>
              <a:ext uri="{FF2B5EF4-FFF2-40B4-BE49-F238E27FC236}">
                <a16:creationId xmlns:a16="http://schemas.microsoft.com/office/drawing/2014/main" id="{6CE21EB1-7581-45F3-A29F-C4B377CE0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47" y="857960"/>
            <a:ext cx="2972477" cy="504304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D9F5020-A18B-4CAF-BD93-F379723882DF}"/>
              </a:ext>
            </a:extLst>
          </p:cNvPr>
          <p:cNvSpPr txBox="1"/>
          <p:nvPr/>
        </p:nvSpPr>
        <p:spPr>
          <a:xfrm>
            <a:off x="6646157" y="5965674"/>
            <a:ext cx="35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/>
              <a:t>Theofilos</a:t>
            </a:r>
            <a:r>
              <a:rPr lang="cs-CZ" i="1" dirty="0"/>
              <a:t> </a:t>
            </a:r>
            <a:r>
              <a:rPr lang="cs-CZ" i="1" dirty="0" err="1"/>
              <a:t>Chatzimichail</a:t>
            </a:r>
            <a:r>
              <a:rPr lang="cs-CZ" i="1" dirty="0"/>
              <a:t> (1970-1934)</a:t>
            </a:r>
          </a:p>
        </p:txBody>
      </p:sp>
    </p:spTree>
    <p:extLst>
      <p:ext uri="{BB962C8B-B14F-4D97-AF65-F5344CB8AC3E}">
        <p14:creationId xmlns:p14="http://schemas.microsoft.com/office/powerpoint/2010/main" val="1253302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0071783-C840-4C7E-8556-9A0F77678669}"/>
              </a:ext>
            </a:extLst>
          </p:cNvPr>
          <p:cNvSpPr txBox="1"/>
          <p:nvPr/>
        </p:nvSpPr>
        <p:spPr>
          <a:xfrm>
            <a:off x="474715" y="1428136"/>
            <a:ext cx="5200650" cy="4745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8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Νίκος</a:t>
            </a:r>
            <a:r>
              <a:rPr lang="en-US" sz="2800" b="1" dirty="0"/>
              <a:t> </a:t>
            </a:r>
            <a:r>
              <a:rPr lang="en-US" sz="2800" b="1" dirty="0" err="1"/>
              <a:t>Ξυλούρης</a:t>
            </a:r>
            <a:r>
              <a:rPr lang="en-US" sz="2800" b="1" dirty="0"/>
              <a:t>: </a:t>
            </a:r>
            <a:r>
              <a:rPr lang="en-US" sz="2800" b="1" dirty="0" err="1"/>
              <a:t>Ερωτόκριτος</a:t>
            </a:r>
            <a:endParaRPr lang="en-US" sz="28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hlinkClick r:id="rId2"/>
              </a:rPr>
              <a:t>https://www.youtube.com/watch?v=Fe18mLsWMvg</a:t>
            </a: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Ως</a:t>
            </a:r>
            <a:r>
              <a:rPr lang="en-US" dirty="0"/>
              <a:t> μπ</a:t>
            </a:r>
            <a:r>
              <a:rPr lang="en-US" dirty="0" err="1"/>
              <a:t>ήκεν</a:t>
            </a:r>
            <a:r>
              <a:rPr lang="en-US" dirty="0"/>
              <a:t> ο </a:t>
            </a:r>
            <a:r>
              <a:rPr lang="en-US" dirty="0" err="1"/>
              <a:t>Ρετόκριτος</a:t>
            </a:r>
            <a:r>
              <a:rPr lang="en-US" dirty="0"/>
              <a:t> </a:t>
            </a:r>
            <a:r>
              <a:rPr lang="en-US" dirty="0" err="1"/>
              <a:t>στη</a:t>
            </a:r>
            <a:r>
              <a:rPr lang="en-US" dirty="0"/>
              <a:t> </a:t>
            </a:r>
            <a:r>
              <a:rPr lang="en-US" dirty="0" err="1"/>
              <a:t>φυλ</a:t>
            </a:r>
            <a:r>
              <a:rPr lang="en-US" dirty="0"/>
              <a:t>ακή κι αρχίζει</a:t>
            </a:r>
            <a:br>
              <a:rPr lang="en-US" dirty="0"/>
            </a:br>
            <a:r>
              <a:rPr lang="en-US" dirty="0"/>
              <a:t>να τση μιλεί και σπλαχνικά να την αναντρανίζει.</a:t>
            </a:r>
            <a:br>
              <a:rPr lang="en-US" dirty="0"/>
            </a:br>
            <a:r>
              <a:rPr lang="en-US" dirty="0" err="1"/>
              <a:t>Λέγει</a:t>
            </a:r>
            <a:r>
              <a:rPr lang="en-US" dirty="0"/>
              <a:t> </a:t>
            </a:r>
            <a:r>
              <a:rPr lang="en-US" dirty="0" err="1"/>
              <a:t>τση</a:t>
            </a:r>
            <a:r>
              <a:rPr lang="en-US" dirty="0"/>
              <a:t>: "</a:t>
            </a: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/>
              <a:t>με</a:t>
            </a:r>
            <a:r>
              <a:rPr lang="en-US" dirty="0"/>
              <a:t> `</a:t>
            </a:r>
            <a:r>
              <a:rPr lang="en-US" dirty="0" err="1"/>
              <a:t>ρώτηξες</a:t>
            </a:r>
            <a:r>
              <a:rPr lang="en-US" dirty="0"/>
              <a:t> θα </a:t>
            </a:r>
            <a:r>
              <a:rPr lang="en-US" dirty="0" err="1"/>
              <a:t>σου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πω και </a:t>
            </a:r>
            <a:r>
              <a:rPr lang="en-US" dirty="0" err="1"/>
              <a:t>γροίκ</a:t>
            </a:r>
            <a:r>
              <a:rPr lang="en-US" dirty="0"/>
              <a:t>α</a:t>
            </a:r>
            <a:br>
              <a:rPr lang="en-US" dirty="0"/>
            </a:br>
            <a:r>
              <a:rPr lang="en-US" dirty="0"/>
              <a:t>πού το `βρηκα το χάρισμα στη φυλακή σ’ αφήκα.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Είν</a:t>
            </a:r>
            <a:r>
              <a:rPr lang="en-US" dirty="0"/>
              <a:t>αι δυο μήνες σήμερο που `λαχα κάποια δάση, </a:t>
            </a:r>
            <a:br>
              <a:rPr lang="en-US" dirty="0"/>
            </a:br>
            <a:r>
              <a:rPr lang="en-US" dirty="0"/>
              <a:t>εις τη μεριά της Έγριπος κι εβγήκαν να με φάσι</a:t>
            </a:r>
            <a:br>
              <a:rPr lang="en-US" dirty="0"/>
            </a:br>
            <a:r>
              <a:rPr lang="en-US" dirty="0"/>
              <a:t>άγρια θεριά ν εμάλωσα κι εσκότωσα απ’ εκείνα</a:t>
            </a:r>
            <a:br>
              <a:rPr lang="en-US" dirty="0"/>
            </a:br>
            <a:r>
              <a:rPr lang="en-US" dirty="0"/>
              <a:t>κι από τα χέρια μου νεκρά όλα τα πια απομείναν.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κίνδυνο</a:t>
            </a:r>
            <a:r>
              <a:rPr lang="en-US" dirty="0"/>
              <a:t> </a:t>
            </a:r>
            <a:r>
              <a:rPr lang="en-US" dirty="0" err="1"/>
              <a:t>εγλύτωσ</a:t>
            </a:r>
            <a:r>
              <a:rPr lang="en-US" dirty="0"/>
              <a:t>α οσώραν επολέμου</a:t>
            </a:r>
            <a:br>
              <a:rPr lang="en-US" dirty="0"/>
            </a:br>
            <a:r>
              <a:rPr lang="en-US" dirty="0"/>
              <a:t>να γλυτωθώ απο λόγου τους δεν το’ λπιζα ποτέ μου</a:t>
            </a:r>
            <a:br>
              <a:rPr lang="en-US" dirty="0"/>
            </a:br>
            <a:r>
              <a:rPr lang="en-US" dirty="0"/>
              <a:t>μα εβούθηξε το ριζικό τ’ αστρί με λυπηθήκα(ν)</a:t>
            </a:r>
            <a:br>
              <a:rPr lang="en-US" dirty="0"/>
            </a:br>
            <a:r>
              <a:rPr lang="en-US" dirty="0"/>
              <a:t>και σκότωσα και ζύγωσα και αλάβωτο μ’ αφήκαν</a:t>
            </a:r>
            <a:endParaRPr lang="el-GR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</p:txBody>
      </p:sp>
      <p:pic>
        <p:nvPicPr>
          <p:cNvPr id="1026" name="Picture 2" descr="Stream Νικος Ξυλουρης (Γκρας) - Μαυρα Ματια by Antonios Fotaras | Listen  online for free on SoundCloud">
            <a:extLst>
              <a:ext uri="{FF2B5EF4-FFF2-40B4-BE49-F238E27FC236}">
                <a16:creationId xmlns:a16="http://schemas.microsoft.com/office/drawing/2014/main" id="{9A410B6B-0D99-42DF-A13B-E8076C9C0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47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399" name="Rectangle 5939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01" name="Freeform: Shape 59400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vert="horz" lIns="91440" tIns="85608" rIns="91440" bIns="45720" rtlCol="0" anchor="t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5400">
                <a:solidFill>
                  <a:srgbClr val="FFFFFF"/>
                </a:solidFill>
              </a:rPr>
              <a:t>Význam krétské renesance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910" y="882315"/>
            <a:ext cx="6381135" cy="5803620"/>
          </a:xfrm>
        </p:spPr>
        <p:txBody>
          <a:bodyPr vert="horz" lIns="91440" tIns="64440" rIns="91440" bIns="45720" rtlCol="0">
            <a:normAutofit/>
          </a:bodyPr>
          <a:lstStyle/>
          <a:p>
            <a:pPr marL="233362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 dirty="0"/>
              <a:t>most mezi byzantskou a novořeckou literaturou </a:t>
            </a:r>
            <a:r>
              <a:rPr lang="cs-CZ" altLang="cs-CZ" sz="2400" b="1" dirty="0" err="1"/>
              <a:t>Sedmiostroví</a:t>
            </a:r>
            <a:r>
              <a:rPr lang="cs-CZ" altLang="cs-CZ" sz="2400" dirty="0"/>
              <a:t> (18. a 19. st.)</a:t>
            </a:r>
          </a:p>
          <a:p>
            <a:pPr marL="233362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 dirty="0"/>
          </a:p>
          <a:p>
            <a:pPr marL="233362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 dirty="0"/>
              <a:t>tvůrčím způsobem přetváří západní předlohy</a:t>
            </a:r>
            <a:r>
              <a:rPr lang="cs-CZ" altLang="cs-CZ" sz="2400" dirty="0"/>
              <a:t> (přizpůsobení řeckému prostředí)</a:t>
            </a:r>
          </a:p>
          <a:p>
            <a:pPr marL="233362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 dirty="0"/>
          </a:p>
          <a:p>
            <a:pPr marL="233362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/>
              <a:t>poprvé od starověku se objevují </a:t>
            </a:r>
            <a:r>
              <a:rPr lang="cs-CZ" altLang="cs-CZ" sz="2400" b="1" dirty="0"/>
              <a:t>dramata napsána živým jazykem</a:t>
            </a:r>
            <a:r>
              <a:rPr lang="cs-CZ" altLang="cs-CZ" sz="2400" dirty="0"/>
              <a:t> (krétský dialekt, kultivovaný jazyk povýšený na jazyk umělecký)</a:t>
            </a:r>
          </a:p>
          <a:p>
            <a:pPr marL="233362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 dirty="0"/>
          </a:p>
          <a:p>
            <a:pPr marL="233362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 dirty="0"/>
              <a:t>využití tzv. politického verše</a:t>
            </a:r>
            <a:r>
              <a:rPr lang="cs-CZ" altLang="cs-CZ" sz="2400" dirty="0"/>
              <a:t> – patnáctislabičného jambu, tedy verše lidové poezie</a:t>
            </a:r>
          </a:p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47" name="Rectangle 61446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640080" y="728276"/>
            <a:ext cx="7297999" cy="939177"/>
          </a:xfrm>
        </p:spPr>
        <p:txBody>
          <a:bodyPr vert="horz" lIns="91440" tIns="85608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/>
              <a:t>Jónské ostrovy – </a:t>
            </a:r>
            <a:r>
              <a:rPr lang="cs-CZ" altLang="cs-CZ" dirty="0" err="1"/>
              <a:t>Sedmiostroví</a:t>
            </a:r>
            <a:endParaRPr lang="cs-CZ" altLang="cs-CZ" dirty="0"/>
          </a:p>
        </p:txBody>
      </p:sp>
      <p:sp>
        <p:nvSpPr>
          <p:cNvPr id="61449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0079" y="2706624"/>
            <a:ext cx="7412539" cy="4023360"/>
          </a:xfrm>
        </p:spPr>
        <p:txBody>
          <a:bodyPr vert="horz" lIns="91440" tIns="64440" rIns="91440" bIns="45720" rtlCol="0">
            <a:normAutofit/>
          </a:bodyPr>
          <a:lstStyle/>
          <a:p>
            <a:pPr marL="231775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200" b="1" dirty="0"/>
              <a:t>pod </a:t>
            </a:r>
            <a:r>
              <a:rPr lang="en-US" altLang="cs-CZ" sz="2200" b="1" dirty="0" err="1"/>
              <a:t>benátskou</a:t>
            </a:r>
            <a:r>
              <a:rPr lang="en-US" altLang="cs-CZ" sz="2200" b="1" dirty="0"/>
              <a:t> </a:t>
            </a:r>
            <a:r>
              <a:rPr lang="cs-CZ" altLang="cs-CZ" sz="2200" b="1" dirty="0"/>
              <a:t>nadvládou až do konce 18.st</a:t>
            </a:r>
            <a:r>
              <a:rPr lang="cs-CZ" altLang="cs-CZ" sz="2200" dirty="0"/>
              <a:t>.</a:t>
            </a:r>
          </a:p>
          <a:p>
            <a:pPr marL="231775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/>
              <a:t>nikdy nebylo dobyto Turky</a:t>
            </a:r>
          </a:p>
          <a:p>
            <a:pPr marL="231775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/>
              <a:t>vznik specifické </a:t>
            </a:r>
            <a:r>
              <a:rPr lang="cs-CZ" altLang="cs-CZ" sz="2200" b="1" dirty="0"/>
              <a:t>synkretické kultury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Zakynthos</a:t>
            </a:r>
            <a:r>
              <a:rPr lang="cs-CZ" altLang="cs-CZ" sz="2200" dirty="0"/>
              <a:t> – řecká </a:t>
            </a:r>
            <a:r>
              <a:rPr lang="el-GR" altLang="cs-CZ" sz="2200" dirty="0"/>
              <a:t>  </a:t>
            </a:r>
            <a:r>
              <a:rPr lang="cs-CZ" altLang="cs-CZ" sz="2200" dirty="0"/>
              <a:t>Florencie)</a:t>
            </a:r>
          </a:p>
          <a:p>
            <a:pPr marL="231775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/>
              <a:t>období kulturního rozkvětu ostrovů</a:t>
            </a:r>
          </a:p>
          <a:p>
            <a:pPr marL="231775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200" dirty="0"/>
          </a:p>
          <a:p>
            <a:pPr marL="231775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/>
              <a:t>1774 – Napoleonova vojska, poté ruský a britský protektorát</a:t>
            </a:r>
          </a:p>
          <a:p>
            <a:pPr marL="231775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/>
              <a:t>v 18. století aktivní účast při osvobozovacích bojích</a:t>
            </a:r>
          </a:p>
          <a:p>
            <a:pPr marL="231775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/>
              <a:t>ke svobodnému řeckému státu připojení v r. 1864</a:t>
            </a:r>
          </a:p>
          <a:p>
            <a:pPr marL="231775" indent="-342900"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7" r="1" b="1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0" r="-1" b="4969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3" name="Rectangle 3994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5" name="Freeform: Shape 3994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85608" rIns="91440" bIns="4572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solidFill>
                  <a:srgbClr val="FFFFFF"/>
                </a:solidFill>
              </a:rPr>
              <a:t>Období turecké nadvlády</a:t>
            </a:r>
          </a:p>
        </p:txBody>
      </p:sp>
      <p:sp>
        <p:nvSpPr>
          <p:cNvPr id="39947" name="Arc 3994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69732" rIns="91440" bIns="45720" rtlCol="0" anchor="ctr">
            <a:normAutofit/>
          </a:bodyPr>
          <a:lstStyle/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600" dirty="0"/>
              <a:t> </a:t>
            </a:r>
            <a:r>
              <a:rPr lang="cs-CZ" altLang="cs-CZ" sz="2600" b="1" u="sng" dirty="0"/>
              <a:t>Oblasti obsazené Turky (Konstantinopol)</a:t>
            </a:r>
            <a:r>
              <a:rPr lang="cs-CZ" altLang="cs-CZ" sz="2600" dirty="0"/>
              <a:t>:  </a:t>
            </a:r>
          </a:p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600" dirty="0"/>
              <a:t>pravoslavné </a:t>
            </a:r>
            <a:r>
              <a:rPr lang="cs-CZ" altLang="cs-CZ" sz="2600" b="1" dirty="0"/>
              <a:t>duchovenstvo</a:t>
            </a:r>
            <a:r>
              <a:rPr lang="cs-CZ" altLang="cs-CZ" sz="2600" dirty="0"/>
              <a:t>, hlavní nositel vzdělanosti, se považuje za dědice Byzantské říše a používá </a:t>
            </a:r>
            <a:r>
              <a:rPr lang="cs-CZ" altLang="cs-CZ" sz="2600" b="1" dirty="0"/>
              <a:t>archaizující jazyk</a:t>
            </a:r>
            <a:r>
              <a:rPr lang="cs-CZ" altLang="cs-CZ" sz="2600" dirty="0"/>
              <a:t> pro téměř veškerou komunikaci.</a:t>
            </a:r>
          </a:p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600" dirty="0"/>
              <a:t>I zde vznikala poezie v lidovém jazyce, ale stála zcela na okraji zájmu vyšších, vzdělaných tříd.</a:t>
            </a:r>
          </a:p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600" b="1" u="sng" dirty="0"/>
              <a:t>Ostatní oblasti:</a:t>
            </a:r>
          </a:p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600" dirty="0"/>
              <a:t>Rhodos, Kypr, Kréta</a:t>
            </a:r>
          </a:p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600" dirty="0"/>
              <a:t>vhodné podmínky pro další rozvoj řecké literatury (nedošlo k přerušení lit. tradice)</a:t>
            </a:r>
          </a:p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600" dirty="0"/>
              <a:t>poezie psaná místním kultivovaným dialektem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78" name="Rectangle 6247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79" name="Oval 6247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85608" rIns="91440" bIns="4572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solidFill>
                  <a:srgbClr val="FFFFFF"/>
                </a:solidFill>
              </a:rPr>
              <a:t>Jazyk a literatura na Jónských ostrovech</a:t>
            </a:r>
          </a:p>
        </p:txBody>
      </p:sp>
      <p:sp>
        <p:nvSpPr>
          <p:cNvPr id="62480" name="Arc 6247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77" name="Oval 6247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/>
              <a:t>po pádu Kréty na ostrovy přenesena díla krétské renesance</a:t>
            </a:r>
          </a:p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/>
              <a:t>rozvoj satirické a lidové poezie mimo hlavní centra</a:t>
            </a:r>
          </a:p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/>
              <a:t>jazyk vyšších vrstev – italština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504" name="Rectangle 6350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85608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5400"/>
              <a:t>Řecká diaspora (Benátky, Florencie)</a:t>
            </a:r>
          </a:p>
        </p:txBody>
      </p:sp>
      <p:sp>
        <p:nvSpPr>
          <p:cNvPr id="6350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9698" y="2071315"/>
            <a:ext cx="7475960" cy="4548145"/>
          </a:xfrm>
        </p:spPr>
        <p:txBody>
          <a:bodyPr vert="horz" lIns="91440" tIns="64440" rIns="91440" bIns="45720" rtlCol="0" anchor="t">
            <a:normAutofit fontScale="92500" lnSpcReduction="10000"/>
          </a:bodyPr>
          <a:lstStyle/>
          <a:p>
            <a:pPr marL="249555" indent="-342900" defTabSz="768096">
              <a:spcBef>
                <a:spcPts val="840"/>
              </a:spcBef>
              <a:buFont typeface="Wingdings" panose="05000000000000000000" pitchFamily="2" charset="2"/>
              <a:buChar char="Ø"/>
              <a:tabLst>
                <a:tab pos="288036" algn="l"/>
                <a:tab pos="376047" algn="l"/>
                <a:tab pos="753428" algn="l"/>
                <a:tab pos="1130808" algn="l"/>
                <a:tab pos="1508189" algn="l"/>
                <a:tab pos="1885569" algn="l"/>
                <a:tab pos="2262950" algn="l"/>
                <a:tab pos="2640330" algn="l"/>
                <a:tab pos="3017711" algn="l"/>
                <a:tab pos="3395091" algn="l"/>
                <a:tab pos="3772472" algn="l"/>
                <a:tab pos="4149852" algn="l"/>
                <a:tab pos="4527233" algn="l"/>
                <a:tab pos="4904613" algn="l"/>
                <a:tab pos="5281994" algn="l"/>
                <a:tab pos="5659374" algn="l"/>
                <a:tab pos="6036755" algn="l"/>
                <a:tab pos="6414135" algn="l"/>
                <a:tab pos="6791516" algn="l"/>
                <a:tab pos="7168896" algn="l"/>
                <a:tab pos="7546277" algn="l"/>
              </a:tabLst>
            </a:pPr>
            <a:r>
              <a:rPr lang="cs-CZ" altLang="cs-CZ" sz="2200" kern="1200" dirty="0">
                <a:latin typeface="+mn-lt"/>
                <a:ea typeface="+mn-ea"/>
                <a:cs typeface="+mn-cs"/>
              </a:rPr>
              <a:t>řada byzantských učenců odchází na západ (především Itálie)</a:t>
            </a:r>
          </a:p>
          <a:p>
            <a:pPr marL="249555" indent="-342900" defTabSz="768096">
              <a:spcBef>
                <a:spcPts val="840"/>
              </a:spcBef>
              <a:buFont typeface="Wingdings" panose="05000000000000000000" pitchFamily="2" charset="2"/>
              <a:buChar char="Ø"/>
              <a:tabLst>
                <a:tab pos="288036" algn="l"/>
                <a:tab pos="376047" algn="l"/>
                <a:tab pos="753428" algn="l"/>
                <a:tab pos="1130808" algn="l"/>
                <a:tab pos="1508189" algn="l"/>
                <a:tab pos="1885569" algn="l"/>
                <a:tab pos="2262950" algn="l"/>
                <a:tab pos="2640330" algn="l"/>
                <a:tab pos="3017711" algn="l"/>
                <a:tab pos="3395091" algn="l"/>
                <a:tab pos="3772472" algn="l"/>
                <a:tab pos="4149852" algn="l"/>
                <a:tab pos="4527233" algn="l"/>
                <a:tab pos="4904613" algn="l"/>
                <a:tab pos="5281994" algn="l"/>
                <a:tab pos="5659374" algn="l"/>
                <a:tab pos="6036755" algn="l"/>
                <a:tab pos="6414135" algn="l"/>
                <a:tab pos="6791516" algn="l"/>
                <a:tab pos="7168896" algn="l"/>
                <a:tab pos="7546277" algn="l"/>
              </a:tabLst>
            </a:pPr>
            <a:r>
              <a:rPr lang="cs-CZ" altLang="cs-CZ" sz="2200" kern="1200" dirty="0">
                <a:latin typeface="+mn-lt"/>
                <a:ea typeface="+mn-ea"/>
                <a:cs typeface="+mn-cs"/>
              </a:rPr>
              <a:t>přinášejí s sebou významná </a:t>
            </a:r>
            <a:r>
              <a:rPr lang="cs-CZ" altLang="cs-CZ" sz="2200" b="1" kern="1200" dirty="0">
                <a:latin typeface="+mn-lt"/>
                <a:ea typeface="+mn-ea"/>
                <a:cs typeface="+mn-cs"/>
              </a:rPr>
              <a:t>klasická díla a dokonalou znalost </a:t>
            </a:r>
            <a:endParaRPr lang="el-GR" altLang="cs-CZ" sz="2200" b="1" kern="1200" dirty="0">
              <a:latin typeface="+mn-lt"/>
              <a:ea typeface="+mn-ea"/>
              <a:cs typeface="+mn-cs"/>
            </a:endParaRPr>
          </a:p>
          <a:p>
            <a:pPr marL="0" indent="0" defTabSz="768096">
              <a:spcBef>
                <a:spcPts val="840"/>
              </a:spcBef>
              <a:buNone/>
              <a:tabLst>
                <a:tab pos="288036" algn="l"/>
                <a:tab pos="376047" algn="l"/>
                <a:tab pos="753428" algn="l"/>
                <a:tab pos="1130808" algn="l"/>
                <a:tab pos="1508189" algn="l"/>
                <a:tab pos="1885569" algn="l"/>
                <a:tab pos="2262950" algn="l"/>
                <a:tab pos="2640330" algn="l"/>
                <a:tab pos="3017711" algn="l"/>
                <a:tab pos="3395091" algn="l"/>
                <a:tab pos="3772472" algn="l"/>
                <a:tab pos="4149852" algn="l"/>
                <a:tab pos="4527233" algn="l"/>
                <a:tab pos="4904613" algn="l"/>
                <a:tab pos="5281994" algn="l"/>
                <a:tab pos="5659374" algn="l"/>
                <a:tab pos="6036755" algn="l"/>
                <a:tab pos="6414135" algn="l"/>
                <a:tab pos="6791516" algn="l"/>
                <a:tab pos="7168896" algn="l"/>
                <a:tab pos="7546277" algn="l"/>
              </a:tabLst>
            </a:pPr>
            <a:r>
              <a:rPr lang="el-GR" altLang="cs-CZ" sz="2200" b="1" kern="1200" dirty="0">
                <a:latin typeface="+mn-lt"/>
                <a:ea typeface="+mn-ea"/>
                <a:cs typeface="+mn-cs"/>
              </a:rPr>
              <a:t>      </a:t>
            </a:r>
            <a:r>
              <a:rPr lang="cs-CZ" altLang="cs-CZ" sz="2200" b="1" kern="1200" dirty="0">
                <a:latin typeface="+mn-lt"/>
                <a:ea typeface="+mn-ea"/>
                <a:cs typeface="+mn-cs"/>
              </a:rPr>
              <a:t>klasické řečtiny a starověké literatury</a:t>
            </a:r>
          </a:p>
          <a:p>
            <a:pPr marL="249555" indent="-342900" defTabSz="768096">
              <a:spcBef>
                <a:spcPts val="840"/>
              </a:spcBef>
              <a:buFont typeface="Wingdings" panose="05000000000000000000" pitchFamily="2" charset="2"/>
              <a:buChar char="Ø"/>
              <a:tabLst>
                <a:tab pos="288036" algn="l"/>
                <a:tab pos="376047" algn="l"/>
                <a:tab pos="753428" algn="l"/>
                <a:tab pos="1130808" algn="l"/>
                <a:tab pos="1508189" algn="l"/>
                <a:tab pos="1885569" algn="l"/>
                <a:tab pos="2262950" algn="l"/>
                <a:tab pos="2640330" algn="l"/>
                <a:tab pos="3017711" algn="l"/>
                <a:tab pos="3395091" algn="l"/>
                <a:tab pos="3772472" algn="l"/>
                <a:tab pos="4149852" algn="l"/>
                <a:tab pos="4527233" algn="l"/>
                <a:tab pos="4904613" algn="l"/>
                <a:tab pos="5281994" algn="l"/>
                <a:tab pos="5659374" algn="l"/>
                <a:tab pos="6036755" algn="l"/>
                <a:tab pos="6414135" algn="l"/>
                <a:tab pos="6791516" algn="l"/>
                <a:tab pos="7168896" algn="l"/>
                <a:tab pos="7546277" algn="l"/>
              </a:tabLst>
            </a:pPr>
            <a:r>
              <a:rPr lang="cs-CZ" altLang="cs-CZ" sz="2200" kern="1200" dirty="0">
                <a:latin typeface="+mn-lt"/>
                <a:ea typeface="+mn-ea"/>
                <a:cs typeface="+mn-cs"/>
              </a:rPr>
              <a:t>řada z nich se stává </a:t>
            </a:r>
            <a:r>
              <a:rPr lang="cs-CZ" altLang="cs-CZ" sz="2200" b="1" kern="1200" dirty="0">
                <a:latin typeface="+mn-lt"/>
                <a:ea typeface="+mn-ea"/>
                <a:cs typeface="+mn-cs"/>
              </a:rPr>
              <a:t>vydavateli a korektory</a:t>
            </a:r>
            <a:r>
              <a:rPr lang="cs-CZ" altLang="cs-CZ" sz="2200" kern="1200" dirty="0">
                <a:latin typeface="+mn-lt"/>
                <a:ea typeface="+mn-ea"/>
                <a:cs typeface="+mn-cs"/>
              </a:rPr>
              <a:t> starověkých děl a také </a:t>
            </a:r>
            <a:r>
              <a:rPr lang="cs-CZ" altLang="cs-CZ" sz="2200" b="1" kern="1200" dirty="0">
                <a:latin typeface="+mn-lt"/>
                <a:ea typeface="+mn-ea"/>
                <a:cs typeface="+mn-cs"/>
              </a:rPr>
              <a:t>učiteli</a:t>
            </a:r>
            <a:r>
              <a:rPr lang="cs-CZ" altLang="cs-CZ" sz="2200" kern="1200" dirty="0">
                <a:latin typeface="+mn-lt"/>
                <a:ea typeface="+mn-ea"/>
                <a:cs typeface="+mn-cs"/>
              </a:rPr>
              <a:t> staré řečtiny a přispívá tak k </a:t>
            </a:r>
            <a:r>
              <a:rPr lang="cs-CZ" altLang="cs-CZ" sz="2200" b="1" kern="1200" dirty="0">
                <a:latin typeface="+mn-lt"/>
                <a:ea typeface="+mn-ea"/>
                <a:cs typeface="+mn-cs"/>
              </a:rPr>
              <a:t>rozvoji renesance</a:t>
            </a:r>
          </a:p>
          <a:p>
            <a:pPr marL="249555" indent="-342900" defTabSz="768096">
              <a:spcBef>
                <a:spcPts val="840"/>
              </a:spcBef>
              <a:buFont typeface="Wingdings" panose="05000000000000000000" pitchFamily="2" charset="2"/>
              <a:buChar char="Ø"/>
              <a:tabLst>
                <a:tab pos="288036" algn="l"/>
                <a:tab pos="376047" algn="l"/>
                <a:tab pos="753428" algn="l"/>
                <a:tab pos="1130808" algn="l"/>
                <a:tab pos="1508189" algn="l"/>
                <a:tab pos="1885569" algn="l"/>
                <a:tab pos="2262950" algn="l"/>
                <a:tab pos="2640330" algn="l"/>
                <a:tab pos="3017711" algn="l"/>
                <a:tab pos="3395091" algn="l"/>
                <a:tab pos="3772472" algn="l"/>
                <a:tab pos="4149852" algn="l"/>
                <a:tab pos="4527233" algn="l"/>
                <a:tab pos="4904613" algn="l"/>
                <a:tab pos="5281994" algn="l"/>
                <a:tab pos="5659374" algn="l"/>
                <a:tab pos="6036755" algn="l"/>
                <a:tab pos="6414135" algn="l"/>
                <a:tab pos="6791516" algn="l"/>
                <a:tab pos="7168896" algn="l"/>
                <a:tab pos="7546277" algn="l"/>
              </a:tabLst>
            </a:pP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byzantský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teolog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b="1" kern="1200" dirty="0" err="1">
                <a:latin typeface="+mn-lt"/>
                <a:ea typeface="+mn-ea"/>
                <a:cs typeface="+mn-cs"/>
              </a:rPr>
              <a:t>Béssarión</a:t>
            </a:r>
            <a:r>
              <a:rPr lang="en-US" altLang="cs-CZ" sz="2200" b="1" kern="1200" dirty="0">
                <a:latin typeface="+mn-lt"/>
                <a:ea typeface="+mn-ea"/>
                <a:cs typeface="+mn-cs"/>
              </a:rPr>
              <a:t> –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b="1" kern="1200" dirty="0" err="1">
                <a:latin typeface="+mn-lt"/>
                <a:ea typeface="+mn-ea"/>
                <a:cs typeface="+mn-cs"/>
              </a:rPr>
              <a:t>Βησσ</a:t>
            </a:r>
            <a:r>
              <a:rPr lang="en-US" altLang="cs-CZ" sz="2200" b="1" kern="1200" dirty="0">
                <a:latin typeface="+mn-lt"/>
                <a:ea typeface="+mn-ea"/>
                <a:cs typeface="+mn-cs"/>
              </a:rPr>
              <a:t>αρίων 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(15.st., Benátky) – největší sbírka starověkých rukopisů</a:t>
            </a:r>
          </a:p>
          <a:p>
            <a:pPr marL="249555" indent="-342900" defTabSz="768096">
              <a:spcBef>
                <a:spcPts val="840"/>
              </a:spcBef>
              <a:buFont typeface="Wingdings" panose="05000000000000000000" pitchFamily="2" charset="2"/>
              <a:buChar char="Ø"/>
              <a:tabLst>
                <a:tab pos="288036" algn="l"/>
                <a:tab pos="376047" algn="l"/>
                <a:tab pos="753428" algn="l"/>
                <a:tab pos="1130808" algn="l"/>
                <a:tab pos="1508189" algn="l"/>
                <a:tab pos="1885569" algn="l"/>
                <a:tab pos="2262950" algn="l"/>
                <a:tab pos="2640330" algn="l"/>
                <a:tab pos="3017711" algn="l"/>
                <a:tab pos="3395091" algn="l"/>
                <a:tab pos="3772472" algn="l"/>
                <a:tab pos="4149852" algn="l"/>
                <a:tab pos="4527233" algn="l"/>
                <a:tab pos="4904613" algn="l"/>
                <a:tab pos="5281994" algn="l"/>
                <a:tab pos="5659374" algn="l"/>
                <a:tab pos="6036755" algn="l"/>
                <a:tab pos="6414135" algn="l"/>
                <a:tab pos="6791516" algn="l"/>
                <a:tab pos="7168896" algn="l"/>
                <a:tab pos="7546277" algn="l"/>
              </a:tabLst>
            </a:pP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byzantský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humanista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l-GR" altLang="cs-CZ" sz="2200" b="1" kern="1200" dirty="0">
                <a:latin typeface="+mn-lt"/>
                <a:ea typeface="+mn-ea"/>
                <a:cs typeface="+mn-cs"/>
              </a:rPr>
              <a:t>Ν</a:t>
            </a:r>
            <a:r>
              <a:rPr lang="cs-CZ" altLang="cs-CZ" sz="2200" b="1" kern="1200" dirty="0" err="1">
                <a:latin typeface="+mn-lt"/>
                <a:ea typeface="+mn-ea"/>
                <a:cs typeface="+mn-cs"/>
              </a:rPr>
              <a:t>ikolaos</a:t>
            </a:r>
            <a:r>
              <a:rPr lang="cs-CZ" altLang="cs-CZ" sz="2200" b="1" kern="1200" dirty="0">
                <a:latin typeface="+mn-lt"/>
                <a:ea typeface="+mn-ea"/>
                <a:cs typeface="+mn-cs"/>
              </a:rPr>
              <a:t> </a:t>
            </a:r>
            <a:r>
              <a:rPr lang="cs-CZ" altLang="cs-CZ" sz="2200" b="1" kern="1200" dirty="0" err="1">
                <a:latin typeface="+mn-lt"/>
                <a:ea typeface="+mn-ea"/>
                <a:cs typeface="+mn-cs"/>
              </a:rPr>
              <a:t>Sofianos</a:t>
            </a:r>
            <a:r>
              <a:rPr lang="cs-CZ" altLang="cs-CZ" sz="22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(16.st.,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Benátky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) –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sepsal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gramatiku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obecné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řečtiny</a:t>
            </a:r>
            <a:r>
              <a:rPr lang="cs-CZ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cs-CZ" altLang="cs-CZ" sz="2200" i="1" kern="1200" dirty="0">
                <a:latin typeface="+mn-lt"/>
                <a:ea typeface="+mn-ea"/>
                <a:cs typeface="+mn-cs"/>
              </a:rPr>
              <a:t>Mluvnice řeckého jazyka </a:t>
            </a:r>
            <a:r>
              <a:rPr lang="cs-CZ" altLang="cs-CZ" sz="2200" kern="1200" dirty="0">
                <a:latin typeface="+mn-lt"/>
                <a:ea typeface="+mn-ea"/>
                <a:cs typeface="+mn-cs"/>
              </a:rPr>
              <a:t>(</a:t>
            </a:r>
            <a:r>
              <a:rPr lang="en-US" altLang="cs-CZ" sz="2200" i="1" kern="1200" dirty="0" err="1">
                <a:latin typeface="+mn-lt"/>
                <a:ea typeface="+mn-ea"/>
                <a:cs typeface="+mn-cs"/>
              </a:rPr>
              <a:t>Γρ</a:t>
            </a:r>
            <a:r>
              <a:rPr lang="en-US" altLang="cs-CZ" sz="2200" i="1" kern="1200" dirty="0">
                <a:latin typeface="+mn-lt"/>
                <a:ea typeface="+mn-ea"/>
                <a:cs typeface="+mn-cs"/>
              </a:rPr>
              <a:t>αμματική της νεοελληνική γλώσσας</a:t>
            </a:r>
            <a:r>
              <a:rPr lang="cs-CZ" altLang="cs-CZ" sz="2200" i="1" kern="1200" dirty="0">
                <a:latin typeface="+mn-lt"/>
                <a:ea typeface="+mn-ea"/>
                <a:cs typeface="+mn-cs"/>
              </a:rPr>
              <a:t>)</a:t>
            </a:r>
            <a:endParaRPr lang="en-US" altLang="cs-CZ" sz="2200" i="1" kern="1200" dirty="0">
              <a:latin typeface="+mn-lt"/>
              <a:ea typeface="+mn-ea"/>
              <a:cs typeface="+mn-cs"/>
            </a:endParaRPr>
          </a:p>
          <a:p>
            <a:pPr marL="249555" indent="-342900" defTabSz="768096">
              <a:spcBef>
                <a:spcPts val="840"/>
              </a:spcBef>
              <a:buFont typeface="Wingdings" panose="05000000000000000000" pitchFamily="2" charset="2"/>
              <a:buChar char="Ø"/>
              <a:tabLst>
                <a:tab pos="288036" algn="l"/>
                <a:tab pos="376047" algn="l"/>
                <a:tab pos="753428" algn="l"/>
                <a:tab pos="1130808" algn="l"/>
                <a:tab pos="1508189" algn="l"/>
                <a:tab pos="1885569" algn="l"/>
                <a:tab pos="2262950" algn="l"/>
                <a:tab pos="2640330" algn="l"/>
                <a:tab pos="3017711" algn="l"/>
                <a:tab pos="3395091" algn="l"/>
                <a:tab pos="3772472" algn="l"/>
                <a:tab pos="4149852" algn="l"/>
                <a:tab pos="4527233" algn="l"/>
                <a:tab pos="4904613" algn="l"/>
                <a:tab pos="5281994" algn="l"/>
                <a:tab pos="5659374" algn="l"/>
                <a:tab pos="6036755" algn="l"/>
                <a:tab pos="6414135" algn="l"/>
                <a:tab pos="6791516" algn="l"/>
                <a:tab pos="7168896" algn="l"/>
                <a:tab pos="7546277" algn="l"/>
              </a:tabLst>
            </a:pPr>
            <a:r>
              <a:rPr lang="cs-CZ" altLang="cs-CZ" sz="2200" b="1" kern="1200" dirty="0">
                <a:latin typeface="+mn-lt"/>
                <a:ea typeface="+mn-ea"/>
                <a:cs typeface="+mn-cs"/>
              </a:rPr>
              <a:t>Thomas </a:t>
            </a:r>
            <a:r>
              <a:rPr lang="cs-CZ" altLang="cs-CZ" sz="2200" b="1" kern="1200" dirty="0" err="1">
                <a:latin typeface="+mn-lt"/>
                <a:ea typeface="+mn-ea"/>
                <a:cs typeface="+mn-cs"/>
              </a:rPr>
              <a:t>Flagginis</a:t>
            </a:r>
            <a:r>
              <a:rPr lang="cs-CZ" altLang="cs-CZ" sz="2200" b="1" kern="1200" dirty="0">
                <a:latin typeface="+mn-lt"/>
                <a:ea typeface="+mn-ea"/>
                <a:cs typeface="+mn-cs"/>
              </a:rPr>
              <a:t> -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řecký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učenec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a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mecenáš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,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jeden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z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nejbohatších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Řeků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diaspory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, v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Benátkách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r. 1648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založil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vyšší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školu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,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která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měla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velký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vliv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na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intelektuální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rozvoj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Řeků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až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do 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konce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18.st. (</a:t>
            </a:r>
            <a:r>
              <a:rPr lang="en-US" altLang="cs-CZ" sz="2200" kern="1200" dirty="0" err="1">
                <a:latin typeface="+mn-lt"/>
                <a:ea typeface="+mn-ea"/>
                <a:cs typeface="+mn-cs"/>
              </a:rPr>
              <a:t>tzv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. </a:t>
            </a:r>
            <a:r>
              <a:rPr lang="en-US" altLang="cs-CZ" sz="2200" b="1" kern="1200" dirty="0" err="1">
                <a:latin typeface="+mn-lt"/>
                <a:ea typeface="+mn-ea"/>
                <a:cs typeface="+mn-cs"/>
              </a:rPr>
              <a:t>Φλ</a:t>
            </a:r>
            <a:r>
              <a:rPr lang="en-US" altLang="cs-CZ" sz="2200" b="1" kern="1200" dirty="0">
                <a:latin typeface="+mn-lt"/>
                <a:ea typeface="+mn-ea"/>
                <a:cs typeface="+mn-cs"/>
              </a:rPr>
              <a:t>αγγινιανό Ελληνομουσείο, 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b="1" i="1" kern="1200" dirty="0">
                <a:latin typeface="+mn-lt"/>
                <a:ea typeface="+mn-ea"/>
                <a:cs typeface="+mn-cs"/>
              </a:rPr>
              <a:t>Άνθη Ευλαβίας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)</a:t>
            </a:r>
          </a:p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cs-CZ" sz="1700" dirty="0"/>
          </a:p>
        </p:txBody>
      </p:sp>
      <p:pic>
        <p:nvPicPr>
          <p:cNvPr id="4" name="Obrázek 3" descr="Obsah obrázku budova, venku, bílé, kámen&#10;&#10;Popis byl vytvořen automaticky">
            <a:extLst>
              <a:ext uri="{FF2B5EF4-FFF2-40B4-BE49-F238E27FC236}">
                <a16:creationId xmlns:a16="http://schemas.microsoft.com/office/drawing/2014/main" id="{090CF6A4-C10F-76A4-0571-9F4F844D4D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r="22638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519" name="Rectangle 6451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85608" rIns="91440" bIns="4572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5400"/>
              <a:t>Oblasti pod tureckou nadvládou</a:t>
            </a:r>
          </a:p>
        </p:txBody>
      </p:sp>
      <p:sp>
        <p:nvSpPr>
          <p:cNvPr id="6452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461" y="2228341"/>
            <a:ext cx="8114147" cy="3073551"/>
          </a:xfrm>
        </p:spPr>
        <p:txBody>
          <a:bodyPr anchor="ctr">
            <a:normAutofit/>
          </a:bodyPr>
          <a:lstStyle/>
          <a:p>
            <a:pPr marL="193516" indent="-285750" defTabSz="758952">
              <a:spcBef>
                <a:spcPts val="830"/>
              </a:spcBef>
              <a:buFont typeface="Wingdings" panose="05000000000000000000" pitchFamily="2" charset="2"/>
              <a:buChar char="Ø"/>
              <a:tabLst>
                <a:tab pos="284607" algn="l"/>
                <a:tab pos="371570" algn="l"/>
                <a:tab pos="744459" algn="l"/>
                <a:tab pos="1117346" algn="l"/>
                <a:tab pos="1490234" algn="l"/>
                <a:tab pos="1863122" algn="l"/>
                <a:tab pos="2236010" algn="l"/>
                <a:tab pos="2608898" algn="l"/>
                <a:tab pos="2981786" algn="l"/>
                <a:tab pos="3354673" algn="l"/>
                <a:tab pos="3727562" algn="l"/>
                <a:tab pos="4100449" algn="l"/>
                <a:tab pos="4473337" algn="l"/>
                <a:tab pos="4846225" algn="l"/>
                <a:tab pos="5219113" algn="l"/>
                <a:tab pos="5592001" algn="l"/>
                <a:tab pos="5964889" algn="l"/>
                <a:tab pos="6337776" algn="l"/>
                <a:tab pos="6710665" algn="l"/>
                <a:tab pos="7083552" algn="l"/>
                <a:tab pos="7456440" algn="l"/>
              </a:tabLst>
            </a:pPr>
            <a:r>
              <a:rPr lang="cs-CZ" altLang="cs-CZ" sz="16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téměř jedno století je literární produkce velmi omezená</a:t>
            </a:r>
          </a:p>
          <a:p>
            <a:pPr marL="193516" indent="-285750" defTabSz="758952">
              <a:spcBef>
                <a:spcPts val="830"/>
              </a:spcBef>
              <a:buFont typeface="Wingdings" panose="05000000000000000000" pitchFamily="2" charset="2"/>
              <a:buChar char="Ø"/>
              <a:tabLst>
                <a:tab pos="284607" algn="l"/>
                <a:tab pos="371570" algn="l"/>
                <a:tab pos="744459" algn="l"/>
                <a:tab pos="1117346" algn="l"/>
                <a:tab pos="1490234" algn="l"/>
                <a:tab pos="1863122" algn="l"/>
                <a:tab pos="2236010" algn="l"/>
                <a:tab pos="2608898" algn="l"/>
                <a:tab pos="2981786" algn="l"/>
                <a:tab pos="3354673" algn="l"/>
                <a:tab pos="3727562" algn="l"/>
                <a:tab pos="4100449" algn="l"/>
                <a:tab pos="4473337" algn="l"/>
                <a:tab pos="4846225" algn="l"/>
                <a:tab pos="5219113" algn="l"/>
                <a:tab pos="5592001" algn="l"/>
                <a:tab pos="5964889" algn="l"/>
                <a:tab pos="6337776" algn="l"/>
                <a:tab pos="6710665" algn="l"/>
                <a:tab pos="7083552" algn="l"/>
                <a:tab pos="7456440" algn="l"/>
              </a:tabLst>
            </a:pPr>
            <a:r>
              <a:rPr lang="cs-CZ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zásadní úlohu hraje církev (patriarcha = </a:t>
            </a:r>
            <a:r>
              <a:rPr lang="cs-CZ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etnarcha</a:t>
            </a:r>
            <a:r>
              <a:rPr lang="cs-CZ" altLang="cs-CZ" sz="2200" dirty="0"/>
              <a:t>)</a:t>
            </a:r>
            <a:endParaRPr lang="el-GR" altLang="cs-CZ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58952">
              <a:spcBef>
                <a:spcPts val="830"/>
              </a:spcBef>
              <a:buFont typeface="Wingdings" panose="05000000000000000000" pitchFamily="2" charset="2"/>
              <a:buChar char="Ø"/>
              <a:tabLst>
                <a:tab pos="284607" algn="l"/>
                <a:tab pos="371570" algn="l"/>
                <a:tab pos="744459" algn="l"/>
                <a:tab pos="1117346" algn="l"/>
                <a:tab pos="1490234" algn="l"/>
                <a:tab pos="1863122" algn="l"/>
                <a:tab pos="2236010" algn="l"/>
                <a:tab pos="2608898" algn="l"/>
                <a:tab pos="2981786" algn="l"/>
                <a:tab pos="3354673" algn="l"/>
                <a:tab pos="3727562" algn="l"/>
                <a:tab pos="4100449" algn="l"/>
                <a:tab pos="4473337" algn="l"/>
                <a:tab pos="4846225" algn="l"/>
                <a:tab pos="5219113" algn="l"/>
                <a:tab pos="5592001" algn="l"/>
                <a:tab pos="5964889" algn="l"/>
                <a:tab pos="6337776" algn="l"/>
                <a:tab pos="6710665" algn="l"/>
                <a:tab pos="7083552" algn="l"/>
                <a:tab pos="7456440" algn="l"/>
              </a:tabLst>
            </a:pPr>
            <a:r>
              <a:rPr lang="el-GR" altLang="cs-CZ" sz="2200" dirty="0"/>
              <a:t>  </a:t>
            </a:r>
            <a:r>
              <a:rPr lang="cs-CZ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podpora křesťanské víry, národního uvědomění Řeků, vzdělávání lidu)</a:t>
            </a:r>
          </a:p>
          <a:p>
            <a:pPr marL="193516" indent="-285750" defTabSz="758952">
              <a:spcBef>
                <a:spcPts val="830"/>
              </a:spcBef>
              <a:buFont typeface="Wingdings" panose="05000000000000000000" pitchFamily="2" charset="2"/>
              <a:buChar char="Ø"/>
              <a:tabLst>
                <a:tab pos="284607" algn="l"/>
                <a:tab pos="371570" algn="l"/>
                <a:tab pos="744459" algn="l"/>
                <a:tab pos="1117346" algn="l"/>
                <a:tab pos="1490234" algn="l"/>
                <a:tab pos="1863122" algn="l"/>
                <a:tab pos="2236010" algn="l"/>
                <a:tab pos="2608898" algn="l"/>
                <a:tab pos="2981786" algn="l"/>
                <a:tab pos="3354673" algn="l"/>
                <a:tab pos="3727562" algn="l"/>
                <a:tab pos="4100449" algn="l"/>
                <a:tab pos="4473337" algn="l"/>
                <a:tab pos="4846225" algn="l"/>
                <a:tab pos="5219113" algn="l"/>
                <a:tab pos="5592001" algn="l"/>
                <a:tab pos="5964889" algn="l"/>
                <a:tab pos="6337776" algn="l"/>
                <a:tab pos="6710665" algn="l"/>
                <a:tab pos="7083552" algn="l"/>
                <a:tab pos="7456440" algn="l"/>
              </a:tabLst>
            </a:pPr>
            <a:r>
              <a:rPr lang="cs-CZ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17. století – období </a:t>
            </a:r>
            <a:r>
              <a:rPr lang="cs-CZ" altLang="cs-CZ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církevního humanismu </a:t>
            </a:r>
            <a:r>
              <a:rPr lang="cs-CZ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(částečný obrat k lidovému jazyku, zájem o vzdělávání lidu)</a:t>
            </a:r>
            <a:endParaRPr lang="cs-CZ" altLang="cs-CZ" sz="2200" dirty="0"/>
          </a:p>
        </p:txBody>
      </p: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214C7E53-7FE4-EFAB-43E8-9B9890366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36" y="2348168"/>
            <a:ext cx="3404128" cy="36594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95" name="Rectangle 4098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85608" rIns="91440" bIns="45720" rtlCol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 b="1"/>
              <a:t>Kypr</a:t>
            </a:r>
          </a:p>
        </p:txBody>
      </p:sp>
      <p:grpSp>
        <p:nvGrpSpPr>
          <p:cNvPr id="40996" name="Group 4098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0997" name="Rectangle 4098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98" name="Rectangle 4098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988" name="Rectangle 4098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363" y="2330505"/>
            <a:ext cx="5598446" cy="4526860"/>
          </a:xfrm>
        </p:spPr>
        <p:txBody>
          <a:bodyPr vert="horz" lIns="91440" tIns="64440" rIns="91440" bIns="45720" rtlCol="0" anchor="ctr">
            <a:normAutofit lnSpcReduction="10000"/>
          </a:bodyPr>
          <a:lstStyle/>
          <a:p>
            <a:pPr indent="-33813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cs-CZ" sz="1600" b="1" u="sng" dirty="0"/>
          </a:p>
          <a:p>
            <a:pPr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/>
              <a:t>Richard Lví srdce, základna křižáckých vojsk</a:t>
            </a:r>
          </a:p>
          <a:p>
            <a:pPr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200" dirty="0"/>
              <a:t>do r. </a:t>
            </a:r>
            <a:r>
              <a:rPr lang="en-US" altLang="cs-CZ" sz="2200" b="1" dirty="0"/>
              <a:t>1571 </a:t>
            </a:r>
            <a:r>
              <a:rPr lang="en-US" altLang="cs-CZ" sz="2200" dirty="0"/>
              <a:t>pod </a:t>
            </a:r>
            <a:r>
              <a:rPr lang="en-US" altLang="cs-CZ" sz="2200" dirty="0" err="1"/>
              <a:t>nadvládou</a:t>
            </a:r>
            <a:r>
              <a:rPr lang="en-US" altLang="cs-CZ" sz="2200" dirty="0"/>
              <a:t> </a:t>
            </a:r>
            <a:r>
              <a:rPr lang="en-US" altLang="cs-CZ" sz="2200" b="1" dirty="0" err="1"/>
              <a:t>Francouzů</a:t>
            </a:r>
            <a:r>
              <a:rPr lang="cs-CZ" altLang="cs-CZ" sz="2200" b="1" dirty="0"/>
              <a:t> a Benátčanů</a:t>
            </a:r>
            <a:endParaRPr lang="en-US" altLang="cs-CZ" sz="2200" b="1" dirty="0"/>
          </a:p>
          <a:p>
            <a:pPr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b="1" dirty="0"/>
              <a:t>petrarkovská poezie </a:t>
            </a:r>
            <a:r>
              <a:rPr lang="cs-CZ" altLang="cs-CZ" sz="2200" dirty="0"/>
              <a:t>– inspirace, nápodoba, překlad</a:t>
            </a:r>
            <a:endParaRPr lang="en-US" altLang="cs-CZ" sz="2200" dirty="0"/>
          </a:p>
          <a:p>
            <a:pPr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err="1"/>
              <a:t>Leontios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Machairas</a:t>
            </a:r>
            <a:r>
              <a:rPr lang="cs-CZ" altLang="cs-CZ" sz="2200" dirty="0"/>
              <a:t> (</a:t>
            </a:r>
            <a:r>
              <a:rPr lang="en-US" altLang="cs-CZ" sz="2200" dirty="0"/>
              <a:t>15. </a:t>
            </a:r>
            <a:r>
              <a:rPr lang="en-US" altLang="cs-CZ" sz="2200" dirty="0" err="1"/>
              <a:t>st.</a:t>
            </a:r>
            <a:r>
              <a:rPr lang="en-US" altLang="cs-CZ" sz="2200" dirty="0"/>
              <a:t>): </a:t>
            </a:r>
            <a:endParaRPr lang="cs-CZ" altLang="cs-CZ" sz="2200" dirty="0"/>
          </a:p>
          <a:p>
            <a:pPr marL="0" indent="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i="1" dirty="0">
                <a:effectLst/>
                <a:ea typeface="Calibri" panose="020F0502020204030204" pitchFamily="34" charset="0"/>
              </a:rPr>
              <a:t>O sladké zemi kyperské </a:t>
            </a:r>
          </a:p>
          <a:p>
            <a:pPr marL="0" indent="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200" i="1" dirty="0">
                <a:ea typeface="Calibri" panose="020F0502020204030204" pitchFamily="34" charset="0"/>
              </a:rPr>
              <a:t>(</a:t>
            </a:r>
            <a:r>
              <a:rPr lang="en-US" altLang="cs-CZ" sz="2200" i="1" dirty="0" err="1">
                <a:ea typeface="Arial Greek" panose="020B0604020202020204" pitchFamily="34" charset="0"/>
                <a:cs typeface="Arial Greek" panose="020B0604020202020204" pitchFamily="34" charset="0"/>
              </a:rPr>
              <a:t>Εξήγησις</a:t>
            </a:r>
            <a:r>
              <a:rPr lang="en-US" altLang="cs-CZ" sz="2200" i="1" dirty="0">
                <a:ea typeface="Arial Greek" panose="020B0604020202020204" pitchFamily="34" charset="0"/>
                <a:cs typeface="Arial Greek" panose="020B0604020202020204" pitchFamily="34" charset="0"/>
              </a:rPr>
              <a:t> </a:t>
            </a:r>
            <a:r>
              <a:rPr lang="en-US" altLang="cs-CZ" sz="2200" i="1" dirty="0" err="1">
                <a:ea typeface="Arial Greek" panose="020B0604020202020204" pitchFamily="34" charset="0"/>
                <a:cs typeface="Arial Greek" panose="020B0604020202020204" pitchFamily="34" charset="0"/>
              </a:rPr>
              <a:t>της</a:t>
            </a:r>
            <a:r>
              <a:rPr lang="en-US" altLang="cs-CZ" sz="2200" i="1" dirty="0">
                <a:ea typeface="Arial Greek" panose="020B0604020202020204" pitchFamily="34" charset="0"/>
                <a:cs typeface="Arial Greek" panose="020B0604020202020204" pitchFamily="34" charset="0"/>
              </a:rPr>
              <a:t> </a:t>
            </a:r>
            <a:r>
              <a:rPr lang="en-US" altLang="cs-CZ" sz="2200" i="1" dirty="0" err="1">
                <a:ea typeface="Arial Greek" panose="020B0604020202020204" pitchFamily="34" charset="0"/>
                <a:cs typeface="Arial Greek" panose="020B0604020202020204" pitchFamily="34" charset="0"/>
              </a:rPr>
              <a:t>γλυκεί</a:t>
            </a:r>
            <a:r>
              <a:rPr lang="en-US" altLang="cs-CZ" sz="2200" i="1" dirty="0">
                <a:ea typeface="Arial Greek" panose="020B0604020202020204" pitchFamily="34" charset="0"/>
                <a:cs typeface="Arial Greek" panose="020B0604020202020204" pitchFamily="34" charset="0"/>
              </a:rPr>
              <a:t>ας χώρας Κύπρου</a:t>
            </a:r>
            <a:r>
              <a:rPr lang="el-GR" altLang="cs-CZ" sz="2200" i="1" dirty="0">
                <a:ea typeface="Arial Greek" panose="020B0604020202020204" pitchFamily="34" charset="0"/>
                <a:cs typeface="Arial Greek" panose="020B0604020202020204" pitchFamily="34" charset="0"/>
              </a:rPr>
              <a:t>)</a:t>
            </a:r>
            <a:endParaRPr lang="en-US" altLang="cs-CZ" sz="2200" i="1" dirty="0">
              <a:ea typeface="Arial Greek" panose="020B0604020202020204" pitchFamily="34" charset="0"/>
              <a:cs typeface="Arial Greek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200" b="1" dirty="0" err="1"/>
              <a:t>kyperský</a:t>
            </a:r>
            <a:r>
              <a:rPr lang="en-US" altLang="cs-CZ" sz="2200" b="1" dirty="0"/>
              <a:t> </a:t>
            </a:r>
            <a:r>
              <a:rPr lang="en-US" altLang="cs-CZ" sz="2200" b="1" dirty="0" err="1"/>
              <a:t>dialekt</a:t>
            </a:r>
            <a:endParaRPr lang="en-US" altLang="cs-CZ" sz="2200" b="1" dirty="0"/>
          </a:p>
          <a:p>
            <a:pPr marL="0" indent="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cs-CZ" sz="2200" dirty="0"/>
          </a:p>
          <a:p>
            <a:pPr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2200" b="1" u="sng" dirty="0"/>
              <a:t>Po </a:t>
            </a:r>
            <a:r>
              <a:rPr lang="en-US" altLang="cs-CZ" sz="2200" b="1" u="sng" dirty="0" err="1"/>
              <a:t>dobytí</a:t>
            </a:r>
            <a:r>
              <a:rPr lang="en-US" altLang="cs-CZ" sz="2200" b="1" u="sng" dirty="0"/>
              <a:t> </a:t>
            </a:r>
            <a:r>
              <a:rPr lang="en-US" altLang="cs-CZ" sz="2200" b="1" u="sng" dirty="0" err="1"/>
              <a:t>ostrovů</a:t>
            </a:r>
            <a:r>
              <a:rPr lang="en-US" altLang="cs-CZ" sz="2200" b="1" u="sng" dirty="0"/>
              <a:t> </a:t>
            </a:r>
            <a:r>
              <a:rPr lang="en-US" altLang="cs-CZ" sz="2200" b="1" u="sng" dirty="0" err="1"/>
              <a:t>Turky</a:t>
            </a:r>
            <a:r>
              <a:rPr lang="en-US" altLang="cs-CZ" sz="2200" b="1" u="sng" dirty="0"/>
              <a:t> </a:t>
            </a:r>
            <a:r>
              <a:rPr lang="en-US" altLang="cs-CZ" sz="2200" b="1" u="sng" dirty="0" err="1"/>
              <a:t>tento</a:t>
            </a:r>
            <a:r>
              <a:rPr lang="en-US" altLang="cs-CZ" sz="2200" b="1" u="sng" dirty="0"/>
              <a:t> </a:t>
            </a:r>
            <a:r>
              <a:rPr lang="en-US" altLang="cs-CZ" sz="2200" b="1" u="sng" dirty="0" err="1"/>
              <a:t>vývoj</a:t>
            </a:r>
            <a:r>
              <a:rPr lang="en-US" altLang="cs-CZ" sz="2200" b="1" u="sng" dirty="0"/>
              <a:t> </a:t>
            </a:r>
            <a:r>
              <a:rPr lang="en-US" altLang="cs-CZ" sz="2200" b="1" u="sng" dirty="0" err="1"/>
              <a:t>končí</a:t>
            </a:r>
            <a:r>
              <a:rPr lang="en-US" altLang="cs-CZ" sz="2200" b="1" u="sng" dirty="0"/>
              <a:t>.</a:t>
            </a:r>
          </a:p>
        </p:txBody>
      </p:sp>
      <p:sp>
        <p:nvSpPr>
          <p:cNvPr id="40990" name="Rectangle 4098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2" name="Rectangle 4099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CE24A217-2FA6-43C1-8514-0C0830A8D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r="1702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0" name="Rectangle 4198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2" name="Rectangle 41991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599818" y="5515896"/>
            <a:ext cx="6931319" cy="96356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en-US" altLang="cs-CZ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cs-CZ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Abbaye de la Belle </a:t>
            </a:r>
            <a:r>
              <a:rPr lang="en-US" altLang="cs-CZ" sz="20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Paix</a:t>
            </a:r>
            <a:br>
              <a:rPr lang="en-US" altLang="cs-CZ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cs-CZ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Αββα</a:t>
            </a:r>
            <a:r>
              <a:rPr lang="en-US" altLang="cs-CZ" sz="20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είο</a:t>
            </a:r>
            <a:r>
              <a:rPr lang="en-US" altLang="cs-CZ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Μπ</a:t>
            </a:r>
            <a:r>
              <a:rPr lang="en-US" altLang="cs-CZ" sz="20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ελ</a:t>
            </a:r>
            <a:r>
              <a:rPr lang="en-US" altLang="cs-CZ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απάις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17668" b="-2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6272981" y="585216"/>
            <a:ext cx="5456903" cy="331234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36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Chrám</a:t>
            </a:r>
            <a:r>
              <a:rPr lang="en-US" altLang="cs-CZ" sz="36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sv</a:t>
            </a:r>
            <a:r>
              <a:rPr lang="en-US" altLang="cs-CZ" sz="36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altLang="cs-CZ" sz="36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Mikuláše</a:t>
            </a:r>
            <a:br>
              <a:rPr lang="en-US" altLang="cs-CZ" sz="36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cs-CZ" sz="36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Nα</a:t>
            </a:r>
            <a:r>
              <a:rPr lang="en-US" altLang="cs-CZ" sz="36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ός</a:t>
            </a:r>
            <a:r>
              <a:rPr lang="en-US" altLang="cs-CZ" sz="36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του</a:t>
            </a:r>
            <a:r>
              <a:rPr lang="en-US" altLang="cs-CZ" sz="36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Αγίου</a:t>
            </a:r>
            <a:r>
              <a:rPr lang="en-US" altLang="cs-CZ" sz="36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Νικολάου</a:t>
            </a:r>
            <a:r>
              <a:rPr lang="en-US" altLang="cs-CZ" sz="36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675" y="41460"/>
            <a:ext cx="5071630" cy="677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129A8E69-8E3B-4ABC-8539-B77076573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03" y="643467"/>
            <a:ext cx="65541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4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1052053" y="127001"/>
            <a:ext cx="9157162" cy="1438275"/>
          </a:xfrm>
          <a:ln/>
        </p:spPr>
        <p:txBody>
          <a:bodyPr vert="horz" lIns="91440" tIns="85608" rIns="91440" bIns="45720" rtlCol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>
                <a:solidFill>
                  <a:srgbClr val="00B050"/>
                </a:solidFill>
              </a:rPr>
              <a:t>Rhodos</a:t>
            </a:r>
            <a:r>
              <a:rPr lang="cs-CZ" altLang="cs-CZ" dirty="0"/>
              <a:t>  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8228013" cy="4716463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2678114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720726"/>
            <a:ext cx="66675" cy="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09" y="0"/>
            <a:ext cx="7805891" cy="585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BBDB820-6CBB-4B70-83A5-152A3AE9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3" y="1636714"/>
            <a:ext cx="36004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8643193" y="489507"/>
            <a:ext cx="3339257" cy="1655483"/>
          </a:xfrm>
        </p:spPr>
        <p:txBody>
          <a:bodyPr vert="horz" lIns="91440" tIns="85608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700" dirty="0">
                <a:solidFill>
                  <a:srgbClr val="00B050"/>
                </a:solidFill>
              </a:rPr>
              <a:t>Rhodos  Velmistrův palác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r="4554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1304</Words>
  <Application>Microsoft Office PowerPoint</Application>
  <PresentationFormat>Širokoúhlá obrazovka</PresentationFormat>
  <Paragraphs>134</Paragraphs>
  <Slides>32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Greek</vt:lpstr>
      <vt:lpstr>Calibri Light</vt:lpstr>
      <vt:lpstr>Wingdings</vt:lpstr>
      <vt:lpstr>Motiv Office</vt:lpstr>
      <vt:lpstr>MED 11 Řecká literatura středověku a novověku </vt:lpstr>
      <vt:lpstr>Počátky novořecké literatury</vt:lpstr>
      <vt:lpstr>Období turecké nadvlády</vt:lpstr>
      <vt:lpstr>Kypr</vt:lpstr>
      <vt:lpstr> Abbaye de la Belle Paix Αββαείο Μπελαπάις</vt:lpstr>
      <vt:lpstr>Chrám sv. Mikuláše Nαός του Αγίου Νικολάου </vt:lpstr>
      <vt:lpstr>Prezentace aplikace PowerPoint</vt:lpstr>
      <vt:lpstr>Rhodos  </vt:lpstr>
      <vt:lpstr>Rhodos  Velmistrův palác</vt:lpstr>
      <vt:lpstr>Rhodos</vt:lpstr>
      <vt:lpstr>Kréta – Iraklio (Heraklion)</vt:lpstr>
      <vt:lpstr>Prezentace aplikace PowerPoint</vt:lpstr>
      <vt:lpstr>Prezentace aplikace PowerPoint</vt:lpstr>
      <vt:lpstr>Prezentace aplikace PowerPoint</vt:lpstr>
      <vt:lpstr>Rethymno</vt:lpstr>
      <vt:lpstr>Chania</vt:lpstr>
      <vt:lpstr>Chania</vt:lpstr>
      <vt:lpstr>Domenikos Theotokopulos  El Greco</vt:lpstr>
      <vt:lpstr>El Greco</vt:lpstr>
      <vt:lpstr>Vyhnání z chrámu</vt:lpstr>
      <vt:lpstr>Laókoón</vt:lpstr>
      <vt:lpstr>Pátá pečeť Apokalypsy (nedokončené)</vt:lpstr>
      <vt:lpstr>Krétská renesance</vt:lpstr>
      <vt:lpstr>Krétská renesance</vt:lpstr>
      <vt:lpstr>Erotokritos</vt:lpstr>
      <vt:lpstr>Prezentace aplikace PowerPoint</vt:lpstr>
      <vt:lpstr>Prezentace aplikace PowerPoint</vt:lpstr>
      <vt:lpstr>Význam krétské renesance</vt:lpstr>
      <vt:lpstr>Jónské ostrovy – Sedmiostroví</vt:lpstr>
      <vt:lpstr>Jazyk a literatura na Jónských ostrovech</vt:lpstr>
      <vt:lpstr>Řecká diaspora (Benátky, Florencie)</vt:lpstr>
      <vt:lpstr>Oblasti pod tureckou nadvládou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11 Řecká literatura středověku a novověku</dc:title>
  <dc:creator>Nicole Votavová Sumelidisová</dc:creator>
  <cp:lastModifiedBy>Nicole Votavová Sumelidisová</cp:lastModifiedBy>
  <cp:revision>4</cp:revision>
  <dcterms:created xsi:type="dcterms:W3CDTF">2022-04-25T14:53:26Z</dcterms:created>
  <dcterms:modified xsi:type="dcterms:W3CDTF">2023-03-28T19:26:52Z</dcterms:modified>
</cp:coreProperties>
</file>