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34" r:id="rId3"/>
    <p:sldId id="329" r:id="rId4"/>
    <p:sldId id="335" r:id="rId5"/>
    <p:sldId id="341" r:id="rId6"/>
    <p:sldId id="340" r:id="rId7"/>
    <p:sldId id="330" r:id="rId8"/>
    <p:sldId id="331" r:id="rId9"/>
    <p:sldId id="332" r:id="rId10"/>
    <p:sldId id="326" r:id="rId11"/>
    <p:sldId id="338" r:id="rId12"/>
    <p:sldId id="342" r:id="rId13"/>
    <p:sldId id="346" r:id="rId14"/>
    <p:sldId id="333" r:id="rId15"/>
    <p:sldId id="343" r:id="rId16"/>
    <p:sldId id="337" r:id="rId17"/>
    <p:sldId id="336" r:id="rId18"/>
    <p:sldId id="345" r:id="rId19"/>
    <p:sldId id="349" r:id="rId20"/>
    <p:sldId id="350" r:id="rId21"/>
    <p:sldId id="351" r:id="rId22"/>
    <p:sldId id="352" r:id="rId23"/>
    <p:sldId id="347" r:id="rId24"/>
    <p:sldId id="353" r:id="rId25"/>
    <p:sldId id="34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BD827-DD9C-44EE-A7CD-607AF265EF21}" v="1" dt="2023-03-21T10:54:02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Votavová Sumelidisová" userId="999df1a9-f6e3-4d54-a620-ef6bc797ae7a" providerId="ADAL" clId="{2C9BD827-DD9C-44EE-A7CD-607AF265EF21}"/>
    <pc:docChg chg="undo custSel addSld delSld modSld sldOrd">
      <pc:chgData name="Nicole Votavová Sumelidisová" userId="999df1a9-f6e3-4d54-a620-ef6bc797ae7a" providerId="ADAL" clId="{2C9BD827-DD9C-44EE-A7CD-607AF265EF21}" dt="2023-03-21T10:54:07.412" v="298" actId="47"/>
      <pc:docMkLst>
        <pc:docMk/>
      </pc:docMkLst>
      <pc:sldChg chg="del">
        <pc:chgData name="Nicole Votavová Sumelidisová" userId="999df1a9-f6e3-4d54-a620-ef6bc797ae7a" providerId="ADAL" clId="{2C9BD827-DD9C-44EE-A7CD-607AF265EF21}" dt="2023-03-21T10:54:05.520" v="297" actId="47"/>
        <pc:sldMkLst>
          <pc:docMk/>
          <pc:sldMk cId="881021854" sldId="325"/>
        </pc:sldMkLst>
      </pc:sldChg>
      <pc:sldChg chg="addSp delSp modSp mod setBg">
        <pc:chgData name="Nicole Votavová Sumelidisová" userId="999df1a9-f6e3-4d54-a620-ef6bc797ae7a" providerId="ADAL" clId="{2C9BD827-DD9C-44EE-A7CD-607AF265EF21}" dt="2023-03-21T07:40:40.148" v="15" actId="14100"/>
        <pc:sldMkLst>
          <pc:docMk/>
          <pc:sldMk cId="2046285686" sldId="330"/>
        </pc:sldMkLst>
        <pc:spChg chg="mod">
          <ac:chgData name="Nicole Votavová Sumelidisová" userId="999df1a9-f6e3-4d54-a620-ef6bc797ae7a" providerId="ADAL" clId="{2C9BD827-DD9C-44EE-A7CD-607AF265EF21}" dt="2023-03-21T07:40:33.524" v="14" actId="1076"/>
          <ac:spMkLst>
            <pc:docMk/>
            <pc:sldMk cId="2046285686" sldId="330"/>
            <ac:spMk id="2" creationId="{4B7CD036-BE5F-4201-94F6-58B35DC5C68B}"/>
          </ac:spMkLst>
        </pc:spChg>
        <pc:spChg chg="mod">
          <ac:chgData name="Nicole Votavová Sumelidisová" userId="999df1a9-f6e3-4d54-a620-ef6bc797ae7a" providerId="ADAL" clId="{2C9BD827-DD9C-44EE-A7CD-607AF265EF21}" dt="2023-03-21T07:40:40.148" v="15" actId="14100"/>
          <ac:spMkLst>
            <pc:docMk/>
            <pc:sldMk cId="2046285686" sldId="330"/>
            <ac:spMk id="3" creationId="{536E5A6E-5106-4585-83EC-037876AF4E7E}"/>
          </ac:spMkLst>
        </pc:spChg>
        <pc:spChg chg="add del">
          <ac:chgData name="Nicole Votavová Sumelidisová" userId="999df1a9-f6e3-4d54-a620-ef6bc797ae7a" providerId="ADAL" clId="{2C9BD827-DD9C-44EE-A7CD-607AF265EF21}" dt="2023-03-21T07:39:28.682" v="3" actId="26606"/>
          <ac:spMkLst>
            <pc:docMk/>
            <pc:sldMk cId="2046285686" sldId="330"/>
            <ac:spMk id="10" creationId="{04812C46-200A-4DEB-A05E-3ED6C68C2387}"/>
          </ac:spMkLst>
        </pc:spChg>
        <pc:spChg chg="add del">
          <ac:chgData name="Nicole Votavová Sumelidisová" userId="999df1a9-f6e3-4d54-a620-ef6bc797ae7a" providerId="ADAL" clId="{2C9BD827-DD9C-44EE-A7CD-607AF265EF21}" dt="2023-03-21T07:39:28.682" v="3" actId="26606"/>
          <ac:spMkLst>
            <pc:docMk/>
            <pc:sldMk cId="2046285686" sldId="330"/>
            <ac:spMk id="12" creationId="{D1EA859B-E555-4109-94F3-6700E046E008}"/>
          </ac:spMkLst>
        </pc:spChg>
        <pc:spChg chg="add">
          <ac:chgData name="Nicole Votavová Sumelidisová" userId="999df1a9-f6e3-4d54-a620-ef6bc797ae7a" providerId="ADAL" clId="{2C9BD827-DD9C-44EE-A7CD-607AF265EF21}" dt="2023-03-21T07:39:28.688" v="4" actId="26606"/>
          <ac:spMkLst>
            <pc:docMk/>
            <pc:sldMk cId="2046285686" sldId="330"/>
            <ac:spMk id="14" creationId="{F13C74B1-5B17-4795-BED0-7140497B445A}"/>
          </ac:spMkLst>
        </pc:spChg>
        <pc:spChg chg="add">
          <ac:chgData name="Nicole Votavová Sumelidisová" userId="999df1a9-f6e3-4d54-a620-ef6bc797ae7a" providerId="ADAL" clId="{2C9BD827-DD9C-44EE-A7CD-607AF265EF21}" dt="2023-03-21T07:39:28.688" v="4" actId="26606"/>
          <ac:spMkLst>
            <pc:docMk/>
            <pc:sldMk cId="2046285686" sldId="330"/>
            <ac:spMk id="15" creationId="{D4974D33-8DC5-464E-8C6D-BE58F0669C17}"/>
          </ac:spMkLst>
        </pc:spChg>
        <pc:picChg chg="mod ord">
          <ac:chgData name="Nicole Votavová Sumelidisová" userId="999df1a9-f6e3-4d54-a620-ef6bc797ae7a" providerId="ADAL" clId="{2C9BD827-DD9C-44EE-A7CD-607AF265EF21}" dt="2023-03-21T07:39:28.688" v="4" actId="26606"/>
          <ac:picMkLst>
            <pc:docMk/>
            <pc:sldMk cId="2046285686" sldId="330"/>
            <ac:picMk id="5" creationId="{738DADBF-CE1D-4848-B74A-D253A3E39F76}"/>
          </ac:picMkLst>
        </pc:picChg>
      </pc:sldChg>
      <pc:sldChg chg="ord">
        <pc:chgData name="Nicole Votavová Sumelidisová" userId="999df1a9-f6e3-4d54-a620-ef6bc797ae7a" providerId="ADAL" clId="{2C9BD827-DD9C-44EE-A7CD-607AF265EF21}" dt="2023-03-21T07:58:52.702" v="19"/>
        <pc:sldMkLst>
          <pc:docMk/>
          <pc:sldMk cId="1986002134" sldId="333"/>
        </pc:sldMkLst>
      </pc:sldChg>
      <pc:sldChg chg="ord">
        <pc:chgData name="Nicole Votavová Sumelidisová" userId="999df1a9-f6e3-4d54-a620-ef6bc797ae7a" providerId="ADAL" clId="{2C9BD827-DD9C-44EE-A7CD-607AF265EF21}" dt="2023-03-21T07:38:15.330" v="1"/>
        <pc:sldMkLst>
          <pc:docMk/>
          <pc:sldMk cId="1841777844" sldId="341"/>
        </pc:sldMkLst>
      </pc:sldChg>
      <pc:sldChg chg="ord">
        <pc:chgData name="Nicole Votavová Sumelidisová" userId="999df1a9-f6e3-4d54-a620-ef6bc797ae7a" providerId="ADAL" clId="{2C9BD827-DD9C-44EE-A7CD-607AF265EF21}" dt="2023-03-21T08:40:18.089" v="290"/>
        <pc:sldMkLst>
          <pc:docMk/>
          <pc:sldMk cId="1644552847" sldId="348"/>
        </pc:sldMkLst>
      </pc:sldChg>
      <pc:sldChg chg="addSp modSp new mod setBg">
        <pc:chgData name="Nicole Votavová Sumelidisová" userId="999df1a9-f6e3-4d54-a620-ef6bc797ae7a" providerId="ADAL" clId="{2C9BD827-DD9C-44EE-A7CD-607AF265EF21}" dt="2023-03-21T08:40:14.338" v="288" actId="20577"/>
        <pc:sldMkLst>
          <pc:docMk/>
          <pc:sldMk cId="2670057104" sldId="353"/>
        </pc:sldMkLst>
        <pc:spChg chg="mod">
          <ac:chgData name="Nicole Votavová Sumelidisová" userId="999df1a9-f6e3-4d54-a620-ef6bc797ae7a" providerId="ADAL" clId="{2C9BD827-DD9C-44EE-A7CD-607AF265EF21}" dt="2023-03-21T08:39:29.820" v="275" actId="26606"/>
          <ac:spMkLst>
            <pc:docMk/>
            <pc:sldMk cId="2670057104" sldId="353"/>
            <ac:spMk id="2" creationId="{564FDCF5-1206-7EB6-5B60-5E94F76EC2A8}"/>
          </ac:spMkLst>
        </pc:spChg>
        <pc:spChg chg="mod">
          <ac:chgData name="Nicole Votavová Sumelidisová" userId="999df1a9-f6e3-4d54-a620-ef6bc797ae7a" providerId="ADAL" clId="{2C9BD827-DD9C-44EE-A7CD-607AF265EF21}" dt="2023-03-21T08:40:14.338" v="288" actId="20577"/>
          <ac:spMkLst>
            <pc:docMk/>
            <pc:sldMk cId="2670057104" sldId="353"/>
            <ac:spMk id="3" creationId="{DE61455A-24A0-AE42-D239-4A0F37DFC287}"/>
          </ac:spMkLst>
        </pc:spChg>
        <pc:spChg chg="add">
          <ac:chgData name="Nicole Votavová Sumelidisová" userId="999df1a9-f6e3-4d54-a620-ef6bc797ae7a" providerId="ADAL" clId="{2C9BD827-DD9C-44EE-A7CD-607AF265EF21}" dt="2023-03-21T08:39:29.820" v="275" actId="26606"/>
          <ac:spMkLst>
            <pc:docMk/>
            <pc:sldMk cId="2670057104" sldId="353"/>
            <ac:spMk id="8" creationId="{907EF6B7-1338-4443-8C46-6A318D952DFD}"/>
          </ac:spMkLst>
        </pc:spChg>
        <pc:spChg chg="add">
          <ac:chgData name="Nicole Votavová Sumelidisová" userId="999df1a9-f6e3-4d54-a620-ef6bc797ae7a" providerId="ADAL" clId="{2C9BD827-DD9C-44EE-A7CD-607AF265EF21}" dt="2023-03-21T08:39:29.820" v="275" actId="26606"/>
          <ac:spMkLst>
            <pc:docMk/>
            <pc:sldMk cId="2670057104" sldId="353"/>
            <ac:spMk id="10" creationId="{DAAE4CDD-124C-4DCF-9584-B6033B545DD5}"/>
          </ac:spMkLst>
        </pc:spChg>
        <pc:spChg chg="add">
          <ac:chgData name="Nicole Votavová Sumelidisová" userId="999df1a9-f6e3-4d54-a620-ef6bc797ae7a" providerId="ADAL" clId="{2C9BD827-DD9C-44EE-A7CD-607AF265EF21}" dt="2023-03-21T08:39:29.820" v="275" actId="26606"/>
          <ac:spMkLst>
            <pc:docMk/>
            <pc:sldMk cId="2670057104" sldId="353"/>
            <ac:spMk id="12" creationId="{081E4A58-353D-44AE-B2FC-2A74E2E400F7}"/>
          </ac:spMkLst>
        </pc:spChg>
      </pc:sldChg>
      <pc:sldChg chg="modSp new del mod">
        <pc:chgData name="Nicole Votavová Sumelidisová" userId="999df1a9-f6e3-4d54-a620-ef6bc797ae7a" providerId="ADAL" clId="{2C9BD827-DD9C-44EE-A7CD-607AF265EF21}" dt="2023-03-21T10:54:07.412" v="298" actId="47"/>
        <pc:sldMkLst>
          <pc:docMk/>
          <pc:sldMk cId="3477578768" sldId="354"/>
        </pc:sldMkLst>
        <pc:spChg chg="mod">
          <ac:chgData name="Nicole Votavová Sumelidisová" userId="999df1a9-f6e3-4d54-a620-ef6bc797ae7a" providerId="ADAL" clId="{2C9BD827-DD9C-44EE-A7CD-607AF265EF21}" dt="2023-03-21T10:52:16.291" v="295" actId="20577"/>
          <ac:spMkLst>
            <pc:docMk/>
            <pc:sldMk cId="3477578768" sldId="354"/>
            <ac:spMk id="2" creationId="{A8351E46-FCAC-FF85-C98A-5421B05B3DD3}"/>
          </ac:spMkLst>
        </pc:spChg>
      </pc:sldChg>
      <pc:sldChg chg="add">
        <pc:chgData name="Nicole Votavová Sumelidisová" userId="999df1a9-f6e3-4d54-a620-ef6bc797ae7a" providerId="ADAL" clId="{2C9BD827-DD9C-44EE-A7CD-607AF265EF21}" dt="2023-03-21T10:54:02.632" v="296"/>
        <pc:sldMkLst>
          <pc:docMk/>
          <pc:sldMk cId="3044003760" sldId="35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D0B86-C9A0-4AE6-B2C2-AD2E7818B8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B328E0-F0E5-4957-AC64-0687E162890B}">
      <dgm:prSet/>
      <dgm:spPr/>
      <dgm:t>
        <a:bodyPr/>
        <a:lstStyle/>
        <a:p>
          <a:r>
            <a:rPr lang="cs-CZ"/>
            <a:t>● verš – dvanáctislabičný jamb</a:t>
          </a:r>
          <a:endParaRPr lang="en-US"/>
        </a:p>
      </dgm:t>
    </dgm:pt>
    <dgm:pt modelId="{D432706A-3463-452A-BAF0-D64BCE4A25E9}" type="parTrans" cxnId="{E558B70C-8B50-4B4F-AA82-9FBB97664AA3}">
      <dgm:prSet/>
      <dgm:spPr/>
      <dgm:t>
        <a:bodyPr/>
        <a:lstStyle/>
        <a:p>
          <a:endParaRPr lang="en-US"/>
        </a:p>
      </dgm:t>
    </dgm:pt>
    <dgm:pt modelId="{DF8F282C-F4FB-4003-B788-B823C159178A}" type="sibTrans" cxnId="{E558B70C-8B50-4B4F-AA82-9FBB97664AA3}">
      <dgm:prSet/>
      <dgm:spPr/>
      <dgm:t>
        <a:bodyPr/>
        <a:lstStyle/>
        <a:p>
          <a:endParaRPr lang="en-US"/>
        </a:p>
      </dgm:t>
    </dgm:pt>
    <dgm:pt modelId="{14736EF0-7664-42B6-89C1-B7135D3CBA77}">
      <dgm:prSet/>
      <dgm:spPr/>
      <dgm:t>
        <a:bodyPr/>
        <a:lstStyle/>
        <a:p>
          <a:r>
            <a:rPr lang="cs-CZ"/>
            <a:t>● jazyk – smíšený</a:t>
          </a:r>
          <a:endParaRPr lang="en-US"/>
        </a:p>
      </dgm:t>
    </dgm:pt>
    <dgm:pt modelId="{FEC6CAD5-EC01-42BF-AD30-359F1547E1A9}" type="parTrans" cxnId="{10A10BB3-7C8D-49F0-94D3-9793D64DAB4B}">
      <dgm:prSet/>
      <dgm:spPr/>
      <dgm:t>
        <a:bodyPr/>
        <a:lstStyle/>
        <a:p>
          <a:endParaRPr lang="en-US"/>
        </a:p>
      </dgm:t>
    </dgm:pt>
    <dgm:pt modelId="{1F2F2E45-914E-4852-A2D1-300A8F9DADC6}" type="sibTrans" cxnId="{10A10BB3-7C8D-49F0-94D3-9793D64DAB4B}">
      <dgm:prSet/>
      <dgm:spPr/>
      <dgm:t>
        <a:bodyPr/>
        <a:lstStyle/>
        <a:p>
          <a:endParaRPr lang="en-US"/>
        </a:p>
      </dgm:t>
    </dgm:pt>
    <dgm:pt modelId="{3894100D-56BD-4DBC-B3E3-B510FC9D31B4}" type="pres">
      <dgm:prSet presAssocID="{5BCD0B86-C9A0-4AE6-B2C2-AD2E7818B8BA}" presName="linear" presStyleCnt="0">
        <dgm:presLayoutVars>
          <dgm:animLvl val="lvl"/>
          <dgm:resizeHandles val="exact"/>
        </dgm:presLayoutVars>
      </dgm:prSet>
      <dgm:spPr/>
    </dgm:pt>
    <dgm:pt modelId="{B939E585-250A-4DE0-A5B2-366BFAFA7FC2}" type="pres">
      <dgm:prSet presAssocID="{8EB328E0-F0E5-4957-AC64-0687E16289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EE4EB1-3683-4ADE-B0B4-CBA98261B3DA}" type="pres">
      <dgm:prSet presAssocID="{DF8F282C-F4FB-4003-B788-B823C159178A}" presName="spacer" presStyleCnt="0"/>
      <dgm:spPr/>
    </dgm:pt>
    <dgm:pt modelId="{90991830-2E9D-48F8-A681-5EBFA621E182}" type="pres">
      <dgm:prSet presAssocID="{14736EF0-7664-42B6-89C1-B7135D3CBA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558B70C-8B50-4B4F-AA82-9FBB97664AA3}" srcId="{5BCD0B86-C9A0-4AE6-B2C2-AD2E7818B8BA}" destId="{8EB328E0-F0E5-4957-AC64-0687E162890B}" srcOrd="0" destOrd="0" parTransId="{D432706A-3463-452A-BAF0-D64BCE4A25E9}" sibTransId="{DF8F282C-F4FB-4003-B788-B823C159178A}"/>
    <dgm:cxn modelId="{BEB08B40-0FFE-447E-83CF-D3EF853743E4}" type="presOf" srcId="{8EB328E0-F0E5-4957-AC64-0687E162890B}" destId="{B939E585-250A-4DE0-A5B2-366BFAFA7FC2}" srcOrd="0" destOrd="0" presId="urn:microsoft.com/office/officeart/2005/8/layout/vList2"/>
    <dgm:cxn modelId="{7B44345F-BE2F-4AB9-8768-936462BCE59F}" type="presOf" srcId="{5BCD0B86-C9A0-4AE6-B2C2-AD2E7818B8BA}" destId="{3894100D-56BD-4DBC-B3E3-B510FC9D31B4}" srcOrd="0" destOrd="0" presId="urn:microsoft.com/office/officeart/2005/8/layout/vList2"/>
    <dgm:cxn modelId="{BA8A96A1-7073-4BB3-A650-14CEAD95648F}" type="presOf" srcId="{14736EF0-7664-42B6-89C1-B7135D3CBA77}" destId="{90991830-2E9D-48F8-A681-5EBFA621E182}" srcOrd="0" destOrd="0" presId="urn:microsoft.com/office/officeart/2005/8/layout/vList2"/>
    <dgm:cxn modelId="{10A10BB3-7C8D-49F0-94D3-9793D64DAB4B}" srcId="{5BCD0B86-C9A0-4AE6-B2C2-AD2E7818B8BA}" destId="{14736EF0-7664-42B6-89C1-B7135D3CBA77}" srcOrd="1" destOrd="0" parTransId="{FEC6CAD5-EC01-42BF-AD30-359F1547E1A9}" sibTransId="{1F2F2E45-914E-4852-A2D1-300A8F9DADC6}"/>
    <dgm:cxn modelId="{4F9FD6CF-A1B4-4FA9-9F54-874B6799387A}" type="presParOf" srcId="{3894100D-56BD-4DBC-B3E3-B510FC9D31B4}" destId="{B939E585-250A-4DE0-A5B2-366BFAFA7FC2}" srcOrd="0" destOrd="0" presId="urn:microsoft.com/office/officeart/2005/8/layout/vList2"/>
    <dgm:cxn modelId="{E34D6ADD-88C9-46D2-A568-926BFBBA1FFC}" type="presParOf" srcId="{3894100D-56BD-4DBC-B3E3-B510FC9D31B4}" destId="{01EE4EB1-3683-4ADE-B0B4-CBA98261B3DA}" srcOrd="1" destOrd="0" presId="urn:microsoft.com/office/officeart/2005/8/layout/vList2"/>
    <dgm:cxn modelId="{42438A3F-3239-4FBB-8A15-17827959F689}" type="presParOf" srcId="{3894100D-56BD-4DBC-B3E3-B510FC9D31B4}" destId="{90991830-2E9D-48F8-A681-5EBFA621E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C3F62-F706-4F38-A907-2A3F87694A9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AE54E6-2779-41A9-8D92-6E4E2A1AE7A7}">
      <dgm:prSet/>
      <dgm:spPr/>
      <dgm:t>
        <a:bodyPr/>
        <a:lstStyle/>
        <a:p>
          <a:r>
            <a:rPr lang="cs-CZ"/>
            <a:t>11 románů</a:t>
          </a:r>
          <a:endParaRPr lang="en-US"/>
        </a:p>
      </dgm:t>
    </dgm:pt>
    <dgm:pt modelId="{3997AF6B-3EE1-48BF-89F7-111D1D5AC4C1}" type="parTrans" cxnId="{3D0DCEA3-11A2-46E5-9878-1F9FA9FFF111}">
      <dgm:prSet/>
      <dgm:spPr/>
      <dgm:t>
        <a:bodyPr/>
        <a:lstStyle/>
        <a:p>
          <a:endParaRPr lang="en-US"/>
        </a:p>
      </dgm:t>
    </dgm:pt>
    <dgm:pt modelId="{8DA07CEB-A39D-4199-A85F-6783EC19E80C}" type="sibTrans" cxnId="{3D0DCEA3-11A2-46E5-9878-1F9FA9FFF111}">
      <dgm:prSet/>
      <dgm:spPr/>
      <dgm:t>
        <a:bodyPr/>
        <a:lstStyle/>
        <a:p>
          <a:endParaRPr lang="en-US"/>
        </a:p>
      </dgm:t>
    </dgm:pt>
    <dgm:pt modelId="{2B3394DF-6A53-4B8B-9724-60908D6B1AD5}">
      <dgm:prSet/>
      <dgm:spPr/>
      <dgm:t>
        <a:bodyPr/>
        <a:lstStyle/>
        <a:p>
          <a:r>
            <a:rPr lang="cs-CZ"/>
            <a:t>původní díla, často s pohádkovými motivy</a:t>
          </a:r>
          <a:endParaRPr lang="en-US"/>
        </a:p>
      </dgm:t>
    </dgm:pt>
    <dgm:pt modelId="{735A549E-0903-47F7-B7BF-D799AD330D99}" type="parTrans" cxnId="{007A31BC-653E-4748-A3F5-F5F2C4FE8674}">
      <dgm:prSet/>
      <dgm:spPr/>
      <dgm:t>
        <a:bodyPr/>
        <a:lstStyle/>
        <a:p>
          <a:endParaRPr lang="en-US"/>
        </a:p>
      </dgm:t>
    </dgm:pt>
    <dgm:pt modelId="{10B3E0F3-2C28-4CDB-A477-690A5E6E4F5A}" type="sibTrans" cxnId="{007A31BC-653E-4748-A3F5-F5F2C4FE8674}">
      <dgm:prSet/>
      <dgm:spPr/>
      <dgm:t>
        <a:bodyPr/>
        <a:lstStyle/>
        <a:p>
          <a:endParaRPr lang="en-US"/>
        </a:p>
      </dgm:t>
    </dgm:pt>
    <dgm:pt modelId="{6DF1B2E4-2887-4DF2-9946-2514833660B2}">
      <dgm:prSet/>
      <dgm:spPr/>
      <dgm:t>
        <a:bodyPr/>
        <a:lstStyle/>
        <a:p>
          <a:r>
            <a:rPr lang="cs-CZ"/>
            <a:t>adaptace (překlady západních románů)</a:t>
          </a:r>
          <a:endParaRPr lang="en-US"/>
        </a:p>
      </dgm:t>
    </dgm:pt>
    <dgm:pt modelId="{6B2D23A2-D09E-475B-8689-CB0BF6CBD0DC}" type="parTrans" cxnId="{E4FEE211-451B-4F4F-BBCD-E10CD5B3CE98}">
      <dgm:prSet/>
      <dgm:spPr/>
      <dgm:t>
        <a:bodyPr/>
        <a:lstStyle/>
        <a:p>
          <a:endParaRPr lang="en-US"/>
        </a:p>
      </dgm:t>
    </dgm:pt>
    <dgm:pt modelId="{59D0EB36-A585-483A-A186-7D97A21FAD1D}" type="sibTrans" cxnId="{E4FEE211-451B-4F4F-BBCD-E10CD5B3CE98}">
      <dgm:prSet/>
      <dgm:spPr/>
      <dgm:t>
        <a:bodyPr/>
        <a:lstStyle/>
        <a:p>
          <a:endParaRPr lang="en-US"/>
        </a:p>
      </dgm:t>
    </dgm:pt>
    <dgm:pt modelId="{336C463C-5FB2-493C-8D3D-2331E140CB47}">
      <dgm:prSet/>
      <dgm:spPr/>
      <dgm:t>
        <a:bodyPr/>
        <a:lstStyle/>
        <a:p>
          <a:r>
            <a:rPr lang="cs-CZ"/>
            <a:t>prvky byzantské i západní společenské reality</a:t>
          </a:r>
          <a:endParaRPr lang="en-US"/>
        </a:p>
      </dgm:t>
    </dgm:pt>
    <dgm:pt modelId="{5122B0CD-8205-4205-8BE6-6E3CC16B6BE7}" type="parTrans" cxnId="{425E5402-CC5A-409D-92B8-FC3FF94CB1E3}">
      <dgm:prSet/>
      <dgm:spPr/>
      <dgm:t>
        <a:bodyPr/>
        <a:lstStyle/>
        <a:p>
          <a:endParaRPr lang="en-US"/>
        </a:p>
      </dgm:t>
    </dgm:pt>
    <dgm:pt modelId="{C02BA93C-566E-4236-8DDD-042B6039C981}" type="sibTrans" cxnId="{425E5402-CC5A-409D-92B8-FC3FF94CB1E3}">
      <dgm:prSet/>
      <dgm:spPr/>
      <dgm:t>
        <a:bodyPr/>
        <a:lstStyle/>
        <a:p>
          <a:endParaRPr lang="en-US"/>
        </a:p>
      </dgm:t>
    </dgm:pt>
    <dgm:pt modelId="{CE5183FD-30F6-4051-A3A1-2DC0A4BF373A}">
      <dgm:prSet/>
      <dgm:spPr/>
      <dgm:t>
        <a:bodyPr/>
        <a:lstStyle/>
        <a:p>
          <a:r>
            <a:rPr lang="cs-CZ"/>
            <a:t>jazyk blíže mluvenému</a:t>
          </a:r>
          <a:endParaRPr lang="en-US"/>
        </a:p>
      </dgm:t>
    </dgm:pt>
    <dgm:pt modelId="{A2BA8DFA-4427-4DDC-A45A-FB37377DF242}" type="parTrans" cxnId="{B7D53D89-F274-43EE-ACAF-A560B9050080}">
      <dgm:prSet/>
      <dgm:spPr/>
      <dgm:t>
        <a:bodyPr/>
        <a:lstStyle/>
        <a:p>
          <a:endParaRPr lang="en-US"/>
        </a:p>
      </dgm:t>
    </dgm:pt>
    <dgm:pt modelId="{E02D8BE8-8162-45E1-9E90-DEF08EFDE4A5}" type="sibTrans" cxnId="{B7D53D89-F274-43EE-ACAF-A560B9050080}">
      <dgm:prSet/>
      <dgm:spPr/>
      <dgm:t>
        <a:bodyPr/>
        <a:lstStyle/>
        <a:p>
          <a:endParaRPr lang="en-US"/>
        </a:p>
      </dgm:t>
    </dgm:pt>
    <dgm:pt modelId="{7BCCB75C-A288-4A2B-B725-EDF9483F7CE4}">
      <dgm:prSet/>
      <dgm:spPr/>
      <dgm:t>
        <a:bodyPr/>
        <a:lstStyle/>
        <a:p>
          <a:r>
            <a:rPr lang="cs-CZ"/>
            <a:t>patnáctislabičný jamb</a:t>
          </a:r>
          <a:endParaRPr lang="en-US"/>
        </a:p>
      </dgm:t>
    </dgm:pt>
    <dgm:pt modelId="{2FAD028F-14F5-49E5-B066-649E026AD02A}" type="parTrans" cxnId="{6424F465-68FF-40CB-989F-E3201816A7EB}">
      <dgm:prSet/>
      <dgm:spPr/>
      <dgm:t>
        <a:bodyPr/>
        <a:lstStyle/>
        <a:p>
          <a:endParaRPr lang="en-US"/>
        </a:p>
      </dgm:t>
    </dgm:pt>
    <dgm:pt modelId="{C1B571E7-0560-473E-AF50-D146B41D1A2F}" type="sibTrans" cxnId="{6424F465-68FF-40CB-989F-E3201816A7EB}">
      <dgm:prSet/>
      <dgm:spPr/>
      <dgm:t>
        <a:bodyPr/>
        <a:lstStyle/>
        <a:p>
          <a:endParaRPr lang="en-US"/>
        </a:p>
      </dgm:t>
    </dgm:pt>
    <dgm:pt modelId="{75484813-4DCB-4FCC-8217-1FB8EAE9ACD2}">
      <dgm:prSet/>
      <dgm:spPr/>
      <dgm:t>
        <a:bodyPr/>
        <a:lstStyle/>
        <a:p>
          <a:r>
            <a:rPr lang="cs-CZ"/>
            <a:t>autoři z vyšších vrstev</a:t>
          </a:r>
          <a:endParaRPr lang="en-US"/>
        </a:p>
      </dgm:t>
    </dgm:pt>
    <dgm:pt modelId="{2A9D46B6-2850-43CA-A235-55CB4DCA11EC}" type="parTrans" cxnId="{2AF1CC57-2D64-43B0-85F9-E6BED95D8464}">
      <dgm:prSet/>
      <dgm:spPr/>
      <dgm:t>
        <a:bodyPr/>
        <a:lstStyle/>
        <a:p>
          <a:endParaRPr lang="en-US"/>
        </a:p>
      </dgm:t>
    </dgm:pt>
    <dgm:pt modelId="{63E3C144-3214-4DEF-82D6-F830F0B8F121}" type="sibTrans" cxnId="{2AF1CC57-2D64-43B0-85F9-E6BED95D8464}">
      <dgm:prSet/>
      <dgm:spPr/>
      <dgm:t>
        <a:bodyPr/>
        <a:lstStyle/>
        <a:p>
          <a:endParaRPr lang="en-US"/>
        </a:p>
      </dgm:t>
    </dgm:pt>
    <dgm:pt modelId="{FBB5A066-6A1B-4C2E-BD2B-A1D8F3B148C0}" type="pres">
      <dgm:prSet presAssocID="{3FBC3F62-F706-4F38-A907-2A3F87694A93}" presName="linear" presStyleCnt="0">
        <dgm:presLayoutVars>
          <dgm:dir/>
          <dgm:animLvl val="lvl"/>
          <dgm:resizeHandles val="exact"/>
        </dgm:presLayoutVars>
      </dgm:prSet>
      <dgm:spPr/>
    </dgm:pt>
    <dgm:pt modelId="{862AAAA3-E631-4CF4-A3E9-D1904610E013}" type="pres">
      <dgm:prSet presAssocID="{E9AE54E6-2779-41A9-8D92-6E4E2A1AE7A7}" presName="parentLin" presStyleCnt="0"/>
      <dgm:spPr/>
    </dgm:pt>
    <dgm:pt modelId="{C14C90C4-8849-4854-AC56-9B4BC8C41313}" type="pres">
      <dgm:prSet presAssocID="{E9AE54E6-2779-41A9-8D92-6E4E2A1AE7A7}" presName="parentLeftMargin" presStyleLbl="node1" presStyleIdx="0" presStyleCnt="7"/>
      <dgm:spPr/>
    </dgm:pt>
    <dgm:pt modelId="{2A421F38-17DF-4207-A98D-3AADB7BAE89D}" type="pres">
      <dgm:prSet presAssocID="{E9AE54E6-2779-41A9-8D92-6E4E2A1AE7A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549668-82F7-485D-80AF-8FFBBCDBAFDA}" type="pres">
      <dgm:prSet presAssocID="{E9AE54E6-2779-41A9-8D92-6E4E2A1AE7A7}" presName="negativeSpace" presStyleCnt="0"/>
      <dgm:spPr/>
    </dgm:pt>
    <dgm:pt modelId="{8B8118F3-8FE6-47ED-B2AB-C1A957F9B2CC}" type="pres">
      <dgm:prSet presAssocID="{E9AE54E6-2779-41A9-8D92-6E4E2A1AE7A7}" presName="childText" presStyleLbl="conFgAcc1" presStyleIdx="0" presStyleCnt="7">
        <dgm:presLayoutVars>
          <dgm:bulletEnabled val="1"/>
        </dgm:presLayoutVars>
      </dgm:prSet>
      <dgm:spPr/>
    </dgm:pt>
    <dgm:pt modelId="{C947D373-E46B-4459-98C1-61311BB7B118}" type="pres">
      <dgm:prSet presAssocID="{8DA07CEB-A39D-4199-A85F-6783EC19E80C}" presName="spaceBetweenRectangles" presStyleCnt="0"/>
      <dgm:spPr/>
    </dgm:pt>
    <dgm:pt modelId="{73CB2C83-9A7A-4944-A724-329D6BA29F09}" type="pres">
      <dgm:prSet presAssocID="{2B3394DF-6A53-4B8B-9724-60908D6B1AD5}" presName="parentLin" presStyleCnt="0"/>
      <dgm:spPr/>
    </dgm:pt>
    <dgm:pt modelId="{A698A1FD-1ED7-4174-8660-57AD10EEF54C}" type="pres">
      <dgm:prSet presAssocID="{2B3394DF-6A53-4B8B-9724-60908D6B1AD5}" presName="parentLeftMargin" presStyleLbl="node1" presStyleIdx="0" presStyleCnt="7"/>
      <dgm:spPr/>
    </dgm:pt>
    <dgm:pt modelId="{9ACE7F7C-FB30-43DF-94D9-79C08441BFAC}" type="pres">
      <dgm:prSet presAssocID="{2B3394DF-6A53-4B8B-9724-60908D6B1AD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5A62C30-2496-4C62-9ADA-987172FE3F60}" type="pres">
      <dgm:prSet presAssocID="{2B3394DF-6A53-4B8B-9724-60908D6B1AD5}" presName="negativeSpace" presStyleCnt="0"/>
      <dgm:spPr/>
    </dgm:pt>
    <dgm:pt modelId="{59C73DB6-DCE6-4CFF-8CED-99F55AE8DDC2}" type="pres">
      <dgm:prSet presAssocID="{2B3394DF-6A53-4B8B-9724-60908D6B1AD5}" presName="childText" presStyleLbl="conFgAcc1" presStyleIdx="1" presStyleCnt="7">
        <dgm:presLayoutVars>
          <dgm:bulletEnabled val="1"/>
        </dgm:presLayoutVars>
      </dgm:prSet>
      <dgm:spPr/>
    </dgm:pt>
    <dgm:pt modelId="{8B777635-DBDE-48FC-A0B2-D43ECE693DED}" type="pres">
      <dgm:prSet presAssocID="{10B3E0F3-2C28-4CDB-A477-690A5E6E4F5A}" presName="spaceBetweenRectangles" presStyleCnt="0"/>
      <dgm:spPr/>
    </dgm:pt>
    <dgm:pt modelId="{FCF0530E-CAC3-46AF-BACF-CB98E6B95777}" type="pres">
      <dgm:prSet presAssocID="{6DF1B2E4-2887-4DF2-9946-2514833660B2}" presName="parentLin" presStyleCnt="0"/>
      <dgm:spPr/>
    </dgm:pt>
    <dgm:pt modelId="{0AEE5789-E3BC-47E0-BEF3-B8E8CD1244B6}" type="pres">
      <dgm:prSet presAssocID="{6DF1B2E4-2887-4DF2-9946-2514833660B2}" presName="parentLeftMargin" presStyleLbl="node1" presStyleIdx="1" presStyleCnt="7"/>
      <dgm:spPr/>
    </dgm:pt>
    <dgm:pt modelId="{079F74FD-1004-4925-8C9D-621BB7B49381}" type="pres">
      <dgm:prSet presAssocID="{6DF1B2E4-2887-4DF2-9946-2514833660B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923CC8A-E5BE-4D43-B53D-684B2A44BEDE}" type="pres">
      <dgm:prSet presAssocID="{6DF1B2E4-2887-4DF2-9946-2514833660B2}" presName="negativeSpace" presStyleCnt="0"/>
      <dgm:spPr/>
    </dgm:pt>
    <dgm:pt modelId="{9056107A-2A52-44F0-9C0E-11EB5CFF7B24}" type="pres">
      <dgm:prSet presAssocID="{6DF1B2E4-2887-4DF2-9946-2514833660B2}" presName="childText" presStyleLbl="conFgAcc1" presStyleIdx="2" presStyleCnt="7">
        <dgm:presLayoutVars>
          <dgm:bulletEnabled val="1"/>
        </dgm:presLayoutVars>
      </dgm:prSet>
      <dgm:spPr/>
    </dgm:pt>
    <dgm:pt modelId="{F4173937-F9ED-49EF-A993-92DAAF154837}" type="pres">
      <dgm:prSet presAssocID="{59D0EB36-A585-483A-A186-7D97A21FAD1D}" presName="spaceBetweenRectangles" presStyleCnt="0"/>
      <dgm:spPr/>
    </dgm:pt>
    <dgm:pt modelId="{AB579697-3151-4299-B260-4A3147F960DE}" type="pres">
      <dgm:prSet presAssocID="{336C463C-5FB2-493C-8D3D-2331E140CB47}" presName="parentLin" presStyleCnt="0"/>
      <dgm:spPr/>
    </dgm:pt>
    <dgm:pt modelId="{9843D68F-FD1E-4B9A-9B04-02335B77D8A4}" type="pres">
      <dgm:prSet presAssocID="{336C463C-5FB2-493C-8D3D-2331E140CB47}" presName="parentLeftMargin" presStyleLbl="node1" presStyleIdx="2" presStyleCnt="7"/>
      <dgm:spPr/>
    </dgm:pt>
    <dgm:pt modelId="{5BD9DEC3-9120-47A6-8F98-BF52985625E4}" type="pres">
      <dgm:prSet presAssocID="{336C463C-5FB2-493C-8D3D-2331E140CB4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853C3B8-1F89-4F6F-A260-D3B97B402C78}" type="pres">
      <dgm:prSet presAssocID="{336C463C-5FB2-493C-8D3D-2331E140CB47}" presName="negativeSpace" presStyleCnt="0"/>
      <dgm:spPr/>
    </dgm:pt>
    <dgm:pt modelId="{8D7FE9BD-5892-4ED0-84D2-83E50D50DAE3}" type="pres">
      <dgm:prSet presAssocID="{336C463C-5FB2-493C-8D3D-2331E140CB47}" presName="childText" presStyleLbl="conFgAcc1" presStyleIdx="3" presStyleCnt="7">
        <dgm:presLayoutVars>
          <dgm:bulletEnabled val="1"/>
        </dgm:presLayoutVars>
      </dgm:prSet>
      <dgm:spPr/>
    </dgm:pt>
    <dgm:pt modelId="{F99229CB-4F31-4BF5-ABAC-F863507729E9}" type="pres">
      <dgm:prSet presAssocID="{C02BA93C-566E-4236-8DDD-042B6039C981}" presName="spaceBetweenRectangles" presStyleCnt="0"/>
      <dgm:spPr/>
    </dgm:pt>
    <dgm:pt modelId="{0A5E3A45-7D8B-4677-9520-9427B1C1EE91}" type="pres">
      <dgm:prSet presAssocID="{CE5183FD-30F6-4051-A3A1-2DC0A4BF373A}" presName="parentLin" presStyleCnt="0"/>
      <dgm:spPr/>
    </dgm:pt>
    <dgm:pt modelId="{34E72AC2-F55C-4C8D-B041-C3262D9D8289}" type="pres">
      <dgm:prSet presAssocID="{CE5183FD-30F6-4051-A3A1-2DC0A4BF373A}" presName="parentLeftMargin" presStyleLbl="node1" presStyleIdx="3" presStyleCnt="7"/>
      <dgm:spPr/>
    </dgm:pt>
    <dgm:pt modelId="{84CE8DD6-D71F-495E-95DC-B65EFB5CC5AE}" type="pres">
      <dgm:prSet presAssocID="{CE5183FD-30F6-4051-A3A1-2DC0A4BF373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9E00438-C171-4D26-AEA4-BAFDFEB0C986}" type="pres">
      <dgm:prSet presAssocID="{CE5183FD-30F6-4051-A3A1-2DC0A4BF373A}" presName="negativeSpace" presStyleCnt="0"/>
      <dgm:spPr/>
    </dgm:pt>
    <dgm:pt modelId="{64C1736C-C7CF-4687-BDBD-B6DAE131F4F4}" type="pres">
      <dgm:prSet presAssocID="{CE5183FD-30F6-4051-A3A1-2DC0A4BF373A}" presName="childText" presStyleLbl="conFgAcc1" presStyleIdx="4" presStyleCnt="7">
        <dgm:presLayoutVars>
          <dgm:bulletEnabled val="1"/>
        </dgm:presLayoutVars>
      </dgm:prSet>
      <dgm:spPr/>
    </dgm:pt>
    <dgm:pt modelId="{52B9AA6A-4363-4162-A5C4-BF40BD150BFF}" type="pres">
      <dgm:prSet presAssocID="{E02D8BE8-8162-45E1-9E90-DEF08EFDE4A5}" presName="spaceBetweenRectangles" presStyleCnt="0"/>
      <dgm:spPr/>
    </dgm:pt>
    <dgm:pt modelId="{976F3229-48E9-46A8-936A-618383C378FF}" type="pres">
      <dgm:prSet presAssocID="{7BCCB75C-A288-4A2B-B725-EDF9483F7CE4}" presName="parentLin" presStyleCnt="0"/>
      <dgm:spPr/>
    </dgm:pt>
    <dgm:pt modelId="{82572C93-B794-4033-A308-B27ABFF348D1}" type="pres">
      <dgm:prSet presAssocID="{7BCCB75C-A288-4A2B-B725-EDF9483F7CE4}" presName="parentLeftMargin" presStyleLbl="node1" presStyleIdx="4" presStyleCnt="7"/>
      <dgm:spPr/>
    </dgm:pt>
    <dgm:pt modelId="{E7DF2931-B255-4842-852C-223AF38B0411}" type="pres">
      <dgm:prSet presAssocID="{7BCCB75C-A288-4A2B-B725-EDF9483F7CE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B7C412F-7468-46A8-8371-9A85FA073930}" type="pres">
      <dgm:prSet presAssocID="{7BCCB75C-A288-4A2B-B725-EDF9483F7CE4}" presName="negativeSpace" presStyleCnt="0"/>
      <dgm:spPr/>
    </dgm:pt>
    <dgm:pt modelId="{3C6B55E5-D251-40E3-B965-7683FCDEB9FF}" type="pres">
      <dgm:prSet presAssocID="{7BCCB75C-A288-4A2B-B725-EDF9483F7CE4}" presName="childText" presStyleLbl="conFgAcc1" presStyleIdx="5" presStyleCnt="7">
        <dgm:presLayoutVars>
          <dgm:bulletEnabled val="1"/>
        </dgm:presLayoutVars>
      </dgm:prSet>
      <dgm:spPr/>
    </dgm:pt>
    <dgm:pt modelId="{E4929205-4F56-4020-AA7C-DFB0F2E525A2}" type="pres">
      <dgm:prSet presAssocID="{C1B571E7-0560-473E-AF50-D146B41D1A2F}" presName="spaceBetweenRectangles" presStyleCnt="0"/>
      <dgm:spPr/>
    </dgm:pt>
    <dgm:pt modelId="{4C3D5EBD-91AD-41F2-9178-3B658067B1A3}" type="pres">
      <dgm:prSet presAssocID="{75484813-4DCB-4FCC-8217-1FB8EAE9ACD2}" presName="parentLin" presStyleCnt="0"/>
      <dgm:spPr/>
    </dgm:pt>
    <dgm:pt modelId="{49FAAD60-EFBF-45C7-BE54-77AF7C39730D}" type="pres">
      <dgm:prSet presAssocID="{75484813-4DCB-4FCC-8217-1FB8EAE9ACD2}" presName="parentLeftMargin" presStyleLbl="node1" presStyleIdx="5" presStyleCnt="7"/>
      <dgm:spPr/>
    </dgm:pt>
    <dgm:pt modelId="{A95A85B4-FA79-4E9F-9AF9-5B94DEB3A4BC}" type="pres">
      <dgm:prSet presAssocID="{75484813-4DCB-4FCC-8217-1FB8EAE9ACD2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B227E04-7A6F-4CF7-8387-3C05E27BB2F8}" type="pres">
      <dgm:prSet presAssocID="{75484813-4DCB-4FCC-8217-1FB8EAE9ACD2}" presName="negativeSpace" presStyleCnt="0"/>
      <dgm:spPr/>
    </dgm:pt>
    <dgm:pt modelId="{EB854007-BE9C-4807-92F0-87C2AFF47B80}" type="pres">
      <dgm:prSet presAssocID="{75484813-4DCB-4FCC-8217-1FB8EAE9ACD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25E5402-CC5A-409D-92B8-FC3FF94CB1E3}" srcId="{3FBC3F62-F706-4F38-A907-2A3F87694A93}" destId="{336C463C-5FB2-493C-8D3D-2331E140CB47}" srcOrd="3" destOrd="0" parTransId="{5122B0CD-8205-4205-8BE6-6E3CC16B6BE7}" sibTransId="{C02BA93C-566E-4236-8DDD-042B6039C981}"/>
    <dgm:cxn modelId="{9C1B5E06-78D6-4A54-9B29-0321DCB008AE}" type="presOf" srcId="{3FBC3F62-F706-4F38-A907-2A3F87694A93}" destId="{FBB5A066-6A1B-4C2E-BD2B-A1D8F3B148C0}" srcOrd="0" destOrd="0" presId="urn:microsoft.com/office/officeart/2005/8/layout/list1"/>
    <dgm:cxn modelId="{09404009-B086-4F76-9D9A-AFCD28ED9103}" type="presOf" srcId="{E9AE54E6-2779-41A9-8D92-6E4E2A1AE7A7}" destId="{C14C90C4-8849-4854-AC56-9B4BC8C41313}" srcOrd="0" destOrd="0" presId="urn:microsoft.com/office/officeart/2005/8/layout/list1"/>
    <dgm:cxn modelId="{06929B0C-F212-4334-9187-0F3F7A677CE2}" type="presOf" srcId="{336C463C-5FB2-493C-8D3D-2331E140CB47}" destId="{9843D68F-FD1E-4B9A-9B04-02335B77D8A4}" srcOrd="0" destOrd="0" presId="urn:microsoft.com/office/officeart/2005/8/layout/list1"/>
    <dgm:cxn modelId="{6A0C6E0D-8AF4-4E17-9D71-BBECED88C047}" type="presOf" srcId="{7BCCB75C-A288-4A2B-B725-EDF9483F7CE4}" destId="{E7DF2931-B255-4842-852C-223AF38B0411}" srcOrd="1" destOrd="0" presId="urn:microsoft.com/office/officeart/2005/8/layout/list1"/>
    <dgm:cxn modelId="{E4FEE211-451B-4F4F-BBCD-E10CD5B3CE98}" srcId="{3FBC3F62-F706-4F38-A907-2A3F87694A93}" destId="{6DF1B2E4-2887-4DF2-9946-2514833660B2}" srcOrd="2" destOrd="0" parTransId="{6B2D23A2-D09E-475B-8689-CB0BF6CBD0DC}" sibTransId="{59D0EB36-A585-483A-A186-7D97A21FAD1D}"/>
    <dgm:cxn modelId="{384E2424-41C4-4AFE-9579-4F651AA954B1}" type="presOf" srcId="{2B3394DF-6A53-4B8B-9724-60908D6B1AD5}" destId="{A698A1FD-1ED7-4174-8660-57AD10EEF54C}" srcOrd="0" destOrd="0" presId="urn:microsoft.com/office/officeart/2005/8/layout/list1"/>
    <dgm:cxn modelId="{FE465C2A-33C8-4D45-A2E6-1E360B90F579}" type="presOf" srcId="{75484813-4DCB-4FCC-8217-1FB8EAE9ACD2}" destId="{49FAAD60-EFBF-45C7-BE54-77AF7C39730D}" srcOrd="0" destOrd="0" presId="urn:microsoft.com/office/officeart/2005/8/layout/list1"/>
    <dgm:cxn modelId="{482BDF2C-4FC3-4547-B4AF-523AFC5A1A24}" type="presOf" srcId="{CE5183FD-30F6-4051-A3A1-2DC0A4BF373A}" destId="{84CE8DD6-D71F-495E-95DC-B65EFB5CC5AE}" srcOrd="1" destOrd="0" presId="urn:microsoft.com/office/officeart/2005/8/layout/list1"/>
    <dgm:cxn modelId="{93764A2D-8EFB-4639-9557-8BB110E653CB}" type="presOf" srcId="{2B3394DF-6A53-4B8B-9724-60908D6B1AD5}" destId="{9ACE7F7C-FB30-43DF-94D9-79C08441BFAC}" srcOrd="1" destOrd="0" presId="urn:microsoft.com/office/officeart/2005/8/layout/list1"/>
    <dgm:cxn modelId="{8328913B-30D8-4DA2-834A-4FA3E2BE7F90}" type="presOf" srcId="{6DF1B2E4-2887-4DF2-9946-2514833660B2}" destId="{0AEE5789-E3BC-47E0-BEF3-B8E8CD1244B6}" srcOrd="0" destOrd="0" presId="urn:microsoft.com/office/officeart/2005/8/layout/list1"/>
    <dgm:cxn modelId="{6424F465-68FF-40CB-989F-E3201816A7EB}" srcId="{3FBC3F62-F706-4F38-A907-2A3F87694A93}" destId="{7BCCB75C-A288-4A2B-B725-EDF9483F7CE4}" srcOrd="5" destOrd="0" parTransId="{2FAD028F-14F5-49E5-B066-649E026AD02A}" sibTransId="{C1B571E7-0560-473E-AF50-D146B41D1A2F}"/>
    <dgm:cxn modelId="{1E3DE94C-78EE-4AC0-B00E-122A509235B3}" type="presOf" srcId="{75484813-4DCB-4FCC-8217-1FB8EAE9ACD2}" destId="{A95A85B4-FA79-4E9F-9AF9-5B94DEB3A4BC}" srcOrd="1" destOrd="0" presId="urn:microsoft.com/office/officeart/2005/8/layout/list1"/>
    <dgm:cxn modelId="{7954E850-A27B-4144-94B4-4AD2ACEEEEB6}" type="presOf" srcId="{6DF1B2E4-2887-4DF2-9946-2514833660B2}" destId="{079F74FD-1004-4925-8C9D-621BB7B49381}" srcOrd="1" destOrd="0" presId="urn:microsoft.com/office/officeart/2005/8/layout/list1"/>
    <dgm:cxn modelId="{2AF1CC57-2D64-43B0-85F9-E6BED95D8464}" srcId="{3FBC3F62-F706-4F38-A907-2A3F87694A93}" destId="{75484813-4DCB-4FCC-8217-1FB8EAE9ACD2}" srcOrd="6" destOrd="0" parTransId="{2A9D46B6-2850-43CA-A235-55CB4DCA11EC}" sibTransId="{63E3C144-3214-4DEF-82D6-F830F0B8F121}"/>
    <dgm:cxn modelId="{2FB70589-A3C0-4515-A671-AEB86B874BE8}" type="presOf" srcId="{336C463C-5FB2-493C-8D3D-2331E140CB47}" destId="{5BD9DEC3-9120-47A6-8F98-BF52985625E4}" srcOrd="1" destOrd="0" presId="urn:microsoft.com/office/officeart/2005/8/layout/list1"/>
    <dgm:cxn modelId="{B7D53D89-F274-43EE-ACAF-A560B9050080}" srcId="{3FBC3F62-F706-4F38-A907-2A3F87694A93}" destId="{CE5183FD-30F6-4051-A3A1-2DC0A4BF373A}" srcOrd="4" destOrd="0" parTransId="{A2BA8DFA-4427-4DDC-A45A-FB37377DF242}" sibTransId="{E02D8BE8-8162-45E1-9E90-DEF08EFDE4A5}"/>
    <dgm:cxn modelId="{3D0DCEA3-11A2-46E5-9878-1F9FA9FFF111}" srcId="{3FBC3F62-F706-4F38-A907-2A3F87694A93}" destId="{E9AE54E6-2779-41A9-8D92-6E4E2A1AE7A7}" srcOrd="0" destOrd="0" parTransId="{3997AF6B-3EE1-48BF-89F7-111D1D5AC4C1}" sibTransId="{8DA07CEB-A39D-4199-A85F-6783EC19E80C}"/>
    <dgm:cxn modelId="{1484D5B7-A1BB-4904-9AB3-E65DA91533AD}" type="presOf" srcId="{E9AE54E6-2779-41A9-8D92-6E4E2A1AE7A7}" destId="{2A421F38-17DF-4207-A98D-3AADB7BAE89D}" srcOrd="1" destOrd="0" presId="urn:microsoft.com/office/officeart/2005/8/layout/list1"/>
    <dgm:cxn modelId="{007A31BC-653E-4748-A3F5-F5F2C4FE8674}" srcId="{3FBC3F62-F706-4F38-A907-2A3F87694A93}" destId="{2B3394DF-6A53-4B8B-9724-60908D6B1AD5}" srcOrd="1" destOrd="0" parTransId="{735A549E-0903-47F7-B7BF-D799AD330D99}" sibTransId="{10B3E0F3-2C28-4CDB-A477-690A5E6E4F5A}"/>
    <dgm:cxn modelId="{74F039BD-34C7-4980-9A28-A0E3901C68C1}" type="presOf" srcId="{CE5183FD-30F6-4051-A3A1-2DC0A4BF373A}" destId="{34E72AC2-F55C-4C8D-B041-C3262D9D8289}" srcOrd="0" destOrd="0" presId="urn:microsoft.com/office/officeart/2005/8/layout/list1"/>
    <dgm:cxn modelId="{3FA796FF-9DBA-42B5-8642-41FD0FB0E3F7}" type="presOf" srcId="{7BCCB75C-A288-4A2B-B725-EDF9483F7CE4}" destId="{82572C93-B794-4033-A308-B27ABFF348D1}" srcOrd="0" destOrd="0" presId="urn:microsoft.com/office/officeart/2005/8/layout/list1"/>
    <dgm:cxn modelId="{E8D29EB1-34AA-47F1-B4A5-26ADFF29658A}" type="presParOf" srcId="{FBB5A066-6A1B-4C2E-BD2B-A1D8F3B148C0}" destId="{862AAAA3-E631-4CF4-A3E9-D1904610E013}" srcOrd="0" destOrd="0" presId="urn:microsoft.com/office/officeart/2005/8/layout/list1"/>
    <dgm:cxn modelId="{E89B9D6B-88C8-409B-B869-B4551FA4EB8B}" type="presParOf" srcId="{862AAAA3-E631-4CF4-A3E9-D1904610E013}" destId="{C14C90C4-8849-4854-AC56-9B4BC8C41313}" srcOrd="0" destOrd="0" presId="urn:microsoft.com/office/officeart/2005/8/layout/list1"/>
    <dgm:cxn modelId="{3BDC5A7D-8E47-438D-97F9-60205C75842F}" type="presParOf" srcId="{862AAAA3-E631-4CF4-A3E9-D1904610E013}" destId="{2A421F38-17DF-4207-A98D-3AADB7BAE89D}" srcOrd="1" destOrd="0" presId="urn:microsoft.com/office/officeart/2005/8/layout/list1"/>
    <dgm:cxn modelId="{5D8862C7-F3A9-44A0-9D53-DB4C84A14333}" type="presParOf" srcId="{FBB5A066-6A1B-4C2E-BD2B-A1D8F3B148C0}" destId="{4E549668-82F7-485D-80AF-8FFBBCDBAFDA}" srcOrd="1" destOrd="0" presId="urn:microsoft.com/office/officeart/2005/8/layout/list1"/>
    <dgm:cxn modelId="{82617F6C-6016-4079-A1BD-C1058D80071B}" type="presParOf" srcId="{FBB5A066-6A1B-4C2E-BD2B-A1D8F3B148C0}" destId="{8B8118F3-8FE6-47ED-B2AB-C1A957F9B2CC}" srcOrd="2" destOrd="0" presId="urn:microsoft.com/office/officeart/2005/8/layout/list1"/>
    <dgm:cxn modelId="{826283CF-AD07-46E1-B11A-234A7CE900C5}" type="presParOf" srcId="{FBB5A066-6A1B-4C2E-BD2B-A1D8F3B148C0}" destId="{C947D373-E46B-4459-98C1-61311BB7B118}" srcOrd="3" destOrd="0" presId="urn:microsoft.com/office/officeart/2005/8/layout/list1"/>
    <dgm:cxn modelId="{BE16842B-2573-45CD-9692-05FACC42B2DD}" type="presParOf" srcId="{FBB5A066-6A1B-4C2E-BD2B-A1D8F3B148C0}" destId="{73CB2C83-9A7A-4944-A724-329D6BA29F09}" srcOrd="4" destOrd="0" presId="urn:microsoft.com/office/officeart/2005/8/layout/list1"/>
    <dgm:cxn modelId="{44B28145-7BA7-4648-A95F-9BB4318EC6C4}" type="presParOf" srcId="{73CB2C83-9A7A-4944-A724-329D6BA29F09}" destId="{A698A1FD-1ED7-4174-8660-57AD10EEF54C}" srcOrd="0" destOrd="0" presId="urn:microsoft.com/office/officeart/2005/8/layout/list1"/>
    <dgm:cxn modelId="{96FEE00F-0568-49CC-8CBF-EC74FF6BF4AB}" type="presParOf" srcId="{73CB2C83-9A7A-4944-A724-329D6BA29F09}" destId="{9ACE7F7C-FB30-43DF-94D9-79C08441BFAC}" srcOrd="1" destOrd="0" presId="urn:microsoft.com/office/officeart/2005/8/layout/list1"/>
    <dgm:cxn modelId="{781D86D1-172E-469B-8B51-E30BB3129E7C}" type="presParOf" srcId="{FBB5A066-6A1B-4C2E-BD2B-A1D8F3B148C0}" destId="{65A62C30-2496-4C62-9ADA-987172FE3F60}" srcOrd="5" destOrd="0" presId="urn:microsoft.com/office/officeart/2005/8/layout/list1"/>
    <dgm:cxn modelId="{0452E588-1A3A-4786-83EE-7FF931A36675}" type="presParOf" srcId="{FBB5A066-6A1B-4C2E-BD2B-A1D8F3B148C0}" destId="{59C73DB6-DCE6-4CFF-8CED-99F55AE8DDC2}" srcOrd="6" destOrd="0" presId="urn:microsoft.com/office/officeart/2005/8/layout/list1"/>
    <dgm:cxn modelId="{D480C073-507B-455D-B678-92F0F437282F}" type="presParOf" srcId="{FBB5A066-6A1B-4C2E-BD2B-A1D8F3B148C0}" destId="{8B777635-DBDE-48FC-A0B2-D43ECE693DED}" srcOrd="7" destOrd="0" presId="urn:microsoft.com/office/officeart/2005/8/layout/list1"/>
    <dgm:cxn modelId="{2DD4D9CA-B1E6-4E2D-B24B-1B7CF124929F}" type="presParOf" srcId="{FBB5A066-6A1B-4C2E-BD2B-A1D8F3B148C0}" destId="{FCF0530E-CAC3-46AF-BACF-CB98E6B95777}" srcOrd="8" destOrd="0" presId="urn:microsoft.com/office/officeart/2005/8/layout/list1"/>
    <dgm:cxn modelId="{D26A7A05-9C2C-4D5C-A6F0-387C8492DBA4}" type="presParOf" srcId="{FCF0530E-CAC3-46AF-BACF-CB98E6B95777}" destId="{0AEE5789-E3BC-47E0-BEF3-B8E8CD1244B6}" srcOrd="0" destOrd="0" presId="urn:microsoft.com/office/officeart/2005/8/layout/list1"/>
    <dgm:cxn modelId="{254E5494-76DC-41B4-8C5B-FB70E0FDBEA3}" type="presParOf" srcId="{FCF0530E-CAC3-46AF-BACF-CB98E6B95777}" destId="{079F74FD-1004-4925-8C9D-621BB7B49381}" srcOrd="1" destOrd="0" presId="urn:microsoft.com/office/officeart/2005/8/layout/list1"/>
    <dgm:cxn modelId="{C1C06F40-74F9-4EDB-9F30-C08F596ED1C9}" type="presParOf" srcId="{FBB5A066-6A1B-4C2E-BD2B-A1D8F3B148C0}" destId="{3923CC8A-E5BE-4D43-B53D-684B2A44BEDE}" srcOrd="9" destOrd="0" presId="urn:microsoft.com/office/officeart/2005/8/layout/list1"/>
    <dgm:cxn modelId="{489E4E0B-9388-4EF6-81C1-E921DE03056E}" type="presParOf" srcId="{FBB5A066-6A1B-4C2E-BD2B-A1D8F3B148C0}" destId="{9056107A-2A52-44F0-9C0E-11EB5CFF7B24}" srcOrd="10" destOrd="0" presId="urn:microsoft.com/office/officeart/2005/8/layout/list1"/>
    <dgm:cxn modelId="{754C6904-31DB-496A-9A97-484E64BFF7A5}" type="presParOf" srcId="{FBB5A066-6A1B-4C2E-BD2B-A1D8F3B148C0}" destId="{F4173937-F9ED-49EF-A993-92DAAF154837}" srcOrd="11" destOrd="0" presId="urn:microsoft.com/office/officeart/2005/8/layout/list1"/>
    <dgm:cxn modelId="{C114AB2B-F203-4A02-B113-EBBA4A811F94}" type="presParOf" srcId="{FBB5A066-6A1B-4C2E-BD2B-A1D8F3B148C0}" destId="{AB579697-3151-4299-B260-4A3147F960DE}" srcOrd="12" destOrd="0" presId="urn:microsoft.com/office/officeart/2005/8/layout/list1"/>
    <dgm:cxn modelId="{CADEB6D7-B72B-405F-A3F8-043677736F98}" type="presParOf" srcId="{AB579697-3151-4299-B260-4A3147F960DE}" destId="{9843D68F-FD1E-4B9A-9B04-02335B77D8A4}" srcOrd="0" destOrd="0" presId="urn:microsoft.com/office/officeart/2005/8/layout/list1"/>
    <dgm:cxn modelId="{7A58CBF2-B2D7-4B81-9C88-246E1B25F98F}" type="presParOf" srcId="{AB579697-3151-4299-B260-4A3147F960DE}" destId="{5BD9DEC3-9120-47A6-8F98-BF52985625E4}" srcOrd="1" destOrd="0" presId="urn:microsoft.com/office/officeart/2005/8/layout/list1"/>
    <dgm:cxn modelId="{8A632582-1C40-4572-AF3D-74C10584CBEF}" type="presParOf" srcId="{FBB5A066-6A1B-4C2E-BD2B-A1D8F3B148C0}" destId="{8853C3B8-1F89-4F6F-A260-D3B97B402C78}" srcOrd="13" destOrd="0" presId="urn:microsoft.com/office/officeart/2005/8/layout/list1"/>
    <dgm:cxn modelId="{2BC4B052-4B94-417F-AA77-A9684F581C18}" type="presParOf" srcId="{FBB5A066-6A1B-4C2E-BD2B-A1D8F3B148C0}" destId="{8D7FE9BD-5892-4ED0-84D2-83E50D50DAE3}" srcOrd="14" destOrd="0" presId="urn:microsoft.com/office/officeart/2005/8/layout/list1"/>
    <dgm:cxn modelId="{BE644C91-037D-4869-9942-7E61CC1079E0}" type="presParOf" srcId="{FBB5A066-6A1B-4C2E-BD2B-A1D8F3B148C0}" destId="{F99229CB-4F31-4BF5-ABAC-F863507729E9}" srcOrd="15" destOrd="0" presId="urn:microsoft.com/office/officeart/2005/8/layout/list1"/>
    <dgm:cxn modelId="{2F8A066D-2ACC-4E20-80FF-ABC26D110550}" type="presParOf" srcId="{FBB5A066-6A1B-4C2E-BD2B-A1D8F3B148C0}" destId="{0A5E3A45-7D8B-4677-9520-9427B1C1EE91}" srcOrd="16" destOrd="0" presId="urn:microsoft.com/office/officeart/2005/8/layout/list1"/>
    <dgm:cxn modelId="{BBF10843-6EC1-48B7-854C-A3E859778C70}" type="presParOf" srcId="{0A5E3A45-7D8B-4677-9520-9427B1C1EE91}" destId="{34E72AC2-F55C-4C8D-B041-C3262D9D8289}" srcOrd="0" destOrd="0" presId="urn:microsoft.com/office/officeart/2005/8/layout/list1"/>
    <dgm:cxn modelId="{AEF520A6-CF3F-4493-8A40-F5D5A732AADD}" type="presParOf" srcId="{0A5E3A45-7D8B-4677-9520-9427B1C1EE91}" destId="{84CE8DD6-D71F-495E-95DC-B65EFB5CC5AE}" srcOrd="1" destOrd="0" presId="urn:microsoft.com/office/officeart/2005/8/layout/list1"/>
    <dgm:cxn modelId="{150BF4BE-EE99-4C31-92AE-9D4EC599D53A}" type="presParOf" srcId="{FBB5A066-6A1B-4C2E-BD2B-A1D8F3B148C0}" destId="{39E00438-C171-4D26-AEA4-BAFDFEB0C986}" srcOrd="17" destOrd="0" presId="urn:microsoft.com/office/officeart/2005/8/layout/list1"/>
    <dgm:cxn modelId="{136C4650-2979-46F8-A0CD-341BF583945D}" type="presParOf" srcId="{FBB5A066-6A1B-4C2E-BD2B-A1D8F3B148C0}" destId="{64C1736C-C7CF-4687-BDBD-B6DAE131F4F4}" srcOrd="18" destOrd="0" presId="urn:microsoft.com/office/officeart/2005/8/layout/list1"/>
    <dgm:cxn modelId="{71140518-9482-474D-B9FC-EA8209BAC23B}" type="presParOf" srcId="{FBB5A066-6A1B-4C2E-BD2B-A1D8F3B148C0}" destId="{52B9AA6A-4363-4162-A5C4-BF40BD150BFF}" srcOrd="19" destOrd="0" presId="urn:microsoft.com/office/officeart/2005/8/layout/list1"/>
    <dgm:cxn modelId="{3D61588B-3AED-42A4-A760-7F7A92D91A5B}" type="presParOf" srcId="{FBB5A066-6A1B-4C2E-BD2B-A1D8F3B148C0}" destId="{976F3229-48E9-46A8-936A-618383C378FF}" srcOrd="20" destOrd="0" presId="urn:microsoft.com/office/officeart/2005/8/layout/list1"/>
    <dgm:cxn modelId="{5B98A614-E122-46B1-BC26-AA96E2365854}" type="presParOf" srcId="{976F3229-48E9-46A8-936A-618383C378FF}" destId="{82572C93-B794-4033-A308-B27ABFF348D1}" srcOrd="0" destOrd="0" presId="urn:microsoft.com/office/officeart/2005/8/layout/list1"/>
    <dgm:cxn modelId="{EC222B00-1AAD-4798-911E-0278F0DDC958}" type="presParOf" srcId="{976F3229-48E9-46A8-936A-618383C378FF}" destId="{E7DF2931-B255-4842-852C-223AF38B0411}" srcOrd="1" destOrd="0" presId="urn:microsoft.com/office/officeart/2005/8/layout/list1"/>
    <dgm:cxn modelId="{C78A3884-9E0D-46D8-AF64-4BBF6883FBAE}" type="presParOf" srcId="{FBB5A066-6A1B-4C2E-BD2B-A1D8F3B148C0}" destId="{6B7C412F-7468-46A8-8371-9A85FA073930}" srcOrd="21" destOrd="0" presId="urn:microsoft.com/office/officeart/2005/8/layout/list1"/>
    <dgm:cxn modelId="{9CB07904-8932-4B8E-9605-708140CDB30C}" type="presParOf" srcId="{FBB5A066-6A1B-4C2E-BD2B-A1D8F3B148C0}" destId="{3C6B55E5-D251-40E3-B965-7683FCDEB9FF}" srcOrd="22" destOrd="0" presId="urn:microsoft.com/office/officeart/2005/8/layout/list1"/>
    <dgm:cxn modelId="{ABFD734C-4FA6-473A-B221-1BB7339527DE}" type="presParOf" srcId="{FBB5A066-6A1B-4C2E-BD2B-A1D8F3B148C0}" destId="{E4929205-4F56-4020-AA7C-DFB0F2E525A2}" srcOrd="23" destOrd="0" presId="urn:microsoft.com/office/officeart/2005/8/layout/list1"/>
    <dgm:cxn modelId="{E72E66F6-B9EC-40DF-8AC8-32480ECC1B2D}" type="presParOf" srcId="{FBB5A066-6A1B-4C2E-BD2B-A1D8F3B148C0}" destId="{4C3D5EBD-91AD-41F2-9178-3B658067B1A3}" srcOrd="24" destOrd="0" presId="urn:microsoft.com/office/officeart/2005/8/layout/list1"/>
    <dgm:cxn modelId="{6AB7C83A-3E15-449C-858C-677885A7D738}" type="presParOf" srcId="{4C3D5EBD-91AD-41F2-9178-3B658067B1A3}" destId="{49FAAD60-EFBF-45C7-BE54-77AF7C39730D}" srcOrd="0" destOrd="0" presId="urn:microsoft.com/office/officeart/2005/8/layout/list1"/>
    <dgm:cxn modelId="{66FA3D76-59D0-4824-8251-9A7751551EB4}" type="presParOf" srcId="{4C3D5EBD-91AD-41F2-9178-3B658067B1A3}" destId="{A95A85B4-FA79-4E9F-9AF9-5B94DEB3A4BC}" srcOrd="1" destOrd="0" presId="urn:microsoft.com/office/officeart/2005/8/layout/list1"/>
    <dgm:cxn modelId="{09A337C8-E7C3-46CB-9CFB-39C9BCEC6FE7}" type="presParOf" srcId="{FBB5A066-6A1B-4C2E-BD2B-A1D8F3B148C0}" destId="{8B227E04-7A6F-4CF7-8387-3C05E27BB2F8}" srcOrd="25" destOrd="0" presId="urn:microsoft.com/office/officeart/2005/8/layout/list1"/>
    <dgm:cxn modelId="{B7FDCF4B-A6B7-45BB-B588-48A7FBA9A9A1}" type="presParOf" srcId="{FBB5A066-6A1B-4C2E-BD2B-A1D8F3B148C0}" destId="{EB854007-BE9C-4807-92F0-87C2AFF47B8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9E585-250A-4DE0-A5B2-366BFAFA7FC2}">
      <dsp:nvSpPr>
        <dsp:cNvPr id="0" name=""/>
        <dsp:cNvSpPr/>
      </dsp:nvSpPr>
      <dsp:spPr>
        <a:xfrm>
          <a:off x="0" y="599319"/>
          <a:ext cx="10515600" cy="14870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200" kern="1200"/>
            <a:t>● verš – dvanáctislabičný jamb</a:t>
          </a:r>
          <a:endParaRPr lang="en-US" sz="6200" kern="1200"/>
        </a:p>
      </dsp:txBody>
      <dsp:txXfrm>
        <a:off x="72593" y="671912"/>
        <a:ext cx="10370414" cy="1341884"/>
      </dsp:txXfrm>
    </dsp:sp>
    <dsp:sp modelId="{90991830-2E9D-48F8-A681-5EBFA621E182}">
      <dsp:nvSpPr>
        <dsp:cNvPr id="0" name=""/>
        <dsp:cNvSpPr/>
      </dsp:nvSpPr>
      <dsp:spPr>
        <a:xfrm>
          <a:off x="0" y="2264949"/>
          <a:ext cx="10515600" cy="14870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200" kern="1200"/>
            <a:t>● jazyk – smíšený</a:t>
          </a:r>
          <a:endParaRPr lang="en-US" sz="6200" kern="1200"/>
        </a:p>
      </dsp:txBody>
      <dsp:txXfrm>
        <a:off x="72593" y="2337542"/>
        <a:ext cx="10370414" cy="134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118F3-8FE6-47ED-B2AB-C1A957F9B2CC}">
      <dsp:nvSpPr>
        <dsp:cNvPr id="0" name=""/>
        <dsp:cNvSpPr/>
      </dsp:nvSpPr>
      <dsp:spPr>
        <a:xfrm>
          <a:off x="0" y="365970"/>
          <a:ext cx="69005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21F38-17DF-4207-A98D-3AADB7BAE89D}">
      <dsp:nvSpPr>
        <dsp:cNvPr id="0" name=""/>
        <dsp:cNvSpPr/>
      </dsp:nvSpPr>
      <dsp:spPr>
        <a:xfrm>
          <a:off x="345025" y="115050"/>
          <a:ext cx="483035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11 románů</a:t>
          </a:r>
          <a:endParaRPr lang="en-US" sz="1700" kern="1200"/>
        </a:p>
      </dsp:txBody>
      <dsp:txXfrm>
        <a:off x="369523" y="139548"/>
        <a:ext cx="4781362" cy="452844"/>
      </dsp:txXfrm>
    </dsp:sp>
    <dsp:sp modelId="{59C73DB6-DCE6-4CFF-8CED-99F55AE8DDC2}">
      <dsp:nvSpPr>
        <dsp:cNvPr id="0" name=""/>
        <dsp:cNvSpPr/>
      </dsp:nvSpPr>
      <dsp:spPr>
        <a:xfrm>
          <a:off x="0" y="1137090"/>
          <a:ext cx="69005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E7F7C-FB30-43DF-94D9-79C08441BFAC}">
      <dsp:nvSpPr>
        <dsp:cNvPr id="0" name=""/>
        <dsp:cNvSpPr/>
      </dsp:nvSpPr>
      <dsp:spPr>
        <a:xfrm>
          <a:off x="345025" y="886170"/>
          <a:ext cx="4830358" cy="50184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původní díla, často s pohádkovými motivy</a:t>
          </a:r>
          <a:endParaRPr lang="en-US" sz="1700" kern="1200"/>
        </a:p>
      </dsp:txBody>
      <dsp:txXfrm>
        <a:off x="369523" y="910668"/>
        <a:ext cx="4781362" cy="452844"/>
      </dsp:txXfrm>
    </dsp:sp>
    <dsp:sp modelId="{9056107A-2A52-44F0-9C0E-11EB5CFF7B24}">
      <dsp:nvSpPr>
        <dsp:cNvPr id="0" name=""/>
        <dsp:cNvSpPr/>
      </dsp:nvSpPr>
      <dsp:spPr>
        <a:xfrm>
          <a:off x="0" y="1908210"/>
          <a:ext cx="69005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F74FD-1004-4925-8C9D-621BB7B49381}">
      <dsp:nvSpPr>
        <dsp:cNvPr id="0" name=""/>
        <dsp:cNvSpPr/>
      </dsp:nvSpPr>
      <dsp:spPr>
        <a:xfrm>
          <a:off x="345025" y="1657290"/>
          <a:ext cx="4830358" cy="5018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adaptace (překlady západních románů)</a:t>
          </a:r>
          <a:endParaRPr lang="en-US" sz="1700" kern="1200"/>
        </a:p>
      </dsp:txBody>
      <dsp:txXfrm>
        <a:off x="369523" y="1681788"/>
        <a:ext cx="4781362" cy="452844"/>
      </dsp:txXfrm>
    </dsp:sp>
    <dsp:sp modelId="{8D7FE9BD-5892-4ED0-84D2-83E50D50DAE3}">
      <dsp:nvSpPr>
        <dsp:cNvPr id="0" name=""/>
        <dsp:cNvSpPr/>
      </dsp:nvSpPr>
      <dsp:spPr>
        <a:xfrm>
          <a:off x="0" y="2679330"/>
          <a:ext cx="69005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9DEC3-9120-47A6-8F98-BF52985625E4}">
      <dsp:nvSpPr>
        <dsp:cNvPr id="0" name=""/>
        <dsp:cNvSpPr/>
      </dsp:nvSpPr>
      <dsp:spPr>
        <a:xfrm>
          <a:off x="345025" y="2428410"/>
          <a:ext cx="4830358" cy="5018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prvky byzantské i západní společenské reality</a:t>
          </a:r>
          <a:endParaRPr lang="en-US" sz="1700" kern="1200"/>
        </a:p>
      </dsp:txBody>
      <dsp:txXfrm>
        <a:off x="369523" y="2452908"/>
        <a:ext cx="4781362" cy="452844"/>
      </dsp:txXfrm>
    </dsp:sp>
    <dsp:sp modelId="{64C1736C-C7CF-4687-BDBD-B6DAE131F4F4}">
      <dsp:nvSpPr>
        <dsp:cNvPr id="0" name=""/>
        <dsp:cNvSpPr/>
      </dsp:nvSpPr>
      <dsp:spPr>
        <a:xfrm>
          <a:off x="0" y="3450450"/>
          <a:ext cx="69005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E8DD6-D71F-495E-95DC-B65EFB5CC5AE}">
      <dsp:nvSpPr>
        <dsp:cNvPr id="0" name=""/>
        <dsp:cNvSpPr/>
      </dsp:nvSpPr>
      <dsp:spPr>
        <a:xfrm>
          <a:off x="345025" y="3199530"/>
          <a:ext cx="4830358" cy="5018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jazyk blíže mluvenému</a:t>
          </a:r>
          <a:endParaRPr lang="en-US" sz="1700" kern="1200"/>
        </a:p>
      </dsp:txBody>
      <dsp:txXfrm>
        <a:off x="369523" y="3224028"/>
        <a:ext cx="4781362" cy="452844"/>
      </dsp:txXfrm>
    </dsp:sp>
    <dsp:sp modelId="{3C6B55E5-D251-40E3-B965-7683FCDEB9FF}">
      <dsp:nvSpPr>
        <dsp:cNvPr id="0" name=""/>
        <dsp:cNvSpPr/>
      </dsp:nvSpPr>
      <dsp:spPr>
        <a:xfrm>
          <a:off x="0" y="4221570"/>
          <a:ext cx="69005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2931-B255-4842-852C-223AF38B0411}">
      <dsp:nvSpPr>
        <dsp:cNvPr id="0" name=""/>
        <dsp:cNvSpPr/>
      </dsp:nvSpPr>
      <dsp:spPr>
        <a:xfrm>
          <a:off x="345025" y="3970650"/>
          <a:ext cx="4830358" cy="50184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patnáctislabičný jamb</a:t>
          </a:r>
          <a:endParaRPr lang="en-US" sz="1700" kern="1200"/>
        </a:p>
      </dsp:txBody>
      <dsp:txXfrm>
        <a:off x="369523" y="3995148"/>
        <a:ext cx="4781362" cy="452844"/>
      </dsp:txXfrm>
    </dsp:sp>
    <dsp:sp modelId="{EB854007-BE9C-4807-92F0-87C2AFF47B80}">
      <dsp:nvSpPr>
        <dsp:cNvPr id="0" name=""/>
        <dsp:cNvSpPr/>
      </dsp:nvSpPr>
      <dsp:spPr>
        <a:xfrm>
          <a:off x="0" y="4992690"/>
          <a:ext cx="69005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A85B4-FA79-4E9F-9AF9-5B94DEB3A4BC}">
      <dsp:nvSpPr>
        <dsp:cNvPr id="0" name=""/>
        <dsp:cNvSpPr/>
      </dsp:nvSpPr>
      <dsp:spPr>
        <a:xfrm>
          <a:off x="345025" y="4741770"/>
          <a:ext cx="4830358" cy="501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autoři z vyšších vrstev</a:t>
          </a:r>
          <a:endParaRPr lang="en-US" sz="1700" kern="1200"/>
        </a:p>
      </dsp:txBody>
      <dsp:txXfrm>
        <a:off x="369523" y="4766268"/>
        <a:ext cx="478136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BF535-C9D4-4A47-A695-92FF54B12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4A1692-327C-4EEE-B028-067B6CD16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B786E7-57DE-4A65-BA46-2E89F86D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C82A12-8596-46E2-A871-68CDBB36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54E59-D19F-4353-A2B7-EABC96A1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965B2-ED07-426D-A1FB-16A81C9B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FFAB87-ADB6-413E-87F7-1933F8DF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C8AFB-F080-44C1-B77B-53B259E3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2CF45B-3205-4191-95DB-D7033A47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2A1ED-6B62-4285-B7E3-8C03937D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8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A6FC48-30CF-4294-9DB8-624AAC0A1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61FEC4-D197-4F80-AFF5-E166135AD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5A95F1-02C5-4EFC-B1BB-6B8826AC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A8FB4D-CF9D-4841-A9A1-5C5FFC0E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DD53A-B555-4B13-A705-F0B70D64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6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A33C5-4866-42D8-806E-CFB5A957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5FE58-A617-47FE-9169-44CAC4EE7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051578-0606-4CDE-8988-AE0327C1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09A1D3-62C6-4F37-9319-2807470E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88D8E-7B82-4BB2-9706-1A6288C0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6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8C139-C28D-4B98-87A1-A56FA2A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90AE76-F42E-446F-91A9-6606154D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E5D06C-27C0-4A57-A81F-15669ABE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AE7387-7FB1-4B44-B72B-383E37DD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3D66F6-CE98-4BBD-977D-F874A3EC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3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FD44B-F542-45E1-910D-1AFAD811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A9BA0-C2BF-4CC2-98E1-6135A337D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2755EE-511B-4C4E-AE51-FEA9A52D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6C1189-E58A-4009-A446-CE4A714F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54F78E-299A-469B-9F8A-C30E0FF3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68B706-8199-4524-B043-968FBD6F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26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C5285-F86C-4DAE-BEFE-7B36D98E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AEBCEF-7D27-4C28-9F4A-3CCFF552B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FD48D6-C7C3-498A-AFDE-8A1AB440D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4F574F-DF4B-4686-BBC2-813E552D9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24F8F9-8027-479F-83EC-EA1B5DF39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1E6FF5-8D61-4FE6-984A-F877135F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78FBC2-BC7A-4923-BC3E-288F2939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9FD9F1-F32A-41AC-B563-3774AA3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31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9559F-0CC8-4711-AC32-4DDF51F7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66A875-4B80-4FF9-ABAD-9D4D85E4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EEDE60-C8A7-4A8A-80DA-B66BA3F3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CCF423-8D6A-4CD5-BE16-179FE61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E5D5C0-563F-4CC9-9FE3-0DA93500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B212F2-01F8-4A8D-A490-3848493A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D5208E-8A08-4585-91BC-2DFD10B1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2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716D8-FC32-4CAD-9BDB-EEAE041B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DE8B2A-F8D0-4CB6-B61B-53D1E34C3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EEA206-DA65-424E-990E-25896B67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B78A4D-D9CB-45D8-A4E2-546B7A17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7FAEA8-24B4-45B3-BAEA-F246AAB6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5D8C7E-AB39-4E88-ADE0-02D04F9F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8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AD94F-2E93-410F-8003-C7B023F7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278AEE-14CA-4F52-89EC-050222232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24CB01-FC4B-4EEF-9AE7-7D0C89FEF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BDC853-76EA-4779-AD9F-953C5CD5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2BC037-529B-4CE3-BAC6-56A24103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ED293C-F7AB-4311-A763-9F09F807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6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303134-0587-49EE-ADA3-E17D2EFA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E3732D-3C81-4286-B104-28C1A984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1E609A-A2BC-407C-86C0-3A86EFEEF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899C-E386-48C4-A964-BCDA1B2065CC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5DC7F9-6A21-4D64-AA36-CDB6E871A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971CBF-49C3-492D-B1F7-5749D896F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E9F0-0E4E-4200-ACFC-CEBD95FE4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4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52E68-8A0C-4D42-BF9C-8FA48C2DA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/>
              <a:t>MED 11</a:t>
            </a:r>
            <a:br>
              <a:rPr lang="cs-CZ" sz="3600" dirty="0"/>
            </a:br>
            <a:r>
              <a:rPr lang="cs-CZ" sz="3600" dirty="0"/>
              <a:t>Řecká literatura středověku a novověku</a:t>
            </a:r>
            <a:br>
              <a:rPr lang="cs-CZ" sz="3600" dirty="0"/>
            </a:b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5D1C9-E4AE-4052-9F94-BA99E515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jaro 2023</a:t>
            </a:r>
          </a:p>
          <a:p>
            <a:r>
              <a:rPr lang="cs-CZ" dirty="0"/>
              <a:t>Nicole Votavová Sumelidisová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00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0C7EB-5256-43C2-A0D9-E2F3887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>
            <a:normAutofit fontScale="90000"/>
          </a:bodyPr>
          <a:lstStyle/>
          <a:p>
            <a:r>
              <a:rPr lang="cs-CZ" sz="5400" b="1" dirty="0"/>
              <a:t>Moderní</a:t>
            </a:r>
            <a:r>
              <a:rPr lang="cs-CZ" sz="5400" dirty="0"/>
              <a:t> román jako žánr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2A3A7781-5CE2-4DF0-85C2-236FA7AC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373"/>
            <a:ext cx="10515600" cy="489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Termín:</a:t>
            </a:r>
          </a:p>
          <a:p>
            <a:pPr marL="0" indent="0"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Původně označení pro vypravování ve formě lingua romana, </a:t>
            </a:r>
          </a:p>
          <a:p>
            <a:pPr marL="0" indent="0"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tj. v lidovém románském jazyce (vs. prestižní poezie v latině)</a:t>
            </a:r>
          </a:p>
          <a:p>
            <a:pPr marL="0" indent="0">
              <a:buNone/>
            </a:pPr>
            <a:endParaRPr lang="cs-CZ" altLang="cs-CZ" sz="2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Charakteristika:</a:t>
            </a:r>
          </a:p>
          <a:p>
            <a:pPr marL="0" indent="0"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- dlouhé fiktivní vyprávění v próze (x středověk) 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- nejuniverzálnější žánr novodobé epiky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                   - dialogický žánr – vícehlasný, více postav, více rovin, více linií 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                  -  vývoj postav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                  - otevřený jiným žánrům (vstřebávání x romanizace ostatních žánrů -  </a:t>
            </a:r>
            <a:r>
              <a:rPr lang="cs-CZ" altLang="cs-CZ" sz="2000" dirty="0" err="1">
                <a:latin typeface="Calibri" panose="020F0502020204030204" pitchFamily="34" charset="0"/>
              </a:rPr>
              <a:t>Bachtin</a:t>
            </a:r>
            <a:r>
              <a:rPr lang="cs-CZ" altLang="cs-CZ" sz="2000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                  - polyfunkční – disponovaný k různým účinkům: 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                  - zaměření na různé skupiny čtenářů - množství </a:t>
            </a:r>
            <a:r>
              <a:rPr lang="cs-CZ" altLang="cs-CZ" sz="2000" dirty="0" err="1">
                <a:latin typeface="Calibri" panose="020F0502020204030204" pitchFamily="34" charset="0"/>
              </a:rPr>
              <a:t>subžánrů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74243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8B83EA-C2F9-4B43-AE69-629D0C1F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„Osudy“ románu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0EF8F-E978-4076-B709-7FAA7C18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v pozdním starověku se </a:t>
            </a:r>
            <a:r>
              <a:rPr lang="cs-CZ" sz="2400" b="1" dirty="0"/>
              <a:t>vytrácí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částečně nahrazen </a:t>
            </a:r>
            <a:r>
              <a:rPr lang="cs-CZ" sz="2400" b="1" dirty="0"/>
              <a:t>historiografií a hagiografií </a:t>
            </a:r>
            <a:r>
              <a:rPr lang="cs-CZ" sz="2400" dirty="0"/>
              <a:t>(</a:t>
            </a:r>
            <a:r>
              <a:rPr lang="cs-CZ" sz="2400" dirty="0" err="1"/>
              <a:t>topos</a:t>
            </a:r>
            <a:r>
              <a:rPr lang="cs-CZ" sz="2400" dirty="0"/>
              <a:t> věrnosti a dobrodružství)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zájem ve středověku: </a:t>
            </a:r>
            <a:r>
              <a:rPr lang="cs-CZ" sz="2400" b="1" dirty="0" err="1"/>
              <a:t>Fótiovy</a:t>
            </a:r>
            <a:r>
              <a:rPr lang="cs-CZ" sz="2400" b="1" dirty="0"/>
              <a:t> encyklopedické snahy (</a:t>
            </a:r>
            <a:r>
              <a:rPr lang="cs-CZ" sz="2400" dirty="0" err="1"/>
              <a:t>Héliodóros</a:t>
            </a:r>
            <a:r>
              <a:rPr lang="cs-CZ" sz="2400" dirty="0"/>
              <a:t> biskupem)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nové </a:t>
            </a:r>
            <a:r>
              <a:rPr lang="cs-CZ" sz="2400" b="1" dirty="0"/>
              <a:t>oživení žánru ve 12. st. </a:t>
            </a:r>
            <a:r>
              <a:rPr lang="cs-CZ" sz="2400" dirty="0"/>
              <a:t>(</a:t>
            </a:r>
            <a:r>
              <a:rPr lang="cs-CZ" sz="2400" dirty="0" err="1"/>
              <a:t>komnénovská</a:t>
            </a:r>
            <a:r>
              <a:rPr lang="cs-CZ" sz="2400" dirty="0"/>
              <a:t> dynastie)</a:t>
            </a:r>
          </a:p>
        </p:txBody>
      </p:sp>
    </p:spTree>
    <p:extLst>
      <p:ext uri="{BB962C8B-B14F-4D97-AF65-F5344CB8AC3E}">
        <p14:creationId xmlns:p14="http://schemas.microsoft.com/office/powerpoint/2010/main" val="356210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2EF5F-982C-4088-BC49-A089C2FF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/>
              <a:t>Makedonská renesance (9. a 10. st.)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3AECD-C7C0-4597-B953-842E6E82A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051581"/>
            <a:ext cx="6991077" cy="463745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jeden z </a:t>
            </a:r>
            <a:r>
              <a:rPr lang="cs-CZ" sz="2000" b="1" dirty="0"/>
              <a:t>vrcholů</a:t>
            </a:r>
            <a:r>
              <a:rPr lang="cs-CZ" sz="2000" dirty="0"/>
              <a:t> byzantské kultury a vzdělanosti</a:t>
            </a:r>
          </a:p>
          <a:p>
            <a:pPr marL="0" indent="0">
              <a:buNone/>
            </a:pPr>
            <a:r>
              <a:rPr lang="cs-CZ" sz="2000" dirty="0"/>
              <a:t>(makedonská, </a:t>
            </a:r>
            <a:r>
              <a:rPr lang="cs-CZ" sz="2000" dirty="0" err="1"/>
              <a:t>komnénovská</a:t>
            </a:r>
            <a:r>
              <a:rPr lang="cs-CZ" sz="2000" dirty="0"/>
              <a:t>, </a:t>
            </a:r>
            <a:r>
              <a:rPr lang="cs-CZ" sz="2000" dirty="0" err="1"/>
              <a:t>palaiologovská</a:t>
            </a:r>
            <a:r>
              <a:rPr lang="cs-CZ" sz="2000" dirty="0"/>
              <a:t> renesance)</a:t>
            </a:r>
          </a:p>
          <a:p>
            <a:pPr marL="0" indent="0">
              <a:buNone/>
            </a:pPr>
            <a:r>
              <a:rPr lang="cs-CZ" sz="2000" dirty="0"/>
              <a:t>snahy </a:t>
            </a:r>
            <a:r>
              <a:rPr lang="cs-CZ" sz="2000" b="1" dirty="0"/>
              <a:t>systematizovat</a:t>
            </a:r>
            <a:r>
              <a:rPr lang="cs-CZ" sz="2000" dirty="0"/>
              <a:t> vzdělanost, </a:t>
            </a:r>
            <a:r>
              <a:rPr lang="cs-CZ" sz="2000" b="1" dirty="0"/>
              <a:t>encyklopedismus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err="1"/>
              <a:t>Fótios</a:t>
            </a:r>
            <a:r>
              <a:rPr lang="cs-CZ" sz="2000" b="1" dirty="0"/>
              <a:t> (9. st.): </a:t>
            </a:r>
            <a:r>
              <a:rPr lang="cs-CZ" sz="2000" dirty="0"/>
              <a:t>patriarcha, vzdělanec, polyhistor</a:t>
            </a:r>
          </a:p>
          <a:p>
            <a:pPr marL="0" indent="0">
              <a:buNone/>
            </a:pPr>
            <a:r>
              <a:rPr lang="cs-CZ" sz="2000" u="sng" dirty="0"/>
              <a:t>christianizace</a:t>
            </a:r>
            <a:r>
              <a:rPr lang="cs-CZ" sz="2000" dirty="0"/>
              <a:t> </a:t>
            </a:r>
            <a:r>
              <a:rPr lang="cs-CZ" sz="2000" dirty="0" err="1"/>
              <a:t>vých</a:t>
            </a:r>
            <a:r>
              <a:rPr lang="cs-CZ" sz="2000" dirty="0"/>
              <a:t>. a střed. Evropy, církevní </a:t>
            </a:r>
            <a:r>
              <a:rPr lang="cs-CZ" sz="2000" u="sng" dirty="0"/>
              <a:t>schizma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b="1" i="1" dirty="0" err="1"/>
              <a:t>Bibliothéka</a:t>
            </a:r>
            <a:r>
              <a:rPr lang="cs-CZ" sz="2000" b="1" i="1" dirty="0"/>
              <a:t> </a:t>
            </a:r>
            <a:r>
              <a:rPr lang="cs-CZ" sz="2000" b="1" dirty="0"/>
              <a:t>(</a:t>
            </a:r>
            <a:r>
              <a:rPr lang="cs-CZ" sz="2000" b="1" i="1" dirty="0"/>
              <a:t>Knihovna</a:t>
            </a:r>
            <a:r>
              <a:rPr lang="cs-CZ" sz="2000" dirty="0"/>
              <a:t>): komentáře, hodnocení, </a:t>
            </a:r>
            <a:endParaRPr lang="el-GR" sz="2000" dirty="0"/>
          </a:p>
          <a:p>
            <a:pPr marL="0" indent="0">
              <a:buNone/>
            </a:pPr>
            <a:r>
              <a:rPr lang="cs-CZ" sz="2000" dirty="0"/>
              <a:t>výtahy, </a:t>
            </a:r>
            <a:r>
              <a:rPr lang="cs-CZ" sz="2000" dirty="0" err="1"/>
              <a:t>biogr</a:t>
            </a:r>
            <a:r>
              <a:rPr lang="cs-CZ" sz="2000" dirty="0"/>
              <a:t>. údaje, citace </a:t>
            </a:r>
            <a:r>
              <a:rPr lang="cs-CZ" sz="2000" u="sng" dirty="0"/>
              <a:t>z ant. i </a:t>
            </a:r>
            <a:r>
              <a:rPr lang="cs-CZ" sz="2000" u="sng" dirty="0" err="1"/>
              <a:t>byz</a:t>
            </a:r>
            <a:r>
              <a:rPr lang="cs-CZ" sz="2000" u="sng" dirty="0"/>
              <a:t>. děl </a:t>
            </a:r>
            <a:r>
              <a:rPr lang="cs-CZ" sz="2000" dirty="0"/>
              <a:t>(dochování)</a:t>
            </a:r>
          </a:p>
          <a:p>
            <a:pPr marL="0" indent="0">
              <a:buNone/>
            </a:pPr>
            <a:r>
              <a:rPr lang="cs-CZ" sz="2000" dirty="0"/>
              <a:t>antický román: hodnocení z etického hlediska</a:t>
            </a:r>
          </a:p>
          <a:p>
            <a:pPr marL="0" indent="0">
              <a:buNone/>
            </a:pPr>
            <a:r>
              <a:rPr lang="cs-CZ" sz="2000" b="1" dirty="0"/>
              <a:t>Konstantinos </a:t>
            </a:r>
            <a:r>
              <a:rPr lang="cs-CZ" sz="2000" b="1" dirty="0" err="1"/>
              <a:t>Porfyrogennétos</a:t>
            </a:r>
            <a:r>
              <a:rPr lang="cs-CZ" sz="2000" b="1" dirty="0"/>
              <a:t> (10. st.): </a:t>
            </a:r>
            <a:r>
              <a:rPr lang="cs-CZ" sz="2000" dirty="0"/>
              <a:t>vzdělanec na trůně</a:t>
            </a:r>
          </a:p>
          <a:p>
            <a:pPr marL="0" indent="0">
              <a:buNone/>
            </a:pPr>
            <a:r>
              <a:rPr lang="cs-CZ" sz="2000" dirty="0"/>
              <a:t>encyklopedické snahy, slovník </a:t>
            </a:r>
            <a:r>
              <a:rPr lang="cs-CZ" sz="2000" b="1" i="1" dirty="0"/>
              <a:t>Suda</a:t>
            </a:r>
          </a:p>
          <a:p>
            <a:pPr marL="0" indent="0">
              <a:buNone/>
            </a:pPr>
            <a:r>
              <a:rPr lang="cs-CZ" sz="2000" b="1" dirty="0"/>
              <a:t>Simeon </a:t>
            </a:r>
            <a:r>
              <a:rPr lang="cs-CZ" sz="2000" b="1" dirty="0" err="1"/>
              <a:t>Metafrastés</a:t>
            </a:r>
            <a:r>
              <a:rPr lang="cs-CZ" sz="2000" b="1" dirty="0"/>
              <a:t> (10. st.): </a:t>
            </a:r>
            <a:r>
              <a:rPr lang="cs-CZ" sz="2000" u="sng" dirty="0" err="1"/>
              <a:t>ménologion</a:t>
            </a:r>
            <a:r>
              <a:rPr lang="cs-CZ" sz="2000" b="1" dirty="0"/>
              <a:t> </a:t>
            </a:r>
            <a:r>
              <a:rPr lang="cs-CZ" sz="2000" dirty="0"/>
              <a:t>ve vyšším stylu</a:t>
            </a:r>
          </a:p>
          <a:p>
            <a:pPr marL="0" indent="0">
              <a:buNone/>
            </a:pPr>
            <a:endParaRPr lang="cs-CZ" sz="2000" b="1" i="1" dirty="0"/>
          </a:p>
        </p:txBody>
      </p:sp>
      <p:pic>
        <p:nvPicPr>
          <p:cNvPr id="7" name="Obrázek 6" descr="Obsah obrázku text, tkanina&#10;&#10;Popis byl vytvořen automaticky">
            <a:extLst>
              <a:ext uri="{FF2B5EF4-FFF2-40B4-BE49-F238E27FC236}">
                <a16:creationId xmlns:a16="http://schemas.microsoft.com/office/drawing/2014/main" id="{11D1B92D-662E-406F-BEBF-106C3F173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76" y="2879541"/>
            <a:ext cx="5694276" cy="270862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544EBF-5509-4758-B89E-51F1403FA544}"/>
              </a:ext>
            </a:extLst>
          </p:cNvPr>
          <p:cNvSpPr txBox="1"/>
          <p:nvPr/>
        </p:nvSpPr>
        <p:spPr>
          <a:xfrm>
            <a:off x="6752297" y="5676936"/>
            <a:ext cx="597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Fótios</a:t>
            </a:r>
            <a:r>
              <a:rPr lang="cs-CZ" sz="1400" i="1" dirty="0"/>
              <a:t> se svými žáky, z rukopisu I. </a:t>
            </a:r>
            <a:r>
              <a:rPr lang="cs-CZ" sz="1400" i="1" dirty="0" err="1"/>
              <a:t>Skylitza</a:t>
            </a:r>
            <a:r>
              <a:rPr lang="cs-CZ" sz="1400" i="1" dirty="0"/>
              <a:t>, Národní knihovna Španělska</a:t>
            </a:r>
          </a:p>
        </p:txBody>
      </p:sp>
    </p:spTree>
    <p:extLst>
      <p:ext uri="{BB962C8B-B14F-4D97-AF65-F5344CB8AC3E}">
        <p14:creationId xmlns:p14="http://schemas.microsoft.com/office/powerpoint/2010/main" val="11940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CEDD5-2C12-443F-A632-0D248B93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41" y="502920"/>
            <a:ext cx="3997913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Kritika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antického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románu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Fótiově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Bibliothéce</a:t>
            </a:r>
            <a:endParaRPr lang="en-US" sz="30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924696-3374-4EB9-8019-B5288AA1E343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Citováno</a:t>
            </a:r>
            <a:r>
              <a:rPr lang="en-US" sz="2200" dirty="0"/>
              <a:t> </a:t>
            </a:r>
            <a:r>
              <a:rPr lang="en-US" sz="2200" dirty="0" err="1"/>
              <a:t>podle</a:t>
            </a:r>
            <a:r>
              <a:rPr lang="en-US" sz="2200" dirty="0"/>
              <a:t>: R. </a:t>
            </a:r>
            <a:r>
              <a:rPr lang="en-US" sz="2200" dirty="0" err="1"/>
              <a:t>Dostálová</a:t>
            </a:r>
            <a:r>
              <a:rPr lang="en-US" sz="2200" dirty="0"/>
              <a:t>, </a:t>
            </a:r>
            <a:r>
              <a:rPr lang="en-US" sz="2200" i="1" dirty="0" err="1"/>
              <a:t>Byzantská</a:t>
            </a:r>
            <a:r>
              <a:rPr lang="en-US" sz="2200" i="1" dirty="0"/>
              <a:t> </a:t>
            </a:r>
            <a:r>
              <a:rPr lang="en-US" sz="2200" i="1" dirty="0" err="1"/>
              <a:t>vzdělanost</a:t>
            </a:r>
            <a:r>
              <a:rPr lang="en-US" sz="2200" dirty="0"/>
              <a:t>, Praha …., str. 224.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9AFA72-9E16-4C3B-992C-379B27C0A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36" y="2291737"/>
            <a:ext cx="10917936" cy="39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0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3C7336F-34E5-463D-B5CC-C2AE47694ADF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b="1"/>
              <a:t>BYZANTSKÝ ROMÁN - bibliografie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2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/>
              <a:t>Roderick Beaton, </a:t>
            </a:r>
            <a:r>
              <a:rPr lang="en-US" altLang="cs-CZ" sz="2200" i="1"/>
              <a:t>The Medieval Greek Romance</a:t>
            </a:r>
            <a:r>
              <a:rPr lang="en-US" altLang="cs-CZ" sz="2200"/>
              <a:t>, 2</a:t>
            </a:r>
            <a:r>
              <a:rPr lang="en-US" altLang="cs-CZ" sz="2200" baseline="33000"/>
              <a:t>nd</a:t>
            </a:r>
            <a:r>
              <a:rPr lang="en-US" altLang="cs-CZ" sz="2200"/>
              <a:t> edition, London 1996.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/>
              <a:t>Růžena Dostálová, </a:t>
            </a:r>
            <a:r>
              <a:rPr lang="en-US" altLang="cs-CZ" sz="2200" i="1"/>
              <a:t>Byzantská vzdělanost</a:t>
            </a:r>
            <a:r>
              <a:rPr lang="en-US" altLang="cs-CZ" sz="2200"/>
              <a:t>, 2. vydání, Praha 2003.</a:t>
            </a:r>
          </a:p>
        </p:txBody>
      </p:sp>
    </p:spTree>
    <p:extLst>
      <p:ext uri="{BB962C8B-B14F-4D97-AF65-F5344CB8AC3E}">
        <p14:creationId xmlns:p14="http://schemas.microsoft.com/office/powerpoint/2010/main" val="198600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41900-AF10-45A0-B192-6706B218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Komnénovská renesance (12. st.)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B726B-E149-4705-8003-B47C4586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130552"/>
            <a:ext cx="6713552" cy="4059936"/>
          </a:xfrm>
        </p:spPr>
        <p:txBody>
          <a:bodyPr anchor="t">
            <a:normAutofit/>
          </a:bodyPr>
          <a:lstStyle/>
          <a:p>
            <a:r>
              <a:rPr lang="cs-CZ" sz="2200" b="1" dirty="0"/>
              <a:t>konzervativismus a klasicizující tendence</a:t>
            </a:r>
          </a:p>
          <a:p>
            <a:r>
              <a:rPr lang="cs-CZ" sz="2200" dirty="0"/>
              <a:t>současné </a:t>
            </a:r>
            <a:r>
              <a:rPr lang="cs-CZ" sz="2200" b="1" dirty="0"/>
              <a:t>inovativní přístup</a:t>
            </a:r>
            <a:r>
              <a:rPr lang="cs-CZ" sz="2200" dirty="0"/>
              <a:t>: </a:t>
            </a:r>
            <a:r>
              <a:rPr lang="cs-CZ" sz="2200" u="sng" dirty="0"/>
              <a:t>znovuoživení např. románu a satiry, nové žánry – žebravá poezie</a:t>
            </a:r>
          </a:p>
          <a:p>
            <a:r>
              <a:rPr lang="cs-CZ" sz="2200" dirty="0"/>
              <a:t>nižší (žebravá poezie), střední, vyšší (historiografie)</a:t>
            </a:r>
          </a:p>
          <a:p>
            <a:pPr marL="0" indent="0">
              <a:buNone/>
            </a:pPr>
            <a:r>
              <a:rPr lang="cs-CZ" sz="2200" dirty="0"/>
              <a:t>    jazykový registr/styl – dle žánrů</a:t>
            </a:r>
          </a:p>
          <a:p>
            <a:r>
              <a:rPr lang="cs-CZ" sz="2200" dirty="0"/>
              <a:t>viz latina x </a:t>
            </a:r>
            <a:r>
              <a:rPr lang="cs-CZ" sz="2200" dirty="0" err="1"/>
              <a:t>vernakulární</a:t>
            </a:r>
            <a:r>
              <a:rPr lang="cs-CZ" sz="2200" dirty="0"/>
              <a:t> jazyky na západě</a:t>
            </a:r>
          </a:p>
          <a:p>
            <a:r>
              <a:rPr lang="cs-CZ" sz="2200" dirty="0"/>
              <a:t>autoři využívají různé registry: </a:t>
            </a:r>
          </a:p>
          <a:p>
            <a:pPr marL="0" indent="0">
              <a:buNone/>
            </a:pPr>
            <a:r>
              <a:rPr lang="cs-CZ" sz="2200" dirty="0"/>
              <a:t>   </a:t>
            </a:r>
            <a:r>
              <a:rPr lang="cs-CZ" sz="2200" dirty="0" err="1"/>
              <a:t>Theodoros</a:t>
            </a:r>
            <a:r>
              <a:rPr lang="cs-CZ" sz="2200" dirty="0"/>
              <a:t> </a:t>
            </a:r>
            <a:r>
              <a:rPr lang="cs-CZ" sz="2200" dirty="0" err="1"/>
              <a:t>Prodromos</a:t>
            </a:r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16511F7E-D4C9-43F0-B7BB-FF349444C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28898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F3C50AE-0912-45EA-8507-788E721A09DC}"/>
              </a:ext>
            </a:extLst>
          </p:cNvPr>
          <p:cNvSpPr txBox="1"/>
          <p:nvPr/>
        </p:nvSpPr>
        <p:spPr>
          <a:xfrm>
            <a:off x="7500981" y="6370355"/>
            <a:ext cx="449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Byzantská říše v době nástupu </a:t>
            </a:r>
            <a:r>
              <a:rPr lang="cs-CZ" sz="1400" i="1" dirty="0" err="1"/>
              <a:t>komnénovské</a:t>
            </a:r>
            <a:r>
              <a:rPr lang="cs-CZ" sz="1400" i="1" dirty="0"/>
              <a:t> dynastie, 1081</a:t>
            </a:r>
          </a:p>
        </p:txBody>
      </p:sp>
      <p:pic>
        <p:nvPicPr>
          <p:cNvPr id="9" name="Obrázek 8" descr="Obsah obrázku text, staré&#10;&#10;Popis byl vytvořen automaticky">
            <a:extLst>
              <a:ext uri="{FF2B5EF4-FFF2-40B4-BE49-F238E27FC236}">
                <a16:creationId xmlns:a16="http://schemas.microsoft.com/office/drawing/2014/main" id="{2E469440-0083-4E20-93EC-5423752EF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29" y="238539"/>
            <a:ext cx="1623906" cy="220363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F5B776-378A-497B-AFE9-011038E9A652}"/>
              </a:ext>
            </a:extLst>
          </p:cNvPr>
          <p:cNvSpPr txBox="1"/>
          <p:nvPr/>
        </p:nvSpPr>
        <p:spPr>
          <a:xfrm>
            <a:off x="7827069" y="-34619"/>
            <a:ext cx="3532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Alexios I, z rukopisu </a:t>
            </a:r>
            <a:r>
              <a:rPr lang="cs-CZ" sz="1400" i="1" dirty="0" err="1"/>
              <a:t>Zónarovy</a:t>
            </a:r>
            <a:r>
              <a:rPr lang="cs-CZ" sz="1400" i="1" dirty="0"/>
              <a:t> kroniky z 15. st.</a:t>
            </a:r>
          </a:p>
        </p:txBody>
      </p:sp>
      <p:pic>
        <p:nvPicPr>
          <p:cNvPr id="13" name="Obrázek 12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B4196C09-7DC1-47DE-B879-CFEF84125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86" y="3616902"/>
            <a:ext cx="1371474" cy="2084423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269A045B-156C-4FF1-A123-E4D43B39F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35" y="4686518"/>
            <a:ext cx="1481835" cy="20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482A9-2DFB-4E55-9E9E-0EE5EDB3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98687"/>
            <a:ext cx="5170170" cy="2091539"/>
          </a:xfrm>
        </p:spPr>
        <p:txBody>
          <a:bodyPr anchor="b">
            <a:normAutofit fontScale="90000"/>
          </a:bodyPr>
          <a:lstStyle/>
          <a:p>
            <a:r>
              <a:rPr lang="cs-CZ" altLang="cs-CZ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Romány 12. století </a:t>
            </a:r>
            <a:br>
              <a:rPr lang="cs-CZ" altLang="cs-CZ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cs-CZ" altLang="cs-CZ" sz="2800" dirty="0">
                <a:latin typeface="+mn-lt"/>
                <a:cs typeface="Arial" panose="020B0604020202020204" pitchFamily="34" charset="0"/>
              </a:rPr>
            </a:br>
            <a:r>
              <a:rPr lang="cs-CZ" altLang="cs-CZ" sz="2700" dirty="0">
                <a:latin typeface="+mn-lt"/>
                <a:cs typeface="Arial" panose="020B0604020202020204" pitchFamily="34" charset="0"/>
              </a:rPr>
              <a:t>vzorem antické romány </a:t>
            </a:r>
            <a:br>
              <a:rPr lang="cs-CZ" altLang="cs-CZ" sz="2700" dirty="0">
                <a:latin typeface="+mn-lt"/>
                <a:cs typeface="Arial" panose="020B0604020202020204" pitchFamily="34" charset="0"/>
              </a:rPr>
            </a:br>
            <a:r>
              <a:rPr lang="cs-CZ" altLang="cs-CZ" sz="2700" b="1" dirty="0" err="1">
                <a:latin typeface="+mn-lt"/>
                <a:cs typeface="Arial" panose="020B0604020202020204" pitchFamily="34" charset="0"/>
              </a:rPr>
              <a:t>Héliodóra</a:t>
            </a:r>
            <a:r>
              <a:rPr lang="cs-CZ" altLang="cs-CZ" sz="2700" dirty="0">
                <a:latin typeface="+mn-lt"/>
                <a:cs typeface="Arial" panose="020B0604020202020204" pitchFamily="34" charset="0"/>
              </a:rPr>
              <a:t> (</a:t>
            </a:r>
            <a:r>
              <a:rPr lang="cs-CZ" altLang="cs-CZ" sz="2700" i="1" dirty="0" err="1">
                <a:latin typeface="+mn-lt"/>
                <a:cs typeface="Arial" panose="020B0604020202020204" pitchFamily="34" charset="0"/>
              </a:rPr>
              <a:t>Aithopikon</a:t>
            </a:r>
            <a:r>
              <a:rPr lang="cs-CZ" altLang="cs-CZ" sz="2700" dirty="0">
                <a:latin typeface="+mn-lt"/>
                <a:cs typeface="Arial" panose="020B0604020202020204" pitchFamily="34" charset="0"/>
              </a:rPr>
              <a:t>) </a:t>
            </a:r>
            <a:br>
              <a:rPr lang="cs-CZ" altLang="cs-CZ" sz="2700" dirty="0">
                <a:latin typeface="+mn-lt"/>
                <a:cs typeface="Arial" panose="020B0604020202020204" pitchFamily="34" charset="0"/>
              </a:rPr>
            </a:br>
            <a:r>
              <a:rPr lang="cs-CZ" altLang="cs-CZ" sz="2700" dirty="0">
                <a:latin typeface="+mn-lt"/>
                <a:cs typeface="Arial" panose="020B0604020202020204" pitchFamily="34" charset="0"/>
              </a:rPr>
              <a:t>a </a:t>
            </a:r>
            <a:r>
              <a:rPr lang="cs-CZ" altLang="cs-CZ" sz="2700" b="1" dirty="0">
                <a:latin typeface="+mn-lt"/>
                <a:cs typeface="Arial" panose="020B0604020202020204" pitchFamily="34" charset="0"/>
              </a:rPr>
              <a:t>Achillea </a:t>
            </a:r>
            <a:r>
              <a:rPr lang="cs-CZ" altLang="cs-CZ" sz="2700" b="1" dirty="0" err="1">
                <a:latin typeface="+mn-lt"/>
                <a:cs typeface="Arial" panose="020B0604020202020204" pitchFamily="34" charset="0"/>
              </a:rPr>
              <a:t>Tatia</a:t>
            </a:r>
            <a:r>
              <a:rPr lang="cs-CZ" altLang="cs-CZ" sz="27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2700" dirty="0">
                <a:latin typeface="+mn-lt"/>
                <a:cs typeface="Arial" panose="020B0604020202020204" pitchFamily="34" charset="0"/>
              </a:rPr>
              <a:t>(</a:t>
            </a:r>
            <a:r>
              <a:rPr lang="cs-CZ" altLang="cs-CZ" sz="2700" i="1" dirty="0" err="1">
                <a:latin typeface="+mn-lt"/>
                <a:cs typeface="Arial" panose="020B0604020202020204" pitchFamily="34" charset="0"/>
              </a:rPr>
              <a:t>Leukippé</a:t>
            </a:r>
            <a:r>
              <a:rPr lang="cs-CZ" altLang="cs-CZ" sz="2700" i="1" dirty="0">
                <a:latin typeface="+mn-lt"/>
                <a:cs typeface="Arial" panose="020B0604020202020204" pitchFamily="34" charset="0"/>
              </a:rPr>
              <a:t> a </a:t>
            </a:r>
            <a:r>
              <a:rPr lang="cs-CZ" altLang="cs-CZ" sz="2700" i="1" dirty="0" err="1">
                <a:latin typeface="+mn-lt"/>
                <a:cs typeface="Arial" panose="020B0604020202020204" pitchFamily="34" charset="0"/>
              </a:rPr>
              <a:t>Kleitofón</a:t>
            </a:r>
            <a:r>
              <a:rPr lang="cs-CZ" altLang="cs-CZ" sz="2700" dirty="0">
                <a:latin typeface="+mn-lt"/>
                <a:cs typeface="Arial" panose="020B0604020202020204" pitchFamily="34" charset="0"/>
              </a:rPr>
              <a:t>) </a:t>
            </a:r>
            <a:br>
              <a:rPr lang="cs-CZ" altLang="cs-CZ" sz="1400" dirty="0">
                <a:cs typeface="Arial" panose="020B0604020202020204" pitchFamily="34" charset="0"/>
              </a:rPr>
            </a:br>
            <a:endParaRPr 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1B139-6CF0-4F30-A5F6-E5AF4BBF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72899"/>
            <a:ext cx="6677025" cy="3414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Eustathios</a:t>
            </a:r>
            <a:r>
              <a:rPr lang="cs-CZ" sz="24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cs-CZ" sz="2400" b="1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Makrembolités</a:t>
            </a:r>
            <a:r>
              <a:rPr lang="cs-CZ" sz="24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cs-CZ" sz="2400" b="1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Příběhy </a:t>
            </a:r>
            <a:r>
              <a:rPr lang="cs-CZ" sz="2400" b="1" i="1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Hysminy</a:t>
            </a:r>
            <a:r>
              <a:rPr lang="cs-CZ" sz="2400" b="1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</a:t>
            </a:r>
            <a:r>
              <a:rPr lang="cs-CZ" sz="2400" b="1" i="1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Hysminia</a:t>
            </a:r>
            <a:endParaRPr lang="cs-CZ" altLang="cs-CZ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400" b="1" dirty="0" err="1">
                <a:latin typeface="Calibri" panose="020F0502020204030204" pitchFamily="34" charset="0"/>
                <a:cs typeface="Arial" panose="020B0604020202020204" pitchFamily="34" charset="0"/>
              </a:rPr>
              <a:t>Nikétas</a:t>
            </a:r>
            <a:r>
              <a:rPr lang="cs-CZ" altLang="cs-CZ" sz="24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Arial" panose="020B0604020202020204" pitchFamily="34" charset="0"/>
              </a:rPr>
              <a:t>Eugenianos</a:t>
            </a:r>
            <a:r>
              <a:rPr lang="cs-CZ" altLang="cs-CZ" sz="2400" b="1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cs-CZ" altLang="cs-CZ" sz="2400" b="1" i="1" dirty="0">
                <a:latin typeface="Calibri" panose="020F0502020204030204" pitchFamily="34" charset="0"/>
                <a:cs typeface="Arial" panose="020B0604020202020204" pitchFamily="34" charset="0"/>
              </a:rPr>
              <a:t>O lásce </a:t>
            </a:r>
            <a:r>
              <a:rPr lang="cs-CZ" altLang="cs-CZ" sz="2400" b="1" i="1" dirty="0" err="1">
                <a:latin typeface="Calibri" panose="020F0502020204030204" pitchFamily="34" charset="0"/>
                <a:cs typeface="Arial" panose="020B0604020202020204" pitchFamily="34" charset="0"/>
              </a:rPr>
              <a:t>Drosily</a:t>
            </a:r>
            <a:r>
              <a:rPr lang="cs-CZ" altLang="cs-CZ" sz="2400" b="1" i="1" dirty="0">
                <a:latin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2400" b="1" i="1" dirty="0" err="1">
                <a:latin typeface="Calibri" panose="020F0502020204030204" pitchFamily="34" charset="0"/>
                <a:cs typeface="Arial" panose="020B0604020202020204" pitchFamily="34" charset="0"/>
              </a:rPr>
              <a:t>Charikla</a:t>
            </a:r>
            <a:endParaRPr lang="cs-CZ" altLang="cs-CZ" sz="24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vzorem román </a:t>
            </a:r>
            <a:r>
              <a:rPr lang="cs-CZ" altLang="cs-CZ" sz="2400" b="1" dirty="0">
                <a:cs typeface="Arial" panose="020B0604020202020204" pitchFamily="34" charset="0"/>
              </a:rPr>
              <a:t>Theodora </a:t>
            </a:r>
            <a:r>
              <a:rPr lang="cs-CZ" altLang="cs-CZ" sz="2400" b="1" dirty="0" err="1">
                <a:cs typeface="Arial" panose="020B0604020202020204" pitchFamily="34" charset="0"/>
              </a:rPr>
              <a:t>Prodroma</a:t>
            </a:r>
            <a:r>
              <a:rPr lang="cs-CZ" altLang="cs-CZ" sz="2400" b="1" dirty="0">
                <a:cs typeface="Arial" panose="020B0604020202020204" pitchFamily="34" charset="0"/>
              </a:rPr>
              <a:t> </a:t>
            </a:r>
            <a:r>
              <a:rPr lang="cs-CZ" altLang="cs-CZ" sz="2400" i="1" dirty="0">
                <a:cs typeface="Arial" panose="020B0604020202020204" pitchFamily="34" charset="0"/>
              </a:rPr>
              <a:t>O </a:t>
            </a:r>
            <a:r>
              <a:rPr lang="cs-CZ" altLang="cs-CZ" sz="2400" i="1" dirty="0" err="1">
                <a:cs typeface="Arial" panose="020B0604020202020204" pitchFamily="34" charset="0"/>
              </a:rPr>
              <a:t>Rodantě</a:t>
            </a:r>
            <a:r>
              <a:rPr lang="cs-CZ" altLang="cs-CZ" sz="2400" i="1" dirty="0">
                <a:cs typeface="Arial" panose="020B0604020202020204" pitchFamily="34" charset="0"/>
              </a:rPr>
              <a:t> a </a:t>
            </a:r>
            <a:r>
              <a:rPr lang="cs-CZ" altLang="cs-CZ" sz="2400" i="1" dirty="0" err="1">
                <a:cs typeface="Arial" panose="020B0604020202020204" pitchFamily="34" charset="0"/>
              </a:rPr>
              <a:t>Dosiklovi</a:t>
            </a:r>
            <a:r>
              <a:rPr lang="cs-CZ" altLang="cs-CZ" sz="2400" i="1" dirty="0"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- učitel</a:t>
            </a:r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14393268-37AA-4AF2-BB66-7F4AC50B8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 r="2" b="10141"/>
          <a:stretch/>
        </p:blipFill>
        <p:spPr>
          <a:xfrm>
            <a:off x="6707123" y="325369"/>
            <a:ext cx="5484877" cy="633031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47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207808-2481-43C4-852E-8F50D6BD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altLang="cs-CZ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ROMÁNY 12. STOLETÍ</a:t>
            </a:r>
            <a:br>
              <a:rPr lang="cs-CZ" altLang="cs-CZ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DBA19-29E4-4A13-8B4C-A5F08B74A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67377"/>
            <a:ext cx="6906491" cy="679062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sz="15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obdobná dějová linie i hrdinové jako u antického románu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dirty="0">
                <a:cs typeface="Arial" panose="020B0604020202020204" pitchFamily="34" charset="0"/>
              </a:rPr>
              <a:t> neurčitá, předkřesťanská minulost, téměř žádné zmínky o Byzanci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dirty="0">
                <a:cs typeface="Arial" panose="020B0604020202020204" pitchFamily="34" charset="0"/>
              </a:rPr>
              <a:t> téměř žádné zmínky o křesťanství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cs-CZ" sz="2000" dirty="0"/>
              <a:t>      bohové: Hélios, Dionýsos, Erós</a:t>
            </a:r>
          </a:p>
          <a:p>
            <a:pPr marL="0" indent="0">
              <a:buNone/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dirty="0">
                <a:cs typeface="Arial" panose="020B0604020202020204" pitchFamily="34" charset="0"/>
              </a:rPr>
              <a:t>další znaky převzaté z antického románu: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 err="1">
                <a:cs typeface="Arial" panose="020B0604020202020204" pitchFamily="34" charset="0"/>
              </a:rPr>
              <a:t>ekfrasis</a:t>
            </a:r>
            <a:endParaRPr lang="cs-CZ" sz="20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000" dirty="0">
                <a:cs typeface="Arial" panose="020B0604020202020204" pitchFamily="34" charset="0"/>
              </a:rPr>
              <a:t>výjimečná až božská krása obou hrdinů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000" dirty="0">
                <a:cs typeface="Arial" panose="020B0604020202020204" pitchFamily="34" charset="0"/>
              </a:rPr>
              <a:t>obsáhlý popis krásy hlavní hrdinky (metafory - popis zahrady)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cs typeface="Arial" panose="020B0604020202020204" pitchFamily="34" charset="0"/>
              </a:rPr>
              <a:t>popis slavnosti na počest boha Dionýsa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cs typeface="Arial" panose="020B0604020202020204" pitchFamily="34" charset="0"/>
              </a:rPr>
              <a:t>přepadení nájezdníky (lupiči, piráti)</a:t>
            </a:r>
          </a:p>
          <a:p>
            <a:pPr marL="0" indent="0">
              <a:buNone/>
            </a:pPr>
            <a:endParaRPr lang="cs-CZ" alt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hrdinové – strnulé neměnné typy  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láska jako utrpení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hrdinové pasivní – řízeni </a:t>
            </a:r>
            <a:r>
              <a:rPr lang="cs-CZ" altLang="cs-CZ" sz="2000" dirty="0" err="1">
                <a:cs typeface="Arial" panose="020B0604020202020204" pitchFamily="34" charset="0"/>
              </a:rPr>
              <a:t>Týché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5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51AE650-6978-4FC0-92E6-9CF1134C27D0}"/>
              </a:ext>
            </a:extLst>
          </p:cNvPr>
          <p:cNvSpPr txBox="1"/>
          <p:nvPr/>
        </p:nvSpPr>
        <p:spPr>
          <a:xfrm>
            <a:off x="4332481" y="1705504"/>
            <a:ext cx="24878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cs-CZ" sz="220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cs-CZ" sz="220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cs-CZ" sz="220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cs-CZ" sz="220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cs-CZ" sz="220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cs-CZ" sz="220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3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6EDBE2-C626-31A9-184D-4CFAEEE3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207808-2481-43C4-852E-8F50D6BD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b="1">
                <a:latin typeface="Calibri" panose="020F0502020204030204" pitchFamily="34" charset="0"/>
                <a:cs typeface="Arial" panose="020B0604020202020204" pitchFamily="34" charset="0"/>
              </a:rPr>
              <a:t>ROMÁNY 12. STOLETÍ</a:t>
            </a:r>
            <a:br>
              <a:rPr lang="cs-CZ" altLang="cs-CZ" b="1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0101A3F-1001-FA7A-A63D-C827F1218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0468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56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49206-5D65-4A9F-BECD-6946E34E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15737"/>
            <a:ext cx="9833548" cy="720584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Úpadek Byzance (4. období)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FC74964-6F54-4E51-98EA-04F3CE83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352057"/>
            <a:ext cx="10983685" cy="4824906"/>
          </a:xfrm>
        </p:spPr>
        <p:txBody>
          <a:bodyPr>
            <a:normAutofit/>
          </a:bodyPr>
          <a:lstStyle/>
          <a:p>
            <a:r>
              <a:rPr lang="cs-CZ" dirty="0"/>
              <a:t>1204 rozpad byzantské říše</a:t>
            </a:r>
          </a:p>
          <a:p>
            <a:r>
              <a:rPr lang="cs-CZ" dirty="0"/>
              <a:t>1261 znovudobytí Konstantinopole císařem Michaelem VIII. </a:t>
            </a:r>
            <a:r>
              <a:rPr lang="cs-CZ" dirty="0" err="1"/>
              <a:t>Palaiologem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1B085FA7-AEB7-4DB0-9AD3-6A0030798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3" y="2482092"/>
            <a:ext cx="4990156" cy="4060171"/>
          </a:xfrm>
          <a:prstGeom prst="rect">
            <a:avLst/>
          </a:prstGeom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6DDEBAC7-C5ED-4389-8A0A-DCA404E8A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76" y="2277708"/>
            <a:ext cx="6096000" cy="29146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6415E4B-DF68-46F0-93F3-B732A3EF3526}"/>
              </a:ext>
            </a:extLst>
          </p:cNvPr>
          <p:cNvSpPr txBox="1"/>
          <p:nvPr/>
        </p:nvSpPr>
        <p:spPr>
          <a:xfrm>
            <a:off x="6214450" y="5624063"/>
            <a:ext cx="6132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Veršovaná </a:t>
            </a:r>
            <a:r>
              <a:rPr lang="cs-CZ" sz="2400" b="1" dirty="0"/>
              <a:t>literatura s fiktivními prvky </a:t>
            </a:r>
            <a:r>
              <a:rPr lang="cs-CZ" sz="2400" dirty="0"/>
              <a:t>(román) </a:t>
            </a:r>
          </a:p>
          <a:p>
            <a:r>
              <a:rPr lang="cs-CZ" sz="2400" dirty="0"/>
              <a:t>– kořeny novořecké literatury</a:t>
            </a:r>
          </a:p>
        </p:txBody>
      </p:sp>
    </p:spTree>
    <p:extLst>
      <p:ext uri="{BB962C8B-B14F-4D97-AF65-F5344CB8AC3E}">
        <p14:creationId xmlns:p14="http://schemas.microsoft.com/office/powerpoint/2010/main" val="361001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1100D-BA24-4C06-9AA7-5ACA963C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dirty="0"/>
              <a:t>Antický román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275156-D36B-4674-884B-B3997FA2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08" y="1949512"/>
            <a:ext cx="5495426" cy="4087750"/>
          </a:xfrm>
        </p:spPr>
        <p:txBody>
          <a:bodyPr>
            <a:normAutofit/>
          </a:bodyPr>
          <a:lstStyle/>
          <a:p>
            <a:r>
              <a:rPr lang="cs-CZ" sz="1800" b="1" dirty="0"/>
              <a:t>Název</a:t>
            </a:r>
            <a:r>
              <a:rPr lang="cs-CZ" sz="1800" dirty="0"/>
              <a:t>: </a:t>
            </a:r>
            <a:r>
              <a:rPr lang="el-GR" sz="1800" i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τό</a:t>
            </a:r>
            <a:r>
              <a:rPr lang="el-GR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sz="1800" i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δρᾶμα</a:t>
            </a:r>
            <a:r>
              <a:rPr lang="cs-CZ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(drama), </a:t>
            </a:r>
            <a:r>
              <a:rPr lang="el-GR" sz="1800" i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τό</a:t>
            </a:r>
            <a:r>
              <a:rPr lang="el-GR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πλάσμα</a:t>
            </a:r>
            <a:r>
              <a:rPr lang="cs-CZ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(plasma), </a:t>
            </a:r>
            <a:r>
              <a:rPr lang="el-GR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ἡ </a:t>
            </a:r>
            <a:r>
              <a:rPr lang="el-GR" sz="1800" i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ἱστορία</a:t>
            </a:r>
            <a:r>
              <a:rPr lang="cs-CZ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800" i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historia</a:t>
            </a:r>
            <a:r>
              <a:rPr lang="cs-CZ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l-GR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ὁ </a:t>
            </a:r>
            <a:r>
              <a:rPr lang="el-GR" sz="1800" i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μῦθος</a:t>
            </a:r>
            <a:r>
              <a:rPr lang="cs-CZ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800" i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mythos</a:t>
            </a:r>
            <a:r>
              <a:rPr lang="cs-CZ" sz="1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Moderní název román</a:t>
            </a:r>
            <a:r>
              <a:rPr lang="cs-CZ" sz="1800" i="1" dirty="0"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cs-CZ" altLang="cs-CZ" sz="1800" b="1" dirty="0">
                <a:latin typeface="Calibri" panose="020F0502020204030204" pitchFamily="34" charset="0"/>
              </a:rPr>
              <a:t>vypravování ve formě lingua romana, </a:t>
            </a:r>
            <a:r>
              <a:rPr lang="cs-CZ" altLang="cs-CZ" sz="1800" dirty="0">
                <a:latin typeface="Calibri" panose="020F0502020204030204" pitchFamily="34" charset="0"/>
              </a:rPr>
              <a:t>lid. románském jazyce (x latina)</a:t>
            </a:r>
            <a:endParaRPr lang="cs-CZ" sz="1800" i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nepatří do kánonu středověké četby (dochování)</a:t>
            </a:r>
          </a:p>
          <a:p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velká obliba u čtenářů</a:t>
            </a:r>
          </a:p>
          <a:p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otázka datace: </a:t>
            </a:r>
            <a:r>
              <a:rPr lang="cs-CZ" sz="1800" b="1" dirty="0">
                <a:ea typeface="SimSun" panose="02010600030101010101" pitchFamily="2" charset="-122"/>
                <a:cs typeface="Times New Roman" panose="02020603050405020304" pitchFamily="18" charset="0"/>
              </a:rPr>
              <a:t>helénismus, římská doba</a:t>
            </a:r>
          </a:p>
          <a:p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nejstarší román o </a:t>
            </a:r>
            <a:r>
              <a:rPr lang="cs-CZ" sz="1800" dirty="0" err="1">
                <a:ea typeface="SimSun" panose="02010600030101010101" pitchFamily="2" charset="-122"/>
                <a:cs typeface="Times New Roman" panose="02020603050405020304" pitchFamily="18" charset="0"/>
              </a:rPr>
              <a:t>Ninovi</a:t>
            </a:r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 a Semiramidě (1. st. př. K.)</a:t>
            </a:r>
          </a:p>
          <a:p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po 4. století </a:t>
            </a:r>
            <a:r>
              <a:rPr lang="cs-CZ" sz="1800" b="1" dirty="0">
                <a:ea typeface="SimSun" panose="02010600030101010101" pitchFamily="2" charset="-122"/>
                <a:cs typeface="Times New Roman" panose="02020603050405020304" pitchFamily="18" charset="0"/>
              </a:rPr>
              <a:t>nahrazen jinými žánry </a:t>
            </a:r>
            <a:r>
              <a:rPr lang="cs-CZ" sz="1800" dirty="0">
                <a:ea typeface="SimSun" panose="02010600030101010101" pitchFamily="2" charset="-122"/>
                <a:cs typeface="Times New Roman" panose="02020603050405020304" pitchFamily="18" charset="0"/>
              </a:rPr>
              <a:t>(hagiografie)</a:t>
            </a:r>
            <a:endParaRPr lang="cs-CZ" sz="1800" dirty="0"/>
          </a:p>
        </p:txBody>
      </p:sp>
      <p:pic>
        <p:nvPicPr>
          <p:cNvPr id="5" name="Obrázek 4" descr="Obsah obrázku text, interiér, malování, zdobené&#10;&#10;Popis byl vytvořen automaticky">
            <a:extLst>
              <a:ext uri="{FF2B5EF4-FFF2-40B4-BE49-F238E27FC236}">
                <a16:creationId xmlns:a16="http://schemas.microsoft.com/office/drawing/2014/main" id="{A42ADBE1-21B6-4A2E-A641-41153081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r="150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6B493F7-BA40-4022-8C79-52CE99DD6C14}"/>
              </a:ext>
            </a:extLst>
          </p:cNvPr>
          <p:cNvSpPr txBox="1"/>
          <p:nvPr/>
        </p:nvSpPr>
        <p:spPr>
          <a:xfrm>
            <a:off x="5360894" y="6450643"/>
            <a:ext cx="3269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Tapiserie ze 14. st.: Semiramis a služebnice</a:t>
            </a:r>
          </a:p>
        </p:txBody>
      </p:sp>
    </p:spTree>
    <p:extLst>
      <p:ext uri="{BB962C8B-B14F-4D97-AF65-F5344CB8AC3E}">
        <p14:creationId xmlns:p14="http://schemas.microsoft.com/office/powerpoint/2010/main" val="84989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E827A4-5F83-4F7B-906F-8C1E27C1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 b="1"/>
              <a:t>Román 14. a 15. století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9D64F97-D320-9DD6-B3D9-AE62B104B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967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60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06250D-0F69-4512-86E3-82E9C766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Původní díla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5CDA7-7827-4AC0-B324-F9575C49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924025"/>
            <a:ext cx="6401544" cy="5538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dirty="0" err="1"/>
              <a:t>Andronikos</a:t>
            </a:r>
            <a:r>
              <a:rPr lang="cs-CZ" sz="2400" dirty="0"/>
              <a:t> </a:t>
            </a:r>
            <a:r>
              <a:rPr lang="cs-CZ" sz="2400" dirty="0" err="1"/>
              <a:t>Palaiologos</a:t>
            </a:r>
            <a:r>
              <a:rPr lang="cs-CZ" sz="2400" dirty="0"/>
              <a:t>: </a:t>
            </a:r>
            <a:r>
              <a:rPr lang="cs-CZ" sz="2400" i="1" dirty="0" err="1"/>
              <a:t>Kallimachos</a:t>
            </a:r>
            <a:r>
              <a:rPr lang="cs-CZ" sz="2400" i="1" dirty="0"/>
              <a:t> a </a:t>
            </a:r>
            <a:r>
              <a:rPr lang="cs-CZ" sz="2400" i="1" dirty="0" err="1"/>
              <a:t>Chrysorroé</a:t>
            </a:r>
            <a:endParaRPr lang="cs-CZ" sz="24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dirty="0"/>
              <a:t>pohádkové motivy:</a:t>
            </a:r>
          </a:p>
          <a:p>
            <a:r>
              <a:rPr lang="cs-CZ" sz="2400" dirty="0"/>
              <a:t>úvodní formule</a:t>
            </a:r>
          </a:p>
          <a:p>
            <a:r>
              <a:rPr lang="cs-CZ" sz="2400" dirty="0"/>
              <a:t>tři synové, jen jeden úspěšný</a:t>
            </a:r>
          </a:p>
          <a:p>
            <a:r>
              <a:rPr lang="cs-CZ" sz="2400" dirty="0"/>
              <a:t>jména se téměř nevyskytují</a:t>
            </a:r>
          </a:p>
          <a:p>
            <a:r>
              <a:rPr lang="cs-CZ" sz="2400" dirty="0"/>
              <a:t>pohádkové postavy – drak, čarodějnice, princezna</a:t>
            </a:r>
          </a:p>
          <a:p>
            <a:r>
              <a:rPr lang="cs-CZ" sz="2400" dirty="0"/>
              <a:t>kouzelné předměty – prsten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román: postupné vytrácení pohádkových motivů, obvyklá dějová linie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4472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9C7EC6-65C4-4D21-82D2-91BCD1CE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Adaptace západních románů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55BC7-C310-4055-B1FA-4FA5AD6A9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 i="1" dirty="0" err="1"/>
              <a:t>Imberios</a:t>
            </a:r>
            <a:r>
              <a:rPr lang="cs-CZ" sz="2600" i="1" dirty="0"/>
              <a:t> a </a:t>
            </a:r>
            <a:r>
              <a:rPr lang="cs-CZ" sz="2600" i="1" dirty="0" err="1"/>
              <a:t>Margaróna</a:t>
            </a:r>
            <a:endParaRPr lang="cs-CZ" sz="2600" i="1" dirty="0"/>
          </a:p>
          <a:p>
            <a:r>
              <a:rPr lang="cs-CZ" sz="2600" i="1" dirty="0" err="1"/>
              <a:t>Flórios</a:t>
            </a:r>
            <a:r>
              <a:rPr lang="cs-CZ" sz="2600" i="1" dirty="0"/>
              <a:t> a </a:t>
            </a:r>
            <a:r>
              <a:rPr lang="cs-CZ" sz="2600" i="1" dirty="0" err="1"/>
              <a:t>Platziaflóra</a:t>
            </a:r>
            <a:r>
              <a:rPr lang="cs-CZ" sz="2600" i="1" dirty="0"/>
              <a:t> </a:t>
            </a:r>
            <a:r>
              <a:rPr lang="cs-CZ" sz="2600" dirty="0"/>
              <a:t>(čes. </a:t>
            </a:r>
            <a:r>
              <a:rPr lang="cs-CZ" sz="2600" i="1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Kronika o </a:t>
            </a:r>
            <a:r>
              <a:rPr lang="cs-CZ" sz="2600" i="1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Floriovi</a:t>
            </a:r>
            <a:r>
              <a:rPr lang="cs-CZ" sz="2600" i="1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a </a:t>
            </a:r>
            <a:r>
              <a:rPr lang="cs-CZ" sz="2600" i="1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Biancefloře</a:t>
            </a:r>
            <a:r>
              <a:rPr lang="cs-CZ" sz="2600" kern="150" dirty="0">
                <a:ea typeface="SimSun" panose="02010600030101010101" pitchFamily="2" charset="-122"/>
                <a:cs typeface="Mangal" panose="02040503050203030202" pitchFamily="18" charset="0"/>
              </a:rPr>
              <a:t>, 1519)</a:t>
            </a:r>
            <a:endParaRPr lang="cs-CZ" sz="2600" dirty="0"/>
          </a:p>
          <a:p>
            <a:r>
              <a:rPr lang="cs-CZ" sz="2600" dirty="0"/>
              <a:t>překlady západních předloh</a:t>
            </a:r>
          </a:p>
          <a:p>
            <a:r>
              <a:rPr lang="cs-CZ" sz="2600" dirty="0"/>
              <a:t>rozdíl v motivaci postav: „bludní rytíři“ x hrdinové v moci Osudu</a:t>
            </a:r>
          </a:p>
          <a:p>
            <a:r>
              <a:rPr lang="cs-CZ" sz="2600" dirty="0"/>
              <a:t>oblíbená témata celé západoevropské i středoevropské literatury</a:t>
            </a:r>
          </a:p>
          <a:p>
            <a:r>
              <a:rPr lang="cs-CZ" sz="2600" dirty="0"/>
              <a:t>zpracování antických látek:</a:t>
            </a:r>
          </a:p>
          <a:p>
            <a:r>
              <a:rPr lang="cs-CZ" sz="2600" i="1" dirty="0" err="1"/>
              <a:t>Achilleis</a:t>
            </a:r>
            <a:r>
              <a:rPr lang="cs-CZ" sz="2600" dirty="0"/>
              <a:t> (14.-15.st.)</a:t>
            </a:r>
          </a:p>
          <a:p>
            <a:r>
              <a:rPr lang="cs-CZ" sz="2600" i="1" dirty="0"/>
              <a:t>Trójská válka </a:t>
            </a:r>
            <a:r>
              <a:rPr lang="cs-CZ" sz="2600" dirty="0"/>
              <a:t>(14. st.)</a:t>
            </a:r>
          </a:p>
          <a:p>
            <a:r>
              <a:rPr lang="cs-CZ" sz="2600" i="1" dirty="0"/>
              <a:t>Alexandreis</a:t>
            </a:r>
            <a:r>
              <a:rPr lang="cs-CZ" sz="2600" dirty="0"/>
              <a:t> (13.-14.st.)</a:t>
            </a:r>
          </a:p>
        </p:txBody>
      </p:sp>
    </p:spTree>
    <p:extLst>
      <p:ext uri="{BB962C8B-B14F-4D97-AF65-F5344CB8AC3E}">
        <p14:creationId xmlns:p14="http://schemas.microsoft.com/office/powerpoint/2010/main" val="138864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C365C-5225-4147-9369-92794A0D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49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dirty="0" err="1">
                <a:solidFill>
                  <a:schemeClr val="accent6">
                    <a:lumMod val="50000"/>
                  </a:schemeClr>
                </a:solidFill>
              </a:rPr>
              <a:t>Flórios</a:t>
            </a:r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cs-CZ" sz="3600" dirty="0" err="1">
                <a:solidFill>
                  <a:schemeClr val="accent6">
                    <a:lumMod val="50000"/>
                  </a:schemeClr>
                </a:solidFill>
              </a:rPr>
              <a:t>Platziaflóra</a:t>
            </a:r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, 14./15. století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E6CD10-07C0-48D9-A997-BA60AE21A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35" y="1631862"/>
            <a:ext cx="6239556" cy="482822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F57B78-6AF4-47A5-995E-FE8FC4E1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91" y="2139776"/>
            <a:ext cx="6082783" cy="24468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1F3ECC-8DC8-4641-885E-78AC9A9F848C}"/>
              </a:ext>
            </a:extLst>
          </p:cNvPr>
          <p:cNvSpPr txBox="1"/>
          <p:nvPr/>
        </p:nvSpPr>
        <p:spPr>
          <a:xfrm>
            <a:off x="6374191" y="6183091"/>
            <a:ext cx="459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Citováno podle: </a:t>
            </a:r>
            <a:r>
              <a:rPr lang="cs-CZ" sz="1200" dirty="0"/>
              <a:t>R. Dostálová, </a:t>
            </a:r>
            <a:r>
              <a:rPr lang="cs-CZ" sz="1200" i="1" dirty="0"/>
              <a:t>Byzantská vzdělanost</a:t>
            </a:r>
            <a:r>
              <a:rPr lang="cs-CZ" sz="1200" dirty="0"/>
              <a:t>, 2003, str. 299-300.</a:t>
            </a:r>
          </a:p>
        </p:txBody>
      </p:sp>
    </p:spTree>
    <p:extLst>
      <p:ext uri="{BB962C8B-B14F-4D97-AF65-F5344CB8AC3E}">
        <p14:creationId xmlns:p14="http://schemas.microsoft.com/office/powerpoint/2010/main" val="2126438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4FDCF5-1206-7EB6-5B60-5E94F76E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Zpracování antických látek (14. – 15. st.)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1455A-24A0-AE42-D239-4A0F37DF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i="1" dirty="0"/>
              <a:t>Vyprávění o těžce zkoušeném </a:t>
            </a:r>
            <a:r>
              <a:rPr lang="cs-CZ" i="1" dirty="0" err="1"/>
              <a:t>Apollóniovi</a:t>
            </a:r>
            <a:r>
              <a:rPr lang="cs-CZ" i="1" dirty="0"/>
              <a:t> z </a:t>
            </a:r>
            <a:r>
              <a:rPr lang="cs-CZ" i="1" dirty="0" err="1"/>
              <a:t>Tyru</a:t>
            </a:r>
            <a:r>
              <a:rPr lang="cs-CZ" i="1" dirty="0"/>
              <a:t> </a:t>
            </a:r>
            <a:r>
              <a:rPr lang="cs-CZ" dirty="0"/>
              <a:t>(překlad italské předlohy)</a:t>
            </a:r>
          </a:p>
          <a:p>
            <a:endParaRPr lang="cs-CZ" dirty="0"/>
          </a:p>
          <a:p>
            <a:r>
              <a:rPr lang="cs-CZ" i="1" dirty="0" err="1"/>
              <a:t>Achilleis</a:t>
            </a:r>
            <a:r>
              <a:rPr lang="cs-CZ" dirty="0"/>
              <a:t> (vliv eposu </a:t>
            </a:r>
            <a:r>
              <a:rPr lang="cs-CZ" dirty="0" err="1"/>
              <a:t>Digenis</a:t>
            </a:r>
            <a:r>
              <a:rPr lang="cs-CZ" dirty="0"/>
              <a:t> </a:t>
            </a:r>
            <a:r>
              <a:rPr lang="cs-CZ" dirty="0" err="1"/>
              <a:t>Akritis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i="1" dirty="0"/>
              <a:t>Trojská válka </a:t>
            </a:r>
            <a:r>
              <a:rPr lang="cs-CZ" dirty="0"/>
              <a:t>(překlad starofrancouzského románu)</a:t>
            </a:r>
          </a:p>
          <a:p>
            <a:endParaRPr lang="cs-CZ" dirty="0"/>
          </a:p>
          <a:p>
            <a:r>
              <a:rPr lang="cs-CZ" i="1" dirty="0"/>
              <a:t>Alexandreis</a:t>
            </a:r>
          </a:p>
        </p:txBody>
      </p:sp>
    </p:spTree>
    <p:extLst>
      <p:ext uri="{BB962C8B-B14F-4D97-AF65-F5344CB8AC3E}">
        <p14:creationId xmlns:p14="http://schemas.microsoft.com/office/powerpoint/2010/main" val="267005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C365C-5225-4147-9369-92794A0D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05" y="467430"/>
            <a:ext cx="10515600" cy="78549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dirty="0" err="1">
                <a:solidFill>
                  <a:schemeClr val="accent6">
                    <a:lumMod val="50000"/>
                  </a:schemeClr>
                </a:solidFill>
              </a:rPr>
              <a:t>Achilleis</a:t>
            </a:r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, 14. století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F57B78-6AF4-47A5-995E-FE8FC4E1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91" y="2139776"/>
            <a:ext cx="6082783" cy="24468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1F3ECC-8DC8-4641-885E-78AC9A9F848C}"/>
              </a:ext>
            </a:extLst>
          </p:cNvPr>
          <p:cNvSpPr txBox="1"/>
          <p:nvPr/>
        </p:nvSpPr>
        <p:spPr>
          <a:xfrm>
            <a:off x="6374191" y="6183091"/>
            <a:ext cx="4513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Citováno přes: R. Dostálová, </a:t>
            </a:r>
            <a:r>
              <a:rPr lang="cs-CZ" sz="1200" i="1" dirty="0"/>
              <a:t>Byzantská vzdělanost</a:t>
            </a:r>
            <a:r>
              <a:rPr lang="cs-CZ" sz="1200" dirty="0"/>
              <a:t>, 2003, str. 299-30.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90257EC-1BE3-4CF9-80A5-220088192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5599" y="1325666"/>
            <a:ext cx="4388515" cy="4857425"/>
          </a:xfrm>
        </p:spPr>
      </p:pic>
      <p:pic>
        <p:nvPicPr>
          <p:cNvPr id="11" name="Obrázek 10" descr="Obsah obrázku text, tkanina&#10;&#10;Popis byl vytvořen automaticky">
            <a:extLst>
              <a:ext uri="{FF2B5EF4-FFF2-40B4-BE49-F238E27FC236}">
                <a16:creationId xmlns:a16="http://schemas.microsoft.com/office/drawing/2014/main" id="{849C9E8B-8BB5-41C8-812F-3E6C07A3C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" y="2051133"/>
            <a:ext cx="5715000" cy="333375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292E5B-0EE2-4903-98BF-802CA4F606A3}"/>
              </a:ext>
            </a:extLst>
          </p:cNvPr>
          <p:cNvSpPr txBox="1"/>
          <p:nvPr/>
        </p:nvSpPr>
        <p:spPr>
          <a:xfrm>
            <a:off x="2565846" y="5478882"/>
            <a:ext cx="2088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Kronika </a:t>
            </a:r>
            <a:r>
              <a:rPr lang="cs-CZ" sz="1200" i="1" dirty="0" err="1"/>
              <a:t>Trójanská</a:t>
            </a:r>
            <a:r>
              <a:rPr lang="cs-CZ" sz="1200" dirty="0"/>
              <a:t>, tisk z 15. st.</a:t>
            </a:r>
          </a:p>
        </p:txBody>
      </p:sp>
    </p:spTree>
    <p:extLst>
      <p:ext uri="{BB962C8B-B14F-4D97-AF65-F5344CB8AC3E}">
        <p14:creationId xmlns:p14="http://schemas.microsoft.com/office/powerpoint/2010/main" val="164455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6D49D-7DA2-42BD-BECB-19356878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4200" b="1">
                <a:latin typeface="Calibri" panose="020F0502020204030204" pitchFamily="34" charset="0"/>
              </a:rPr>
              <a:t>ANTICKÝ ROMÁN</a:t>
            </a:r>
            <a:br>
              <a:rPr lang="cs-CZ" altLang="cs-CZ" sz="4200" b="1">
                <a:latin typeface="Calibri" panose="020F0502020204030204" pitchFamily="34" charset="0"/>
              </a:rPr>
            </a:br>
            <a:endParaRPr lang="cs-CZ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DACF9-6554-4F87-8FBC-6A2C22FF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4">
              <a:buSzPct val="45000"/>
              <a:buFont typeface="Wingdings" panose="05000000000000000000" pitchFamily="2" charset="2"/>
              <a:buNone/>
            </a:pPr>
            <a:r>
              <a:rPr lang="cs-CZ" altLang="cs-CZ" sz="2200" dirty="0">
                <a:latin typeface="Calibri" panose="020F0502020204030204" pitchFamily="34" charset="0"/>
              </a:rPr>
              <a:t>On a ona, oba krásní, dobří a nevinní, jsou rozloučeni nepřízní osudu. Všechny tři díly světa, Asie, Evropa i Afrika, se stávají svědkem protivenství, která se jim stavějí v cestu. Loupežníci, váleční nepřátelé, mocní tohoto světa a kuplíři, vše se spikne, aby činilo úklady nevinnosti a připravovalo znovu a znovu překážky vzájemnému shledání. Žalář, ponížení, bitvy, otroctví, nebezpečenství, z něhož se unikne na samém prahu smrti, k tomu přemíra citu, slzy, přísahy, zoufalství a radost, při níž se omdlévá, to se opakuje v každém románě s podivuhodnou vytrvalostí.</a:t>
            </a:r>
          </a:p>
          <a:p>
            <a:pPr lvl="4">
              <a:buSzPct val="45000"/>
              <a:buFont typeface="Wingdings" panose="05000000000000000000" pitchFamily="2" charset="2"/>
              <a:buNone/>
            </a:pPr>
            <a:endParaRPr lang="cs-CZ" altLang="cs-CZ" sz="2200" dirty="0">
              <a:latin typeface="Calibri" panose="020F0502020204030204" pitchFamily="34" charset="0"/>
            </a:endParaRPr>
          </a:p>
          <a:p>
            <a:pPr lvl="4">
              <a:buSzPct val="45000"/>
              <a:buFont typeface="Wingdings" panose="05000000000000000000" pitchFamily="2" charset="2"/>
              <a:buNone/>
            </a:pPr>
            <a:r>
              <a:rPr lang="cs-CZ" altLang="cs-CZ" sz="2200" dirty="0">
                <a:latin typeface="Calibri" panose="020F0502020204030204" pitchFamily="34" charset="0"/>
              </a:rPr>
              <a:t>(Jaroslav Ludvíkovský, </a:t>
            </a:r>
            <a:r>
              <a:rPr lang="cs-CZ" altLang="cs-CZ" sz="2200" i="1" dirty="0">
                <a:latin typeface="Calibri" panose="020F0502020204030204" pitchFamily="34" charset="0"/>
              </a:rPr>
              <a:t>Řecký román dobrodružný. Studie o jeho podstatě a vzniku</a:t>
            </a:r>
            <a:r>
              <a:rPr lang="cs-CZ" altLang="cs-CZ" sz="2200" dirty="0">
                <a:latin typeface="Calibri" panose="020F0502020204030204" pitchFamily="34" charset="0"/>
              </a:rPr>
              <a:t>, Praha 1925, s. 4)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910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FDE51D-AE53-47EF-97D4-2801FBDA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948" y="690245"/>
            <a:ext cx="4840010" cy="874395"/>
          </a:xfrm>
        </p:spPr>
        <p:txBody>
          <a:bodyPr>
            <a:normAutofit/>
          </a:bodyPr>
          <a:lstStyle/>
          <a:p>
            <a:r>
              <a:rPr lang="cs-CZ" dirty="0"/>
              <a:t>Antický román</a:t>
            </a:r>
          </a:p>
        </p:txBody>
      </p:sp>
      <p:pic>
        <p:nvPicPr>
          <p:cNvPr id="4" name="Obrázek 4" descr="Obsah obrázku text, osoba, venku&#10;&#10;Popis se vygeneroval automaticky.">
            <a:extLst>
              <a:ext uri="{FF2B5EF4-FFF2-40B4-BE49-F238E27FC236}">
                <a16:creationId xmlns:a16="http://schemas.microsoft.com/office/drawing/2014/main" id="{4A96F05D-02D5-DDDD-26EB-F7453AC3B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7" r="25706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2F986-47FA-4664-B3F3-D5A33D59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40" y="2529840"/>
            <a:ext cx="6329680" cy="4704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 dirty="0"/>
              <a:t>scenérie:</a:t>
            </a:r>
            <a:r>
              <a:rPr lang="cs-CZ" sz="2400" dirty="0"/>
              <a:t> historické pozadí, pastorální idyla, obecně středomořský prostor</a:t>
            </a:r>
          </a:p>
          <a:p>
            <a:r>
              <a:rPr lang="cs-CZ" sz="2400" b="1" dirty="0"/>
              <a:t>hrdinové</a:t>
            </a:r>
            <a:r>
              <a:rPr lang="cs-CZ" sz="2400" dirty="0"/>
              <a:t>: individualizace, „prostí“ hrdinové (x </a:t>
            </a:r>
            <a:r>
              <a:rPr lang="cs-CZ" sz="2400" dirty="0" err="1"/>
              <a:t>heróové</a:t>
            </a:r>
            <a:r>
              <a:rPr lang="cs-CZ" sz="2400" dirty="0"/>
              <a:t> eposu a dramatu), ztotožnění čtenáře</a:t>
            </a:r>
            <a:endParaRPr lang="cs-CZ" sz="2400" dirty="0">
              <a:cs typeface="Calibri"/>
            </a:endParaRPr>
          </a:p>
          <a:p>
            <a:r>
              <a:rPr lang="cs-CZ" sz="2400" dirty="0"/>
              <a:t>„snáší“ svůj osud</a:t>
            </a:r>
            <a:endParaRPr lang="cs-CZ" sz="2400" dirty="0">
              <a:cs typeface="Calibri"/>
            </a:endParaRPr>
          </a:p>
          <a:p>
            <a:r>
              <a:rPr lang="cs-CZ" sz="2400" dirty="0"/>
              <a:t>vznik </a:t>
            </a:r>
            <a:r>
              <a:rPr lang="cs-CZ" sz="2400" b="1" dirty="0"/>
              <a:t>privátní </a:t>
            </a:r>
            <a:r>
              <a:rPr lang="cs-CZ" sz="2400" dirty="0"/>
              <a:t>literatury</a:t>
            </a:r>
            <a:endParaRPr lang="cs-CZ" sz="2000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1600" i="1" dirty="0">
                <a:cs typeface="Calibri" panose="020F0502020204030204"/>
              </a:rPr>
              <a:t>Dafnis a Chloe, </a:t>
            </a:r>
            <a:r>
              <a:rPr lang="cs-CZ" sz="1600" i="1" dirty="0"/>
              <a:t>Marie-Jeanne </a:t>
            </a:r>
            <a:r>
              <a:rPr lang="cs-CZ" sz="1600" i="1" dirty="0" err="1"/>
              <a:t>Hersent</a:t>
            </a:r>
            <a:r>
              <a:rPr lang="cs-CZ" sz="1600" i="1" dirty="0"/>
              <a:t>, 18. st.</a:t>
            </a:r>
            <a:endParaRPr lang="cs-CZ" sz="1600" i="1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716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alkohol, nápoj, rám obrazu&#10;&#10;Popis byl vytvořen automaticky">
            <a:extLst>
              <a:ext uri="{FF2B5EF4-FFF2-40B4-BE49-F238E27FC236}">
                <a16:creationId xmlns:a16="http://schemas.microsoft.com/office/drawing/2014/main" id="{AEAAE201-DE0E-CA0B-553E-CC50515F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3" y="511293"/>
            <a:ext cx="3874318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362A3E-C105-B75A-F9B0-BCF4140690A8}"/>
              </a:ext>
            </a:extLst>
          </p:cNvPr>
          <p:cNvSpPr txBox="1"/>
          <p:nvPr/>
        </p:nvSpPr>
        <p:spPr>
          <a:xfrm>
            <a:off x="5295014" y="1119963"/>
            <a:ext cx="6058786" cy="505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Hlavní</a:t>
            </a:r>
            <a:r>
              <a:rPr lang="en-US" b="1" dirty="0"/>
              <a:t> </a:t>
            </a:r>
            <a:r>
              <a:rPr lang="en-US" b="1" dirty="0" err="1"/>
              <a:t>dochovaná</a:t>
            </a:r>
            <a:r>
              <a:rPr lang="en-US" b="1" dirty="0"/>
              <a:t> </a:t>
            </a:r>
            <a:r>
              <a:rPr lang="en-US" b="1" dirty="0" err="1"/>
              <a:t>díla</a:t>
            </a:r>
            <a:r>
              <a:rPr lang="cs-CZ" b="1" dirty="0"/>
              <a:t> (další romány – zlomky na </a:t>
            </a:r>
            <a:r>
              <a:rPr lang="cs-CZ" b="1" dirty="0" err="1"/>
              <a:t>papyrec</a:t>
            </a:r>
            <a:r>
              <a:rPr lang="cs-CZ" b="1" dirty="0"/>
              <a:t>)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cs-CZ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Charitón</a:t>
            </a:r>
            <a:r>
              <a:rPr lang="en-US" dirty="0"/>
              <a:t>, </a:t>
            </a:r>
            <a:r>
              <a:rPr lang="en-US" i="1" dirty="0" err="1"/>
              <a:t>Příběhy</a:t>
            </a:r>
            <a:r>
              <a:rPr lang="en-US" i="1" dirty="0"/>
              <a:t> </a:t>
            </a:r>
            <a:r>
              <a:rPr lang="en-US" i="1" dirty="0" err="1"/>
              <a:t>Chairea</a:t>
            </a:r>
            <a:r>
              <a:rPr lang="en-US" i="1" dirty="0"/>
              <a:t> a </a:t>
            </a:r>
            <a:r>
              <a:rPr lang="en-US" i="1" dirty="0" err="1"/>
              <a:t>Kallirhoy</a:t>
            </a:r>
            <a:endParaRPr lang="en-US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Xenofón</a:t>
            </a:r>
            <a:r>
              <a:rPr lang="en-US" dirty="0"/>
              <a:t> </a:t>
            </a:r>
            <a:r>
              <a:rPr lang="en-US" dirty="0" err="1"/>
              <a:t>Efeský</a:t>
            </a:r>
            <a:r>
              <a:rPr lang="en-US" dirty="0"/>
              <a:t>, </a:t>
            </a:r>
            <a:r>
              <a:rPr lang="en-US" i="1" dirty="0" err="1"/>
              <a:t>Efeské</a:t>
            </a:r>
            <a:r>
              <a:rPr lang="en-US" i="1" dirty="0"/>
              <a:t> </a:t>
            </a:r>
            <a:r>
              <a:rPr lang="en-US" i="1" dirty="0" err="1"/>
              <a:t>příběhy</a:t>
            </a:r>
            <a:endParaRPr lang="en-US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Achilleus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Tatios</a:t>
            </a:r>
            <a:r>
              <a:rPr lang="en-US" dirty="0"/>
              <a:t>, </a:t>
            </a:r>
            <a:r>
              <a:rPr lang="en-US" i="1" dirty="0"/>
              <a:t>O </a:t>
            </a:r>
            <a:r>
              <a:rPr lang="en-US" i="1" dirty="0" err="1"/>
              <a:t>věrné</a:t>
            </a:r>
            <a:r>
              <a:rPr lang="en-US" i="1" dirty="0"/>
              <a:t> </a:t>
            </a:r>
            <a:r>
              <a:rPr lang="en-US" i="1" dirty="0" err="1"/>
              <a:t>lásce</a:t>
            </a:r>
            <a:r>
              <a:rPr lang="en-US" i="1" dirty="0"/>
              <a:t> </a:t>
            </a:r>
            <a:r>
              <a:rPr lang="en-US" i="1" dirty="0" err="1"/>
              <a:t>Leukippy</a:t>
            </a:r>
            <a:r>
              <a:rPr lang="en-US" i="1" dirty="0"/>
              <a:t> a </a:t>
            </a:r>
            <a:r>
              <a:rPr lang="en-US" i="1" dirty="0" err="1"/>
              <a:t>Kleitofóna</a:t>
            </a:r>
            <a:endParaRPr lang="en-US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Longos</a:t>
            </a:r>
            <a:r>
              <a:rPr lang="en-US" dirty="0"/>
              <a:t>, </a:t>
            </a:r>
            <a:r>
              <a:rPr lang="en-US" i="1" dirty="0" err="1"/>
              <a:t>Dafnis</a:t>
            </a:r>
            <a:r>
              <a:rPr lang="en-US" i="1" dirty="0"/>
              <a:t> a Chloé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Héliodóros</a:t>
            </a:r>
            <a:r>
              <a:rPr lang="en-US" dirty="0"/>
              <a:t>, </a:t>
            </a:r>
            <a:r>
              <a:rPr lang="en-US" i="1" dirty="0" err="1"/>
              <a:t>Příběhy</a:t>
            </a:r>
            <a:r>
              <a:rPr lang="en-US" i="1" dirty="0"/>
              <a:t> </a:t>
            </a:r>
            <a:r>
              <a:rPr lang="en-US" i="1" dirty="0" err="1"/>
              <a:t>aithiopské</a:t>
            </a:r>
            <a:endParaRPr lang="en-US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/>
              <a:t>římské romány (jiné dějové schéma):</a:t>
            </a:r>
            <a:endParaRPr lang="en-US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Petronius, </a:t>
            </a:r>
            <a:r>
              <a:rPr lang="en-US" i="1" dirty="0"/>
              <a:t>Sat</a:t>
            </a:r>
            <a:r>
              <a:rPr lang="cs-CZ" i="1" dirty="0"/>
              <a:t>i</a:t>
            </a:r>
            <a:r>
              <a:rPr lang="en-US" i="1" dirty="0" err="1"/>
              <a:t>rikon</a:t>
            </a:r>
            <a:endParaRPr lang="en-US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Apuleius, </a:t>
            </a:r>
            <a:r>
              <a:rPr lang="en-US" i="1" dirty="0" err="1"/>
              <a:t>Proměny</a:t>
            </a:r>
            <a:endParaRPr lang="en-US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Pseudo‑</a:t>
            </a:r>
            <a:r>
              <a:rPr lang="en-US" dirty="0" err="1"/>
              <a:t>Lúkianos</a:t>
            </a:r>
            <a:r>
              <a:rPr lang="en-US" dirty="0"/>
              <a:t>, </a:t>
            </a:r>
            <a:r>
              <a:rPr lang="en-US" i="1" dirty="0" err="1"/>
              <a:t>Lúkios</a:t>
            </a:r>
            <a:r>
              <a:rPr lang="en-US" i="1" dirty="0"/>
              <a:t> </a:t>
            </a:r>
            <a:r>
              <a:rPr lang="en-US" i="1" dirty="0" err="1"/>
              <a:t>neboli</a:t>
            </a:r>
            <a:r>
              <a:rPr lang="en-US" i="1" dirty="0"/>
              <a:t> </a:t>
            </a:r>
            <a:r>
              <a:rPr lang="en-US" i="1" dirty="0" err="1"/>
              <a:t>osel</a:t>
            </a:r>
            <a:r>
              <a:rPr lang="en-US" dirty="0"/>
              <a:t> (</a:t>
            </a:r>
            <a:r>
              <a:rPr lang="en-US" dirty="0" err="1"/>
              <a:t>dílo</a:t>
            </a:r>
            <a:r>
              <a:rPr lang="en-US" dirty="0"/>
              <a:t> se </a:t>
            </a:r>
            <a:r>
              <a:rPr lang="en-US" dirty="0" err="1"/>
              <a:t>dochovalo</a:t>
            </a:r>
            <a:r>
              <a:rPr lang="en-US" dirty="0"/>
              <a:t> pod </a:t>
            </a:r>
            <a:r>
              <a:rPr lang="cs-CZ" dirty="0"/>
              <a:t>  </a:t>
            </a:r>
            <a:r>
              <a:rPr lang="en-US" dirty="0" err="1"/>
              <a:t>jménem</a:t>
            </a:r>
            <a:r>
              <a:rPr lang="en-US" dirty="0"/>
              <a:t> </a:t>
            </a:r>
            <a:r>
              <a:rPr lang="en-US" dirty="0" err="1"/>
              <a:t>Lúkianovým</a:t>
            </a:r>
            <a:r>
              <a:rPr lang="en-US" dirty="0"/>
              <a:t>, ten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autorem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7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20E8D-BC50-4C99-A011-03402E74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altLang="cs-CZ" sz="4600" b="1" dirty="0"/>
              <a:t>EPOS vs. ROMÁN (antika)</a:t>
            </a:r>
            <a:br>
              <a:rPr lang="cs-CZ" altLang="cs-CZ" sz="4600" b="1" dirty="0"/>
            </a:br>
            <a:endParaRPr lang="cs-CZ" sz="4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B180EB-D1FD-4D5B-8077-93E8256F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r>
              <a:rPr lang="cs-CZ" altLang="cs-CZ" sz="2200" u="sng" dirty="0"/>
              <a:t>Michail </a:t>
            </a:r>
            <a:r>
              <a:rPr lang="cs-CZ" altLang="cs-CZ" sz="2200" u="sng" dirty="0" err="1"/>
              <a:t>Bachtin</a:t>
            </a:r>
            <a:r>
              <a:rPr lang="cs-CZ" altLang="cs-CZ" sz="2200" dirty="0"/>
              <a:t>: základní charakteristika eposu v kontrastu k románu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endParaRPr lang="cs-CZ" altLang="cs-CZ" sz="2200" dirty="0"/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r>
              <a:rPr lang="cs-CZ" altLang="cs-CZ" sz="2200" dirty="0"/>
              <a:t>• předmětem eposu je </a:t>
            </a:r>
            <a:r>
              <a:rPr lang="cs-CZ" altLang="cs-CZ" sz="2200" b="1" dirty="0"/>
              <a:t>absolutní minulost </a:t>
            </a:r>
            <a:r>
              <a:rPr lang="cs-CZ" altLang="cs-CZ" sz="2200" b="1" u="sng" dirty="0"/>
              <a:t>vs.</a:t>
            </a:r>
            <a:r>
              <a:rPr lang="cs-CZ" altLang="cs-CZ" sz="2200" b="1" dirty="0"/>
              <a:t> vzpomínky </a:t>
            </a:r>
            <a:r>
              <a:rPr lang="cs-CZ" altLang="cs-CZ" sz="2200" dirty="0"/>
              <a:t>hrdiny či autora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endParaRPr lang="cs-CZ" altLang="cs-CZ" sz="2200" dirty="0"/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r>
              <a:rPr lang="cs-CZ" altLang="cs-CZ" sz="2200" dirty="0"/>
              <a:t>• zdrojem eposu je </a:t>
            </a:r>
            <a:r>
              <a:rPr lang="cs-CZ" altLang="cs-CZ" sz="2200" b="1" dirty="0"/>
              <a:t>národní tradice</a:t>
            </a:r>
            <a:r>
              <a:rPr lang="cs-CZ" altLang="cs-CZ" sz="2200" dirty="0"/>
              <a:t> předávaná </a:t>
            </a:r>
            <a:r>
              <a:rPr lang="cs-CZ" altLang="cs-CZ" sz="2200" b="1" dirty="0"/>
              <a:t>ústním podáním </a:t>
            </a:r>
            <a:r>
              <a:rPr lang="cs-CZ" altLang="cs-CZ" sz="2200" b="1" u="sng" dirty="0"/>
              <a:t>vs.</a:t>
            </a:r>
            <a:r>
              <a:rPr lang="cs-CZ" altLang="cs-CZ" sz="2200" dirty="0"/>
              <a:t> </a:t>
            </a:r>
            <a:r>
              <a:rPr lang="cs-CZ" altLang="cs-CZ" sz="2200" b="1" dirty="0"/>
              <a:t>obyčejní</a:t>
            </a:r>
            <a:r>
              <a:rPr lang="cs-CZ" altLang="cs-CZ" sz="2200" dirty="0"/>
              <a:t>, i když idealizovaní, hrdinové, rozvoj</a:t>
            </a:r>
            <a:r>
              <a:rPr lang="cs-CZ" altLang="cs-CZ" sz="2200" b="1" dirty="0"/>
              <a:t> písemnictví</a:t>
            </a:r>
          </a:p>
          <a:p>
            <a:endParaRPr lang="cs-CZ" sz="22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2459484-2958-4092-A949-23047500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r="18018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7CD036-BE5F-4201-94F6-58B35DC5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5" y="6079067"/>
            <a:ext cx="4368602" cy="706211"/>
          </a:xfrm>
        </p:spPr>
        <p:txBody>
          <a:bodyPr anchor="b">
            <a:normAutofit fontScale="90000"/>
          </a:bodyPr>
          <a:lstStyle/>
          <a:p>
            <a:br>
              <a:rPr lang="cs-CZ" altLang="cs-CZ" sz="2200" b="1" dirty="0"/>
            </a:br>
            <a:br>
              <a:rPr lang="cs-CZ" altLang="cs-CZ" sz="2200" b="1" dirty="0"/>
            </a:br>
            <a:r>
              <a:rPr lang="cs-CZ" altLang="cs-CZ" sz="2200" b="1" dirty="0"/>
              <a:t>EPOS A ROMÁN (</a:t>
            </a:r>
            <a:r>
              <a:rPr lang="cs-CZ" altLang="cs-CZ" sz="2200" dirty="0"/>
              <a:t>Thomas </a:t>
            </a:r>
            <a:r>
              <a:rPr lang="cs-CZ" altLang="cs-CZ" sz="2200" dirty="0" err="1"/>
              <a:t>H</a:t>
            </a:r>
            <a:r>
              <a:rPr lang="cs-CZ" altLang="cs-CZ" sz="2200" dirty="0" err="1">
                <a:cs typeface="Arial" panose="020B0604020202020204" pitchFamily="34" charset="0"/>
              </a:rPr>
              <a:t>ägg</a:t>
            </a:r>
            <a:r>
              <a:rPr lang="cs-CZ" altLang="cs-CZ" sz="2200" dirty="0">
                <a:cs typeface="Arial" panose="020B0604020202020204" pitchFamily="34" charset="0"/>
              </a:rPr>
              <a:t>, </a:t>
            </a:r>
            <a:r>
              <a:rPr lang="cs-CZ" altLang="cs-CZ" sz="2200" i="1" dirty="0" err="1">
                <a:cs typeface="Arial" panose="020B0604020202020204" pitchFamily="34" charset="0"/>
              </a:rPr>
              <a:t>The</a:t>
            </a:r>
            <a:r>
              <a:rPr lang="cs-CZ" altLang="cs-CZ" sz="2200" i="1" dirty="0">
                <a:cs typeface="Arial" panose="020B0604020202020204" pitchFamily="34" charset="0"/>
              </a:rPr>
              <a:t> Novel in </a:t>
            </a:r>
            <a:r>
              <a:rPr lang="cs-CZ" altLang="cs-CZ" sz="2200" i="1" dirty="0" err="1">
                <a:cs typeface="Arial" panose="020B0604020202020204" pitchFamily="34" charset="0"/>
              </a:rPr>
              <a:t>Antiquity</a:t>
            </a:r>
            <a:r>
              <a:rPr lang="cs-CZ" altLang="cs-CZ" sz="2200" dirty="0">
                <a:cs typeface="Arial" panose="020B0604020202020204" pitchFamily="34" charset="0"/>
              </a:rPr>
              <a:t>, Oxford 1983</a:t>
            </a:r>
            <a:r>
              <a:rPr lang="cs-CZ" altLang="cs-CZ" sz="2200" b="1" dirty="0"/>
              <a:t>)</a:t>
            </a:r>
            <a:br>
              <a:rPr lang="cs-CZ" altLang="cs-CZ" sz="2200" u="sng" dirty="0">
                <a:cs typeface="Arial" panose="020B0604020202020204" pitchFamily="34" charset="0"/>
              </a:rPr>
            </a:br>
            <a:endParaRPr lang="cs-CZ" sz="22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E5A6E-5106-4585-83EC-037876AF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55601"/>
            <a:ext cx="4670097" cy="650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1) motivy: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a) základní motivy, dějová linie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 (rozdělení a shledání dvojce, nástrahy, cesta a bloudění)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b) vedlejší motivy: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sen, věštby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2) narativní techniky: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- převyprávění děje v závěru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- </a:t>
            </a:r>
            <a:r>
              <a:rPr lang="cs-CZ" altLang="cs-CZ" sz="2000" dirty="0" err="1">
                <a:cs typeface="Arial" panose="020B0604020202020204" pitchFamily="34" charset="0"/>
              </a:rPr>
              <a:t>ich</a:t>
            </a:r>
            <a:r>
              <a:rPr lang="cs-CZ" altLang="cs-CZ" sz="2000" dirty="0">
                <a:cs typeface="Arial" panose="020B0604020202020204" pitchFamily="34" charset="0"/>
              </a:rPr>
              <a:t> forma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- in media res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- popis paralelních událostí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- způsob vyvolávání napětí</a:t>
            </a:r>
          </a:p>
          <a:p>
            <a:pPr>
              <a:buFontTx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úloha věšteb – posunutí děje </a:t>
            </a:r>
          </a:p>
          <a:p>
            <a:pPr>
              <a:buFontTx/>
              <a:buChar char="-"/>
            </a:pPr>
            <a:endParaRPr lang="cs-CZ" altLang="cs-CZ" sz="7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700" dirty="0">
                <a:cs typeface="Arial" panose="020B0604020202020204" pitchFamily="34" charset="0"/>
              </a:rPr>
              <a:t>.</a:t>
            </a:r>
          </a:p>
          <a:p>
            <a:endParaRPr lang="cs-CZ" sz="700" dirty="0"/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738DADBF-CE1D-4848-B74A-D253A3E39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9" r="1203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628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027EF-F8CE-4020-95FC-D22386CE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altLang="cs-CZ" sz="3100" b="1">
                <a:cs typeface="Arial" panose="020B0604020202020204" pitchFamily="34" charset="0"/>
              </a:rPr>
              <a:t>Charakteristické znaky antického románu</a:t>
            </a:r>
            <a:br>
              <a:rPr lang="cs-CZ" altLang="cs-CZ" sz="3100" b="1">
                <a:cs typeface="Arial" panose="020B0604020202020204" pitchFamily="34" charset="0"/>
              </a:rPr>
            </a:br>
            <a:endParaRPr lang="cs-CZ" sz="3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32177-6F63-4E61-838B-5E04BD88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„</a:t>
            </a:r>
            <a:r>
              <a:rPr lang="cs-CZ" altLang="cs-CZ" sz="2000" dirty="0" err="1">
                <a:cs typeface="Arial" panose="020B0604020202020204" pitchFamily="34" charset="0"/>
              </a:rPr>
              <a:t>multižánr</a:t>
            </a:r>
            <a:r>
              <a:rPr lang="cs-CZ" altLang="cs-CZ" sz="2000" dirty="0">
                <a:cs typeface="Arial" panose="020B0604020202020204" pitchFamily="34" charset="0"/>
              </a:rPr>
              <a:t>“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intertextualita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prozaická forma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</a:t>
            </a:r>
            <a:r>
              <a:rPr lang="cs-CZ" altLang="cs-CZ" sz="2000" dirty="0" err="1">
                <a:cs typeface="Arial" panose="020B0604020202020204" pitchFamily="34" charset="0"/>
              </a:rPr>
              <a:t>ich</a:t>
            </a:r>
            <a:r>
              <a:rPr lang="cs-CZ" altLang="cs-CZ" sz="2000" dirty="0">
                <a:cs typeface="Arial" panose="020B0604020202020204" pitchFamily="34" charset="0"/>
              </a:rPr>
              <a:t>-forma i </a:t>
            </a:r>
            <a:r>
              <a:rPr lang="cs-CZ" altLang="cs-CZ" sz="2000" dirty="0" err="1">
                <a:cs typeface="Arial" panose="020B0604020202020204" pitchFamily="34" charset="0"/>
              </a:rPr>
              <a:t>er</a:t>
            </a:r>
            <a:r>
              <a:rPr lang="cs-CZ" altLang="cs-CZ" sz="2000" dirty="0">
                <a:cs typeface="Arial" panose="020B0604020202020204" pitchFamily="34" charset="0"/>
              </a:rPr>
              <a:t>-forma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hlavní postavy: dvojce milenců, „prostí lidé, ale i idealizace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osudy hrdinů řízené bohyní </a:t>
            </a:r>
            <a:r>
              <a:rPr lang="cs-CZ" altLang="cs-CZ" sz="2000" dirty="0" err="1">
                <a:cs typeface="Arial" panose="020B0604020202020204" pitchFamily="34" charset="0"/>
              </a:rPr>
              <a:t>Týché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mediteránní prostor 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</a:t>
            </a:r>
            <a:r>
              <a:rPr lang="cs-CZ" altLang="cs-CZ" sz="2000" dirty="0" err="1">
                <a:cs typeface="Arial" panose="020B0604020202020204" pitchFamily="34" charset="0"/>
              </a:rPr>
              <a:t>topoi</a:t>
            </a:r>
            <a:r>
              <a:rPr lang="cs-CZ" altLang="cs-CZ" sz="2000" dirty="0">
                <a:cs typeface="Arial" panose="020B0604020202020204" pitchFamily="34" charset="0"/>
              </a:rPr>
              <a:t>:</a:t>
            </a:r>
          </a:p>
          <a:p>
            <a:endParaRPr lang="cs-CZ" sz="2000" dirty="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92AE0061-C48B-41B9-BF8E-5A91B1F64A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1F0BA4D-7F36-48C5-8681-4C228171AE9A}"/>
              </a:ext>
            </a:extLst>
          </p:cNvPr>
          <p:cNvSpPr txBox="1"/>
          <p:nvPr/>
        </p:nvSpPr>
        <p:spPr>
          <a:xfrm>
            <a:off x="2185632" y="6488668"/>
            <a:ext cx="23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Týché</a:t>
            </a:r>
            <a:r>
              <a:rPr lang="cs-CZ" i="1" dirty="0"/>
              <a:t> – </a:t>
            </a:r>
            <a:r>
              <a:rPr lang="cs-CZ" i="1" dirty="0" err="1"/>
              <a:t>Štěstena</a:t>
            </a:r>
            <a:r>
              <a:rPr lang="cs-CZ" i="1" dirty="0"/>
              <a:t>, Osud</a:t>
            </a:r>
          </a:p>
        </p:txBody>
      </p:sp>
    </p:spTree>
    <p:extLst>
      <p:ext uri="{BB962C8B-B14F-4D97-AF65-F5344CB8AC3E}">
        <p14:creationId xmlns:p14="http://schemas.microsoft.com/office/powerpoint/2010/main" val="426228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EBA9336-0163-4066-9B3B-63AB88287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r="4681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F358AB-6F1D-4D62-87BF-22A13B56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altLang="cs-CZ" b="1">
                <a:latin typeface="Calibri" panose="020F0502020204030204" pitchFamily="34" charset="0"/>
                <a:cs typeface="Arial" panose="020B0604020202020204" pitchFamily="34" charset="0"/>
              </a:rPr>
              <a:t>TOPOI</a:t>
            </a:r>
            <a:br>
              <a:rPr lang="cs-CZ" altLang="cs-CZ" b="1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357FF-016B-46BA-BDE9-8BC9ACFA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371600"/>
            <a:ext cx="5721484" cy="4848225"/>
          </a:xfrm>
        </p:spPr>
        <p:txBody>
          <a:bodyPr>
            <a:normAutofit fontScale="85000" lnSpcReduction="20000"/>
          </a:bodyPr>
          <a:lstStyle/>
          <a:p>
            <a:endParaRPr lang="cs-CZ" altLang="cs-CZ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● </a:t>
            </a:r>
            <a:r>
              <a:rPr lang="cs-CZ" altLang="cs-CZ" sz="2000" dirty="0"/>
              <a:t>první setkání – důležitost smyslů, zejména zraku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láska jako náhlá rána či nemoc 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výjimečná až božská krása obou hrdinů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ústředním motivem cesta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bouře a ztroskotání/přepadení piráty či lupiči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zdánlivá smrt a pohřbení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exotická místa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panovnická sídla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bitevní střety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</a:t>
            </a:r>
            <a:r>
              <a:rPr lang="cs-CZ" altLang="cs-CZ" sz="2000" dirty="0" err="1">
                <a:cs typeface="Arial" panose="020B0604020202020204" pitchFamily="34" charset="0"/>
              </a:rPr>
              <a:t>ekfrasis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čistota a neposkvrněnost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podrobně popsané slavnosti na počest bohů a vzývání božstev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shledání hrdinů</a:t>
            </a:r>
          </a:p>
          <a:p>
            <a:pPr marL="0" indent="0"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● závěrečná anagnorize rodičů a dětí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344390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Microsoft Office PowerPoint</Application>
  <PresentationFormat>Širokoúhlá obrazovka</PresentationFormat>
  <Paragraphs>211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MED 11 Řecká literatura středověku a novověku </vt:lpstr>
      <vt:lpstr>Antický román</vt:lpstr>
      <vt:lpstr>ANTICKÝ ROMÁN </vt:lpstr>
      <vt:lpstr>Antický román</vt:lpstr>
      <vt:lpstr>Prezentace aplikace PowerPoint</vt:lpstr>
      <vt:lpstr>EPOS vs. ROMÁN (antika) </vt:lpstr>
      <vt:lpstr>  EPOS A ROMÁN (Thomas Hägg, The Novel in Antiquity, Oxford 1983) </vt:lpstr>
      <vt:lpstr>Charakteristické znaky antického románu </vt:lpstr>
      <vt:lpstr>TOPOI </vt:lpstr>
      <vt:lpstr>Moderní román jako žánr</vt:lpstr>
      <vt:lpstr>„Osudy“ románu</vt:lpstr>
      <vt:lpstr>Makedonská renesance (9. a 10. st.)</vt:lpstr>
      <vt:lpstr>Kritika antického románu ve Fótiově Bibliothéce</vt:lpstr>
      <vt:lpstr>Prezentace aplikace PowerPoint</vt:lpstr>
      <vt:lpstr>Komnénovská renesance (12. st.)</vt:lpstr>
      <vt:lpstr>Romány 12. století   vzorem antické romány  Héliodóra (Aithopikon)  a Achillea Tatia (Leukippé a Kleitofón)  </vt:lpstr>
      <vt:lpstr>ROMÁNY 12. STOLETÍ </vt:lpstr>
      <vt:lpstr>ROMÁNY 12. STOLETÍ </vt:lpstr>
      <vt:lpstr>Úpadek Byzance (4. období)</vt:lpstr>
      <vt:lpstr>Román 14. a 15. století</vt:lpstr>
      <vt:lpstr>Původní díla</vt:lpstr>
      <vt:lpstr>Adaptace západních románů</vt:lpstr>
      <vt:lpstr>Flórios a Platziaflóra, 14./15. století</vt:lpstr>
      <vt:lpstr>Zpracování antických látek (14. – 15. st.)</vt:lpstr>
      <vt:lpstr>Achilleis, 14. století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11 Řecká literatura středověku a novověku Hrdinská epika a román</dc:title>
  <dc:creator>Nicole Votavová Sumelidisová</dc:creator>
  <cp:lastModifiedBy>Nicole Sumelidu</cp:lastModifiedBy>
  <cp:revision>22</cp:revision>
  <dcterms:created xsi:type="dcterms:W3CDTF">2022-03-25T05:57:28Z</dcterms:created>
  <dcterms:modified xsi:type="dcterms:W3CDTF">2023-03-21T10:54:13Z</dcterms:modified>
</cp:coreProperties>
</file>