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12192000"/>
  <p:notesSz cx="6858000" cy="9144000"/>
  <p:embeddedFontLst>
    <p:embeddedFont>
      <p:font typeface="Tahoma"/>
      <p:regular r:id="rId16"/>
      <p:bold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428">
          <p15:clr>
            <a:srgbClr val="A4A3A4"/>
          </p15:clr>
        </p15:guide>
        <p15:guide id="7" pos="7224">
          <p15:clr>
            <a:srgbClr val="A4A3A4"/>
          </p15:clr>
        </p15:guide>
        <p15:guide id="8" pos="909">
          <p15:clr>
            <a:srgbClr val="A4A3A4"/>
          </p15:clr>
        </p15:guide>
        <p15:guide id="9" pos="3688">
          <p15:clr>
            <a:srgbClr val="A4A3A4"/>
          </p15:clr>
        </p15:guide>
        <p15:guide id="10" pos="3968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8" roundtripDataSignature="AMtx7mjQblS3eTAa11NPRTigaDfQSwqGu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120" orient="horz"/>
        <p:guide pos="1272" orient="horz"/>
        <p:guide pos="715" orient="horz"/>
        <p:guide pos="3861" orient="horz"/>
        <p:guide pos="3944" orient="horz"/>
        <p:guide pos="428"/>
        <p:guide pos="7224"/>
        <p:guide pos="909"/>
        <p:guide pos="3688"/>
        <p:guide pos="39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Tahoma-bold.fntdata"/><Relationship Id="rId16" Type="http://schemas.openxmlformats.org/officeDocument/2006/relationships/font" Target="fonts/Tahoma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customschemas.google.com/relationships/presentationmetadata" Target="meta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cs-CZ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6" name="Google Shape;126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208dfecd88c_1_3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208dfecd88c_1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g208dfecd88c_1_3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3" name="Google Shape;133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1896092850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0" name="Google Shape;140;g1896092850d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208dfecd88c_1_5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208dfecd88c_1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g208dfecd88c_1_5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08dfecd88c_0_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208dfecd88c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g208dfecd88c_0_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208dfecd88c_1_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208dfecd88c_1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g208dfecd88c_1_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208dfecd88c_1_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208dfecd88c_1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cs-CZ" sz="2000"/>
              <a:t>réagir</a:t>
            </a:r>
            <a:endParaRPr sz="2000"/>
          </a:p>
        </p:txBody>
      </p:sp>
      <p:sp>
        <p:nvSpPr>
          <p:cNvPr id="173" name="Google Shape;173;g208dfecd88c_1_1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08dfecd88c_1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208dfecd88c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g208dfecd88c_1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208dfecd88c_1_2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208dfecd88c_1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g208dfecd88c_1_2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showMasterSp="0">
  <p:cSld name="Úvodní snímek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7" name="Google Shape;17;p4"/>
          <p:cNvSpPr txBox="1"/>
          <p:nvPr>
            <p:ph type="title"/>
          </p:nvPr>
        </p:nvSpPr>
        <p:spPr>
          <a:xfrm>
            <a:off x="398502" y="2900365"/>
            <a:ext cx="11361600" cy="11715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subTitle"/>
          </p:nvPr>
        </p:nvSpPr>
        <p:spPr>
          <a:xfrm>
            <a:off x="398502" y="4116402"/>
            <a:ext cx="11361600" cy="6984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 b="0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8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6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pic>
        <p:nvPicPr>
          <p:cNvPr id="19" name="Google Shape;19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ky, text - dva sloupce">
  <p:cSld name="Obrázky, text - dva sloupce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/>
          <p:nvPr>
            <p:ph idx="1" type="body"/>
          </p:nvPr>
        </p:nvSpPr>
        <p:spPr>
          <a:xfrm>
            <a:off x="719997" y="718712"/>
            <a:ext cx="5220001" cy="3204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86" name="Google Shape;86;p13"/>
          <p:cNvSpPr txBox="1"/>
          <p:nvPr>
            <p:ph idx="2" type="body"/>
          </p:nvPr>
        </p:nvSpPr>
        <p:spPr>
          <a:xfrm>
            <a:off x="719999" y="4500000"/>
            <a:ext cx="5220000" cy="1331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3" type="body"/>
          </p:nvPr>
        </p:nvSpPr>
        <p:spPr>
          <a:xfrm>
            <a:off x="720724" y="4068000"/>
            <a:ext cx="52200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b="1" sz="11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4" type="body"/>
          </p:nvPr>
        </p:nvSpPr>
        <p:spPr>
          <a:xfrm>
            <a:off x="6251278" y="4500000"/>
            <a:ext cx="5220000" cy="1331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89" name="Google Shape;89;p13"/>
          <p:cNvSpPr txBox="1"/>
          <p:nvPr>
            <p:ph idx="5" type="body"/>
          </p:nvPr>
        </p:nvSpPr>
        <p:spPr>
          <a:xfrm>
            <a:off x="6252003" y="4068000"/>
            <a:ext cx="52200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b="1" sz="11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90" name="Google Shape;90;p13"/>
          <p:cNvSpPr txBox="1"/>
          <p:nvPr>
            <p:ph idx="6" type="body"/>
          </p:nvPr>
        </p:nvSpPr>
        <p:spPr>
          <a:xfrm>
            <a:off x="6251278" y="718712"/>
            <a:ext cx="5220001" cy="3204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91" name="Google Shape;91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>
  <p:cSld name="Prázdný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4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pic>
        <p:nvPicPr>
          <p:cNvPr id="95" name="Google Shape;95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ozdělovník (alternativní) 1" showMasterSp="0">
  <p:cSld name="Rozdělovník (alternativní) 1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98" name="Google Shape;98;p15"/>
          <p:cNvSpPr txBox="1"/>
          <p:nvPr>
            <p:ph type="title"/>
          </p:nvPr>
        </p:nvSpPr>
        <p:spPr>
          <a:xfrm>
            <a:off x="398502" y="2900365"/>
            <a:ext cx="5246518" cy="11715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DC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5"/>
          <p:cNvSpPr txBox="1"/>
          <p:nvPr>
            <p:ph idx="1" type="subTitle"/>
          </p:nvPr>
        </p:nvSpPr>
        <p:spPr>
          <a:xfrm>
            <a:off x="398502" y="4116402"/>
            <a:ext cx="5246518" cy="6984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 b="0" sz="240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8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6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00" name="Google Shape;100;p15"/>
          <p:cNvSpPr/>
          <p:nvPr>
            <p:ph idx="2" type="pic"/>
          </p:nvPr>
        </p:nvSpPr>
        <p:spPr>
          <a:xfrm>
            <a:off x="6096000" y="0"/>
            <a:ext cx="6096000" cy="6857999"/>
          </a:xfrm>
          <a:prstGeom prst="rect">
            <a:avLst/>
          </a:prstGeom>
          <a:noFill/>
          <a:ln>
            <a:noFill/>
          </a:ln>
        </p:spPr>
      </p:sp>
      <p:sp>
        <p:nvSpPr>
          <p:cNvPr id="101" name="Google Shape;101;p15"/>
          <p:cNvSpPr txBox="1"/>
          <p:nvPr>
            <p:ph idx="11" type="ftr"/>
          </p:nvPr>
        </p:nvSpPr>
        <p:spPr>
          <a:xfrm>
            <a:off x="720000" y="6228000"/>
            <a:ext cx="492502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02" name="Google Shape;102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 - inverzní" showMasterSp="0">
  <p:cSld name="Úvodní snímek - inverzní">
    <p:bg>
      <p:bgPr>
        <a:solidFill>
          <a:srgbClr val="4BC8FF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6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06" name="Google Shape;106;p16"/>
          <p:cNvSpPr txBox="1"/>
          <p:nvPr>
            <p:ph type="title"/>
          </p:nvPr>
        </p:nvSpPr>
        <p:spPr>
          <a:xfrm>
            <a:off x="398502" y="2900365"/>
            <a:ext cx="11361600" cy="11715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6"/>
          <p:cNvSpPr txBox="1"/>
          <p:nvPr>
            <p:ph idx="1" type="subTitle"/>
          </p:nvPr>
        </p:nvSpPr>
        <p:spPr>
          <a:xfrm>
            <a:off x="398502" y="4116402"/>
            <a:ext cx="11361600" cy="6984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 b="0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8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6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pic>
        <p:nvPicPr>
          <p:cNvPr id="108" name="Google Shape;108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ozdělovník (alternativní) 2" showMasterSp="0">
  <p:cSld name="Rozdělovník (alternativní) 2">
    <p:bg>
      <p:bgPr>
        <a:solidFill>
          <a:srgbClr val="4BC8FF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11" name="Google Shape;111;p17"/>
          <p:cNvSpPr txBox="1"/>
          <p:nvPr>
            <p:ph type="title"/>
          </p:nvPr>
        </p:nvSpPr>
        <p:spPr>
          <a:xfrm>
            <a:off x="398502" y="2900365"/>
            <a:ext cx="5246518" cy="11715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17"/>
          <p:cNvSpPr txBox="1"/>
          <p:nvPr>
            <p:ph idx="1" type="subTitle"/>
          </p:nvPr>
        </p:nvSpPr>
        <p:spPr>
          <a:xfrm>
            <a:off x="398502" y="4116402"/>
            <a:ext cx="5246518" cy="6984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 b="0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8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6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13" name="Google Shape;113;p17"/>
          <p:cNvSpPr/>
          <p:nvPr>
            <p:ph idx="2" type="pic"/>
          </p:nvPr>
        </p:nvSpPr>
        <p:spPr>
          <a:xfrm>
            <a:off x="6096000" y="0"/>
            <a:ext cx="6096000" cy="6857999"/>
          </a:xfrm>
          <a:prstGeom prst="rect">
            <a:avLst/>
          </a:prstGeom>
          <a:noFill/>
          <a:ln>
            <a:noFill/>
          </a:ln>
        </p:spPr>
      </p:sp>
      <p:sp>
        <p:nvSpPr>
          <p:cNvPr id="114" name="Google Shape;114;p17"/>
          <p:cNvSpPr txBox="1"/>
          <p:nvPr>
            <p:ph idx="11" type="ftr"/>
          </p:nvPr>
        </p:nvSpPr>
        <p:spPr>
          <a:xfrm>
            <a:off x="720000" y="6228000"/>
            <a:ext cx="492502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15" name="Google Shape;115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verzní s obrázkem">
  <p:cSld name="Inverzní s obrázkem">
    <p:bg>
      <p:bgPr>
        <a:solidFill>
          <a:srgbClr val="4BC8FF"/>
        </a:soli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8"/>
          <p:cNvSpPr/>
          <p:nvPr>
            <p:ph idx="2" type="pic"/>
          </p:nvPr>
        </p:nvSpPr>
        <p:spPr>
          <a:xfrm>
            <a:off x="0" y="1"/>
            <a:ext cx="12192000" cy="5842000"/>
          </a:xfrm>
          <a:prstGeom prst="rect">
            <a:avLst/>
          </a:prstGeom>
          <a:noFill/>
          <a:ln>
            <a:noFill/>
          </a:ln>
        </p:spPr>
      </p:sp>
      <p:pic>
        <p:nvPicPr>
          <p:cNvPr id="118" name="Google Shape;118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8"/>
          <p:cNvSpPr txBox="1"/>
          <p:nvPr>
            <p:ph idx="1" type="body"/>
          </p:nvPr>
        </p:nvSpPr>
        <p:spPr>
          <a:xfrm>
            <a:off x="720000" y="6040795"/>
            <a:ext cx="8555976" cy="5108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None/>
              <a:defRPr b="0" sz="15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UNI ARTS slide">
  <p:cSld name="MUNI ARTS slide">
    <p:bg>
      <p:bgPr>
        <a:solidFill>
          <a:srgbClr val="4BC8FF"/>
        </a:solid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UNI slide">
  <p:cSld name="MUNI slide">
    <p:bg>
      <p:bgPr>
        <a:solidFill>
          <a:schemeClr val="dk2"/>
        </a:solidFill>
      </p:bgPr>
    </p:bg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50956" y="2298933"/>
            <a:ext cx="8725020" cy="22601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>
  <p:cSld name="Nadpis a obsah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23" name="Google Shape;23;p5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25" name="Google Shape;25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, podnadpis a obsah">
  <p:cSld name="Nadpis, podnadpis a obsah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29" name="Google Shape;29;p6"/>
          <p:cNvSpPr txBox="1"/>
          <p:nvPr>
            <p:ph idx="1" type="body"/>
          </p:nvPr>
        </p:nvSpPr>
        <p:spPr>
          <a:xfrm>
            <a:off x="720725" y="1296001"/>
            <a:ext cx="10752138" cy="27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b="0" sz="2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2" type="body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32" name="Google Shape;32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porovnání">
  <p:cSld name="Nadpis a porovnání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36" name="Google Shape;36;p7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7"/>
          <p:cNvSpPr txBox="1"/>
          <p:nvPr>
            <p:ph idx="1" type="body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2" type="body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39" name="Google Shape;39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, podnadpis a porovnání">
  <p:cSld name="Nadpis, podnadpis a porovnání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43" name="Google Shape;43;p8"/>
          <p:cNvSpPr txBox="1"/>
          <p:nvPr>
            <p:ph idx="1" type="body"/>
          </p:nvPr>
        </p:nvSpPr>
        <p:spPr>
          <a:xfrm>
            <a:off x="720725" y="1296001"/>
            <a:ext cx="5220000" cy="27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b="0" sz="2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8"/>
          <p:cNvSpPr txBox="1"/>
          <p:nvPr>
            <p:ph idx="2" type="body"/>
          </p:nvPr>
        </p:nvSpPr>
        <p:spPr>
          <a:xfrm>
            <a:off x="6251278" y="1290515"/>
            <a:ext cx="5220000" cy="27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b="0" sz="2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6" name="Google Shape;46;p8"/>
          <p:cNvSpPr txBox="1"/>
          <p:nvPr>
            <p:ph idx="3" type="body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4" type="body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48" name="Google Shape;48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extem">
  <p:cSld name="Obrázek s textem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9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53" name="Google Shape;53;p9"/>
          <p:cNvSpPr txBox="1"/>
          <p:nvPr>
            <p:ph idx="1" type="body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b="0" sz="200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54" name="Google Shape;54;p9"/>
          <p:cNvSpPr/>
          <p:nvPr>
            <p:ph idx="2" type="pic"/>
          </p:nvPr>
        </p:nvSpPr>
        <p:spPr>
          <a:xfrm>
            <a:off x="729509" y="1665288"/>
            <a:ext cx="6207791" cy="4139998"/>
          </a:xfrm>
          <a:prstGeom prst="rect">
            <a:avLst/>
          </a:prstGeom>
          <a:noFill/>
          <a:ln>
            <a:noFill/>
          </a:ln>
        </p:spPr>
      </p:sp>
      <p:sp>
        <p:nvSpPr>
          <p:cNvPr id="55" name="Google Shape;55;p9"/>
          <p:cNvSpPr txBox="1"/>
          <p:nvPr>
            <p:ph idx="3" type="body"/>
          </p:nvPr>
        </p:nvSpPr>
        <p:spPr>
          <a:xfrm>
            <a:off x="720725" y="1296001"/>
            <a:ext cx="10752138" cy="27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b="0" sz="2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56" name="Google Shape;56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, podnadpis a tři sloupce">
  <p:cSld name="Nadpis, podnadpis a tři sloupce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4440000" y="1692002"/>
            <a:ext cx="3311525" cy="22307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719999" y="4414271"/>
            <a:ext cx="3312000" cy="14277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2" name="Google Shape;62;p10"/>
          <p:cNvSpPr txBox="1"/>
          <p:nvPr>
            <p:ph idx="3" type="body"/>
          </p:nvPr>
        </p:nvSpPr>
        <p:spPr>
          <a:xfrm>
            <a:off x="4440000" y="4414271"/>
            <a:ext cx="3312000" cy="14277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4" type="body"/>
          </p:nvPr>
        </p:nvSpPr>
        <p:spPr>
          <a:xfrm>
            <a:off x="8161200" y="4414270"/>
            <a:ext cx="3312000" cy="14277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5" type="body"/>
          </p:nvPr>
        </p:nvSpPr>
        <p:spPr>
          <a:xfrm>
            <a:off x="720725" y="4025136"/>
            <a:ext cx="3311525" cy="2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b="0" sz="10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6" type="body"/>
          </p:nvPr>
        </p:nvSpPr>
        <p:spPr>
          <a:xfrm>
            <a:off x="4440475" y="4025136"/>
            <a:ext cx="3311525" cy="2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b="0" sz="10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7" type="body"/>
          </p:nvPr>
        </p:nvSpPr>
        <p:spPr>
          <a:xfrm>
            <a:off x="8161436" y="4025136"/>
            <a:ext cx="3311525" cy="2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b="0" sz="10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8" type="body"/>
          </p:nvPr>
        </p:nvSpPr>
        <p:spPr>
          <a:xfrm>
            <a:off x="719999" y="1692002"/>
            <a:ext cx="3311525" cy="22307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9" type="body"/>
          </p:nvPr>
        </p:nvSpPr>
        <p:spPr>
          <a:xfrm>
            <a:off x="8160001" y="1692002"/>
            <a:ext cx="3311525" cy="22307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9" name="Google Shape;69;p10"/>
          <p:cNvSpPr txBox="1"/>
          <p:nvPr>
            <p:ph idx="13" type="body"/>
          </p:nvPr>
        </p:nvSpPr>
        <p:spPr>
          <a:xfrm>
            <a:off x="720725" y="1296001"/>
            <a:ext cx="10752138" cy="27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b="0" sz="2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71" name="Google Shape;71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uze obsah">
  <p:cSld name="Pouze obsah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75" name="Google Shape;75;p11"/>
          <p:cNvSpPr txBox="1"/>
          <p:nvPr>
            <p:ph idx="1" type="body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76" name="Google Shape;76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uze nadpis">
  <p:cSld name="Pouze nadpis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80" name="Google Shape;80;p12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81" name="Google Shape;81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18" Type="http://schemas.openxmlformats.org/officeDocument/2006/relationships/theme" Target="../theme/theme2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1" name="Google Shape;11;p3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2" name="Google Shape;12;p3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3" name="Google Shape;13;p3"/>
          <p:cNvSpPr txBox="1"/>
          <p:nvPr>
            <p:ph idx="1" type="body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5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935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ordwall.net/resource/11725705/verbes-irreguliers" TargetMode="External"/><Relationship Id="rId4" Type="http://schemas.openxmlformats.org/officeDocument/2006/relationships/hyperlink" Target="https://leconjugueur.lefigaro.fr/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wordwall.net/resource/13113189/pass%C3%A9-compos%C3%A9-verbes-en-er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29" name="Google Shape;129;p1"/>
          <p:cNvSpPr txBox="1"/>
          <p:nvPr>
            <p:ph type="title"/>
          </p:nvPr>
        </p:nvSpPr>
        <p:spPr>
          <a:xfrm>
            <a:off x="398502" y="2900365"/>
            <a:ext cx="11361600" cy="11715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cs-CZ"/>
              <a:t>MED18 Jazykový seminář francouzský II</a:t>
            </a:r>
            <a:endParaRPr/>
          </a:p>
        </p:txBody>
      </p:sp>
      <p:sp>
        <p:nvSpPr>
          <p:cNvPr id="130" name="Google Shape;130;p1"/>
          <p:cNvSpPr txBox="1"/>
          <p:nvPr>
            <p:ph idx="1" type="subTitle"/>
          </p:nvPr>
        </p:nvSpPr>
        <p:spPr>
          <a:xfrm>
            <a:off x="398500" y="4116399"/>
            <a:ext cx="11361600" cy="9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cs-CZ"/>
              <a:t>Semestre de printemps 2023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cs-CZ"/>
              <a:t>16/2/2023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cs-CZ"/>
              <a:t>Mgr. Veronika Nekudová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cs-CZ"/>
              <a:t>437518@mail.muni.cz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208dfecd88c_1_34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201" name="Google Shape;201;g208dfecd88c_1_34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800"/>
              <a:t>Devoir pour le 21/2: transformez au PC - p.101</a:t>
            </a:r>
            <a:endParaRPr sz="3800"/>
          </a:p>
        </p:txBody>
      </p:sp>
      <p:sp>
        <p:nvSpPr>
          <p:cNvPr id="202" name="Google Shape;202;g208dfecd88c_1_34"/>
          <p:cNvSpPr txBox="1"/>
          <p:nvPr>
            <p:ph idx="1" type="body"/>
          </p:nvPr>
        </p:nvSpPr>
        <p:spPr>
          <a:xfrm>
            <a:off x="720000" y="1692000"/>
            <a:ext cx="46437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/>
              <a:t>1. vous vendez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/>
              <a:t>2. tu 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/>
              <a:t>3. elle 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/>
              <a:t>4. ils font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/>
              <a:t>5. je dois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/>
              <a:t>6. tu vois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/>
              <a:t>7. nous savons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g208dfecd88c_1_34"/>
          <p:cNvSpPr txBox="1"/>
          <p:nvPr>
            <p:ph idx="1" type="body"/>
          </p:nvPr>
        </p:nvSpPr>
        <p:spPr>
          <a:xfrm>
            <a:off x="6600175" y="1692000"/>
            <a:ext cx="46437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8. tu ne prends pas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9. vous ne buvez pas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10. elles ne dorment pas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11. il ne suit pas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12. je ne dis pas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13. nous vivons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14. tu offres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36" name="Google Shape;136;p2"/>
          <p:cNvSpPr txBox="1"/>
          <p:nvPr>
            <p:ph type="title"/>
          </p:nvPr>
        </p:nvSpPr>
        <p:spPr>
          <a:xfrm>
            <a:off x="720000" y="720000"/>
            <a:ext cx="10831200" cy="57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Vocabulaire</a:t>
            </a:r>
            <a:endParaRPr/>
          </a:p>
        </p:txBody>
      </p:sp>
      <p:sp>
        <p:nvSpPr>
          <p:cNvPr id="137" name="Google Shape;137;p2"/>
          <p:cNvSpPr txBox="1"/>
          <p:nvPr>
            <p:ph idx="1" type="body"/>
          </p:nvPr>
        </p:nvSpPr>
        <p:spPr>
          <a:xfrm>
            <a:off x="719400" y="1484327"/>
            <a:ext cx="10753200" cy="41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rigolo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/>
              <a:t>tous les jours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un oeil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tu dois nager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vas sur Internet pour trouver des idées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demander à quelqu’un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repose-toi bien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paie un guide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cherche un logement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/>
              <a:t>cherche un avion, les billets d’avion</a:t>
            </a:r>
            <a:endParaRPr/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896092850d_0_0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43" name="Google Shape;143;g1896092850d_0_0"/>
          <p:cNvSpPr txBox="1"/>
          <p:nvPr>
            <p:ph type="title"/>
          </p:nvPr>
        </p:nvSpPr>
        <p:spPr>
          <a:xfrm>
            <a:off x="680400" y="488625"/>
            <a:ext cx="10831200" cy="57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Révision</a:t>
            </a:r>
            <a:endParaRPr/>
          </a:p>
        </p:txBody>
      </p:sp>
      <p:sp>
        <p:nvSpPr>
          <p:cNvPr id="144" name="Google Shape;144;g1896092850d_0_0"/>
          <p:cNvSpPr txBox="1"/>
          <p:nvPr>
            <p:ph idx="1" type="body"/>
          </p:nvPr>
        </p:nvSpPr>
        <p:spPr>
          <a:xfrm>
            <a:off x="571275" y="1359000"/>
            <a:ext cx="11360100" cy="41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406400" lvl="0" marL="4572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cs-CZ"/>
              <a:t>lien </a:t>
            </a:r>
            <a:r>
              <a:rPr lang="cs-CZ" u="sng">
                <a:solidFill>
                  <a:schemeClr val="hlink"/>
                </a:solidFill>
                <a:hlinkClick r:id="rId3"/>
              </a:rPr>
              <a:t>ici</a:t>
            </a:r>
            <a:endParaRPr/>
          </a:p>
          <a:p>
            <a:pPr indent="-406400" lvl="0" marL="4572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cs-CZ"/>
              <a:t>Le conjugueur : </a:t>
            </a:r>
            <a:r>
              <a:rPr lang="cs-CZ" u="sng">
                <a:solidFill>
                  <a:schemeClr val="hlink"/>
                </a:solidFill>
                <a:hlinkClick r:id="rId4"/>
              </a:rPr>
              <a:t>lien ici</a:t>
            </a:r>
            <a:endParaRPr/>
          </a:p>
          <a:p>
            <a:pPr indent="0" lvl="0" marL="4572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08dfecd88c_1_52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51" name="Google Shape;151;g208dfecd88c_1_52"/>
          <p:cNvSpPr txBox="1"/>
          <p:nvPr>
            <p:ph idx="1" type="body"/>
          </p:nvPr>
        </p:nvSpPr>
        <p:spPr>
          <a:xfrm>
            <a:off x="719400" y="6040302"/>
            <a:ext cx="10753200" cy="609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p. 82</a:t>
            </a:r>
            <a:endParaRPr/>
          </a:p>
        </p:txBody>
      </p:sp>
      <p:pic>
        <p:nvPicPr>
          <p:cNvPr id="152" name="Google Shape;152;g208dfecd88c_1_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73550" y="0"/>
            <a:ext cx="8323401" cy="5970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208dfecd88c_0_3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59" name="Google Shape;159;g208dfecd88c_0_3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g208dfecd88c_0_3"/>
          <p:cNvSpPr txBox="1"/>
          <p:nvPr>
            <p:ph idx="1" type="body"/>
          </p:nvPr>
        </p:nvSpPr>
        <p:spPr>
          <a:xfrm>
            <a:off x="922600" y="5900175"/>
            <a:ext cx="10753200" cy="579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Allez Hop, p. 100</a:t>
            </a:r>
            <a:endParaRPr/>
          </a:p>
        </p:txBody>
      </p:sp>
      <p:pic>
        <p:nvPicPr>
          <p:cNvPr id="161" name="Google Shape;161;g208dfecd88c_0_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7025" y="375200"/>
            <a:ext cx="11164353" cy="5274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08dfecd88c_1_7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68" name="Google Shape;168;g208dfecd88c_1_7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Exercices</a:t>
            </a:r>
            <a:endParaRPr/>
          </a:p>
        </p:txBody>
      </p:sp>
      <p:sp>
        <p:nvSpPr>
          <p:cNvPr id="169" name="Google Shape;169;g208dfecd88c_1_7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Verbes en -er: </a:t>
            </a:r>
            <a:r>
              <a:rPr lang="cs-CZ" u="sng">
                <a:solidFill>
                  <a:schemeClr val="hlink"/>
                </a:solidFill>
                <a:hlinkClick r:id="rId3"/>
              </a:rPr>
              <a:t>ici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208dfecd88c_1_15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76" name="Google Shape;176;g208dfecd88c_1_15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Transformez au passé composé</a:t>
            </a:r>
            <a:endParaRPr/>
          </a:p>
        </p:txBody>
      </p:sp>
      <p:sp>
        <p:nvSpPr>
          <p:cNvPr id="177" name="Google Shape;177;g208dfecd88c_1_15"/>
          <p:cNvSpPr txBox="1"/>
          <p:nvPr>
            <p:ph idx="1" type="body"/>
          </p:nvPr>
        </p:nvSpPr>
        <p:spPr>
          <a:xfrm>
            <a:off x="414000" y="1692000"/>
            <a:ext cx="11059200" cy="4353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/>
              <a:t>1. nous mangeons ______nous avons mangé________________________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/>
              <a:t>2. je finis _________j’ai fini_____________________________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/>
              <a:t>3. il habite _________il a habité____________________________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/>
              <a:t>4. tu laisses ____________tu as laissé_____________________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/>
              <a:t>5. ils cherchent ____________ils ont cherché________________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/>
              <a:t>6. vous jardinez _________avez jardiné____________________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/>
              <a:t>7. elle réagit _______elle a réagi____________________________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208dfecd88c_1_0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84" name="Google Shape;184;g208dfecd88c_1_0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Participe passé des verbes irréguliers</a:t>
            </a:r>
            <a:endParaRPr/>
          </a:p>
        </p:txBody>
      </p:sp>
      <p:sp>
        <p:nvSpPr>
          <p:cNvPr id="185" name="Google Shape;185;g208dfecd88c_1_0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86" name="Google Shape;186;g208dfecd88c_1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5533" y="1672750"/>
            <a:ext cx="11722142" cy="405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208dfecd88c_1_25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93" name="Google Shape;193;g208dfecd88c_1_25"/>
          <p:cNvSpPr txBox="1"/>
          <p:nvPr>
            <p:ph type="title"/>
          </p:nvPr>
        </p:nvSpPr>
        <p:spPr>
          <a:xfrm>
            <a:off x="922600" y="583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Écrivez le participe passé</a:t>
            </a:r>
            <a:endParaRPr/>
          </a:p>
        </p:txBody>
      </p:sp>
      <p:sp>
        <p:nvSpPr>
          <p:cNvPr id="194" name="Google Shape;194;g208dfecd88c_1_25"/>
          <p:cNvSpPr txBox="1"/>
          <p:nvPr>
            <p:ph idx="1" type="body"/>
          </p:nvPr>
        </p:nvSpPr>
        <p:spPr>
          <a:xfrm>
            <a:off x="719400" y="1359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/>
              <a:t>chanter – choisir – répondre (répondu) – aller – être – faire – avoir – ap</a:t>
            </a:r>
            <a:r>
              <a:rPr lang="cs-CZ"/>
              <a:t>prendre</a:t>
            </a:r>
            <a:r>
              <a:rPr lang="cs-CZ"/>
              <a:t> (appris)– boire – lire – savoir – connaître – écrire – permettre – falloir – pleuvoir – revenir – partir – mourir – pouvoir – vouloir – naître – recevoir – conduire -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2023-02-13T11:13:29Z</dcterms:created>
  <dc:creator>Veronika Nekudová</dc:creator>
</cp:coreProperties>
</file>