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6.jpeg" ContentType="image/jpeg"/>
  <Override PartName="/ppt/media/image7.jpeg" ContentType="image/jpeg"/>
  <Override PartName="/ppt/notesSlides/notesSlide1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hape 1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 aktuálně čtete? – vymezme si naše vlastní literární pole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Barvič a Novotný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Nějaké otázky?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Kde nakupujete knihy? Nakupujete knihy? A proč takhle? Je hlavní rozhodovací aspekt cena?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Flipchart</a:t>
            </a:r>
          </a:p>
          <a:p>
            <a:pPr/>
            <a:r>
              <a:t>Autor/překladatel &gt; kniha &gt; nakladatel (malý střední velký korporace) &gt; distributor &gt; knihkupec &gt; čtenář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Energie</a:t>
            </a:r>
          </a:p>
          <a:p>
            <a:pPr/>
            <a:r>
              <a:t>Papír</a:t>
            </a:r>
          </a:p>
          <a:p>
            <a:pPr/>
            <a:r>
              <a:t>AI? </a:t>
            </a:r>
          </a:p>
          <a:p>
            <a:pPr/>
            <a:r>
              <a:t>Ale taky – monopolizace, resp. monopson (Amazon), prekarizace, mocenské působení (80 % pracovníků jsou ženy, ale ve vedoucích funkcích jsou typicky muži), globalizace myšlenek a perspektiv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hape 2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Kdo je autorem pojmu není jasné. </a:t>
            </a:r>
          </a:p>
          <a:p>
            <a:pPr/>
            <a:r>
              <a:t>Tuto definici používá Alliance nezávislých nakladatelů a z ní vycházejí i organizace, které pečují o kulturní dědictví jako je UNESCO. </a:t>
            </a:r>
          </a:p>
          <a:p>
            <a:pPr/>
            <a:r>
              <a:t>Stejně tak je po léta součástí například francouzské kulturní politiky. </a:t>
            </a:r>
          </a:p>
          <a:p>
            <a:pPr/>
            <a:r>
              <a:t>Velmi rozšířený je pojem i ve španělsky mluvících zemí (právě španělští a chilští nakladatelé se hlásí k autorství pojmu, jsou tedy dvě teorie o původu tohoto pojmu). </a:t>
            </a:r>
          </a:p>
          <a:p>
            <a:pPr/>
            <a:r>
              <a:t>Manifest bibliodiverzity sepsala australská autorka, knihkupkyně a feministka Susan Hawthorne. Právě z její knihy je citován překlad definice. Překladatelkou do češtiny je Sylva Ficová.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Bibliodiverzita je TEORETICKÝ koncept, který by měl všemi aktéry měl být zaváděn do praxe – autory, nakladateli, knihkupci i čtenáři. </a:t>
            </a:r>
          </a:p>
          <a:p>
            <a:pPr/>
            <a:r>
              <a:t>Biodiverzita, podhoubí/kořeny a dynamická rovnováha</a:t>
            </a:r>
          </a:p>
          <a:p>
            <a:pPr/>
            <a:r>
              <a:t>Slušný projev vs. Svoboda slova</a:t>
            </a:r>
          </a:p>
          <a:p>
            <a:pPr/>
            <a:r>
              <a:t>Multiverzita – různé zkušenosti</a:t>
            </a:r>
          </a:p>
          <a:p>
            <a:pPr/>
            <a:r>
              <a:t>Feminismus jako bytostná součást bibliodiverzity</a:t>
            </a:r>
          </a:p>
          <a:p>
            <a:pPr/>
            <a:r>
              <a:t>Udržitelnost + nerůst</a:t>
            </a:r>
          </a:p>
          <a:p>
            <a:pPr/>
            <a:r>
              <a:t>Unifikace a recyklace myšlenek bez ohledu na kontext – prodejny Dobrovského, všude je totéž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Následují praktické příklady, kdy lze bibliodiverzitu užít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Literární kánon - co to je a proč není v souladu s bibliodiverzitou? </a:t>
            </a:r>
          </a:p>
          <a:p>
            <a:pPr/>
            <a:r>
              <a:t>Kdy vznikl, kdo jej tvořil</a:t>
            </a:r>
          </a:p>
          <a:p>
            <a:pPr/>
            <a:r>
              <a:t>Kánon 2.0</a:t>
            </a:r>
          </a:p>
          <a:p>
            <a:pPr/>
            <a:r>
              <a:t>Test knihovny</a:t>
            </a:r>
          </a:p>
          <a:p>
            <a:pPr/>
            <a:r>
              <a:t>Kdo tam v našem prostředí chybí – romská, vietnamská, židovská…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Virginia Woolf – pro tvorbu je zásadní zázemí a klid &gt; peníze. </a:t>
            </a:r>
          </a:p>
          <a:p>
            <a:pPr/>
            <a:r>
              <a:t>Analogicky: status umělce</a:t>
            </a:r>
          </a:p>
          <a:p>
            <a:pPr/>
            <a:r>
              <a:t>Honoráře autorek, překladatelů, redaktorů</a:t>
            </a:r>
          </a:p>
          <a:p>
            <a:pPr/>
            <a:r>
              <a:t>Rabaty, parazitní e-shopy</a:t>
            </a:r>
          </a:p>
          <a:p>
            <a:pPr/>
            <a:r>
              <a:t>Jak to ovlivní čtenářstvo? &gt; nákup přímo od nakladatelů, nezávislá knihkupectví, přičemž knihy nemusí tam být o tolik dražší, většinou vůbec o nic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ázev prezentac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prezentace</a:t>
            </a:r>
          </a:p>
        </p:txBody>
      </p:sp>
      <p:sp>
        <p:nvSpPr>
          <p:cNvPr id="12" name="Autor a datum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datum</a:t>
            </a:r>
          </a:p>
        </p:txBody>
      </p:sp>
      <p:sp>
        <p:nvSpPr>
          <p:cNvPr id="13" name="Text úrovně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úrovně 1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Výpis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úrovně 1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Více o faktu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Více o faktu</a:t>
            </a:r>
          </a:p>
        </p:txBody>
      </p:sp>
      <p:sp>
        <p:nvSpPr>
          <p:cNvPr id="10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Zdroj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4224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Zdroj</a:t>
            </a:r>
          </a:p>
        </p:txBody>
      </p:sp>
      <p:sp>
        <p:nvSpPr>
          <p:cNvPr id="116" name="Text úrovně 1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„Význačný citát“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vě medúzy na růžovém pozadí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Dvě dotýkající se medúzy na tmavě modrém pozadí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Dvě medúzy na modrém pozadí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vě dotýkající se medúzy na tmavě modrém pozadí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Obrázek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vě dotýkající se medúzy na tmavě modrém pozadí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 a datum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datum</a:t>
            </a:r>
          </a:p>
        </p:txBody>
      </p:sp>
      <p:sp>
        <p:nvSpPr>
          <p:cNvPr id="23" name="Název prezentac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Název prezentace</a:t>
            </a:r>
          </a:p>
        </p:txBody>
      </p:sp>
      <p:sp>
        <p:nvSpPr>
          <p:cNvPr id="24" name="Text úrovně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vě medúzy na modrém pozadí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Název snímku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snímku</a:t>
            </a:r>
          </a:p>
        </p:txBody>
      </p:sp>
      <p:sp>
        <p:nvSpPr>
          <p:cNvPr id="34" name="Text úrovně 1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43" name="Podtitul snímku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44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vě medúzy na růžovém pozadí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Název snímku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snímku</a:t>
            </a:r>
          </a:p>
        </p:txBody>
      </p:sp>
      <p:sp>
        <p:nvSpPr>
          <p:cNvPr id="62" name="Text úrovně 1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Podtitul snímku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6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ázev oddílu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oddílu</a:t>
            </a:r>
          </a:p>
        </p:txBody>
      </p:sp>
      <p:sp>
        <p:nvSpPr>
          <p:cNvPr id="7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80" name="Podtitul snímku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8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ázev programu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Název programu</a:t>
            </a:r>
          </a:p>
        </p:txBody>
      </p:sp>
      <p:sp>
        <p:nvSpPr>
          <p:cNvPr id="89" name="Program – podtitul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Program – podtitul</a:t>
            </a:r>
          </a:p>
        </p:txBody>
      </p:sp>
      <p:sp>
        <p:nvSpPr>
          <p:cNvPr id="90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Body programu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Název snímku</a:t>
            </a:r>
          </a:p>
        </p:txBody>
      </p:sp>
      <p:sp>
        <p:nvSpPr>
          <p:cNvPr id="3" name="Text úrovně 1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hyperlink" Target="mailto:stickovaanna@gmail.com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.png"/><Relationship Id="rId6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2.png"/><Relationship Id="rId4" Type="http://schemas.openxmlformats.org/officeDocument/2006/relationships/hyperlink" Target="http://culturenet.cz" TargetMode="External"/><Relationship Id="rId5" Type="http://schemas.openxmlformats.org/officeDocument/2006/relationships/hyperlink" Target="http://iLiteratura.cz" TargetMode="External"/><Relationship Id="rId6" Type="http://schemas.openxmlformats.org/officeDocument/2006/relationships/hyperlink" Target="http://H7O.cz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Knižní kultura a prax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10306"/>
                    </a:gs>
                    <a:gs pos="100000">
                      <a:srgbClr val="000000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Knižní kultura a praxe</a:t>
            </a:r>
          </a:p>
        </p:txBody>
      </p:sp>
      <p:sp>
        <p:nvSpPr>
          <p:cNvPr id="160" name="23. 2. 2023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23. 2. 2023</a:t>
            </a:r>
          </a:p>
        </p:txBody>
      </p:sp>
      <p:sp>
        <p:nvSpPr>
          <p:cNvPr id="161" name="Informace k předmětu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Informace k předmětu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Aktuální problémy knižního trhu"/>
          <p:cNvSpPr txBox="1"/>
          <p:nvPr>
            <p:ph type="body" sz="half" idx="1"/>
          </p:nvPr>
        </p:nvSpPr>
        <p:spPr>
          <a:xfrm>
            <a:off x="1270000" y="3363682"/>
            <a:ext cx="21844000" cy="4488604"/>
          </a:xfrm>
          <a:prstGeom prst="rect">
            <a:avLst/>
          </a:prstGeom>
        </p:spPr>
        <p:txBody>
          <a:bodyPr/>
          <a:lstStyle>
            <a:lvl1pPr>
              <a:defRPr spc="-235" sz="11800">
                <a:solidFill>
                  <a:srgbClr val="000000"/>
                </a:solidFill>
              </a:defRPr>
            </a:lvl1pPr>
          </a:lstStyle>
          <a:p>
            <a:pPr/>
            <a:r>
              <a:t>Aktuální problémy knižního trhu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“Bibliodiverzita"/>
          <p:cNvSpPr txBox="1"/>
          <p:nvPr>
            <p:ph type="body" sz="half" idx="1"/>
          </p:nvPr>
        </p:nvSpPr>
        <p:spPr>
          <a:xfrm>
            <a:off x="1270000" y="2714503"/>
            <a:ext cx="21844000" cy="44886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“Bibliodiverzita</a:t>
            </a:r>
          </a:p>
        </p:txBody>
      </p:sp>
      <p:sp>
        <p:nvSpPr>
          <p:cNvPr id="203" name="…je komplexní soběstačný systém vyprávění, psaní, vydávání a jiné produkce ústní slovesnosti a literatury. Spisovatele a producenty lze přirovnat k obyvatelům ekosystému. Bibliodiverzita přispívá k prosperující, živé kultuře a ke zdravému ekosociálnímu s"/>
          <p:cNvSpPr txBox="1"/>
          <p:nvPr>
            <p:ph type="body" idx="21"/>
          </p:nvPr>
        </p:nvSpPr>
        <p:spPr>
          <a:xfrm>
            <a:off x="1270000" y="6848399"/>
            <a:ext cx="21844000" cy="36160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420623" indent="-210311" algn="just" defTabSz="315468">
              <a:lnSpc>
                <a:spcPts val="7800"/>
              </a:lnSpc>
              <a:defRPr sz="55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104"/>
            </a:pPr>
            <a:r>
              <a:rPr sz="5520"/>
              <a:t>…je komplexní soběstačný systém vyprávění, psaní, vydávání a jiné produkce ústní slovesnosti a literatury. Spisovatele a producenty lze přirovnat k obyvatelům ekosystému. Bibliodiverzita přispívá k prosperující, živé kultuře a ke zdravému ekosociálnímu systému.“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o to je? Jak tomu rozumět?"/>
          <p:cNvSpPr txBox="1"/>
          <p:nvPr>
            <p:ph type="body" sz="half" idx="1"/>
          </p:nvPr>
        </p:nvSpPr>
        <p:spPr>
          <a:xfrm>
            <a:off x="1270000" y="4226614"/>
            <a:ext cx="21844000" cy="4488604"/>
          </a:xfrm>
          <a:prstGeom prst="rect">
            <a:avLst/>
          </a:prstGeom>
        </p:spPr>
        <p:txBody>
          <a:bodyPr/>
          <a:lstStyle>
            <a:lvl1pPr defTabSz="2340805">
              <a:defRPr spc="-278" sz="13920">
                <a:solidFill>
                  <a:srgbClr val="000000"/>
                </a:solidFill>
              </a:defRPr>
            </a:lvl1pPr>
          </a:lstStyle>
          <a:p>
            <a:pPr/>
            <a:r>
              <a:t>Co to je? Jak tomu rozumět?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Bibliodiverzita v praxi"/>
          <p:cNvSpPr txBox="1"/>
          <p:nvPr>
            <p:ph type="body" sz="half" idx="1"/>
          </p:nvPr>
        </p:nvSpPr>
        <p:spPr>
          <a:xfrm>
            <a:off x="3174587" y="3900381"/>
            <a:ext cx="18034826" cy="4488604"/>
          </a:xfrm>
          <a:prstGeom prst="rect">
            <a:avLst/>
          </a:prstGeom>
        </p:spPr>
        <p:txBody>
          <a:bodyPr/>
          <a:lstStyle>
            <a:lvl1pPr>
              <a:defRPr spc="-250" sz="12500">
                <a:solidFill>
                  <a:srgbClr val="000000"/>
                </a:solidFill>
              </a:defRPr>
            </a:lvl1pPr>
          </a:lstStyle>
          <a:p>
            <a:pPr/>
            <a:r>
              <a:t>Bibliodiverzita v praxi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o čteme? II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Co čteme? II.</a:t>
            </a:r>
          </a:p>
        </p:txBody>
      </p:sp>
      <p:sp>
        <p:nvSpPr>
          <p:cNvPr id="216" name="Dáváme prostor i jiným perspektivám, zkušenostem a hlasům?"/>
          <p:cNvSpPr txBox="1"/>
          <p:nvPr/>
        </p:nvSpPr>
        <p:spPr>
          <a:xfrm>
            <a:off x="1270000" y="8299803"/>
            <a:ext cx="218440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4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Dáváme prostor i jiným perspektivám, zkušenostem a hlasům?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Vlastní pokoj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Vlastní pokoj</a:t>
            </a:r>
          </a:p>
        </p:txBody>
      </p:sp>
      <p:sp>
        <p:nvSpPr>
          <p:cNvPr id="221" name="Za jakých podmínek u nás knihy vznikají?"/>
          <p:cNvSpPr txBox="1"/>
          <p:nvPr/>
        </p:nvSpPr>
        <p:spPr>
          <a:xfrm>
            <a:off x="1270000" y="8299803"/>
            <a:ext cx="218440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sz="4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Za jakých podmínek u nás knihy vznikají?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Knihkupectví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Knihkupectví</a:t>
            </a:r>
          </a:p>
        </p:txBody>
      </p:sp>
      <p:pic>
        <p:nvPicPr>
          <p:cNvPr id="226" name="IMG_4478.JPG" descr="IMG_447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75" y="2768735"/>
            <a:ext cx="12032213" cy="9024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_IG_0834_NAHLED.jpg" descr="_IG_0834_NAHLE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22920" y="2780245"/>
            <a:ext cx="13636176" cy="9090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186156"/>
                <a:satOff val="5698"/>
                <a:lumOff val="16186"/>
              </a:schemeClr>
            </a:gs>
            <a:gs pos="100000">
              <a:schemeClr val="accent2">
                <a:hueOff val="1581656"/>
                <a:lumOff val="3588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Desatero dobrého nákupu knih"/>
          <p:cNvSpPr txBox="1"/>
          <p:nvPr/>
        </p:nvSpPr>
        <p:spPr>
          <a:xfrm>
            <a:off x="3047848" y="792565"/>
            <a:ext cx="18288305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400"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Desatero dobrého nákupu knih</a:t>
            </a:r>
          </a:p>
        </p:txBody>
      </p:sp>
      <p:sp>
        <p:nvSpPr>
          <p:cNvPr id="232" name="Najdi si svého knihkupce či knihkupkyni a nakupuj tam.…"/>
          <p:cNvSpPr txBox="1"/>
          <p:nvPr/>
        </p:nvSpPr>
        <p:spPr>
          <a:xfrm>
            <a:off x="470326" y="2120186"/>
            <a:ext cx="23443347" cy="1032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006475" indent="-777875" algn="just" defTabSz="449580">
              <a:lnSpc>
                <a:spcPct val="115000"/>
              </a:lnSpc>
              <a:buSzPct val="100000"/>
              <a:buAutoNum type="arabicPeriod" startAt="1"/>
              <a:defRPr sz="42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Najdi si svého knihkupce či knihkupkyni a nakupuj tam.</a:t>
            </a:r>
          </a:p>
          <a:p>
            <a:pPr marL="1006475" indent="-777875" algn="just" defTabSz="449580">
              <a:lnSpc>
                <a:spcPct val="115000"/>
              </a:lnSpc>
              <a:buSzPct val="100000"/>
              <a:buAutoNum type="arabicPeriod" startAt="1"/>
              <a:defRPr sz="42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Podporuj své oblíbené nakladatele a nakupuj přímo od nich.</a:t>
            </a:r>
          </a:p>
          <a:p>
            <a:pPr marL="1006475" indent="-777875" algn="just" defTabSz="449580">
              <a:lnSpc>
                <a:spcPct val="115000"/>
              </a:lnSpc>
              <a:buSzPct val="100000"/>
              <a:buAutoNum type="arabicPeriod" startAt="1"/>
              <a:defRPr sz="42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Než knihu koupíš na velkém e-shopu, podívej se, jestli nemá nakladatel svůj e-shop.</a:t>
            </a:r>
          </a:p>
          <a:p>
            <a:pPr marL="1006475" indent="-777875" algn="just" defTabSz="449580">
              <a:lnSpc>
                <a:spcPct val="115000"/>
              </a:lnSpc>
              <a:buSzPct val="100000"/>
              <a:buAutoNum type="arabicPeriod" startAt="1"/>
              <a:defRPr sz="42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Nekupuj nutně za nejnižší cenu, když připlatíš, může to pomoci třeba větší odměně pro tvé oblíbené autorky a autory.</a:t>
            </a:r>
          </a:p>
          <a:p>
            <a:pPr marL="1006475" indent="-777875" algn="just" defTabSz="449580">
              <a:lnSpc>
                <a:spcPct val="115000"/>
              </a:lnSpc>
              <a:buSzPct val="100000"/>
              <a:buAutoNum type="arabicPeriod" startAt="1"/>
              <a:defRPr sz="42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Nezapomeň, že tvou slevu zaplatí v tom řetězci někdo jiný, většinou ten nejslabší.</a:t>
            </a:r>
          </a:p>
          <a:p>
            <a:pPr marL="1006475" indent="-777875" algn="just" defTabSz="449580">
              <a:lnSpc>
                <a:spcPct val="115000"/>
              </a:lnSpc>
              <a:buSzPct val="100000"/>
              <a:buAutoNum type="arabicPeriod" startAt="1"/>
              <a:defRPr sz="42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Choď na knižní veletrhy.</a:t>
            </a:r>
          </a:p>
          <a:p>
            <a:pPr marL="1006475" indent="-777875" algn="just" defTabSz="449580">
              <a:lnSpc>
                <a:spcPct val="115000"/>
              </a:lnSpc>
              <a:buSzPct val="100000"/>
              <a:buAutoNum type="arabicPeriod" startAt="1"/>
              <a:defRPr sz="42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Choď do antikvariátů.</a:t>
            </a:r>
          </a:p>
          <a:p>
            <a:pPr marL="1006475" indent="-777875" algn="just" defTabSz="449580">
              <a:lnSpc>
                <a:spcPct val="115000"/>
              </a:lnSpc>
              <a:buSzPct val="100000"/>
              <a:buAutoNum type="arabicPeriod" startAt="1"/>
              <a:defRPr sz="42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Choď do knihovny.</a:t>
            </a:r>
          </a:p>
          <a:p>
            <a:pPr marL="1006475" indent="-777875" algn="just" defTabSz="449580">
              <a:lnSpc>
                <a:spcPct val="115000"/>
              </a:lnSpc>
              <a:buSzPct val="100000"/>
              <a:buAutoNum type="arabicPeriod" startAt="1"/>
              <a:defRPr sz="42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Nepotřebné knihy dávej do knihovny, antikvariátu, knihobudky nebo kamarádům. Chovej se udržitelně.</a:t>
            </a:r>
          </a:p>
          <a:p>
            <a:pPr marL="1006475" indent="-777875" algn="just" defTabSz="449580">
              <a:lnSpc>
                <a:spcPct val="115000"/>
              </a:lnSpc>
              <a:buSzPct val="100000"/>
              <a:buAutoNum type="arabicPeriod" startAt="1"/>
              <a:defRPr sz="42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Hlavně čti různé žánry i literatury, zajímej se o jiné zkušenosti. Každý den přečti aspoň kousek. Čtení léčí.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Díky za pozornost. A čtěte."/>
          <p:cNvSpPr txBox="1"/>
          <p:nvPr>
            <p:ph type="body" sz="half" idx="1"/>
          </p:nvPr>
        </p:nvSpPr>
        <p:spPr>
          <a:xfrm>
            <a:off x="1270000" y="3550257"/>
            <a:ext cx="21844000" cy="4488604"/>
          </a:xfrm>
          <a:prstGeom prst="rect">
            <a:avLst/>
          </a:prstGeom>
        </p:spPr>
        <p:txBody>
          <a:bodyPr/>
          <a:lstStyle>
            <a:lvl1pPr defTabSz="1584920">
              <a:defRPr spc="-291" sz="14559">
                <a:solidFill>
                  <a:srgbClr val="000000"/>
                </a:solidFill>
              </a:defRPr>
            </a:lvl1pPr>
          </a:lstStyle>
          <a:p>
            <a:pPr/>
            <a:r>
              <a:t>Díky za pozornost. A čtěte.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F5D64D7A-EA27-444B-8238-54A66A2C0248.jpeg" descr="F5D64D7A-EA27-444B-8238-54A66A2C024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3689356" y="-56948"/>
            <a:ext cx="10708535" cy="14278046"/>
          </a:xfrm>
          <a:prstGeom prst="rect">
            <a:avLst/>
          </a:prstGeom>
        </p:spPr>
      </p:pic>
      <p:sp>
        <p:nvSpPr>
          <p:cNvPr id="164" name="Vyučující"/>
          <p:cNvSpPr txBox="1"/>
          <p:nvPr>
            <p:ph type="title"/>
          </p:nvPr>
        </p:nvSpPr>
        <p:spPr>
          <a:xfrm>
            <a:off x="938244" y="1420642"/>
            <a:ext cx="9652001" cy="3200202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Vyučující</a:t>
            </a:r>
          </a:p>
        </p:txBody>
      </p:sp>
      <p:sp>
        <p:nvSpPr>
          <p:cNvPr id="165" name="Anna Štičková…"/>
          <p:cNvSpPr txBox="1"/>
          <p:nvPr>
            <p:ph type="body" sz="quarter" idx="1"/>
          </p:nvPr>
        </p:nvSpPr>
        <p:spPr>
          <a:xfrm>
            <a:off x="938244" y="5305008"/>
            <a:ext cx="9652001" cy="5664201"/>
          </a:xfrm>
          <a:prstGeom prst="rect">
            <a:avLst/>
          </a:prstGeom>
        </p:spPr>
        <p:txBody>
          <a:bodyPr anchor="ctr"/>
          <a:lstStyle/>
          <a:p>
            <a:pPr marL="628650" indent="-628650" algn="l">
              <a:lnSpc>
                <a:spcPct val="120000"/>
              </a:lnSpc>
              <a:buSzPct val="50000"/>
              <a:buBlip>
                <a:blip r:embed="rId3"/>
              </a:buBlip>
            </a:pPr>
            <a:r>
              <a:t>Anna Štičková</a:t>
            </a:r>
          </a:p>
          <a:p>
            <a:pPr marL="628650" indent="-628650" algn="l">
              <a:lnSpc>
                <a:spcPct val="120000"/>
              </a:lnSpc>
              <a:buSzPct val="50000"/>
              <a:buBlip>
                <a:blip r:embed="rId3"/>
              </a:buBlip>
            </a:pPr>
            <a:r>
              <a:t> </a:t>
            </a:r>
            <a:r>
              <a:rPr u="sng">
                <a:hlinkClick r:id="rId4" invalidUrl="" action="" tgtFrame="" tooltip="" history="1" highlightClick="0" endSnd="0"/>
              </a:rPr>
              <a:t>stickovaanna@gmail.com</a:t>
            </a:r>
          </a:p>
          <a:p>
            <a:pPr marL="628650" indent="-628650" algn="l">
              <a:lnSpc>
                <a:spcPct val="120000"/>
              </a:lnSpc>
              <a:buSzPct val="50000"/>
              <a:buBlip>
                <a:blip r:embed="rId3"/>
              </a:buBlip>
            </a:pPr>
            <a:r>
              <a:t>Konzultační hodiny – po domluvě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Jednotlivé přednášky a hos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Jednotlivé přednášky a hosté</a:t>
            </a:r>
          </a:p>
        </p:txBody>
      </p:sp>
      <p:sp>
        <p:nvSpPr>
          <p:cNvPr id="168" name="Jak vzniká kniha – Pavla Nejedlá (Host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Tx/>
              <a:buSzPct val="50000"/>
              <a:buBlip>
                <a:blip r:embed="rId2"/>
              </a:buBlip>
            </a:pPr>
            <a:r>
              <a:t>Jak vzniká kniha – Pavla Nejedlá (Host)</a:t>
            </a:r>
          </a:p>
          <a:p>
            <a:pPr>
              <a:buClrTx/>
              <a:buSzPct val="50000"/>
              <a:buBlip>
                <a:blip r:embed="rId2"/>
              </a:buBlip>
            </a:pPr>
            <a:r>
              <a:t>Aktuální situace – Ondřej Lipár (Asociace spisovatelů)</a:t>
            </a:r>
          </a:p>
          <a:p>
            <a:pPr>
              <a:buClrTx/>
              <a:buSzPct val="50000"/>
              <a:buBlip>
                <a:blip r:embed="rId2"/>
              </a:buBlip>
            </a:pPr>
            <a:r>
              <a:t>Financování knih</a:t>
            </a:r>
          </a:p>
          <a:p>
            <a:pPr>
              <a:buClrTx/>
              <a:buSzPct val="50000"/>
              <a:buBlip>
                <a:blip r:embed="rId2"/>
              </a:buBlip>
            </a:pPr>
            <a:r>
              <a:t>Knižní marketing</a:t>
            </a:r>
          </a:p>
          <a:p>
            <a:pPr>
              <a:buClrTx/>
              <a:buSzPct val="50000"/>
              <a:buBlip>
                <a:blip r:embed="rId2"/>
              </a:buBlip>
            </a:pPr>
            <a:r>
              <a:t>Knižní distribuce – Veronika Benešová Hudečková (verzone, 2veverky)</a:t>
            </a:r>
          </a:p>
          <a:p>
            <a:pPr>
              <a:buClrTx/>
              <a:buSzPct val="50000"/>
              <a:buBlip>
                <a:blip r:embed="rId2"/>
              </a:buBlip>
            </a:pPr>
            <a:r>
              <a:t>Závěrečná diskuse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290_big.jpg" descr="290_big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9156336" y="7447383"/>
            <a:ext cx="4507133" cy="5841244"/>
          </a:xfrm>
          <a:prstGeom prst="rect">
            <a:avLst/>
          </a:prstGeom>
        </p:spPr>
      </p:pic>
      <p:pic>
        <p:nvPicPr>
          <p:cNvPr id="171" name="98889397_jak-se-dela-kniha-1.jpg" descr="98889397_jak-se-dela-kniha-1.jp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2066" r="0" b="0"/>
          <a:stretch>
            <a:fillRect/>
          </a:stretch>
        </p:blipFill>
        <p:spPr>
          <a:xfrm>
            <a:off x="10126131" y="411997"/>
            <a:ext cx="4795272" cy="6542667"/>
          </a:xfrm>
          <a:prstGeom prst="rect">
            <a:avLst/>
          </a:prstGeom>
        </p:spPr>
      </p:pic>
      <p:pic>
        <p:nvPicPr>
          <p:cNvPr id="172" name="600_00.jpg" descr="600_00.jp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6736" t="0" r="16736" b="0"/>
          <a:stretch>
            <a:fillRect/>
          </a:stretch>
        </p:blipFill>
        <p:spPr>
          <a:xfrm>
            <a:off x="393395" y="2592463"/>
            <a:ext cx="9152312" cy="10317847"/>
          </a:xfrm>
          <a:prstGeom prst="rect">
            <a:avLst/>
          </a:prstGeom>
        </p:spPr>
      </p:pic>
      <p:sp>
        <p:nvSpPr>
          <p:cNvPr id="173" name="Povinná literatura"/>
          <p:cNvSpPr txBox="1"/>
          <p:nvPr/>
        </p:nvSpPr>
        <p:spPr>
          <a:xfrm>
            <a:off x="286923" y="555597"/>
            <a:ext cx="9934002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252" sz="8400"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Povinná literatura</a:t>
            </a:r>
          </a:p>
        </p:txBody>
      </p:sp>
      <p:pic>
        <p:nvPicPr>
          <p:cNvPr id="174" name="Snímek obrazovky 2022-02-16 v 10.23.25.png" descr="Snímek obrazovky 2022-02-16 v 10.23.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01974" y="411997"/>
            <a:ext cx="4618884" cy="6542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big_preknizkovano-HxD-207719.jpg" descr="big_preknizkovano-HxD-207719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443380" y="7313850"/>
            <a:ext cx="4218421" cy="610827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Doporučená"/>
          <p:cNvSpPr txBox="1"/>
          <p:nvPr/>
        </p:nvSpPr>
        <p:spPr>
          <a:xfrm>
            <a:off x="8658566" y="7148191"/>
            <a:ext cx="673511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Doporučená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odmínky ukončení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Podmínky ukončení</a:t>
            </a:r>
          </a:p>
        </p:txBody>
      </p:sp>
      <p:sp>
        <p:nvSpPr>
          <p:cNvPr id="179" name="???"/>
          <p:cNvSpPr txBox="1"/>
          <p:nvPr>
            <p:ph type="body" sz="half" idx="1"/>
          </p:nvPr>
        </p:nvSpPr>
        <p:spPr>
          <a:xfrm>
            <a:off x="630186" y="2821695"/>
            <a:ext cx="10358218" cy="8432801"/>
          </a:xfrm>
          <a:prstGeom prst="rect">
            <a:avLst/>
          </a:prstGeom>
        </p:spPr>
        <p:txBody>
          <a:bodyPr/>
          <a:lstStyle>
            <a:lvl1pPr>
              <a:buClrTx/>
              <a:buSzPct val="50000"/>
              <a:buBlip>
                <a:blip r:embed="rId2"/>
              </a:buBlip>
            </a:lvl1pPr>
          </a:lstStyle>
          <a:p>
            <a:pPr/>
            <a:r>
              <a:t>???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DBF8C8F7-8527-465B-956D-64F9BB9DB956_1_201_a.jpeg" descr="DBF8C8F7-8527-465B-956D-64F9BB9DB956_1_201_a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321366" y="1806971"/>
            <a:ext cx="13567085" cy="10102123"/>
          </a:xfrm>
          <a:prstGeom prst="rect">
            <a:avLst/>
          </a:prstGeom>
        </p:spPr>
      </p:pic>
      <p:sp>
        <p:nvSpPr>
          <p:cNvPr id="182" name="Užitečné odkazy"/>
          <p:cNvSpPr txBox="1"/>
          <p:nvPr>
            <p:ph type="title"/>
          </p:nvPr>
        </p:nvSpPr>
        <p:spPr>
          <a:xfrm>
            <a:off x="559096" y="851919"/>
            <a:ext cx="9652001" cy="3200202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Užitečné odkazy</a:t>
            </a:r>
          </a:p>
        </p:txBody>
      </p:sp>
      <p:sp>
        <p:nvSpPr>
          <p:cNvPr id="183" name="culturenet.cz (newsletter)…"/>
          <p:cNvSpPr txBox="1"/>
          <p:nvPr>
            <p:ph type="body" sz="quarter" idx="1"/>
          </p:nvPr>
        </p:nvSpPr>
        <p:spPr>
          <a:xfrm>
            <a:off x="1270000" y="4333439"/>
            <a:ext cx="9652000" cy="5664201"/>
          </a:xfrm>
          <a:prstGeom prst="rect">
            <a:avLst/>
          </a:prstGeom>
        </p:spPr>
        <p:txBody>
          <a:bodyPr/>
          <a:lstStyle/>
          <a:p>
            <a:pPr marL="533400" indent="-533400" algn="l">
              <a:buSzPct val="36000"/>
              <a:buBlip>
                <a:blip r:embed="rId3"/>
              </a:buBlip>
            </a:pPr>
            <a:r>
              <a:rPr u="sng">
                <a:hlinkClick r:id="rId4" invalidUrl="" action="" tgtFrame="" tooltip="" history="1" highlightClick="0" endSnd="0"/>
              </a:rPr>
              <a:t>culturenet.cz</a:t>
            </a:r>
            <a:r>
              <a:t> (newsletter)</a:t>
            </a:r>
          </a:p>
          <a:p>
            <a:pPr marL="533400" indent="-533400" algn="l">
              <a:buSzPct val="36000"/>
              <a:buBlip>
                <a:blip r:embed="rId3"/>
              </a:buBlip>
            </a:pPr>
            <a:r>
              <a:rPr u="sng">
                <a:hlinkClick r:id="rId5" invalidUrl="" action="" tgtFrame="" tooltip="" history="1" highlightClick="0" endSnd="0"/>
              </a:rPr>
              <a:t>iLiteratura.cz</a:t>
            </a:r>
          </a:p>
          <a:p>
            <a:pPr marL="533400" indent="-533400" algn="l">
              <a:buSzPct val="36000"/>
              <a:buBlip>
                <a:blip r:embed="rId3"/>
              </a:buBlip>
            </a:pPr>
            <a:r>
              <a:rPr u="sng">
                <a:hlinkClick r:id="rId6" invalidUrl="" action="" tgtFrame="" tooltip="" history="1" highlightClick="0" endSnd="0"/>
              </a:rPr>
              <a:t>H7O.cz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o čteme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Co čteme?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Kde nakupujete knihy?"/>
          <p:cNvSpPr txBox="1"/>
          <p:nvPr>
            <p:ph type="body" sz="half" idx="1"/>
          </p:nvPr>
        </p:nvSpPr>
        <p:spPr>
          <a:xfrm>
            <a:off x="1270000" y="3363682"/>
            <a:ext cx="21844000" cy="4488604"/>
          </a:xfrm>
          <a:prstGeom prst="rect">
            <a:avLst/>
          </a:prstGeom>
        </p:spPr>
        <p:txBody>
          <a:bodyPr/>
          <a:lstStyle>
            <a:lvl1pPr>
              <a:defRPr spc="-248" sz="12400">
                <a:solidFill>
                  <a:srgbClr val="000000"/>
                </a:solidFill>
              </a:defRPr>
            </a:lvl1pPr>
          </a:lstStyle>
          <a:p>
            <a:pPr/>
            <a:r>
              <a:t>Kde nakupujete knihy? </a:t>
            </a:r>
          </a:p>
        </p:txBody>
      </p:sp>
      <p:sp>
        <p:nvSpPr>
          <p:cNvPr id="190" name="A proč tam?"/>
          <p:cNvSpPr txBox="1"/>
          <p:nvPr>
            <p:ph type="body" idx="21"/>
          </p:nvPr>
        </p:nvSpPr>
        <p:spPr>
          <a:xfrm>
            <a:off x="1270000" y="8299803"/>
            <a:ext cx="21844000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 proč tam?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Kdo je kdo na knižním trhu"/>
          <p:cNvSpPr txBox="1"/>
          <p:nvPr>
            <p:ph type="body" sz="half" idx="1"/>
          </p:nvPr>
        </p:nvSpPr>
        <p:spPr>
          <a:xfrm>
            <a:off x="1270000" y="3363682"/>
            <a:ext cx="21844000" cy="4488604"/>
          </a:xfrm>
          <a:prstGeom prst="rect">
            <a:avLst/>
          </a:prstGeom>
        </p:spPr>
        <p:txBody>
          <a:bodyPr/>
          <a:lstStyle>
            <a:lvl1pPr>
              <a:defRPr spc="-248" sz="12400">
                <a:solidFill>
                  <a:srgbClr val="000000"/>
                </a:solidFill>
              </a:defRPr>
            </a:lvl1pPr>
          </a:lstStyle>
          <a:p>
            <a:pPr/>
            <a:r>
              <a:t>Kdo je kdo na knižním trhu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