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Helvetica Neue"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4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š Urválek" userId="04b5e984-da2c-4d5a-b59b-f58b39c7cafc" providerId="ADAL" clId="{4066529F-8920-4EB8-A8F1-8E1CCB7DAF66}"/>
    <pc:docChg chg="custSel modSld">
      <pc:chgData name="Aleš Urválek" userId="04b5e984-da2c-4d5a-b59b-f58b39c7cafc" providerId="ADAL" clId="{4066529F-8920-4EB8-A8F1-8E1CCB7DAF66}" dt="2023-05-03T14:35:50.839" v="4" actId="27636"/>
      <pc:docMkLst>
        <pc:docMk/>
      </pc:docMkLst>
      <pc:sldChg chg="modSp mod">
        <pc:chgData name="Aleš Urválek" userId="04b5e984-da2c-4d5a-b59b-f58b39c7cafc" providerId="ADAL" clId="{4066529F-8920-4EB8-A8F1-8E1CCB7DAF66}" dt="2023-05-03T14:35:50.570" v="0" actId="27636"/>
        <pc:sldMkLst>
          <pc:docMk/>
          <pc:sldMk cId="0" sldId="261"/>
        </pc:sldMkLst>
        <pc:spChg chg="mod">
          <ac:chgData name="Aleš Urválek" userId="04b5e984-da2c-4d5a-b59b-f58b39c7cafc" providerId="ADAL" clId="{4066529F-8920-4EB8-A8F1-8E1CCB7DAF66}" dt="2023-05-03T14:35:50.570" v="0" actId="27636"/>
          <ac:spMkLst>
            <pc:docMk/>
            <pc:sldMk cId="0" sldId="261"/>
            <ac:spMk id="119" creationId="{00000000-0000-0000-0000-000000000000}"/>
          </ac:spMkLst>
        </pc:spChg>
      </pc:sldChg>
      <pc:sldChg chg="modSp mod">
        <pc:chgData name="Aleš Urválek" userId="04b5e984-da2c-4d5a-b59b-f58b39c7cafc" providerId="ADAL" clId="{4066529F-8920-4EB8-A8F1-8E1CCB7DAF66}" dt="2023-05-03T14:35:50.677" v="1" actId="27636"/>
        <pc:sldMkLst>
          <pc:docMk/>
          <pc:sldMk cId="0" sldId="264"/>
        </pc:sldMkLst>
        <pc:spChg chg="mod">
          <ac:chgData name="Aleš Urválek" userId="04b5e984-da2c-4d5a-b59b-f58b39c7cafc" providerId="ADAL" clId="{4066529F-8920-4EB8-A8F1-8E1CCB7DAF66}" dt="2023-05-03T14:35:50.677" v="1" actId="27636"/>
          <ac:spMkLst>
            <pc:docMk/>
            <pc:sldMk cId="0" sldId="264"/>
            <ac:spMk id="138" creationId="{00000000-0000-0000-0000-000000000000}"/>
          </ac:spMkLst>
        </pc:spChg>
      </pc:sldChg>
      <pc:sldChg chg="modSp mod">
        <pc:chgData name="Aleš Urválek" userId="04b5e984-da2c-4d5a-b59b-f58b39c7cafc" providerId="ADAL" clId="{4066529F-8920-4EB8-A8F1-8E1CCB7DAF66}" dt="2023-05-03T14:35:50.692" v="2" actId="27636"/>
        <pc:sldMkLst>
          <pc:docMk/>
          <pc:sldMk cId="0" sldId="265"/>
        </pc:sldMkLst>
        <pc:spChg chg="mod">
          <ac:chgData name="Aleš Urválek" userId="04b5e984-da2c-4d5a-b59b-f58b39c7cafc" providerId="ADAL" clId="{4066529F-8920-4EB8-A8F1-8E1CCB7DAF66}" dt="2023-05-03T14:35:50.692" v="2" actId="27636"/>
          <ac:spMkLst>
            <pc:docMk/>
            <pc:sldMk cId="0" sldId="265"/>
            <ac:spMk id="145" creationId="{00000000-0000-0000-0000-000000000000}"/>
          </ac:spMkLst>
        </pc:spChg>
      </pc:sldChg>
      <pc:sldChg chg="modSp mod">
        <pc:chgData name="Aleš Urválek" userId="04b5e984-da2c-4d5a-b59b-f58b39c7cafc" providerId="ADAL" clId="{4066529F-8920-4EB8-A8F1-8E1CCB7DAF66}" dt="2023-05-03T14:35:50.692" v="3" actId="27636"/>
        <pc:sldMkLst>
          <pc:docMk/>
          <pc:sldMk cId="0" sldId="266"/>
        </pc:sldMkLst>
        <pc:spChg chg="mod">
          <ac:chgData name="Aleš Urválek" userId="04b5e984-da2c-4d5a-b59b-f58b39c7cafc" providerId="ADAL" clId="{4066529F-8920-4EB8-A8F1-8E1CCB7DAF66}" dt="2023-05-03T14:35:50.692" v="3" actId="27636"/>
          <ac:spMkLst>
            <pc:docMk/>
            <pc:sldMk cId="0" sldId="266"/>
            <ac:spMk id="151" creationId="{00000000-0000-0000-0000-000000000000}"/>
          </ac:spMkLst>
        </pc:spChg>
      </pc:sldChg>
      <pc:sldChg chg="modSp mod">
        <pc:chgData name="Aleš Urválek" userId="04b5e984-da2c-4d5a-b59b-f58b39c7cafc" providerId="ADAL" clId="{4066529F-8920-4EB8-A8F1-8E1CCB7DAF66}" dt="2023-05-03T14:35:50.839" v="4" actId="27636"/>
        <pc:sldMkLst>
          <pc:docMk/>
          <pc:sldMk cId="0" sldId="272"/>
        </pc:sldMkLst>
        <pc:spChg chg="mod">
          <ac:chgData name="Aleš Urválek" userId="04b5e984-da2c-4d5a-b59b-f58b39c7cafc" providerId="ADAL" clId="{4066529F-8920-4EB8-A8F1-8E1CCB7DAF66}" dt="2023-05-03T14:35:50.839" v="4" actId="27636"/>
          <ac:spMkLst>
            <pc:docMk/>
            <pc:sldMk cId="0" sldId="272"/>
            <ac:spMk id="19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Úvodní snímek"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svislý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vislý nadpis a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áhlaví oddílu"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ání"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nom nadpis"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ý"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titulkem"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brázek s titulkem"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youtube.com/watch?v=vFvggvdfIiY" TargetMode="External"/><Relationship Id="rId3" Type="http://schemas.openxmlformats.org/officeDocument/2006/relationships/hyperlink" Target="https://de.wikipedia.org/wiki/Aleida_Assmann" TargetMode="External"/><Relationship Id="rId7" Type="http://schemas.openxmlformats.org/officeDocument/2006/relationships/hyperlink" Target="https://www.youtube.com/watch?v=va4aFFuKe6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youtube.com/watch?v=bCeLJQbMEzw" TargetMode="External"/><Relationship Id="rId5" Type="http://schemas.openxmlformats.org/officeDocument/2006/relationships/hyperlink" Target="https://www.goethe.de/ins/br/de/kul/fok/cul/20809570.html" TargetMode="External"/><Relationship Id="rId4" Type="http://schemas.openxmlformats.org/officeDocument/2006/relationships/hyperlink" Target="https://www.litwiss.uni-konstanz.de/british-and-american-studies/team/prof-em-dr-dr-hc-aleida-assmann/" TargetMode="External"/><Relationship Id="rId9" Type="http://schemas.openxmlformats.org/officeDocument/2006/relationships/hyperlink" Target="https://www.zeit.de/kultur/2020-12/aleida-assmann-corona-kollektives-gedaechtnis-erinnern?utm_referrer=https%3A%2F%2Fwww.google.com%2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524000" y="701040"/>
            <a:ext cx="9144000" cy="2727960"/>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dk1"/>
              </a:buClr>
              <a:buSzPct val="136363"/>
              <a:buFont typeface="Calibri"/>
              <a:buNone/>
            </a:pPr>
            <a:br>
              <a:rPr lang="cs-CZ"/>
            </a:br>
            <a:br>
              <a:rPr lang="cs-CZ"/>
            </a:br>
            <a:br>
              <a:rPr lang="cs-CZ"/>
            </a:br>
            <a:br>
              <a:rPr lang="cs-CZ"/>
            </a:br>
            <a:br>
              <a:rPr lang="cs-CZ"/>
            </a:br>
            <a:br>
              <a:rPr lang="cs-CZ"/>
            </a:br>
            <a:br>
              <a:rPr lang="cs-CZ"/>
            </a:br>
            <a:r>
              <a:rPr lang="cs-CZ" sz="4400"/>
              <a:t>Aleida Assmann</a:t>
            </a:r>
            <a:br>
              <a:rPr lang="cs-CZ" sz="4400"/>
            </a:br>
            <a:r>
              <a:rPr lang="cs-CZ" sz="4400"/>
              <a:t>Das neue Unbehagen an der Erinnerungskultur</a:t>
            </a:r>
            <a:br>
              <a:rPr lang="cs-CZ" sz="4400"/>
            </a:br>
            <a:r>
              <a:rPr lang="cs-CZ" sz="4400"/>
              <a:t>Eine Intervention (2013)</a:t>
            </a:r>
            <a:endParaRPr sz="4400"/>
          </a:p>
        </p:txBody>
      </p:sp>
      <p:sp>
        <p:nvSpPr>
          <p:cNvPr id="85" name="Google Shape;85;p13"/>
          <p:cNvSpPr txBox="1">
            <a:spLocks noGrp="1"/>
          </p:cNvSpPr>
          <p:nvPr>
            <p:ph type="subTitle" idx="1"/>
          </p:nvPr>
        </p:nvSpPr>
        <p:spPr>
          <a:xfrm>
            <a:off x="-5209819" y="4014826"/>
            <a:ext cx="8216307" cy="154394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86" name="Google Shape;86;p13"/>
          <p:cNvPicPr preferRelativeResize="0"/>
          <p:nvPr/>
        </p:nvPicPr>
        <p:blipFill rotWithShape="1">
          <a:blip r:embed="rId3">
            <a:alphaModFix/>
          </a:blip>
          <a:srcRect/>
          <a:stretch/>
        </p:blipFill>
        <p:spPr>
          <a:xfrm>
            <a:off x="965201" y="701040"/>
            <a:ext cx="3728720" cy="5034597"/>
          </a:xfrm>
          <a:prstGeom prst="rect">
            <a:avLst/>
          </a:prstGeom>
          <a:noFill/>
          <a:ln>
            <a:noFill/>
          </a:ln>
        </p:spPr>
      </p:pic>
      <p:pic>
        <p:nvPicPr>
          <p:cNvPr id="87" name="Google Shape;87;p13" descr="Aleida Assmann - Wikiwand"/>
          <p:cNvPicPr preferRelativeResize="0"/>
          <p:nvPr/>
        </p:nvPicPr>
        <p:blipFill rotWithShape="1">
          <a:blip r:embed="rId4">
            <a:alphaModFix/>
          </a:blip>
          <a:srcRect/>
          <a:stretch/>
        </p:blipFill>
        <p:spPr>
          <a:xfrm>
            <a:off x="5149850" y="3348037"/>
            <a:ext cx="2693670" cy="2387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Vorderseite                           Rückseite</a:t>
            </a:r>
            <a:endParaRPr/>
          </a:p>
        </p:txBody>
      </p:sp>
      <p:sp>
        <p:nvSpPr>
          <p:cNvPr id="144" name="Google Shape;144;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cs-CZ"/>
              <a:t>In die deutsche EK. wurde viel investiert. Sie ist nicht zu übersehen, sichtbar und präsent. </a:t>
            </a:r>
            <a:endParaRPr/>
          </a:p>
          <a:p>
            <a:pPr marL="228600" lvl="0" indent="-228600" algn="l" rtl="0">
              <a:lnSpc>
                <a:spcPct val="90000"/>
              </a:lnSpc>
              <a:spcBef>
                <a:spcPts val="1000"/>
              </a:spcBef>
              <a:spcAft>
                <a:spcPts val="0"/>
              </a:spcAft>
              <a:buClr>
                <a:schemeClr val="dk1"/>
              </a:buClr>
              <a:buSzPct val="100000"/>
              <a:buChar char="•"/>
            </a:pPr>
            <a:r>
              <a:rPr lang="cs-CZ"/>
              <a:t>Trotzdem ist sie heute auf dem Prüfstand.</a:t>
            </a:r>
            <a:endParaRPr/>
          </a:p>
          <a:p>
            <a:pPr marL="228600" lvl="0" indent="-228600" algn="l" rtl="0">
              <a:lnSpc>
                <a:spcPct val="90000"/>
              </a:lnSpc>
              <a:spcBef>
                <a:spcPts val="1000"/>
              </a:spcBef>
              <a:spcAft>
                <a:spcPts val="0"/>
              </a:spcAft>
              <a:buClr>
                <a:schemeClr val="dk1"/>
              </a:buClr>
              <a:buSzPct val="100000"/>
              <a:buChar char="•"/>
            </a:pPr>
            <a:r>
              <a:rPr lang="cs-CZ"/>
              <a:t>Kritikpunkte werden aufgegriffen, um EK grundlegend zu befragen</a:t>
            </a:r>
            <a:endParaRPr/>
          </a:p>
          <a:p>
            <a:pPr marL="228600" lvl="0" indent="-228600" algn="l" rtl="0">
              <a:lnSpc>
                <a:spcPct val="90000"/>
              </a:lnSpc>
              <a:spcBef>
                <a:spcPts val="1000"/>
              </a:spcBef>
              <a:spcAft>
                <a:spcPts val="0"/>
              </a:spcAft>
              <a:buClr>
                <a:schemeClr val="dk1"/>
              </a:buClr>
              <a:buSzPct val="100000"/>
              <a:buChar char="•"/>
            </a:pPr>
            <a:r>
              <a:rPr lang="cs-CZ"/>
              <a:t>Welche Rolle, soll man fortsetzen, wie, wohin, mit wem?</a:t>
            </a:r>
            <a:endParaRPr/>
          </a:p>
          <a:p>
            <a:pPr marL="228600" lvl="0" indent="-228600" algn="l" rtl="0">
              <a:lnSpc>
                <a:spcPct val="90000"/>
              </a:lnSpc>
              <a:spcBef>
                <a:spcPts val="1000"/>
              </a:spcBef>
              <a:spcAft>
                <a:spcPts val="0"/>
              </a:spcAft>
              <a:buClr>
                <a:schemeClr val="dk1"/>
              </a:buClr>
              <a:buSzPct val="100000"/>
              <a:buChar char="•"/>
            </a:pPr>
            <a:r>
              <a:rPr lang="cs-CZ"/>
              <a:t>Wie ist es anderswo? Wege aus der Selbstbezüglichkeit. </a:t>
            </a:r>
            <a:endParaRPr/>
          </a:p>
        </p:txBody>
      </p:sp>
      <p:sp>
        <p:nvSpPr>
          <p:cNvPr id="145" name="Google Shape;145;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cs-CZ"/>
              <a:t>Ek. Vom Ausland aus als Erfolg, zu Hause Unbehagen</a:t>
            </a:r>
            <a:endParaRPr/>
          </a:p>
          <a:p>
            <a:pPr marL="228600" lvl="0" indent="-228600" algn="l" rtl="0">
              <a:lnSpc>
                <a:spcPct val="90000"/>
              </a:lnSpc>
              <a:spcBef>
                <a:spcPts val="1000"/>
              </a:spcBef>
              <a:spcAft>
                <a:spcPts val="0"/>
              </a:spcAft>
              <a:buClr>
                <a:schemeClr val="dk1"/>
              </a:buClr>
              <a:buSzPct val="100000"/>
              <a:buChar char="•"/>
            </a:pPr>
            <a:r>
              <a:rPr lang="cs-CZ"/>
              <a:t>Schwelle: Tod, Deutungsmacht, Einwanderer…. Erinnerung an Holocaust muss neu überdacht werden. </a:t>
            </a:r>
            <a:endParaRPr/>
          </a:p>
          <a:p>
            <a:pPr marL="228600" lvl="0" indent="-228600" algn="l" rtl="0">
              <a:lnSpc>
                <a:spcPct val="90000"/>
              </a:lnSpc>
              <a:spcBef>
                <a:spcPts val="1000"/>
              </a:spcBef>
              <a:spcAft>
                <a:spcPts val="0"/>
              </a:spcAft>
              <a:buClr>
                <a:schemeClr val="dk1"/>
              </a:buClr>
              <a:buSzPct val="100000"/>
              <a:buChar char="•"/>
            </a:pPr>
            <a:r>
              <a:rPr lang="cs-CZ"/>
              <a:t>Von der Sichtung der Kritik zum Überdenken der Lage</a:t>
            </a:r>
            <a:endParaRPr/>
          </a:p>
          <a:p>
            <a:pPr marL="228600" lvl="0" indent="-228600" algn="l" rtl="0">
              <a:lnSpc>
                <a:spcPct val="90000"/>
              </a:lnSpc>
              <a:spcBef>
                <a:spcPts val="1000"/>
              </a:spcBef>
              <a:spcAft>
                <a:spcPts val="0"/>
              </a:spcAft>
              <a:buClr>
                <a:schemeClr val="dk1"/>
              </a:buClr>
              <a:buSzPct val="100000"/>
              <a:buChar char="•"/>
            </a:pPr>
            <a:r>
              <a:rPr lang="cs-CZ"/>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txBox="1">
            <a:spLocks noGrp="1"/>
          </p:cNvSpPr>
          <p:nvPr>
            <p:ph type="title"/>
          </p:nvPr>
        </p:nvSpPr>
        <p:spPr>
          <a:xfrm>
            <a:off x="838200" y="365125"/>
            <a:ext cx="10515600" cy="2444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a:t>Was noch zum Buch? Faden, Punkte, Linien</a:t>
            </a:r>
            <a:endParaRPr/>
          </a:p>
        </p:txBody>
      </p:sp>
      <p:sp>
        <p:nvSpPr>
          <p:cNvPr id="151" name="Google Shape;151;p23"/>
          <p:cNvSpPr txBox="1">
            <a:spLocks noGrp="1"/>
          </p:cNvSpPr>
          <p:nvPr>
            <p:ph type="body" idx="1"/>
          </p:nvPr>
        </p:nvSpPr>
        <p:spPr>
          <a:xfrm>
            <a:off x="909320" y="779144"/>
            <a:ext cx="10515600" cy="5316855"/>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cs-CZ"/>
              <a:t>Kapitelüberblick?</a:t>
            </a:r>
            <a:endParaRPr/>
          </a:p>
          <a:p>
            <a:pPr marL="228600" lvl="0" indent="-228600" algn="l" rtl="0">
              <a:lnSpc>
                <a:spcPct val="90000"/>
              </a:lnSpc>
              <a:spcBef>
                <a:spcPts val="1000"/>
              </a:spcBef>
              <a:spcAft>
                <a:spcPts val="0"/>
              </a:spcAft>
              <a:buClr>
                <a:schemeClr val="dk1"/>
              </a:buClr>
              <a:buSzPts val="2800"/>
              <a:buChar char="•"/>
            </a:pPr>
            <a:r>
              <a:rPr lang="cs-CZ"/>
              <a:t>Gespräch mit der Einleitung und mit den Kapiteln verschränken, mit deren Inhalt?</a:t>
            </a:r>
            <a:endParaRPr/>
          </a:p>
          <a:p>
            <a:pPr marL="228600" lvl="0" indent="-228600" algn="l" rtl="0">
              <a:lnSpc>
                <a:spcPct val="90000"/>
              </a:lnSpc>
              <a:spcBef>
                <a:spcPts val="1000"/>
              </a:spcBef>
              <a:spcAft>
                <a:spcPts val="0"/>
              </a:spcAft>
              <a:buClr>
                <a:schemeClr val="dk1"/>
              </a:buClr>
              <a:buSzPts val="2800"/>
              <a:buChar char="•"/>
            </a:pPr>
            <a:r>
              <a:rPr lang="cs-CZ"/>
              <a:t>Ein Kapitel herausgreifen, um an ihm Relevantes zu demonstrieren?</a:t>
            </a:r>
            <a:endParaRPr/>
          </a:p>
          <a:p>
            <a:pPr marL="228600" lvl="0" indent="-165100" algn="l" rtl="0">
              <a:lnSpc>
                <a:spcPct val="90000"/>
              </a:lnSpc>
              <a:spcBef>
                <a:spcPts val="1000"/>
              </a:spcBef>
              <a:spcAft>
                <a:spcPts val="0"/>
              </a:spcAft>
              <a:buSzPts val="1800"/>
              <a:buChar char="•"/>
            </a:pPr>
            <a:r>
              <a:rPr lang="cs-CZ"/>
              <a:t>Einleitung mit den Kapiteln, auf die Intervention hinaus?</a:t>
            </a:r>
            <a:endParaRPr/>
          </a:p>
          <a:p>
            <a:pPr marL="228600" lvl="0" indent="-228600" algn="l" rtl="0">
              <a:lnSpc>
                <a:spcPct val="90000"/>
              </a:lnSpc>
              <a:spcBef>
                <a:spcPts val="1000"/>
              </a:spcBef>
              <a:spcAft>
                <a:spcPts val="0"/>
              </a:spcAft>
              <a:buClr>
                <a:schemeClr val="dk1"/>
              </a:buClr>
              <a:buSzPts val="2800"/>
              <a:buChar char="•"/>
            </a:pPr>
            <a:r>
              <a:rPr lang="cs-CZ"/>
              <a:t>Blick auf die Rezensionen? Verzahnen mit den Rezensionen?</a:t>
            </a: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endParaRPr/>
          </a:p>
          <a:p>
            <a:pPr marL="0" lvl="0" indent="0" algn="l" rtl="0">
              <a:lnSpc>
                <a:spcPct val="90000"/>
              </a:lnSpc>
              <a:spcBef>
                <a:spcPts val="1000"/>
              </a:spcBef>
              <a:spcAft>
                <a:spcPts val="0"/>
              </a:spcAft>
              <a:buNone/>
            </a:pPr>
            <a:r>
              <a:rPr lang="cs-CZ"/>
              <a:t>Farben!</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4"/>
          <p:cNvSpPr txBox="1">
            <a:spLocks noGrp="1"/>
          </p:cNvSpPr>
          <p:nvPr>
            <p:ph type="title"/>
          </p:nvPr>
        </p:nvSpPr>
        <p:spPr>
          <a:xfrm>
            <a:off x="838200" y="365125"/>
            <a:ext cx="10515600"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Interwiev von 2010</a:t>
            </a:r>
            <a:endParaRPr/>
          </a:p>
        </p:txBody>
      </p:sp>
      <p:sp>
        <p:nvSpPr>
          <p:cNvPr id="157" name="Google Shape;157;p24"/>
          <p:cNvSpPr txBox="1">
            <a:spLocks noGrp="1"/>
          </p:cNvSpPr>
          <p:nvPr>
            <p:ph type="body" idx="1"/>
          </p:nvPr>
        </p:nvSpPr>
        <p:spPr>
          <a:xfrm>
            <a:off x="838200" y="1343025"/>
            <a:ext cx="10515600" cy="4833938"/>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rgbClr val="5F676B"/>
              </a:buClr>
              <a:buSzPct val="100000"/>
              <a:buChar char="•"/>
            </a:pPr>
            <a:r>
              <a:rPr lang="cs-CZ" b="0" i="0">
                <a:solidFill>
                  <a:srgbClr val="5F676B"/>
                </a:solidFill>
                <a:highlight>
                  <a:srgbClr val="00FF00"/>
                </a:highlight>
                <a:latin typeface="Helvetica Neue"/>
                <a:ea typeface="Helvetica Neue"/>
                <a:cs typeface="Helvetica Neue"/>
                <a:sym typeface="Helvetica Neue"/>
              </a:rPr>
              <a:t>Nicht nur Individuen erinnern sich, sondern auch Gruppen, Gesellschaften und Nationen. </a:t>
            </a:r>
            <a:endParaRPr/>
          </a:p>
          <a:p>
            <a:pPr marL="228600" lvl="0" indent="-228600" algn="l" rtl="0">
              <a:lnSpc>
                <a:spcPct val="90000"/>
              </a:lnSpc>
              <a:spcBef>
                <a:spcPts val="1000"/>
              </a:spcBef>
              <a:spcAft>
                <a:spcPts val="0"/>
              </a:spcAft>
              <a:buClr>
                <a:srgbClr val="5F676B"/>
              </a:buClr>
              <a:buSzPct val="100000"/>
              <a:buChar char="•"/>
            </a:pPr>
            <a:r>
              <a:rPr lang="cs-CZ" b="0" i="0">
                <a:solidFill>
                  <a:srgbClr val="5F676B"/>
                </a:solidFill>
                <a:highlight>
                  <a:srgbClr val="00FF00"/>
                </a:highlight>
                <a:latin typeface="Helvetica Neue"/>
                <a:ea typeface="Helvetica Neue"/>
                <a:cs typeface="Helvetica Neue"/>
                <a:sym typeface="Helvetica Neue"/>
              </a:rPr>
              <a:t>Erinnern und Vergessen: wichtiger Aspekt des sozialen Zusammenlebens sowie der Politik. </a:t>
            </a:r>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highlight>
                  <a:srgbClr val="00FF00"/>
                </a:highlight>
                <a:latin typeface="Helvetica Neue"/>
                <a:ea typeface="Helvetica Neue"/>
                <a:cs typeface="Helvetica Neue"/>
                <a:sym typeface="Helvetica Neue"/>
              </a:rPr>
              <a:t>I</a:t>
            </a:r>
            <a:r>
              <a:rPr lang="cs-CZ" b="0" i="0">
                <a:solidFill>
                  <a:srgbClr val="5F676B"/>
                </a:solidFill>
                <a:highlight>
                  <a:srgbClr val="00FF00"/>
                </a:highlight>
                <a:latin typeface="Helvetica Neue"/>
                <a:ea typeface="Helvetica Neue"/>
                <a:cs typeface="Helvetica Neue"/>
                <a:sym typeface="Helvetica Neue"/>
              </a:rPr>
              <a:t>ndividuelle Erinnerungen: gebunden an die kurze Zeitspanne eines Menschenlebens. </a:t>
            </a:r>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highlight>
                  <a:srgbClr val="00FF00"/>
                </a:highlight>
                <a:latin typeface="Helvetica Neue"/>
                <a:ea typeface="Helvetica Neue"/>
                <a:cs typeface="Helvetica Neue"/>
                <a:sym typeface="Helvetica Neue"/>
              </a:rPr>
              <a:t>Kollektive E., das</a:t>
            </a:r>
            <a:r>
              <a:rPr lang="cs-CZ" b="0" i="0">
                <a:solidFill>
                  <a:srgbClr val="5F676B"/>
                </a:solidFill>
                <a:highlight>
                  <a:srgbClr val="00FF00"/>
                </a:highlight>
                <a:latin typeface="Helvetica Neue"/>
                <a:ea typeface="Helvetica Neue"/>
                <a:cs typeface="Helvetica Neue"/>
                <a:sym typeface="Helvetica Neue"/>
              </a:rPr>
              <a:t> generationenübergreifende kulturelle Langzeitgedächtnis wird durch Medien, Institutionen und Riten gestützt.</a:t>
            </a:r>
            <a:endParaRPr/>
          </a:p>
          <a:p>
            <a:pPr marL="228600" lvl="0" indent="-228600" algn="l" rtl="0">
              <a:lnSpc>
                <a:spcPct val="90000"/>
              </a:lnSpc>
              <a:spcBef>
                <a:spcPts val="1000"/>
              </a:spcBef>
              <a:spcAft>
                <a:spcPts val="0"/>
              </a:spcAft>
              <a:buClr>
                <a:srgbClr val="FF0000"/>
              </a:buClr>
              <a:buSzPct val="100000"/>
              <a:buChar char="•"/>
            </a:pPr>
            <a:r>
              <a:rPr lang="cs-CZ" b="0" i="0">
                <a:solidFill>
                  <a:srgbClr val="FF0000"/>
                </a:solidFill>
                <a:latin typeface="Helvetica Neue"/>
                <a:ea typeface="Helvetica Neue"/>
                <a:cs typeface="Helvetica Neue"/>
                <a:sym typeface="Helvetica Neue"/>
              </a:rPr>
              <a:t>Wie erinnert man sich? Man hebt die Ereignisse hervor, die die eigene Person aufwerten und man ignoriert alles, was ein positives Selbstbild in Frage stellen könnte. ALLGEMEIN</a:t>
            </a:r>
            <a:endParaRPr>
              <a:solidFill>
                <a:srgbClr val="FF0000"/>
              </a:solidFill>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highlight>
                  <a:srgbClr val="00FFFF"/>
                </a:highlight>
                <a:latin typeface="Helvetica Neue"/>
                <a:ea typeface="Helvetica Neue"/>
                <a:cs typeface="Helvetica Neue"/>
                <a:sym typeface="Helvetica Neue"/>
              </a:rPr>
              <a:t>Nun ein positiver Trend: es werden nicht nur heroische Taten, sondern auch Leiden und Verbrechen, für die man verantwortlich ist. Man erinnert eigene Helden, eigene Opfer, aber auch eigene Verbrechen, also fremde Opfer. JETZT ALLGEMEIN</a:t>
            </a:r>
            <a:endParaRPr/>
          </a:p>
          <a:p>
            <a:pPr marL="228600" lvl="0" indent="-77470" algn="l" rtl="0">
              <a:lnSpc>
                <a:spcPct val="90000"/>
              </a:lnSpc>
              <a:spcBef>
                <a:spcPts val="1000"/>
              </a:spcBef>
              <a:spcAft>
                <a:spcPts val="0"/>
              </a:spcAft>
              <a:buClr>
                <a:schemeClr val="dk1"/>
              </a:buClr>
              <a:buSzPct val="100000"/>
              <a:buNone/>
            </a:pPr>
            <a:endParaRPr b="0" i="0">
              <a:solidFill>
                <a:srgbClr val="5F676B"/>
              </a:solidFill>
              <a:latin typeface="Helvetica Neue"/>
              <a:ea typeface="Helvetica Neue"/>
              <a:cs typeface="Helvetica Neue"/>
              <a:sym typeface="Helvetica Neue"/>
            </a:endParaRPr>
          </a:p>
          <a:p>
            <a:pPr marL="228600" lvl="0" indent="-77470" algn="l" rtl="0">
              <a:lnSpc>
                <a:spcPct val="90000"/>
              </a:lnSpc>
              <a:spcBef>
                <a:spcPts val="1000"/>
              </a:spcBef>
              <a:spcAft>
                <a:spcPts val="0"/>
              </a:spcAft>
              <a:buClr>
                <a:schemeClr val="dk1"/>
              </a:buClr>
              <a:buSzPct val="100000"/>
              <a:buNone/>
            </a:pPr>
            <a:endParaRPr>
              <a:solidFill>
                <a:srgbClr val="5F676B"/>
              </a:solidFill>
              <a:latin typeface="Helvetica Neue"/>
              <a:ea typeface="Helvetica Neue"/>
              <a:cs typeface="Helvetica Neue"/>
              <a:sym typeface="Helvetica Neue"/>
            </a:endParaRPr>
          </a:p>
          <a:p>
            <a:pPr marL="228600" lvl="0" indent="-77470" algn="l" rtl="0">
              <a:lnSpc>
                <a:spcPct val="90000"/>
              </a:lnSpc>
              <a:spcBef>
                <a:spcPts val="1000"/>
              </a:spcBef>
              <a:spcAft>
                <a:spcPts val="0"/>
              </a:spcAft>
              <a:buClr>
                <a:schemeClr val="dk1"/>
              </a:buClr>
              <a:buSzPct val="100000"/>
              <a:buNone/>
            </a:pPr>
            <a:endParaRPr b="0" i="0">
              <a:solidFill>
                <a:srgbClr val="5F676B"/>
              </a:solidFill>
              <a:latin typeface="Helvetica Neue"/>
              <a:ea typeface="Helvetica Neue"/>
              <a:cs typeface="Helvetica Neue"/>
              <a:sym typeface="Helvetica Neue"/>
            </a:endParaRPr>
          </a:p>
          <a:p>
            <a:pPr marL="228600" lvl="0" indent="-7747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3" name="Google Shape;163;p25" descr="König-Johann-Denkmal – Wikipedia"/>
          <p:cNvPicPr preferRelativeResize="0">
            <a:picLocks noGrp="1"/>
          </p:cNvPicPr>
          <p:nvPr>
            <p:ph type="body" idx="1"/>
          </p:nvPr>
        </p:nvPicPr>
        <p:blipFill rotWithShape="1">
          <a:blip r:embed="rId3">
            <a:alphaModFix/>
          </a:blip>
          <a:srcRect/>
          <a:stretch/>
        </p:blipFill>
        <p:spPr>
          <a:xfrm>
            <a:off x="446616" y="93185"/>
            <a:ext cx="5801784" cy="3752851"/>
          </a:xfrm>
          <a:prstGeom prst="rect">
            <a:avLst/>
          </a:prstGeom>
          <a:noFill/>
          <a:ln>
            <a:noFill/>
          </a:ln>
        </p:spPr>
      </p:pic>
      <p:pic>
        <p:nvPicPr>
          <p:cNvPr id="164" name="Google Shape;164;p25" descr="Deutschland Kriegerdenkmal in Waldkirch | Graffiti Protest"/>
          <p:cNvPicPr preferRelativeResize="0"/>
          <p:nvPr/>
        </p:nvPicPr>
        <p:blipFill rotWithShape="1">
          <a:blip r:embed="rId4">
            <a:alphaModFix/>
          </a:blip>
          <a:srcRect/>
          <a:stretch/>
        </p:blipFill>
        <p:spPr>
          <a:xfrm>
            <a:off x="6511700" y="140350"/>
            <a:ext cx="5538451" cy="3752850"/>
          </a:xfrm>
          <a:prstGeom prst="rect">
            <a:avLst/>
          </a:prstGeom>
          <a:noFill/>
          <a:ln>
            <a:noFill/>
          </a:ln>
        </p:spPr>
      </p:pic>
      <p:pic>
        <p:nvPicPr>
          <p:cNvPr id="165" name="Google Shape;165;p25" descr="Holocaust Mahnmal in Berlin, Deutschland | Franks Travelbox"/>
          <p:cNvPicPr preferRelativeResize="0"/>
          <p:nvPr/>
        </p:nvPicPr>
        <p:blipFill rotWithShape="1">
          <a:blip r:embed="rId5">
            <a:alphaModFix/>
          </a:blip>
          <a:srcRect/>
          <a:stretch/>
        </p:blipFill>
        <p:spPr>
          <a:xfrm>
            <a:off x="283210" y="3220720"/>
            <a:ext cx="6443980" cy="3190240"/>
          </a:xfrm>
          <a:prstGeom prst="rect">
            <a:avLst/>
          </a:prstGeom>
          <a:noFill/>
          <a:ln>
            <a:noFill/>
          </a:ln>
        </p:spPr>
      </p:pic>
      <p:pic>
        <p:nvPicPr>
          <p:cNvPr id="166" name="Google Shape;166;p25" descr="Stolperstein in Berlin: Ein Junge erinnert an einen ermordeten Jungen -  Bezirke - Berlin - Tagesspiegel"/>
          <p:cNvPicPr preferRelativeResize="0"/>
          <p:nvPr/>
        </p:nvPicPr>
        <p:blipFill rotWithShape="1">
          <a:blip r:embed="rId6">
            <a:alphaModFix/>
          </a:blip>
          <a:srcRect/>
          <a:stretch/>
        </p:blipFill>
        <p:spPr>
          <a:xfrm>
            <a:off x="6653530" y="3846036"/>
            <a:ext cx="5538470" cy="269128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838200" y="365125"/>
            <a:ext cx="10515600" cy="803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2" name="Google Shape;172;p26"/>
          <p:cNvSpPr txBox="1">
            <a:spLocks noGrp="1"/>
          </p:cNvSpPr>
          <p:nvPr>
            <p:ph type="body" idx="1"/>
          </p:nvPr>
        </p:nvSpPr>
        <p:spPr>
          <a:xfrm>
            <a:off x="838200" y="1168400"/>
            <a:ext cx="10515600" cy="50085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BF9000"/>
              </a:buClr>
              <a:buSzPts val="2800"/>
              <a:buChar char="•"/>
            </a:pPr>
            <a:r>
              <a:rPr lang="cs-CZ" b="0" i="0">
                <a:solidFill>
                  <a:srgbClr val="BF9000"/>
                </a:solidFill>
                <a:latin typeface="Helvetica Neue"/>
                <a:ea typeface="Helvetica Neue"/>
                <a:cs typeface="Helvetica Neue"/>
                <a:sym typeface="Helvetica Neue"/>
              </a:rPr>
              <a:t>Deutschland in den letzten 30 Jahren: Ausnahme: Schluss mit den selbsterhöhenden Erinnerungen, die eigene Schuld wird ins Zentrum des nationalen Gedächtnisses </a:t>
            </a:r>
            <a:r>
              <a:rPr lang="cs-CZ">
                <a:solidFill>
                  <a:srgbClr val="BF9000"/>
                </a:solidFill>
                <a:latin typeface="Helvetica Neue"/>
                <a:ea typeface="Helvetica Neue"/>
                <a:cs typeface="Helvetica Neue"/>
                <a:sym typeface="Helvetica Neue"/>
              </a:rPr>
              <a:t>ge</a:t>
            </a:r>
            <a:r>
              <a:rPr lang="cs-CZ" b="0" i="0">
                <a:solidFill>
                  <a:srgbClr val="BF9000"/>
                </a:solidFill>
                <a:latin typeface="Helvetica Neue"/>
                <a:ea typeface="Helvetica Neue"/>
                <a:cs typeface="Helvetica Neue"/>
                <a:sym typeface="Helvetica Neue"/>
              </a:rPr>
              <a:t>rückt. </a:t>
            </a:r>
            <a:endParaRPr/>
          </a:p>
          <a:p>
            <a:pPr marL="228600" lvl="0" indent="-228600" algn="l" rtl="0">
              <a:lnSpc>
                <a:spcPct val="90000"/>
              </a:lnSpc>
              <a:spcBef>
                <a:spcPts val="1000"/>
              </a:spcBef>
              <a:spcAft>
                <a:spcPts val="0"/>
              </a:spcAft>
              <a:buClr>
                <a:srgbClr val="BF9000"/>
              </a:buClr>
              <a:buSzPts val="2800"/>
              <a:buChar char="•"/>
            </a:pPr>
            <a:r>
              <a:rPr lang="cs-CZ" b="0" i="0">
                <a:solidFill>
                  <a:srgbClr val="BF9000"/>
                </a:solidFill>
                <a:latin typeface="Helvetica Neue"/>
                <a:ea typeface="Helvetica Neue"/>
                <a:cs typeface="Helvetica Neue"/>
                <a:sym typeface="Helvetica Neue"/>
              </a:rPr>
              <a:t>Was bedeutet das Bekenntnis zu nationaler Schuld? - eine Befleckung des kollektiven Selbstbildes, oder die Möglichkeit einer Identitätswende. DEUTSCHLAND JETZT</a:t>
            </a:r>
            <a:endParaRPr/>
          </a:p>
          <a:p>
            <a:pPr marL="228600" lvl="0" indent="-228600" algn="l" rtl="0">
              <a:lnSpc>
                <a:spcPct val="90000"/>
              </a:lnSpc>
              <a:spcBef>
                <a:spcPts val="1000"/>
              </a:spcBef>
              <a:spcAft>
                <a:spcPts val="0"/>
              </a:spcAft>
              <a:buClr>
                <a:srgbClr val="548135"/>
              </a:buClr>
              <a:buSzPts val="2800"/>
              <a:buChar char="•"/>
            </a:pPr>
            <a:r>
              <a:rPr lang="cs-CZ">
                <a:solidFill>
                  <a:srgbClr val="548135"/>
                </a:solidFill>
                <a:latin typeface="Helvetica Neue"/>
                <a:ea typeface="Helvetica Neue"/>
                <a:cs typeface="Helvetica Neue"/>
                <a:sym typeface="Helvetica Neue"/>
              </a:rPr>
              <a:t>DDR: politisches und soziales Gedächtnis klaffen auseinander. </a:t>
            </a:r>
            <a:r>
              <a:rPr lang="cs-CZ" b="0" i="0">
                <a:solidFill>
                  <a:srgbClr val="548135"/>
                </a:solidFill>
                <a:latin typeface="Helvetica Neue"/>
                <a:ea typeface="Helvetica Neue"/>
                <a:cs typeface="Helvetica Neue"/>
                <a:sym typeface="Helvetica Neue"/>
              </a:rPr>
              <a:t>DDR politisch (offiziell) ein Unrechtsstaat. Sozial (kommunikativ) eine wichtige Phase des Lebens, gut wie schlecht.  </a:t>
            </a:r>
            <a:endParaRPr>
              <a:solidFill>
                <a:srgbClr val="548135"/>
              </a:solidFil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838200" y="314325"/>
            <a:ext cx="10515600" cy="7905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sz="2400"/>
              <a:t>Gespräch im Hinterkopf: Nun Einleitung und Kapitel zueinander   pdf Einleitung und Inhaltsverz.  Durch Fragen strukturieren, die Antworten mit dem farbig markierten verzahnen</a:t>
            </a:r>
            <a:endParaRPr sz="2400"/>
          </a:p>
        </p:txBody>
      </p:sp>
      <p:sp>
        <p:nvSpPr>
          <p:cNvPr id="178" name="Google Shape;178;p27"/>
          <p:cNvSpPr txBox="1">
            <a:spLocks noGrp="1"/>
          </p:cNvSpPr>
          <p:nvPr>
            <p:ph type="body" idx="1"/>
          </p:nvPr>
        </p:nvSpPr>
        <p:spPr>
          <a:xfrm>
            <a:off x="838200" y="1104900"/>
            <a:ext cx="10515600" cy="5072063"/>
          </a:xfrm>
          <a:prstGeom prst="rect">
            <a:avLst/>
          </a:prstGeom>
          <a:noFill/>
          <a:ln>
            <a:noFill/>
          </a:ln>
        </p:spPr>
        <p:txBody>
          <a:bodyPr spcFirstLastPara="1" wrap="square" lIns="91425" tIns="45700" rIns="91425" bIns="45700" anchor="t" anchorCtr="0">
            <a:normAutofit fontScale="70000" lnSpcReduction="20000"/>
          </a:bodyPr>
          <a:lstStyle/>
          <a:p>
            <a:pPr marL="228600" lvl="0" indent="-228600" algn="l" rtl="0">
              <a:lnSpc>
                <a:spcPct val="90000"/>
              </a:lnSpc>
              <a:spcBef>
                <a:spcPts val="0"/>
              </a:spcBef>
              <a:spcAft>
                <a:spcPts val="0"/>
              </a:spcAft>
              <a:buClr>
                <a:schemeClr val="dk1"/>
              </a:buClr>
              <a:buSzPct val="100000"/>
              <a:buChar char="•"/>
            </a:pPr>
            <a:r>
              <a:rPr lang="cs-CZ"/>
              <a:t>Funktion des Freudhinweises? </a:t>
            </a:r>
            <a:endParaRPr/>
          </a:p>
          <a:p>
            <a:pPr marL="228600" lvl="0" indent="-228600" algn="l" rtl="0">
              <a:lnSpc>
                <a:spcPct val="90000"/>
              </a:lnSpc>
              <a:spcBef>
                <a:spcPts val="1000"/>
              </a:spcBef>
              <a:spcAft>
                <a:spcPts val="0"/>
              </a:spcAft>
              <a:buClr>
                <a:schemeClr val="dk1"/>
              </a:buClr>
              <a:buSzPct val="100000"/>
              <a:buChar char="•"/>
            </a:pPr>
            <a:r>
              <a:rPr lang="cs-CZ"/>
              <a:t>Analogie zwischen Freuds Analyse und Deutschland nach 45?</a:t>
            </a:r>
            <a:endParaRPr/>
          </a:p>
          <a:p>
            <a:pPr marL="228600" lvl="0" indent="-228600" algn="l" rtl="0">
              <a:lnSpc>
                <a:spcPct val="90000"/>
              </a:lnSpc>
              <a:spcBef>
                <a:spcPts val="1000"/>
              </a:spcBef>
              <a:spcAft>
                <a:spcPts val="0"/>
              </a:spcAft>
              <a:buClr>
                <a:srgbClr val="BF9000"/>
              </a:buClr>
              <a:buSzPct val="100000"/>
              <a:buChar char="•"/>
            </a:pPr>
            <a:r>
              <a:rPr lang="cs-CZ">
                <a:solidFill>
                  <a:srgbClr val="BF9000"/>
                </a:solidFill>
              </a:rPr>
              <a:t>Wir wurde Deutschland nach 1945 reintegriert in den Kreis der zivilisierten Nationen?</a:t>
            </a:r>
            <a:endParaRPr/>
          </a:p>
          <a:p>
            <a:pPr marL="228600" lvl="0" indent="-228600" algn="l" rtl="0">
              <a:lnSpc>
                <a:spcPct val="90000"/>
              </a:lnSpc>
              <a:spcBef>
                <a:spcPts val="1000"/>
              </a:spcBef>
              <a:spcAft>
                <a:spcPts val="0"/>
              </a:spcAft>
              <a:buClr>
                <a:srgbClr val="BF9000"/>
              </a:buClr>
              <a:buSzPct val="100000"/>
              <a:buChar char="•"/>
            </a:pPr>
            <a:r>
              <a:rPr lang="cs-CZ">
                <a:solidFill>
                  <a:srgbClr val="BF9000"/>
                </a:solidFill>
              </a:rPr>
              <a:t>Wie lange wird dieser Prozess dauern? Gibt es so etwas wie Verjährung? Welche Generation kann es vergessen?</a:t>
            </a:r>
            <a:endParaRPr/>
          </a:p>
          <a:p>
            <a:pPr marL="228600" lvl="0" indent="-228600" algn="l" rtl="0">
              <a:lnSpc>
                <a:spcPct val="90000"/>
              </a:lnSpc>
              <a:spcBef>
                <a:spcPts val="1000"/>
              </a:spcBef>
              <a:spcAft>
                <a:spcPts val="0"/>
              </a:spcAft>
              <a:buClr>
                <a:schemeClr val="dk1"/>
              </a:buClr>
              <a:buSzPct val="100000"/>
              <a:buChar char="•"/>
            </a:pPr>
            <a:r>
              <a:rPr lang="cs-CZ"/>
              <a:t>Wie steht dazu das, was A. als Erinnerungskultur bezeichnet? </a:t>
            </a:r>
            <a:r>
              <a:rPr lang="cs-CZ">
                <a:solidFill>
                  <a:srgbClr val="7030A0"/>
                </a:solidFill>
              </a:rPr>
              <a:t>Ist es ein Prozess</a:t>
            </a:r>
            <a:r>
              <a:rPr lang="cs-CZ"/>
              <a:t>, sein Ergebnis, ist es etwas Wünschenswertes oder eher Unheilvolles?</a:t>
            </a:r>
            <a:endParaRPr/>
          </a:p>
          <a:p>
            <a:pPr marL="228600" lvl="0" indent="-228600" algn="l" rtl="0">
              <a:lnSpc>
                <a:spcPct val="90000"/>
              </a:lnSpc>
              <a:spcBef>
                <a:spcPts val="1000"/>
              </a:spcBef>
              <a:spcAft>
                <a:spcPts val="0"/>
              </a:spcAft>
              <a:buClr>
                <a:srgbClr val="BF9000"/>
              </a:buClr>
              <a:buSzPct val="100000"/>
              <a:buChar char="•"/>
            </a:pPr>
            <a:r>
              <a:rPr lang="cs-CZ">
                <a:solidFill>
                  <a:srgbClr val="BF9000"/>
                </a:solidFill>
              </a:rPr>
              <a:t>Zu welchem Wandel soll es nach 89 gekommen sein? Wen betraf er, was an ihm war selbstkritisch? Ist dies ein Fortschritt in Kultur a la Freud? Lohnt es sich, diesen Prozess zu fördern? Was wird diesbezüglich in D. gemacht? Soll es weiter gemacht werden und warum?</a:t>
            </a:r>
            <a:endParaRPr/>
          </a:p>
          <a:p>
            <a:pPr marL="228600" lvl="0" indent="-228600" algn="l" rtl="0">
              <a:lnSpc>
                <a:spcPct val="90000"/>
              </a:lnSpc>
              <a:spcBef>
                <a:spcPts val="1000"/>
              </a:spcBef>
              <a:spcAft>
                <a:spcPts val="0"/>
              </a:spcAft>
              <a:buClr>
                <a:srgbClr val="7030A0"/>
              </a:buClr>
              <a:buSzPct val="100000"/>
              <a:buChar char="•"/>
            </a:pPr>
            <a:r>
              <a:rPr lang="cs-CZ">
                <a:solidFill>
                  <a:srgbClr val="7030A0"/>
                </a:solidFill>
              </a:rPr>
              <a:t>Wie (von wem und warum) wird die Nützlichkeit (Unumgänglichkeit) der EK in Frage gestellt</a:t>
            </a:r>
            <a:r>
              <a:rPr lang="cs-CZ"/>
              <a:t>?</a:t>
            </a:r>
            <a:endParaRPr/>
          </a:p>
          <a:p>
            <a:pPr marL="228600" lvl="0" indent="-228600" algn="l" rtl="0">
              <a:lnSpc>
                <a:spcPct val="90000"/>
              </a:lnSpc>
              <a:spcBef>
                <a:spcPts val="1000"/>
              </a:spcBef>
              <a:spcAft>
                <a:spcPts val="0"/>
              </a:spcAft>
              <a:buClr>
                <a:srgbClr val="BF9000"/>
              </a:buClr>
              <a:buSzPct val="100000"/>
              <a:buChar char="•"/>
            </a:pPr>
            <a:r>
              <a:rPr lang="cs-CZ">
                <a:solidFill>
                  <a:srgbClr val="BF9000"/>
                </a:solidFill>
              </a:rPr>
              <a:t>Wie versucht A. die EK als Prozess zu retten? Welche Schritte hält sie für wichtig?</a:t>
            </a:r>
            <a:endParaRPr/>
          </a:p>
          <a:p>
            <a:pPr marL="228600" lvl="0" indent="-228600" algn="l" rtl="0">
              <a:lnSpc>
                <a:spcPct val="90000"/>
              </a:lnSpc>
              <a:spcBef>
                <a:spcPts val="1000"/>
              </a:spcBef>
              <a:spcAft>
                <a:spcPts val="0"/>
              </a:spcAft>
              <a:buClr>
                <a:schemeClr val="dk1"/>
              </a:buClr>
              <a:buSzPct val="100000"/>
              <a:buChar char="•"/>
            </a:pPr>
            <a:r>
              <a:rPr lang="cs-CZ"/>
              <a:t>An welchen sie beunruhigenden Prozessen hält A. die Wende fest?</a:t>
            </a:r>
            <a:endParaRPr/>
          </a:p>
          <a:p>
            <a:pPr marL="228600" lvl="0" indent="-228600" algn="l" rtl="0">
              <a:lnSpc>
                <a:spcPct val="90000"/>
              </a:lnSpc>
              <a:spcBef>
                <a:spcPts val="1000"/>
              </a:spcBef>
              <a:spcAft>
                <a:spcPts val="0"/>
              </a:spcAft>
              <a:buClr>
                <a:srgbClr val="0070C0"/>
              </a:buClr>
              <a:buSzPct val="100000"/>
              <a:buChar char="•"/>
            </a:pPr>
            <a:r>
              <a:rPr lang="cs-CZ">
                <a:solidFill>
                  <a:srgbClr val="0070C0"/>
                </a:solidFill>
              </a:rPr>
              <a:t>Welche Prozesse führen dazu, dass die Grenze zwischen einem deutschen (nationalen) Befinden und europäischen, transnationalen, globalen Perspektiven schwindet? </a:t>
            </a:r>
            <a:endParaRPr/>
          </a:p>
          <a:p>
            <a:pPr marL="228600" lvl="0" indent="-104140" algn="l" rtl="0">
              <a:lnSpc>
                <a:spcPct val="90000"/>
              </a:lnSpc>
              <a:spcBef>
                <a:spcPts val="1000"/>
              </a:spcBef>
              <a:spcAft>
                <a:spcPts val="0"/>
              </a:spcAft>
              <a:buClr>
                <a:schemeClr val="dk1"/>
              </a:buClr>
              <a:buSzPct val="100000"/>
              <a:buNone/>
            </a:pPr>
            <a:endParaRPr>
              <a:solidFill>
                <a:srgbClr val="0070C0"/>
              </a:solidFill>
            </a:endParaRPr>
          </a:p>
          <a:p>
            <a:pPr marL="228600" lvl="0" indent="-104140" algn="l" rtl="0">
              <a:lnSpc>
                <a:spcPct val="90000"/>
              </a:lnSpc>
              <a:spcBef>
                <a:spcPts val="1000"/>
              </a:spcBef>
              <a:spcAft>
                <a:spcPts val="0"/>
              </a:spcAft>
              <a:buClr>
                <a:schemeClr val="dk1"/>
              </a:buClr>
              <a:buSzPct val="100000"/>
              <a:buNone/>
            </a:pPr>
            <a:endParaRPr/>
          </a:p>
          <a:p>
            <a:pPr marL="228600" lvl="0" indent="-104140" algn="l" rtl="0">
              <a:lnSpc>
                <a:spcPct val="90000"/>
              </a:lnSpc>
              <a:spcBef>
                <a:spcPts val="1000"/>
              </a:spcBef>
              <a:spcAft>
                <a:spcPts val="0"/>
              </a:spcAft>
              <a:buClr>
                <a:schemeClr val="dk1"/>
              </a:buClr>
              <a:buSzPct val="100000"/>
              <a:buNone/>
            </a:pPr>
            <a:endParaRPr/>
          </a:p>
          <a:p>
            <a:pPr marL="228600" lvl="0" indent="-104140" algn="l" rtl="0">
              <a:lnSpc>
                <a:spcPct val="90000"/>
              </a:lnSpc>
              <a:spcBef>
                <a:spcPts val="1000"/>
              </a:spcBef>
              <a:spcAft>
                <a:spcPts val="0"/>
              </a:spcAft>
              <a:buClr>
                <a:schemeClr val="dk1"/>
              </a:buClr>
              <a:buSzPct val="100000"/>
              <a:buNone/>
            </a:pPr>
            <a:endParaRPr/>
          </a:p>
          <a:p>
            <a:pPr marL="228600" lvl="0" indent="-10414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xfrm>
            <a:off x="838200" y="365125"/>
            <a:ext cx="10515600" cy="8391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a:t>Gespräch im Hinterkopf: Nun Einleitung und Kapitel zueinander   pdf Einleitung und Inhverz. </a:t>
            </a:r>
            <a:endParaRPr/>
          </a:p>
        </p:txBody>
      </p:sp>
      <p:sp>
        <p:nvSpPr>
          <p:cNvPr id="184" name="Google Shape;184;p28"/>
          <p:cNvSpPr txBox="1">
            <a:spLocks noGrp="1"/>
          </p:cNvSpPr>
          <p:nvPr>
            <p:ph type="body" idx="1"/>
          </p:nvPr>
        </p:nvSpPr>
        <p:spPr>
          <a:xfrm>
            <a:off x="838200" y="1466850"/>
            <a:ext cx="10515600" cy="471011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cs-CZ"/>
              <a:t>Je mehr Kultur, desto mehr Über-Ich, desto mehr Druck, Kampf, Unglück, Schuldbewusstsein. Kultur---Kampf-Schuldbewusstsein.</a:t>
            </a:r>
            <a:endParaRPr/>
          </a:p>
          <a:p>
            <a:pPr marL="228600" lvl="0" indent="-228600" algn="l" rtl="0">
              <a:lnSpc>
                <a:spcPct val="90000"/>
              </a:lnSpc>
              <a:spcBef>
                <a:spcPts val="1000"/>
              </a:spcBef>
              <a:spcAft>
                <a:spcPts val="0"/>
              </a:spcAft>
              <a:buClr>
                <a:schemeClr val="dk1"/>
              </a:buClr>
              <a:buSzPct val="100000"/>
              <a:buChar char="•"/>
            </a:pPr>
            <a:r>
              <a:rPr lang="cs-CZ"/>
              <a:t>Je mehr Ruhe, Glück, desto weniger Kultur. Desto mehr Kultur, je weniger Ruhe und Glück, je mehr Schuldanerkennung. Kulturfortschritt wird mit einer Erhöhung des Schuldgefühls bezahlt. </a:t>
            </a:r>
            <a:endParaRPr/>
          </a:p>
          <a:p>
            <a:pPr marL="228600" lvl="0" indent="-228600" algn="l" rtl="0">
              <a:lnSpc>
                <a:spcPct val="90000"/>
              </a:lnSpc>
              <a:spcBef>
                <a:spcPts val="1000"/>
              </a:spcBef>
              <a:spcAft>
                <a:spcPts val="0"/>
              </a:spcAft>
              <a:buClr>
                <a:schemeClr val="dk1"/>
              </a:buClr>
              <a:buSzPct val="100000"/>
              <a:buChar char="•"/>
            </a:pPr>
            <a:r>
              <a:rPr lang="cs-CZ"/>
              <a:t>Via negatives Gedächtnis, die eigenen kaum vorstellbaren  Verbrechen sind nicht abzuspalten, sondern eben ins Selbstbild zu integrieren. Dies muss immer wieder rituell am Leben gehalten werden.   </a:t>
            </a:r>
            <a:endParaRPr/>
          </a:p>
          <a:p>
            <a:pPr marL="228600" lvl="0" indent="-228600" algn="l" rtl="0">
              <a:lnSpc>
                <a:spcPct val="90000"/>
              </a:lnSpc>
              <a:spcBef>
                <a:spcPts val="1000"/>
              </a:spcBef>
              <a:spcAft>
                <a:spcPts val="0"/>
              </a:spcAft>
              <a:buClr>
                <a:schemeClr val="dk1"/>
              </a:buClr>
              <a:buSzPct val="100000"/>
              <a:buChar char="•"/>
            </a:pPr>
            <a:r>
              <a:rPr lang="cs-CZ"/>
              <a:t>Es kann nicht abgearbeitet werden, es betrifft auch künftige Generationen, muss in die Zukunft mitgenommen werden. </a:t>
            </a:r>
            <a:endParaRPr/>
          </a:p>
          <a:p>
            <a:pPr marL="228600" lvl="0" indent="-228600" algn="l" rtl="0">
              <a:lnSpc>
                <a:spcPct val="90000"/>
              </a:lnSpc>
              <a:spcBef>
                <a:spcPts val="1000"/>
              </a:spcBef>
              <a:spcAft>
                <a:spcPts val="0"/>
              </a:spcAft>
              <a:buClr>
                <a:schemeClr val="dk1"/>
              </a:buClr>
              <a:buSzPct val="100000"/>
              <a:buChar char="•"/>
            </a:pPr>
            <a:r>
              <a:rPr lang="cs-CZ"/>
              <a:t>Antwort.. Gut. </a:t>
            </a:r>
            <a:endParaRPr/>
          </a:p>
          <a:p>
            <a:pPr marL="228600" lvl="0" indent="-228600" algn="l" rtl="0">
              <a:lnSpc>
                <a:spcPct val="90000"/>
              </a:lnSpc>
              <a:spcBef>
                <a:spcPts val="1000"/>
              </a:spcBef>
              <a:spcAft>
                <a:spcPts val="0"/>
              </a:spcAft>
              <a:buClr>
                <a:schemeClr val="dk1"/>
              </a:buClr>
              <a:buSzPct val="100000"/>
              <a:buChar char="•"/>
            </a:pPr>
            <a:r>
              <a:rPr lang="cs-CZ"/>
              <a:t>Westlicher Wandel, nicht mehr nur stützend sondern auch selbstinfragestellend, nicht nur eigene Opfer, sondern auch Opfer der eigenen Verbrechen. </a:t>
            </a:r>
            <a:endParaRPr/>
          </a:p>
          <a:p>
            <a:pPr marL="228600" lvl="0" indent="-228600" algn="l" rtl="0">
              <a:lnSpc>
                <a:spcPct val="90000"/>
              </a:lnSpc>
              <a:spcBef>
                <a:spcPts val="1000"/>
              </a:spcBef>
              <a:spcAft>
                <a:spcPts val="0"/>
              </a:spcAft>
              <a:buClr>
                <a:schemeClr val="dk1"/>
              </a:buClr>
              <a:buSzPct val="100000"/>
              <a:buChar char="•"/>
            </a:pPr>
            <a:r>
              <a:rPr lang="cs-CZ"/>
              <a:t>Intensität nimmt ab, neue Generationen kein Bezug, keine Zeitzeugen mehr. Das Loch zwischen individ, persönlicher Erfahrung und Erinnerung und kulturellem Gedächtnis wird grösser, man wird es vergessen, man überlässt es den Historikern. </a:t>
            </a:r>
            <a:endParaRPr/>
          </a:p>
          <a:p>
            <a:pPr marL="228600" lvl="0" indent="-228600" algn="l" rtl="0">
              <a:lnSpc>
                <a:spcPct val="90000"/>
              </a:lnSpc>
              <a:spcBef>
                <a:spcPts val="1000"/>
              </a:spcBef>
              <a:spcAft>
                <a:spcPts val="0"/>
              </a:spcAft>
              <a:buClr>
                <a:schemeClr val="dk1"/>
              </a:buClr>
              <a:buSzPct val="100000"/>
              <a:buChar char="•"/>
            </a:pPr>
            <a:r>
              <a:rPr lang="cs-CZ"/>
              <a:t>Die Mittler sterben aus, ihre Generation wird alt.</a:t>
            </a:r>
            <a:endParaRPr/>
          </a:p>
          <a:p>
            <a:pPr marL="228600" lvl="0" indent="-228600" algn="l" rtl="0">
              <a:lnSpc>
                <a:spcPct val="90000"/>
              </a:lnSpc>
              <a:spcBef>
                <a:spcPts val="1000"/>
              </a:spcBef>
              <a:spcAft>
                <a:spcPts val="0"/>
              </a:spcAft>
              <a:buClr>
                <a:schemeClr val="dk1"/>
              </a:buClr>
              <a:buSzPct val="100000"/>
              <a:buChar char="•"/>
            </a:pPr>
            <a:r>
              <a:rPr lang="cs-CZ"/>
              <a:t>Mediatisierung, Migrationsprozesse. </a:t>
            </a:r>
            <a:endParaRPr/>
          </a:p>
          <a:p>
            <a:pPr marL="228600" lvl="0" indent="-11747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838200" y="365125"/>
            <a:ext cx="10515600" cy="9683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a:t>Pdf inhaltsverzeichnis, von der einleitung zu den kapiteln und deren Inhalt </a:t>
            </a:r>
            <a:endParaRPr/>
          </a:p>
        </p:txBody>
      </p:sp>
      <p:sp>
        <p:nvSpPr>
          <p:cNvPr id="190" name="Google Shape;190;p29"/>
          <p:cNvSpPr txBox="1">
            <a:spLocks noGrp="1"/>
          </p:cNvSpPr>
          <p:nvPr>
            <p:ph type="body" idx="1"/>
          </p:nvPr>
        </p:nvSpPr>
        <p:spPr>
          <a:xfrm>
            <a:off x="838200" y="1530800"/>
            <a:ext cx="10515600" cy="4857900"/>
          </a:xfrm>
          <a:prstGeom prst="rect">
            <a:avLst/>
          </a:prstGeom>
          <a:noFill/>
          <a:ln>
            <a:noFill/>
          </a:ln>
        </p:spPr>
        <p:txBody>
          <a:bodyPr spcFirstLastPara="1" wrap="square" lIns="91425" tIns="45700" rIns="91425" bIns="45700" anchor="t" anchorCtr="0">
            <a:normAutofit fontScale="85000" lnSpcReduction="10000"/>
          </a:bodyPr>
          <a:lstStyle/>
          <a:p>
            <a:pPr marL="228600" lvl="0" indent="-228600" algn="l" rtl="0">
              <a:lnSpc>
                <a:spcPct val="90000"/>
              </a:lnSpc>
              <a:spcBef>
                <a:spcPts val="0"/>
              </a:spcBef>
              <a:spcAft>
                <a:spcPts val="0"/>
              </a:spcAft>
              <a:buClr>
                <a:schemeClr val="dk1"/>
              </a:buClr>
              <a:buSzPct val="100000"/>
              <a:buChar char="•"/>
            </a:pPr>
            <a:r>
              <a:rPr lang="cs-CZ"/>
              <a:t>Vergessen, Beschweigen, Erinnern</a:t>
            </a:r>
            <a:endParaRPr/>
          </a:p>
          <a:p>
            <a:pPr marL="228600" lvl="0" indent="-228600" algn="l" rtl="0">
              <a:lnSpc>
                <a:spcPct val="90000"/>
              </a:lnSpc>
              <a:spcBef>
                <a:spcPts val="1000"/>
              </a:spcBef>
              <a:spcAft>
                <a:spcPts val="0"/>
              </a:spcAft>
              <a:buClr>
                <a:srgbClr val="92D050"/>
              </a:buClr>
              <a:buSzPct val="100000"/>
              <a:buChar char="•"/>
            </a:pPr>
            <a:r>
              <a:rPr lang="cs-CZ">
                <a:solidFill>
                  <a:srgbClr val="92D050"/>
                </a:solidFill>
              </a:rPr>
              <a:t>1. Begriffe, individuelles und kollektives Gedächtnis, kulturelles G., Identitätsbezug. </a:t>
            </a:r>
            <a:endParaRPr/>
          </a:p>
          <a:p>
            <a:pPr marL="228600" lvl="0" indent="-228600" algn="l" rtl="0">
              <a:lnSpc>
                <a:spcPct val="90000"/>
              </a:lnSpc>
              <a:spcBef>
                <a:spcPts val="1000"/>
              </a:spcBef>
              <a:spcAft>
                <a:spcPts val="0"/>
              </a:spcAft>
              <a:buClr>
                <a:srgbClr val="C00000"/>
              </a:buClr>
              <a:buSzPct val="100000"/>
              <a:buChar char="•"/>
            </a:pPr>
            <a:r>
              <a:rPr lang="cs-CZ">
                <a:solidFill>
                  <a:srgbClr val="C00000"/>
                </a:solidFill>
              </a:rPr>
              <a:t>Form und Zweck der Erinnerungskultur, hier präziser und komplexer Ad 32. </a:t>
            </a:r>
            <a:endParaRPr/>
          </a:p>
          <a:p>
            <a:pPr marL="228600" lvl="0" indent="-228600" algn="l" rtl="0">
              <a:lnSpc>
                <a:spcPct val="90000"/>
              </a:lnSpc>
              <a:spcBef>
                <a:spcPts val="1000"/>
              </a:spcBef>
              <a:spcAft>
                <a:spcPts val="0"/>
              </a:spcAft>
              <a:buClr>
                <a:srgbClr val="BF9000"/>
              </a:buClr>
              <a:buSzPct val="100000"/>
              <a:buChar char="•"/>
            </a:pPr>
            <a:r>
              <a:rPr lang="cs-CZ">
                <a:solidFill>
                  <a:srgbClr val="BF9000"/>
                </a:solidFill>
              </a:rPr>
              <a:t>Arbeit am deutschen Familiengedächtnis, Brechen des Schweigens, Ad 33-34, Meilensteine der vergangenheitspolitischen Erinnerungskultur, </a:t>
            </a:r>
            <a:r>
              <a:rPr lang="cs-CZ">
                <a:solidFill>
                  <a:srgbClr val="7030A0"/>
                </a:solidFill>
              </a:rPr>
              <a:t>hier auch die Gegenstimmen, H. Lübbe, notwendiges Schweigen, Integration aller, inklusive der </a:t>
            </a:r>
            <a:br>
              <a:rPr lang="cs-CZ">
                <a:solidFill>
                  <a:srgbClr val="7030A0"/>
                </a:solidFill>
              </a:rPr>
            </a:br>
            <a:r>
              <a:rPr lang="cs-CZ">
                <a:solidFill>
                  <a:srgbClr val="7030A0"/>
                </a:solidFill>
              </a:rPr>
              <a:t>(Ver)Schweigenden in die BRD, Schlusststriche, Verjährungsbemühungen.  </a:t>
            </a:r>
            <a:endParaRPr/>
          </a:p>
          <a:p>
            <a:pPr marL="228600" lvl="0" indent="-228600" algn="l" rtl="0">
              <a:lnSpc>
                <a:spcPct val="90000"/>
              </a:lnSpc>
              <a:spcBef>
                <a:spcPts val="1000"/>
              </a:spcBef>
              <a:spcAft>
                <a:spcPts val="0"/>
              </a:spcAft>
              <a:buClr>
                <a:srgbClr val="7030A0"/>
              </a:buClr>
              <a:buSzPct val="100000"/>
              <a:buChar char="•"/>
            </a:pPr>
            <a:r>
              <a:rPr lang="cs-CZ">
                <a:solidFill>
                  <a:srgbClr val="7030A0"/>
                </a:solidFill>
              </a:rPr>
              <a:t>Probleme mit der deutschen Erinnerungskultur. Erinnern als deutsche Obsession nach 45, als Fortsetzung der deutschen Hybris (Deutschland über alles, deutsche Erinnerung über alles), negative Holocaustfixierung, Scheinheiligkeit, unglaubwürdiges Engagement für die Opfer, Ritualisierung, falsche Moralisierung</a:t>
            </a:r>
            <a:endParaRPr/>
          </a:p>
          <a:p>
            <a:pPr marL="228600" lvl="0" indent="-228600" algn="l" rtl="0">
              <a:lnSpc>
                <a:spcPct val="90000"/>
              </a:lnSpc>
              <a:spcBef>
                <a:spcPts val="1000"/>
              </a:spcBef>
              <a:spcAft>
                <a:spcPts val="0"/>
              </a:spcAft>
              <a:buClr>
                <a:srgbClr val="BF9000"/>
              </a:buClr>
              <a:buSzPct val="100000"/>
              <a:buChar char="•"/>
            </a:pPr>
            <a:r>
              <a:rPr lang="cs-CZ">
                <a:solidFill>
                  <a:srgbClr val="BF9000"/>
                </a:solidFill>
              </a:rPr>
              <a:t>Zerlegen einiger, die Unbehagen an der EK. äußern</a:t>
            </a:r>
            <a:endParaRPr>
              <a:solidFill>
                <a:srgbClr val="7030A0"/>
              </a:solidFill>
            </a:endParaRPr>
          </a:p>
          <a:p>
            <a:pPr marL="228600" lvl="0" indent="-77470" algn="l" rtl="0">
              <a:lnSpc>
                <a:spcPct val="90000"/>
              </a:lnSpc>
              <a:spcBef>
                <a:spcPts val="1000"/>
              </a:spcBef>
              <a:spcAft>
                <a:spcPts val="0"/>
              </a:spcAft>
              <a:buClr>
                <a:schemeClr val="dk1"/>
              </a:buClr>
              <a:buSzPct val="100000"/>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0"/>
          <p:cNvSpPr txBox="1">
            <a:spLocks noGrp="1"/>
          </p:cNvSpPr>
          <p:nvPr>
            <p:ph type="title"/>
          </p:nvPr>
        </p:nvSpPr>
        <p:spPr>
          <a:xfrm>
            <a:off x="838200" y="365126"/>
            <a:ext cx="10515600" cy="21676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p:txBody>
      </p:sp>
      <p:sp>
        <p:nvSpPr>
          <p:cNvPr id="196" name="Google Shape;196;p30"/>
          <p:cNvSpPr txBox="1">
            <a:spLocks noGrp="1"/>
          </p:cNvSpPr>
          <p:nvPr>
            <p:ph type="body" idx="1"/>
          </p:nvPr>
        </p:nvSpPr>
        <p:spPr>
          <a:xfrm>
            <a:off x="838200" y="739834"/>
            <a:ext cx="10515600" cy="543713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548135"/>
              </a:buClr>
              <a:buSzPts val="2800"/>
              <a:buChar char="•"/>
            </a:pPr>
            <a:r>
              <a:rPr lang="cs-CZ">
                <a:solidFill>
                  <a:srgbClr val="548135"/>
                </a:solidFill>
              </a:rPr>
              <a:t>Praxisfelder der deutschen NDR-BRD Erinnerungskultur</a:t>
            </a:r>
            <a:endParaRPr/>
          </a:p>
          <a:p>
            <a:pPr marL="228600" lvl="0" indent="-228600" algn="l" rtl="0">
              <a:lnSpc>
                <a:spcPct val="90000"/>
              </a:lnSpc>
              <a:spcBef>
                <a:spcPts val="1000"/>
              </a:spcBef>
              <a:spcAft>
                <a:spcPts val="0"/>
              </a:spcAft>
              <a:buClr>
                <a:srgbClr val="0070C0"/>
              </a:buClr>
              <a:buSzPts val="2800"/>
              <a:buChar char="•"/>
            </a:pPr>
            <a:r>
              <a:rPr lang="cs-CZ">
                <a:solidFill>
                  <a:srgbClr val="0070C0"/>
                </a:solidFill>
              </a:rPr>
              <a:t>Transnationale Perspektiven, ad. 144, 145, von der entlastenden deutschen Selbstviktimiserung (Sabrow) zu Assmann</a:t>
            </a:r>
            <a:r>
              <a:rPr lang="cs-CZ">
                <a:solidFill>
                  <a:srgbClr val="548135"/>
                </a:solidFill>
              </a:rPr>
              <a:t>. </a:t>
            </a:r>
            <a:r>
              <a:rPr lang="cs-CZ">
                <a:solidFill>
                  <a:srgbClr val="0070C0"/>
                </a:solidFill>
              </a:rPr>
              <a:t>Auch andere betreiben die Selbstviktimisierung 146 so wie in Deutschland 148. Es funktionierte immer nach der Art</a:t>
            </a:r>
            <a:r>
              <a:rPr lang="cs-CZ">
                <a:solidFill>
                  <a:srgbClr val="548135"/>
                </a:solidFill>
              </a:rPr>
              <a:t>: </a:t>
            </a:r>
            <a:r>
              <a:rPr lang="cs-CZ">
                <a:solidFill>
                  <a:srgbClr val="FF0000"/>
                </a:solidFill>
                <a:latin typeface="Helvetica Neue"/>
                <a:ea typeface="Helvetica Neue"/>
                <a:cs typeface="Helvetica Neue"/>
                <a:sym typeface="Helvetica Neue"/>
              </a:rPr>
              <a:t>Man hebt die Ereignisse hervor, die die eigene Person aufwerten und man ignoriert alles, was ein positives Selbstbild in Frage stellen könnte. </a:t>
            </a:r>
            <a:r>
              <a:rPr lang="cs-CZ">
                <a:solidFill>
                  <a:srgbClr val="5F676B"/>
                </a:solidFill>
                <a:highlight>
                  <a:srgbClr val="00FFFF"/>
                </a:highlight>
                <a:latin typeface="Helvetica Neue"/>
                <a:ea typeface="Helvetica Neue"/>
                <a:cs typeface="Helvetica Neue"/>
                <a:sym typeface="Helvetica Neue"/>
              </a:rPr>
              <a:t>Es werden immer entweder nur heroische Taten, oder Verbrechen erinnert, entweder erinnert man sich daran, wie man geopfert wurde, oder daran, wie man, um groß und mächtig zu werden, jemanden opferte.  </a:t>
            </a:r>
            <a:endParaRPr>
              <a:solidFill>
                <a:srgbClr val="FF0000"/>
              </a:solidFill>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0070C0"/>
              </a:buClr>
              <a:buSzPts val="2800"/>
              <a:buChar char="•"/>
            </a:pPr>
            <a:r>
              <a:rPr lang="cs-CZ">
                <a:solidFill>
                  <a:srgbClr val="0070C0"/>
                </a:solidFill>
                <a:latin typeface="Helvetica Neue"/>
                <a:ea typeface="Helvetica Neue"/>
                <a:cs typeface="Helvetica Neue"/>
                <a:sym typeface="Helvetica Neue"/>
              </a:rPr>
              <a:t>Dies gilt es aufzubrechen: von „entweder oder“ zu „sowohl als auch“151. Die Opferkonkurrenz gilt es zu überwinden. </a:t>
            </a:r>
            <a:endParaRPr>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Das Rezept  Die Intervention Das Plädoyer</a:t>
            </a:r>
            <a:endParaRPr/>
          </a:p>
        </p:txBody>
      </p:sp>
      <p:sp>
        <p:nvSpPr>
          <p:cNvPr id="202" name="Google Shape;202;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cs-CZ"/>
              <a:t>Vier Modelle und das meine ist das beste: </a:t>
            </a:r>
            <a:endParaRPr/>
          </a:p>
          <a:p>
            <a:pPr marL="228600" lvl="0" indent="-228600" algn="l" rtl="0">
              <a:lnSpc>
                <a:spcPct val="90000"/>
              </a:lnSpc>
              <a:spcBef>
                <a:spcPts val="1000"/>
              </a:spcBef>
              <a:spcAft>
                <a:spcPts val="0"/>
              </a:spcAft>
              <a:buClr>
                <a:schemeClr val="dk1"/>
              </a:buClr>
              <a:buSzPct val="100000"/>
              <a:buChar char="•"/>
            </a:pPr>
            <a:r>
              <a:rPr lang="cs-CZ"/>
              <a:t>1. Dialogisches Vergessen: die Feinde versöhnen einander via vergessen. </a:t>
            </a:r>
            <a:endParaRPr/>
          </a:p>
          <a:p>
            <a:pPr marL="228600" lvl="0" indent="-228600" algn="l" rtl="0">
              <a:lnSpc>
                <a:spcPct val="90000"/>
              </a:lnSpc>
              <a:spcBef>
                <a:spcPts val="1000"/>
              </a:spcBef>
              <a:spcAft>
                <a:spcPts val="0"/>
              </a:spcAft>
              <a:buClr>
                <a:schemeClr val="dk1"/>
              </a:buClr>
              <a:buSzPct val="100000"/>
              <a:buChar char="•"/>
            </a:pPr>
            <a:r>
              <a:rPr lang="cs-CZ"/>
              <a:t>2. Erinnern, um niemals zu vergessen: man muss die Verbrechen immer wieder ins Gedächtnis rufen, damit man sie nie mehr wiederholt.</a:t>
            </a:r>
            <a:endParaRPr/>
          </a:p>
          <a:p>
            <a:pPr marL="228600" lvl="0" indent="-228600" algn="l" rtl="0">
              <a:lnSpc>
                <a:spcPct val="90000"/>
              </a:lnSpc>
              <a:spcBef>
                <a:spcPts val="1000"/>
              </a:spcBef>
              <a:spcAft>
                <a:spcPts val="0"/>
              </a:spcAft>
              <a:buClr>
                <a:schemeClr val="dk1"/>
              </a:buClr>
              <a:buSzPct val="100000"/>
              <a:buChar char="•"/>
            </a:pPr>
            <a:r>
              <a:rPr lang="cs-CZ"/>
              <a:t>3. Erinnern, um zu überwinden: man muss an die Verbrechen immer wieder erinnern, um sich zu verwandeln, um besser zu werden, um eine gemeinsame Zukunft gestalten zu können.</a:t>
            </a:r>
            <a:endParaRPr/>
          </a:p>
          <a:p>
            <a:pPr marL="228600" lvl="0" indent="-228600" algn="l" rtl="0">
              <a:lnSpc>
                <a:spcPct val="90000"/>
              </a:lnSpc>
              <a:spcBef>
                <a:spcPts val="1000"/>
              </a:spcBef>
              <a:spcAft>
                <a:spcPts val="0"/>
              </a:spcAft>
              <a:buClr>
                <a:schemeClr val="dk1"/>
              </a:buClr>
              <a:buSzPct val="100000"/>
              <a:buChar char="•"/>
            </a:pPr>
            <a:r>
              <a:rPr lang="cs-CZ"/>
              <a:t> 4. dialogisches Erinnern: 195-199.  Warum hält A.A. ihr Modell fürs beste?</a:t>
            </a:r>
            <a:endParaRPr/>
          </a:p>
          <a:p>
            <a:pPr marL="228600" lvl="0" indent="-228600" algn="l" rtl="0">
              <a:lnSpc>
                <a:spcPct val="90000"/>
              </a:lnSpc>
              <a:spcBef>
                <a:spcPts val="1000"/>
              </a:spcBef>
              <a:spcAft>
                <a:spcPts val="0"/>
              </a:spcAft>
              <a:buClr>
                <a:schemeClr val="dk1"/>
              </a:buClr>
              <a:buSzPct val="100000"/>
              <a:buChar char="•"/>
            </a:pPr>
            <a:r>
              <a:rPr lang="cs-CZ"/>
              <a:t>Kurzer Blick auf Rezensionen: Kritikpunkte?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838200" y="365125"/>
            <a:ext cx="10515600" cy="8439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Relevantes: Wege zum Textverständnis</a:t>
            </a:r>
            <a:endParaRPr/>
          </a:p>
        </p:txBody>
      </p:sp>
      <p:sp>
        <p:nvSpPr>
          <p:cNvPr id="93" name="Google Shape;93;p14"/>
          <p:cNvSpPr txBox="1">
            <a:spLocks noGrp="1"/>
          </p:cNvSpPr>
          <p:nvPr>
            <p:ph type="body" idx="1"/>
          </p:nvPr>
        </p:nvSpPr>
        <p:spPr>
          <a:xfrm>
            <a:off x="838200" y="1127760"/>
            <a:ext cx="10515600" cy="50492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3600"/>
              <a:buChar char="•"/>
            </a:pPr>
            <a:r>
              <a:rPr lang="cs-CZ" sz="3600"/>
              <a:t>Kontexte: </a:t>
            </a:r>
            <a:r>
              <a:rPr lang="cs-CZ" sz="3600" b="1"/>
              <a:t>ERINNERUNGSKULTUR</a:t>
            </a:r>
            <a:endParaRPr/>
          </a:p>
          <a:p>
            <a:pPr marL="228600" lvl="0" indent="-228600" algn="l" rtl="0">
              <a:lnSpc>
                <a:spcPct val="90000"/>
              </a:lnSpc>
              <a:spcBef>
                <a:spcPts val="1000"/>
              </a:spcBef>
              <a:spcAft>
                <a:spcPts val="0"/>
              </a:spcAft>
              <a:buClr>
                <a:schemeClr val="dk1"/>
              </a:buClr>
              <a:buSzPts val="3600"/>
              <a:buChar char="•"/>
            </a:pPr>
            <a:r>
              <a:rPr lang="cs-CZ" sz="3600"/>
              <a:t>A. Breitere: Weitere Studien, Bücher von A. Assmann, eingeengt auf den Bezug zu diesem Thema </a:t>
            </a:r>
            <a:endParaRPr/>
          </a:p>
          <a:p>
            <a:pPr marL="228600" lvl="0" indent="-228600" algn="l" rtl="0">
              <a:lnSpc>
                <a:spcPct val="90000"/>
              </a:lnSpc>
              <a:spcBef>
                <a:spcPts val="1000"/>
              </a:spcBef>
              <a:spcAft>
                <a:spcPts val="0"/>
              </a:spcAft>
              <a:buClr>
                <a:schemeClr val="dk1"/>
              </a:buClr>
              <a:buSzPts val="3600"/>
              <a:buChar char="•"/>
            </a:pPr>
            <a:r>
              <a:rPr lang="cs-CZ" sz="3600"/>
              <a:t>Forschung zum Thema, Namen, Texte…</a:t>
            </a:r>
            <a:endParaRPr/>
          </a:p>
          <a:p>
            <a:pPr marL="228600" lvl="0" indent="-228600" algn="l" rtl="0">
              <a:lnSpc>
                <a:spcPct val="90000"/>
              </a:lnSpc>
              <a:spcBef>
                <a:spcPts val="1000"/>
              </a:spcBef>
              <a:spcAft>
                <a:spcPts val="0"/>
              </a:spcAft>
              <a:buClr>
                <a:schemeClr val="dk1"/>
              </a:buClr>
              <a:buSzPts val="3600"/>
              <a:buChar char="•"/>
            </a:pPr>
            <a:r>
              <a:rPr lang="cs-CZ" sz="3600"/>
              <a:t>Wo? Handbücher, Lexika, Bilanzschriften</a:t>
            </a:r>
            <a:endParaRPr/>
          </a:p>
          <a:p>
            <a:pPr marL="228600" lvl="0" indent="-228600" algn="l" rtl="0">
              <a:lnSpc>
                <a:spcPct val="90000"/>
              </a:lnSpc>
              <a:spcBef>
                <a:spcPts val="1000"/>
              </a:spcBef>
              <a:spcAft>
                <a:spcPts val="0"/>
              </a:spcAft>
              <a:buClr>
                <a:schemeClr val="dk1"/>
              </a:buClr>
              <a:buSzPts val="3600"/>
              <a:buChar char="•"/>
            </a:pPr>
            <a:r>
              <a:rPr lang="cs-CZ" sz="3600"/>
              <a:t>B. Engere: Text plus Paratexte (Peritexte wie Klappentext.., Epitexte wie Besprechungen, Interwievs, Werbung…)</a:t>
            </a:r>
            <a:endParaRPr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title"/>
          </p:nvPr>
        </p:nvSpPr>
        <p:spPr>
          <a:xfrm>
            <a:off x="838200" y="365126"/>
            <a:ext cx="10515600" cy="17520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a:t> </a:t>
            </a:r>
            <a:endParaRPr/>
          </a:p>
        </p:txBody>
      </p:sp>
      <p:sp>
        <p:nvSpPr>
          <p:cNvPr id="208" name="Google Shape;208;p32"/>
          <p:cNvSpPr txBox="1">
            <a:spLocks noGrp="1"/>
          </p:cNvSpPr>
          <p:nvPr>
            <p:ph type="body" idx="1"/>
          </p:nvPr>
        </p:nvSpPr>
        <p:spPr>
          <a:xfrm>
            <a:off x="838200" y="540328"/>
            <a:ext cx="10515600" cy="563663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800"/>
              <a:buChar char="•"/>
            </a:pPr>
            <a:r>
              <a:rPr lang="cs-CZ" sz="800"/>
              <a:t>Rezensiert für H-Soz-Kult von ina Leonhard, Führungsakademie der Bundeswehr, Hamburg </a:t>
            </a:r>
            <a:endParaRPr/>
          </a:p>
          <a:p>
            <a:pPr marL="228600" lvl="0" indent="-228600" algn="l" rtl="0">
              <a:lnSpc>
                <a:spcPct val="90000"/>
              </a:lnSpc>
              <a:spcBef>
                <a:spcPts val="1000"/>
              </a:spcBef>
              <a:spcAft>
                <a:spcPts val="0"/>
              </a:spcAft>
              <a:buClr>
                <a:schemeClr val="dk1"/>
              </a:buClr>
              <a:buSzPts val="800"/>
              <a:buChar char="•"/>
            </a:pPr>
            <a:r>
              <a:rPr lang="cs-CZ" sz="800"/>
              <a:t>Das hier zu besprechende Buch ist einer „selbstkritische[n] Diskussion über Standortbestimmung und Entwicklungsdynamik der deutschen Erinnerungskultur“ gewidmet (S. 12). Seine Autorin, die Konstanzer Literaturwissenschaftlerin Aleida Assmann, die hierzulande bekanntermaßen wesentlich dazu beigetragen hat, die (kultur)wissenschaftliche Forschung rund um die Konzepte Gedächtnis, Erinnern und Vergessen zu etablieren, greift darin „Stellungnahmen und Stimmungen“ auf, die ein „wachsende[s] Unbehagen“ an dieser Erinnerungskultur erkennen lassen (S. 13, anknüpfend an Sigmund Freud). Neben einer kritischen Würdigung der dabei vorgebrachten Argumente zielt ihre „Intervention“ darauf ab, „die Begrifflichkeiten zu schärfen und konkrete Probleme zu konturieren, um damit eine breitere Grundlage für diese wichtige Auseinandersetzung zu schaffen“ (S. 14). Assmann will ihre Ausführungen als einen Beitrag zur aktuellen Debatte um den ‚richtigen‘ Umgang mit der Vergangenheit seit 1945 verstanden wissen und präsentiert sie zugleich als Fortsetzung ihrer knapp anderthalb Jahrzehnte zuvor veröffentlichten Überlegungen anlässlich der Kontroverse um die Friedenspreisrede von Martin Walser (vgl. ebd.). </a:t>
            </a:r>
            <a:endParaRPr/>
          </a:p>
          <a:p>
            <a:pPr marL="228600" lvl="0" indent="-228600" algn="l" rtl="0">
              <a:lnSpc>
                <a:spcPct val="90000"/>
              </a:lnSpc>
              <a:spcBef>
                <a:spcPts val="1000"/>
              </a:spcBef>
              <a:spcAft>
                <a:spcPts val="0"/>
              </a:spcAft>
              <a:buClr>
                <a:schemeClr val="dk1"/>
              </a:buClr>
              <a:buSzPts val="800"/>
              <a:buChar char="•"/>
            </a:pPr>
            <a:r>
              <a:rPr lang="cs-CZ" sz="800"/>
              <a:t>Das Buch besteht aus drei Teilen: Im ersten, mit „Vergessen, Beschweigen, Erinnern“ überschriebenen Abschnitt, der fast die Hälfte des Buches ausmacht, wird nach einer Begründung des Gedächtnisparadigmas (und damit Assmanns eigenen Forschungsprämissen, Kapitel 1) die ‚Erinnerungsgeschichte‘ der Bundesrepublik rekapituliert (Kapitel 2). Dies dient als Grundlage für die Diskussion des auch im Buchtitel angesprochenen „Unbehagens“ an der aktuellen Erinnerungskultur (Kapitel 3). Ausgehend vom dreiteiligen Fernsehfilm „Unsere Mütter, unsere Väter“, der im Frühjahr 2013 im ZDF ausgestrahlt wurde, setzt sich die Autorin hierbei insbesondere mit den Argumenten auseinander, die in den letzten Jahren von Hermann Lübbe, von Ulrike Jureit / Christian Schneider und den Teilnehmer einer von ihnen durchgeführten Tagung zum Wandel des Gedenkens an den Holocaust sowie zuletzt von Dana Giesecke / Harald Welzer entwickelt wurden. </a:t>
            </a:r>
            <a:endParaRPr/>
          </a:p>
          <a:p>
            <a:pPr marL="228600" lvl="0" indent="-228600" algn="l" rtl="0">
              <a:lnSpc>
                <a:spcPct val="90000"/>
              </a:lnSpc>
              <a:spcBef>
                <a:spcPts val="1000"/>
              </a:spcBef>
              <a:spcAft>
                <a:spcPts val="0"/>
              </a:spcAft>
              <a:buClr>
                <a:schemeClr val="dk1"/>
              </a:buClr>
              <a:buSzPts val="800"/>
              <a:buChar char="•"/>
            </a:pPr>
            <a:r>
              <a:rPr lang="cs-CZ" sz="800"/>
              <a:t>Der zweite Teil des Buches, der den „Praxisfeldern der deutschen Erinnerungskultur“ gewidmet ist, behandelt auf gut 30 Seiten Problemstellungen, welche zum einen „[d]ie Erinnerung an zwei deutsche Diktaturen“ (Kapitel 4) und zum anderen das „Erinnern in der Migrationsgesellschaft“ (Kapitel 5) betreffen. Hierfür werden zunächst die Implikationen kursorisch zusammengefasst, die mit der Aufgabe einer ‚doppelten Bewältigung‘ von NS- und DDR-Vergangenheit verbunden sind. Anschließend geht es um die Probleme, die mit einer national kodierten, auf Vorstellungen einheitlicher Herkunft, Kultur und Sprache beruhenden Sicht der eigenen Vergangenheit einhergehen, sowie um die daraus zu ziehenden Schlussfolgerungen. Assmann verbindet ihre Überlegungen zu Erinnerung und historisch-politischer Bildung hier insbesondere mit Bezügen zu den so genannten NSU-Morden, die gegenwärtig im Rahmen eines Strafprozesses in München verhandelt werden.</a:t>
            </a:r>
            <a:endParaRPr/>
          </a:p>
          <a:p>
            <a:pPr marL="228600" lvl="0" indent="-228600" algn="l" rtl="0">
              <a:lnSpc>
                <a:spcPct val="90000"/>
              </a:lnSpc>
              <a:spcBef>
                <a:spcPts val="1000"/>
              </a:spcBef>
              <a:spcAft>
                <a:spcPts val="0"/>
              </a:spcAft>
              <a:buClr>
                <a:schemeClr val="dk1"/>
              </a:buClr>
              <a:buSzPts val="800"/>
              <a:buChar char="•"/>
            </a:pPr>
            <a:r>
              <a:rPr lang="cs-CZ" sz="800"/>
              <a:t>Im dritten, etwa 50 Seiten umfassenden Teil des Buches werden schließlich „transnationale Perspektiven“ auf Vorgänge von Erinnern und Vergessen präsentiert. Unter der Überschrift „Opferkonkurrenzen“ (Kapitel 6) resümiert die Autorin zum einen die unterschiedlichen Bedeutungskomponenten, die mit dem Opferbegriff verbunden werden können, und diskutiert unter anderem anhand des bereits vielfach thematisierten Spannungsverhältnisses zwischen Holocaust- und GULag-Gedächtnis in Europa verschiedene Formen des Umgangs mit konkurrierenden Anerkennungsansprüchen. Zum anderen werden unter dem Titel „Vier Modelle für den Umgang mit traumatischer Erinnerung“ (Kapitel 7) verschiedene, durch empirische Beispiele jeweils kurz illustrierte Konstellationen aufgezeigt, die eine bestimmte Form des Erinnerns bzw. Vergessens kennzeichnen.</a:t>
            </a:r>
            <a:endParaRPr/>
          </a:p>
          <a:p>
            <a:pPr marL="228600" lvl="0" indent="-228600" algn="l" rtl="0">
              <a:lnSpc>
                <a:spcPct val="90000"/>
              </a:lnSpc>
              <a:spcBef>
                <a:spcPts val="1000"/>
              </a:spcBef>
              <a:spcAft>
                <a:spcPts val="0"/>
              </a:spcAft>
              <a:buClr>
                <a:schemeClr val="dk1"/>
              </a:buClr>
              <a:buSzPts val="800"/>
              <a:buChar char="•"/>
            </a:pPr>
            <a:r>
              <a:rPr lang="cs-CZ" sz="800"/>
              <a:t>Dies leitet zu den am Ende des Buches vorgestellten „Prämissen der neuen Erinnerungskultur“ über: Die Autorin beschließt ihre Ausführungen mit einem Plädoyer für eine ethische Bindung der Erinnerung „an den universalistischen Wert der Menschenrechte“ (S. 207), die sie als Basis der seit den 1990er-Jahren in Deutschland wie anderswo auf der Welt etablierten Gedenkpraxis versteht. Deren Vorzug sieht sie namentlich darin, dass auf diese Weise Möglichkeiten für eine kritische gesellschaftliche Selbstreflexion geschaffen werden.</a:t>
            </a:r>
            <a:endParaRPr/>
          </a:p>
          <a:p>
            <a:pPr marL="228600" lvl="0" indent="-228600" algn="l" rtl="0">
              <a:lnSpc>
                <a:spcPct val="90000"/>
              </a:lnSpc>
              <a:spcBef>
                <a:spcPts val="1000"/>
              </a:spcBef>
              <a:spcAft>
                <a:spcPts val="0"/>
              </a:spcAft>
              <a:buClr>
                <a:schemeClr val="dk1"/>
              </a:buClr>
              <a:buSzPts val="800"/>
              <a:buChar char="•"/>
            </a:pPr>
            <a:r>
              <a:rPr lang="cs-CZ" sz="800"/>
              <a:t>Wie diese kurze Skizze der einzelnen Kapitel verdeutlicht, eröffnet das Buch einen breiten Einblick in verschiedene Diskussionsstränge, die sich alle in irgendeiner Weise mit Fragen der Vergangenheitsaufarbeitung befassen. Auf diesem Forschungsgebiet bereits kundige Leserinnen und Leser </a:t>
            </a:r>
            <a:r>
              <a:rPr lang="cs-CZ" sz="800" b="1"/>
              <a:t>werden dabei wenig Neues erfahren</a:t>
            </a:r>
            <a:r>
              <a:rPr lang="cs-CZ" sz="800"/>
              <a:t>, greift Assmann doch im Wesentlichen Argumente auf, die von ihr selbst oder von anderen Autoren bereits andernorts dargelegt wurden. Gleichwohl gelingt es ihr insbesondere im ersten Teil des Buches, einige zentrale Widersprüche in der aktuellen Debatte um das „Unbehagen“ an der Erinnerung in Bezug auf Nationalsozialismus und Holocaust plastisch zu markieren – beispielsweise indem sie die mitunter selbst recht normativ anmutende Kritik einer normativ am Erinnerungsimperativ ausgerichteten politischen Gedenkpraxis aufzeigt (vgl. S. 92f.). Auch bei den weiteren im Buch angeschnittenen Problemfeldern finden sich immer wieder bedenkenswerte Einlassungen oder interessante Verweise – </a:t>
            </a:r>
            <a:r>
              <a:rPr lang="cs-CZ" sz="800" b="1"/>
              <a:t>allerdings zugleich die eine oder andere seltsam verkürzt erscheinende Verknüpfung tagespolitischer Einschätzungen mit Erkenntnissen, die sich aus der Analyse bestimmter empirischer Phänomene ergeben</a:t>
            </a:r>
            <a:r>
              <a:rPr lang="cs-CZ" sz="800"/>
              <a:t> (wie zum Beispiel auf S. 198 der Hinweis auf die Externalisierung des Antisemitismus im Film „Unsere Mütter, unsere Väter“, durch die der „Dialog-Politik“ der polnischen Regierung unter Donald Tusk „ein schwerer Schlag versetzt“ worden sei).</a:t>
            </a:r>
            <a:endParaRPr/>
          </a:p>
          <a:p>
            <a:pPr marL="228600" lvl="0" indent="-228600" algn="l" rtl="0">
              <a:lnSpc>
                <a:spcPct val="90000"/>
              </a:lnSpc>
              <a:spcBef>
                <a:spcPts val="1000"/>
              </a:spcBef>
              <a:spcAft>
                <a:spcPts val="0"/>
              </a:spcAft>
              <a:buClr>
                <a:schemeClr val="dk1"/>
              </a:buClr>
              <a:buSzPts val="800"/>
              <a:buChar char="•"/>
            </a:pPr>
            <a:r>
              <a:rPr lang="cs-CZ" sz="800"/>
              <a:t>Lenkt man den Blick weg von den einzelnen behandelten Themen und auf die Anlage des Buches in seiner Gesamtheit, </a:t>
            </a:r>
            <a:r>
              <a:rPr lang="cs-CZ" sz="800" b="1"/>
              <a:t>fällt es darüber hinaus schwer, einen roten Faden zu entdecken</a:t>
            </a:r>
            <a:r>
              <a:rPr lang="cs-CZ" sz="800"/>
              <a:t>, der die verschiedenen Abschnitte miteinander verbindet. Selbst innerhalb der Kapitel ist es bisweilen nicht ganz leicht, der </a:t>
            </a:r>
            <a:r>
              <a:rPr lang="cs-CZ" sz="800" b="1"/>
              <a:t>oftmals assoziativ</a:t>
            </a:r>
            <a:r>
              <a:rPr lang="cs-CZ" sz="800"/>
              <a:t> anmutenden Gedankenführung der Autorin zu folgen. Dies mag einer der Gründe sein, </a:t>
            </a:r>
            <a:r>
              <a:rPr lang="cs-CZ" sz="800" b="1"/>
              <a:t>warum das Buch dem eingangs postulierten Ziel einer Schärfung der Begrifflichkeiten nur sehr bedingt gerecht wird. </a:t>
            </a:r>
            <a:r>
              <a:rPr lang="cs-CZ" sz="800"/>
              <a:t>Zwar führt Assmann in Bezug auf das zentrale Konzept der Erinnerungskultur (vgl. S. 32f.), für den Ausdruck ‚Vergangenheitsbewältigung‘ (vgl. S. 114ff.) wie auch für den Opferbegriff (in Kapitel 6, siehe oben) unterschiedliche Konnotationen ein. Die von ihr an einer Stelle vorgenommene Entscheidung für eine bestimmte Bedeutungsvariante wird jedoch unter anderem durch die Einführung neuer Konzepte an anderer Stelle wieder verwässert. Vor allem aber </a:t>
            </a:r>
            <a:r>
              <a:rPr lang="cs-CZ" sz="800" b="1"/>
              <a:t>werden die in den unterschiedlichen Kapiteln als zentral herausgestellten Begriffe nicht zueinander in Beziehung gesetzt.</a:t>
            </a:r>
            <a:r>
              <a:rPr lang="cs-CZ" sz="800"/>
              <a:t> Es bleibt also der Leserin oder dem Leser weitgehend selbst überlassen, sich zu überlegen, was eine „ethische Erinnerungskultur“ etwa mit einer „neutral“ verstandenen Vergangenheitsbewältigung (S. 192) und/oder mit „dialogischem Erinnern“ (vgl. S. 195ff.) zu tun haben mag.</a:t>
            </a:r>
            <a:endParaRPr/>
          </a:p>
          <a:p>
            <a:pPr marL="228600" lvl="0" indent="-228600" algn="l" rtl="0">
              <a:lnSpc>
                <a:spcPct val="90000"/>
              </a:lnSpc>
              <a:spcBef>
                <a:spcPts val="1000"/>
              </a:spcBef>
              <a:spcAft>
                <a:spcPts val="0"/>
              </a:spcAft>
              <a:buClr>
                <a:schemeClr val="dk1"/>
              </a:buClr>
              <a:buSzPts val="800"/>
              <a:buChar char="•"/>
            </a:pPr>
            <a:r>
              <a:rPr lang="cs-CZ" sz="800"/>
              <a:t>Alles in allem hinterlässt die Lektüre somit einen </a:t>
            </a:r>
            <a:r>
              <a:rPr lang="cs-CZ" sz="800" b="1"/>
              <a:t>zwiespältigen Eindruck</a:t>
            </a:r>
            <a:r>
              <a:rPr lang="cs-CZ" sz="800"/>
              <a:t>. Als eine </a:t>
            </a:r>
            <a:r>
              <a:rPr lang="cs-CZ" sz="800" b="1"/>
              <a:t>öffentliche „Intervention</a:t>
            </a:r>
            <a:r>
              <a:rPr lang="cs-CZ" sz="800"/>
              <a:t>“ verstanden, die sich an ein </a:t>
            </a:r>
            <a:r>
              <a:rPr lang="cs-CZ" sz="800" b="1"/>
              <a:t>breites, politisch wie historisch interessiertes Publikum </a:t>
            </a:r>
            <a:r>
              <a:rPr lang="cs-CZ" sz="800"/>
              <a:t>richtet, um aktuelle Ereignisse und Entwicklungen zu </a:t>
            </a:r>
            <a:r>
              <a:rPr lang="cs-CZ" sz="800" b="1"/>
              <a:t>kommentieren</a:t>
            </a:r>
            <a:r>
              <a:rPr lang="cs-CZ" sz="800"/>
              <a:t>, die auf verschiedene Weise den Umgang mit gewaltbelasteter Vergangenheiten betreffen, erscheint das Buch durchaus </a:t>
            </a:r>
            <a:r>
              <a:rPr lang="cs-CZ" sz="800" b="1"/>
              <a:t>gelungen</a:t>
            </a:r>
            <a:r>
              <a:rPr lang="cs-CZ" sz="800"/>
              <a:t>. Als Beitrag zu einer </a:t>
            </a:r>
            <a:r>
              <a:rPr lang="cs-CZ" sz="800" b="1"/>
              <a:t>empirisch wie theoretisch fundierten wissenschaftlichen Auseinandersetzung</a:t>
            </a:r>
            <a:r>
              <a:rPr lang="cs-CZ" sz="800"/>
              <a:t> mit Fragen, die den Nutzen und Nachteil, aber auch die Bedingungen und Einflussfaktoren einer normativ am Erinnerungsimperativ ausgerichteten politischen Kultur sowie deren eigene Geschichtlichkeit betreffen, vermögen die hier zusammengetragenen Ausführungen jedoch </a:t>
            </a:r>
            <a:r>
              <a:rPr lang="cs-CZ" sz="800" b="1"/>
              <a:t>weniger zu überzeugen</a:t>
            </a:r>
            <a:r>
              <a:rPr lang="cs-CZ" sz="800"/>
              <a:t>.</a:t>
            </a:r>
            <a:endParaRPr/>
          </a:p>
          <a:p>
            <a:pPr marL="228600" lvl="0" indent="-177800" algn="l" rtl="0">
              <a:lnSpc>
                <a:spcPct val="90000"/>
              </a:lnSpc>
              <a:spcBef>
                <a:spcPts val="1000"/>
              </a:spcBef>
              <a:spcAft>
                <a:spcPts val="0"/>
              </a:spcAft>
              <a:buClr>
                <a:schemeClr val="dk1"/>
              </a:buClr>
              <a:buSzPts val="800"/>
              <a:buNone/>
            </a:pPr>
            <a:endParaRPr sz="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838200" y="365126"/>
            <a:ext cx="10515600" cy="100388"/>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endParaRPr/>
          </a:p>
        </p:txBody>
      </p:sp>
      <p:sp>
        <p:nvSpPr>
          <p:cNvPr id="214" name="Google Shape;214;p33"/>
          <p:cNvSpPr txBox="1">
            <a:spLocks noGrp="1"/>
          </p:cNvSpPr>
          <p:nvPr>
            <p:ph type="body" idx="1"/>
          </p:nvPr>
        </p:nvSpPr>
        <p:spPr>
          <a:xfrm>
            <a:off x="721822" y="465514"/>
            <a:ext cx="10515600" cy="6068289"/>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800"/>
              <a:buChar char="•"/>
            </a:pPr>
            <a:r>
              <a:rPr lang="cs-CZ" sz="800"/>
              <a:t>Der Begriff der Erinnerungskultur hat Konjunktur. Dies gilt nicht zuletzt, da sich die „Ära der Zeitzeugen“ des Zweiten Weltkriegs und des Holocausts allmählich dem Ende nähert. Zugleich genießt die deutsche Erinnerungskultur international hohes Ansehen, oftmals wird sie als Erfolgsmodell gewertet, wohingegen es wegen öffentlicher Debatten über deren Stellenwert, Ausrichtung und Gestaltungsweise innerhalb des deutschen Diskurses nach Meinung der Kulturwissenschaftlerin </a:t>
            </a:r>
            <a:r>
              <a:rPr lang="cs-CZ" sz="800" i="1"/>
              <a:t>Aleida Assmann</a:t>
            </a:r>
            <a:r>
              <a:rPr lang="cs-CZ" sz="800"/>
              <a:t> erforderlich scheint, mit einer „selbstkritische[n] Diskussion über die Standortbestimmung und Entwicklungsdynamik der deutschen Erinnerungskultur“ (S. 12) zu beginnen. Als Expertin für die wissenschaftliche Erforschung von Konzepten wie kulturelles Gedächtnis, Erinnern und Vergessen widmet sie sich kritischen „Stellungnahmen und Stimmungen“, die das „wachsende Unbehagen“ (S. 13) an der praktizierten Erinnerungskultur artikulieren. In vier Kapiteln geht sie sachkundig den diversen Problemen von Gedächtnisforschung respektive Problemen mit der deutschen Erinnerungskultur, den entsprechenden Praxisfeldern, transnationalen Perspektiven und aktuellen Entwicklungen nach. </a:t>
            </a:r>
            <a:r>
              <a:rPr lang="cs-CZ" sz="800" i="1"/>
              <a:t>Assmann</a:t>
            </a:r>
            <a:r>
              <a:rPr lang="cs-CZ" sz="800"/>
              <a:t> intendiert, eine Intervention – so der Untertitel des Bandes – in aktuelle Debatten zu leisten, die differenziert Potenziale und Grenzen der Erinnerungskultur in begrifflich präziser Diktion aufzeigt.</a:t>
            </a:r>
            <a:endParaRPr/>
          </a:p>
          <a:p>
            <a:pPr marL="228600" lvl="0" indent="-228600" algn="l" rtl="0">
              <a:lnSpc>
                <a:spcPct val="90000"/>
              </a:lnSpc>
              <a:spcBef>
                <a:spcPts val="1000"/>
              </a:spcBef>
              <a:spcAft>
                <a:spcPts val="0"/>
              </a:spcAft>
              <a:buClr>
                <a:schemeClr val="dk1"/>
              </a:buClr>
              <a:buSzPts val="800"/>
              <a:buChar char="•"/>
            </a:pPr>
            <a:r>
              <a:rPr lang="cs-CZ" sz="800"/>
              <a:t>Die </a:t>
            </a:r>
            <a:r>
              <a:rPr lang="cs-CZ" sz="800" b="1"/>
              <a:t>Einleitung</a:t>
            </a:r>
            <a:r>
              <a:rPr lang="cs-CZ" sz="800"/>
              <a:t> skizziert die Genese der Erinnerungskultur als tragender sozialer Pfeiler in Deutschland, die seit der Wiedervereinigung „mit großer Energie, finanziellem Aufwand und bürgerschaftlichem Engagement“ (S. 11) betrieben wurde.</a:t>
            </a:r>
            <a:endParaRPr/>
          </a:p>
          <a:p>
            <a:pPr marL="228600" lvl="0" indent="-228600" algn="l" rtl="0">
              <a:lnSpc>
                <a:spcPct val="90000"/>
              </a:lnSpc>
              <a:spcBef>
                <a:spcPts val="1000"/>
              </a:spcBef>
              <a:spcAft>
                <a:spcPts val="0"/>
              </a:spcAft>
              <a:buClr>
                <a:schemeClr val="dk1"/>
              </a:buClr>
              <a:buSzPts val="800"/>
              <a:buChar char="•"/>
            </a:pPr>
            <a:r>
              <a:rPr lang="cs-CZ" sz="800"/>
              <a:t>Im umfangreichsten, fast 100 Seiten ausmachenden </a:t>
            </a:r>
            <a:r>
              <a:rPr lang="cs-CZ" sz="800" b="1"/>
              <a:t>ersten Teil</a:t>
            </a:r>
            <a:r>
              <a:rPr lang="cs-CZ" sz="800"/>
              <a:t>, der mit „Vergessen, Beschweigen, Erinnern“ überschrieben ist, geht es um die Entwicklung des Gedächtnisparadigmas innerhalb der Erinnerungsgeschichte der Bundesrepublik Deutschland. Auf dieser Grundlage wird dem erkennbaren „Unbehagen“ an der Gestaltung der Erinnerungskultur nachgespürt. Paradigmatisch sei der dreiteilige Fernsehfilm „Unsere Mütter, unsere Väter“, welcher 2013 im ZDF ausgestrahlt wurde: „Dieser Film zeigt im letztmöglichen Moment den verbleibenden Mitgliedern der Erfahrungsgeneration, was diese erlebt haben. Es ist ein Film der zweiten Generation über Erlebnisse der ersten Generation, der sich an die dritte Generation richtet.“ (S. 38)</a:t>
            </a:r>
            <a:endParaRPr/>
          </a:p>
          <a:p>
            <a:pPr marL="228600" lvl="0" indent="-228600" algn="l" rtl="0">
              <a:lnSpc>
                <a:spcPct val="90000"/>
              </a:lnSpc>
              <a:spcBef>
                <a:spcPts val="1000"/>
              </a:spcBef>
              <a:spcAft>
                <a:spcPts val="0"/>
              </a:spcAft>
              <a:buClr>
                <a:schemeClr val="dk1"/>
              </a:buClr>
              <a:buSzPts val="800"/>
              <a:buChar char="•"/>
            </a:pPr>
            <a:r>
              <a:rPr lang="cs-CZ" sz="800"/>
              <a:t>Der </a:t>
            </a:r>
            <a:r>
              <a:rPr lang="cs-CZ" sz="800" b="1"/>
              <a:t>zweite Teil</a:t>
            </a:r>
            <a:r>
              <a:rPr lang="cs-CZ" sz="800"/>
              <a:t> des Buches zu den „Praxisfeldern der deutschen Erinnerungskultur“ thematisiert zwei zentrale Problemstellungen, die im Kontext des Erinnerns immer relevanter werden: Welche Formen der Erinnerung an „zwei deutsche Diktaturen“ (S. 109) sind überhaupt zielführend und auch sachangemessen, da die NS- und die DDR-Vergangenheit einerseits verbunden, aber andererseits qualitativ unterschiedlich zu werten seien? </a:t>
            </a:r>
            <a:r>
              <a:rPr lang="cs-CZ" sz="800" i="1"/>
              <a:t>Assmann</a:t>
            </a:r>
            <a:r>
              <a:rPr lang="cs-CZ" sz="800"/>
              <a:t> plädiert für eine Europäisierung der Erinnerung an die kommunistischen Opfer, was vor allem in Osteuropa anschlussfähig sei. Darüber hinaus richtet sich ihr Blick auf die „postnationale Identität“ (S. 123) einer Migrationsgesellschaft, die zukünftig keine homogene Erinnerungskultur ermögliche. Probleme würden gegenwärtig evoziert, wenn eine national kodierte, auf Vorstellungen einheitlicher Herkunft, Kultur und Sprache beruhende Wahrnehmung mit den gesellschaftlichen Realitäten kollidiere, wofür ihrer Meinung nach die NSU-Morde bzw. ihre soziokulturellen Implikationen lehrreich seien: An diesem Beispiel lasse sich zeigen, „wie Erinnerungskultur und historische Bildung ineinandergreifen könnten. (…) Denn zu den aktuellen Zukunftsfragen in unserer Gesellschaft gehören heute die Migrationsthematik sowie die schwelende Fremdenfeindlichkeit und ihre historische Erbschaft“ (S. 133).</a:t>
            </a:r>
            <a:endParaRPr/>
          </a:p>
          <a:p>
            <a:pPr marL="228600" lvl="0" indent="-228600" algn="l" rtl="0">
              <a:lnSpc>
                <a:spcPct val="90000"/>
              </a:lnSpc>
              <a:spcBef>
                <a:spcPts val="1000"/>
              </a:spcBef>
              <a:spcAft>
                <a:spcPts val="0"/>
              </a:spcAft>
              <a:buClr>
                <a:schemeClr val="dk1"/>
              </a:buClr>
              <a:buSzPts val="800"/>
              <a:buChar char="•"/>
            </a:pPr>
            <a:r>
              <a:rPr lang="cs-CZ" sz="800"/>
              <a:t>Im etwa 60 Seiten umfassenden </a:t>
            </a:r>
            <a:r>
              <a:rPr lang="cs-CZ" sz="800" b="1"/>
              <a:t>dritten Teil</a:t>
            </a:r>
            <a:r>
              <a:rPr lang="cs-CZ" sz="800"/>
              <a:t> geht es um „transnationale Perspektiven“ auf die Prozesse und Aktivitäten von Erinnern und Vergessen. Unter der Überschrift „Opferkonkurrenzen“ (S. 142) skizziert </a:t>
            </a:r>
            <a:r>
              <a:rPr lang="cs-CZ" sz="800" i="1"/>
              <a:t>Assmann</a:t>
            </a:r>
            <a:r>
              <a:rPr lang="cs-CZ" sz="800"/>
              <a:t> einerseits diverse Bedeutungskomponenten des Opferbegriffs, ferner diskutiert sie intensiv das schwierige Themenfeld des Vergleichs zwischen Holocaust- und Gulag-Gedächtnis in Europa. Andererseits stellt sie „Vier Modelle für den Umgang mit traumatischer Erinnerung“ (S. 180) vor: Diese Modelle beruhen auf den Alternativen dialogisches Vergessen, ewiges Erinnern, überwindendes Erinnern sowie dialogisches Erinnern. Nach der Musterung zahlreicher Beispiele neigt sie abschließend zu einer bestimmten Form des Erinnerns bzw. Vergessens: Das sich erst allmählich konstituierende Modell des dialogischen Erinnerns habe „eine besondere Chance in einem Staatenverbund wie Europa; hier könnte es in Zukunft stärker darum gehen, durch Formen gegenseitiger Annäherung und der Anerkennung des dem anderen zugefügten Leids die monologischen Schranken der nationalen Gedächtnisse durchlässiger zu machen und durch differenziertere und komplexere Gedächtniskonstruktionen die transnationale Identität zu stärken.“ (S. 202)</a:t>
            </a:r>
            <a:endParaRPr/>
          </a:p>
          <a:p>
            <a:pPr marL="228600" lvl="0" indent="-228600" algn="l" rtl="0">
              <a:lnSpc>
                <a:spcPct val="90000"/>
              </a:lnSpc>
              <a:spcBef>
                <a:spcPts val="1000"/>
              </a:spcBef>
              <a:spcAft>
                <a:spcPts val="0"/>
              </a:spcAft>
              <a:buClr>
                <a:schemeClr val="dk1"/>
              </a:buClr>
              <a:buSzPts val="800"/>
              <a:buChar char="•"/>
            </a:pPr>
            <a:r>
              <a:rPr lang="cs-CZ" sz="800"/>
              <a:t>Der </a:t>
            </a:r>
            <a:r>
              <a:rPr lang="cs-CZ" sz="800" b="1"/>
              <a:t>vierte Teil</a:t>
            </a:r>
            <a:r>
              <a:rPr lang="cs-CZ" sz="800"/>
              <a:t> ist neueren Entwicklungen und aktuellen Fragen zum Erinnerungskulturkonzept gewidmet: Einerseits beleuchtet </a:t>
            </a:r>
            <a:r>
              <a:rPr lang="cs-CZ" sz="800" i="1"/>
              <a:t>Assmann</a:t>
            </a:r>
            <a:r>
              <a:rPr lang="cs-CZ" sz="800"/>
              <a:t> darin das „Gedächtnistheater“ (S. 204), in dem Menschen jüdischen Glaubens oftmals in einer Statistenrolle erscheinen würden, gleichsam als Akteure in einem jährlichen Bußritual und als Beleg für die Integrität der deutschen „Dominanzgesellschaft“ (S. 205). Den Grund dafür sieht sie in einer einseitigen „Identifikation der Deutschen mit der jüdischen Opferperspektive“ (S. 206). Dies hinterfragt sie kritisch mit Blick auf die gesellschaftliche Wirkung und die Folgen eines Perspektivenwechsels von den Tätern zu den Opfern. Einen zweiten Trend beschreibt sie mit der Entwicklung, dass „die Erinnerungskultur unter wachsendem nationalistischen Druck“ (S. 218) stehe. Aus dieser Perspektive werden das „Recht auf Vergessen“ (S. 218) und eine Entmoralisierung der Erinnerung propagiert, was </a:t>
            </a:r>
            <a:r>
              <a:rPr lang="cs-CZ" sz="800" i="1"/>
              <a:t>Assmann</a:t>
            </a:r>
            <a:r>
              <a:rPr lang="cs-CZ" sz="800"/>
              <a:t> an verschiedenen Beispielen (Reden mehrerer AfD-Politiker wie </a:t>
            </a:r>
            <a:r>
              <a:rPr lang="cs-CZ" sz="800" i="1"/>
              <a:t>Gauland</a:t>
            </a:r>
            <a:r>
              <a:rPr lang="cs-CZ" sz="800"/>
              <a:t> und </a:t>
            </a:r>
            <a:r>
              <a:rPr lang="cs-CZ" sz="800" i="1"/>
              <a:t>Höcke</a:t>
            </a:r>
            <a:r>
              <a:rPr lang="cs-CZ" sz="800"/>
              <a:t>) verdeutlicht. Für die Konstanzer Wissenschaftlerin evoziert dieser Umgang mit der Erinnerungskultur die zentrale Fragestellung, ob man sich auf „die realexistierenden Folgen der Globalisierung (…) einlassen muss, ohne dabei seine politische Orientierung und sein kollektives Selbstbild zu verlieren“ (S. 224). Symptomatisch stünden diese beiden Tendenzen des Unbehagens seitens der Minderheiten auf der einen und der Nationalisten auf der anderen Seite jedoch auch für die grundsätzliche Problematik, inwieweit ein „selbstkritische[r] Patriotismus“ (S. 229) im Kontext einer kosmopolitischen Einwanderungsgesellschaft eine Option für die Zukunft sein könnte.</a:t>
            </a:r>
            <a:endParaRPr/>
          </a:p>
          <a:p>
            <a:pPr marL="228600" lvl="0" indent="-228600" algn="l" rtl="0">
              <a:lnSpc>
                <a:spcPct val="90000"/>
              </a:lnSpc>
              <a:spcBef>
                <a:spcPts val="1000"/>
              </a:spcBef>
              <a:spcAft>
                <a:spcPts val="0"/>
              </a:spcAft>
              <a:buClr>
                <a:schemeClr val="dk1"/>
              </a:buClr>
              <a:buSzPts val="800"/>
              <a:buChar char="•"/>
            </a:pPr>
            <a:r>
              <a:rPr lang="cs-CZ" sz="800"/>
              <a:t>Im </a:t>
            </a:r>
            <a:r>
              <a:rPr lang="cs-CZ" sz="800" b="1"/>
              <a:t>Schlussteil</a:t>
            </a:r>
            <a:r>
              <a:rPr lang="cs-CZ" sz="800"/>
              <a:t> des Buches werden „Prämissen der neuen Erinnerungskultur“ diskutiert. Die Autorin macht fünf Prämissen aus: Erinnern als anthropologische Universalie, als „Vergegenwärtigung von Vergangenheit“ (S. 234), als darstellungsbedürftig, als angewiesen auf einen ethischen Rahmen und als „Chance kritischer Selbstreflexion“ (S. 238). </a:t>
            </a:r>
            <a:r>
              <a:rPr lang="cs-CZ" sz="800" i="1"/>
              <a:t>Assmann</a:t>
            </a:r>
            <a:r>
              <a:rPr lang="cs-CZ" sz="800"/>
              <a:t> plädiert für das Erkennen der eigenen gesellschaftlichen Verantwortung auf der Basis universeller Menschenrechte, wodurch sie auch weiterhin in der Erinnerungskultur einen wichtigen Bestandteil sozialer Identität ausmacht: „In der Nachwirkung traumatischer Gewaltgeschichten löst die Zeit allein keine Probleme. Verbrechen gegen die Menschlichkeit lösen sich nicht unter der Hand auf, sondern erfordern rückwirkende Handlungen der Anerkennung der Opfer und der Übernahme von Verantwortung.“ (S. 239</a:t>
            </a:r>
            <a:endParaRPr sz="800"/>
          </a:p>
          <a:p>
            <a:pPr marL="228600" lvl="0" indent="-228600" algn="l" rtl="0">
              <a:lnSpc>
                <a:spcPct val="90000"/>
              </a:lnSpc>
              <a:spcBef>
                <a:spcPts val="1000"/>
              </a:spcBef>
              <a:spcAft>
                <a:spcPts val="0"/>
              </a:spcAft>
              <a:buClr>
                <a:schemeClr val="dk1"/>
              </a:buClr>
              <a:buSzPts val="800"/>
              <a:buChar char="•"/>
            </a:pPr>
            <a:r>
              <a:rPr lang="cs-CZ" sz="800" i="1"/>
              <a:t>Aleida Assmanns</a:t>
            </a:r>
            <a:r>
              <a:rPr lang="cs-CZ" sz="800"/>
              <a:t> Buch gilt als Standardwerk im Rahmen der Forschung zur Erinnerungskultur, das vor allem terminologisch und systematisch das Themenfeld prägnant erschließt. Bei der Lektüre fällt auf, dass die verschiedenen Abschnitte der Darstellung eher lose miteinander verknüpft sind, eine thematische Progression ist nicht immer leicht zu erkennen. Dennoch komprimiert die Autorin höchst kontroverse Forschungsmeinungen dank der hohen Sachexpertise in beeindruckender Weise. Insofern bietet auch diese dritte Auflage einen profunden Einblick in verschiedene Diskussionsbereiche und aktuelle Forschungsansätze. Die wesentliche Literatur lässt sich über den 20-seitigen Anmerkungsteil problemlos erschließen. Der Untertitel „Intervention“ verweist auf die wertend-appellative Intention des Buchs, das wegen der kompakten und problemgestützten Darstellungsweise manche Aspekte leicht verkürzend darstellen muss, um die grundsätzliche Bedeutung für die Entwicklung des Konzepts der Erinnerungskultur zu beleuchten. Der für die dritte Auflage ergänzte Teil zu neuen Entwicklungen greift zahlreiche aktuelle Phänomene auf, jedoch bleibt unbeantwortet, warum der medialen Dimension der Erinnerungskultur kein größerer Stellenwert eingeräumt wurde: Einführend spricht die Autorin zwar von einem „‚multimedialen Erinnerungsmonitor‘ (MEMO)“ (S. 204), der Medialität des Erinnerns ist jedoch kein eigenes Kapitel gewidmet. Dies könnte für dieses verdienstvolle Standardwerk für eine Folgeauflage sicherlich eine Gestaltungsoption sein</a:t>
            </a:r>
            <a:endParaRPr sz="800"/>
          </a:p>
          <a:p>
            <a:pPr marL="228600" lvl="0" indent="-228600" algn="l" rtl="0">
              <a:lnSpc>
                <a:spcPct val="90000"/>
              </a:lnSpc>
              <a:spcBef>
                <a:spcPts val="1000"/>
              </a:spcBef>
              <a:spcAft>
                <a:spcPts val="0"/>
              </a:spcAft>
              <a:buClr>
                <a:schemeClr val="dk1"/>
              </a:buClr>
              <a:buSzPts val="800"/>
              <a:buChar char="•"/>
            </a:pPr>
            <a:r>
              <a:rPr lang="cs-CZ" sz="800"/>
              <a:t>Die Konstanzer Kulturwissenschaftlerin </a:t>
            </a:r>
            <a:r>
              <a:rPr lang="cs-CZ" sz="800" i="1"/>
              <a:t>Aleida Assmann</a:t>
            </a:r>
            <a:r>
              <a:rPr lang="cs-CZ" sz="800"/>
              <a:t> legt eine kompakte und versierte Darstellung der vielfältigen Facetten der öffentlichen Erinnerungskultur vor, zugleich versteht sie das Buchprojekt als öffentliche „Intervention“, indem sie aktuelle Ereignisse und Prozesse kommentiert. Der Band liefert zunächst einen problemorientierten Zugang zu den Phänomenen des Vergessens, Beschweigens und Erinnerns, sodann zeigt er Praxisfelder der deutschen Erinnerungskultur auf, weitet den Fokus um transnationale Perspektiven und aktuelle Entwicklungen. Die kompakte Darstellung ermöglicht einen guten Überblick über vielfältige Fragen zum Stellenwert von Erinnerung in unserer Gesellschaft, in Bildung und Politik.</a:t>
            </a:r>
            <a:endParaRPr/>
          </a:p>
          <a:p>
            <a:pPr marL="228600" lvl="0" indent="-177800" algn="l" rtl="0">
              <a:lnSpc>
                <a:spcPct val="90000"/>
              </a:lnSpc>
              <a:spcBef>
                <a:spcPts val="1000"/>
              </a:spcBef>
              <a:spcAft>
                <a:spcPts val="0"/>
              </a:spcAft>
              <a:buClr>
                <a:schemeClr val="dk1"/>
              </a:buClr>
              <a:buSzPts val="800"/>
              <a:buNone/>
            </a:pP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838200" y="365125"/>
            <a:ext cx="10515600" cy="103695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Der Weg zum Text über die Verfasserin</a:t>
            </a:r>
            <a:endParaRPr/>
          </a:p>
        </p:txBody>
      </p:sp>
      <p:sp>
        <p:nvSpPr>
          <p:cNvPr id="99" name="Google Shape;99;p15"/>
          <p:cNvSpPr txBox="1">
            <a:spLocks noGrp="1"/>
          </p:cNvSpPr>
          <p:nvPr>
            <p:ph type="body" idx="1"/>
          </p:nvPr>
        </p:nvSpPr>
        <p:spPr>
          <a:xfrm>
            <a:off x="838200" y="1320800"/>
            <a:ext cx="10515600" cy="4856163"/>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107000"/>
              </a:lnSpc>
              <a:spcBef>
                <a:spcPts val="0"/>
              </a:spcBef>
              <a:spcAft>
                <a:spcPts val="0"/>
              </a:spcAft>
              <a:buClr>
                <a:schemeClr val="dk1"/>
              </a:buClr>
              <a:buSzPct val="100000"/>
              <a:buNone/>
            </a:pPr>
            <a:r>
              <a:rPr lang="cs-CZ" sz="1800">
                <a:latin typeface="Calibri"/>
                <a:ea typeface="Calibri"/>
                <a:cs typeface="Calibri"/>
                <a:sym typeface="Calibri"/>
              </a:rPr>
              <a:t>Allgemein zu A. Assmann</a:t>
            </a:r>
            <a:endParaRPr sz="1800">
              <a:latin typeface="Calibri"/>
              <a:ea typeface="Calibri"/>
              <a:cs typeface="Calibri"/>
              <a:sym typeface="Calibri"/>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https://de.wikipedia.org/wiki/Aleida_Assmann</a:t>
            </a:r>
            <a:endParaRPr sz="1800">
              <a:latin typeface="Calibri"/>
              <a:ea typeface="Calibri"/>
              <a:cs typeface="Calibri"/>
              <a:sym typeface="Calibri"/>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https://www.litwiss.uni-konstanz.de/british-and-american-studies/team/prof-em-dr-dr-hc-aleida-assmann/</a:t>
            </a:r>
            <a:endParaRPr sz="1800">
              <a:latin typeface="Calibri"/>
              <a:ea typeface="Calibri"/>
              <a:cs typeface="Calibri"/>
              <a:sym typeface="Calibri"/>
            </a:endParaRPr>
          </a:p>
          <a:p>
            <a:pPr marL="0" lvl="0" indent="0" algn="l" rtl="0">
              <a:lnSpc>
                <a:spcPct val="107000"/>
              </a:lnSpc>
              <a:spcBef>
                <a:spcPts val="1800"/>
              </a:spcBef>
              <a:spcAft>
                <a:spcPts val="0"/>
              </a:spcAft>
              <a:buClr>
                <a:schemeClr val="dk1"/>
              </a:buClr>
              <a:buSzPct val="100000"/>
              <a:buNone/>
            </a:pPr>
            <a:r>
              <a:rPr lang="cs-CZ" sz="1800">
                <a:latin typeface="Calibri"/>
                <a:ea typeface="Calibri"/>
                <a:cs typeface="Calibri"/>
                <a:sym typeface="Calibri"/>
              </a:rPr>
              <a:t>Gespräche und kurze Statements</a:t>
            </a:r>
            <a:endParaRPr sz="1800">
              <a:latin typeface="Calibri"/>
              <a:ea typeface="Calibri"/>
              <a:cs typeface="Calibri"/>
              <a:sym typeface="Calibri"/>
            </a:endParaRPr>
          </a:p>
          <a:p>
            <a:pPr marL="0" lvl="0" indent="0" algn="l" rtl="0">
              <a:lnSpc>
                <a:spcPct val="107000"/>
              </a:lnSpc>
              <a:spcBef>
                <a:spcPts val="1800"/>
              </a:spcBef>
              <a:spcAft>
                <a:spcPts val="0"/>
              </a:spcAft>
              <a:buClr>
                <a:schemeClr val="dk1"/>
              </a:buClr>
              <a:buSzPct val="100000"/>
              <a:buNone/>
            </a:pPr>
            <a:r>
              <a:rPr lang="cs-CZ" sz="1800">
                <a:latin typeface="Calibri"/>
                <a:ea typeface="Calibri"/>
                <a:cs typeface="Calibri"/>
                <a:sym typeface="Calibri"/>
              </a:rPr>
              <a:t>Um 2010</a:t>
            </a:r>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https://www.goethe.de/ins/br/de/kul/fok/cul/20809570.html</a:t>
            </a:r>
            <a:endParaRPr sz="1800">
              <a:latin typeface="Calibri"/>
              <a:ea typeface="Calibri"/>
              <a:cs typeface="Calibri"/>
              <a:sym typeface="Calibri"/>
            </a:endParaRPr>
          </a:p>
          <a:p>
            <a:pPr marL="0" lvl="0" indent="0" algn="l" rtl="0">
              <a:lnSpc>
                <a:spcPct val="107000"/>
              </a:lnSpc>
              <a:spcBef>
                <a:spcPts val="1800"/>
              </a:spcBef>
              <a:spcAft>
                <a:spcPts val="0"/>
              </a:spcAft>
              <a:buClr>
                <a:schemeClr val="dk1"/>
              </a:buClr>
              <a:buSzPct val="100000"/>
              <a:buNone/>
            </a:pPr>
            <a:r>
              <a:rPr lang="cs-CZ" sz="1800">
                <a:latin typeface="Calibri"/>
                <a:ea typeface="Calibri"/>
                <a:cs typeface="Calibri"/>
                <a:sym typeface="Calibri"/>
              </a:rPr>
              <a:t>Neuestes</a:t>
            </a:r>
            <a:endParaRPr sz="1800">
              <a:latin typeface="Calibri"/>
              <a:ea typeface="Calibri"/>
              <a:cs typeface="Calibri"/>
              <a:sym typeface="Calibri"/>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https://www.youtube.com/watch?v=bCeLJQbMEzw</a:t>
            </a:r>
            <a:endParaRPr sz="1800">
              <a:latin typeface="Calibri"/>
              <a:ea typeface="Calibri"/>
              <a:cs typeface="Calibri"/>
              <a:sym typeface="Calibri"/>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https://www.youtube.com/watch?v=va4aFFuKe6Q</a:t>
            </a:r>
            <a:endParaRPr sz="1800">
              <a:latin typeface="Calibri"/>
              <a:ea typeface="Calibri"/>
              <a:cs typeface="Calibri"/>
              <a:sym typeface="Calibri"/>
            </a:endParaRPr>
          </a:p>
          <a:p>
            <a:pPr marL="0" lvl="0" indent="0" algn="l" rtl="0">
              <a:lnSpc>
                <a:spcPct val="107000"/>
              </a:lnSpc>
              <a:spcBef>
                <a:spcPts val="1800"/>
              </a:spcBef>
              <a:spcAft>
                <a:spcPts val="0"/>
              </a:spcAft>
              <a:buClr>
                <a:schemeClr val="dk1"/>
              </a:buClr>
              <a:buSzPct val="100000"/>
              <a:buNone/>
            </a:pPr>
            <a:r>
              <a:rPr lang="cs-CZ" sz="1800">
                <a:latin typeface="Calibri"/>
                <a:ea typeface="Calibri"/>
                <a:cs typeface="Calibri"/>
                <a:sym typeface="Calibri"/>
              </a:rPr>
              <a:t>Längeres</a:t>
            </a:r>
            <a:endParaRPr sz="1800">
              <a:latin typeface="Calibri"/>
              <a:ea typeface="Calibri"/>
              <a:cs typeface="Calibri"/>
              <a:sym typeface="Calibri"/>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https://www.youtube.com/watch?v=vFvggvdfIiY</a:t>
            </a:r>
            <a:endParaRPr sz="1800">
              <a:latin typeface="Calibri"/>
              <a:ea typeface="Calibri"/>
              <a:cs typeface="Calibri"/>
              <a:sym typeface="Calibri"/>
            </a:endParaRPr>
          </a:p>
          <a:p>
            <a:pPr marL="0" lvl="0" indent="0" algn="l" rtl="0">
              <a:lnSpc>
                <a:spcPct val="107000"/>
              </a:lnSpc>
              <a:spcBef>
                <a:spcPts val="1800"/>
              </a:spcBef>
              <a:spcAft>
                <a:spcPts val="0"/>
              </a:spcAft>
              <a:buClr>
                <a:srgbClr val="0563C1"/>
              </a:buClr>
              <a:buSzPct val="100000"/>
              <a:buNone/>
            </a:pPr>
            <a:r>
              <a:rPr lang="cs-CZ" sz="1800" u="sng">
                <a:solidFill>
                  <a:srgbClr val="0563C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https://www.zeit.de/kultur/2020-12/aleida-assmann-corona-kollektives-gedaechtnis-erinnern?utm_referrer=https%3A%2F%2Fwww.google.com%2F</a:t>
            </a:r>
            <a:endParaRPr sz="1800">
              <a:latin typeface="Calibri"/>
              <a:ea typeface="Calibri"/>
              <a:cs typeface="Calibri"/>
              <a:sym typeface="Calibri"/>
            </a:endParaRPr>
          </a:p>
          <a:p>
            <a:pPr marL="228600" lvl="0" indent="-104140" algn="l" rtl="0">
              <a:lnSpc>
                <a:spcPct val="90000"/>
              </a:lnSpc>
              <a:spcBef>
                <a:spcPts val="1800"/>
              </a:spcBef>
              <a:spcAft>
                <a:spcPts val="0"/>
              </a:spcAft>
              <a:buClr>
                <a:schemeClr val="dk1"/>
              </a:buClr>
              <a:buSzPct val="1000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838200" y="365125"/>
            <a:ext cx="10515600" cy="10445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a:t>Der Weg zum Text über Sekundärliteratur: Welches Buch aber nehmen? </a:t>
            </a:r>
            <a:endParaRPr/>
          </a:p>
        </p:txBody>
      </p:sp>
      <p:pic>
        <p:nvPicPr>
          <p:cNvPr id="105" name="Google Shape;105;p16" descr="Einladung zur Literaturwissenschaft: Mit einem Vertiefungsprogramm im  Internet. Studienbücher Literatur und Medien Uni-Taschenbücher M:  Amazon.de: Vogt, Jochen: Bücher"/>
          <p:cNvPicPr preferRelativeResize="0">
            <a:picLocks noGrp="1"/>
          </p:cNvPicPr>
          <p:nvPr>
            <p:ph type="body" idx="1"/>
          </p:nvPr>
        </p:nvPicPr>
        <p:blipFill rotWithShape="1">
          <a:blip r:embed="rId3">
            <a:alphaModFix/>
          </a:blip>
          <a:srcRect/>
          <a:stretch/>
        </p:blipFill>
        <p:spPr>
          <a:xfrm>
            <a:off x="5001259" y="1588770"/>
            <a:ext cx="2424747" cy="3680460"/>
          </a:xfrm>
          <a:prstGeom prst="rect">
            <a:avLst/>
          </a:prstGeom>
          <a:noFill/>
          <a:ln>
            <a:noFill/>
          </a:ln>
        </p:spPr>
      </p:pic>
      <p:pic>
        <p:nvPicPr>
          <p:cNvPr id="106" name="Google Shape;106;p16" descr="Einführung in die neuere deutsche Literaturwissenschaft"/>
          <p:cNvPicPr preferRelativeResize="0"/>
          <p:nvPr/>
        </p:nvPicPr>
        <p:blipFill rotWithShape="1">
          <a:blip r:embed="rId4">
            <a:alphaModFix/>
          </a:blip>
          <a:srcRect/>
          <a:stretch/>
        </p:blipFill>
        <p:spPr>
          <a:xfrm>
            <a:off x="1351280" y="1559718"/>
            <a:ext cx="3048000" cy="4572000"/>
          </a:xfrm>
          <a:prstGeom prst="rect">
            <a:avLst/>
          </a:prstGeom>
          <a:noFill/>
          <a:ln>
            <a:noFill/>
          </a:ln>
        </p:spPr>
      </p:pic>
      <p:pic>
        <p:nvPicPr>
          <p:cNvPr id="107" name="Google Shape;107;p16"/>
          <p:cNvPicPr preferRelativeResize="0"/>
          <p:nvPr/>
        </p:nvPicPr>
        <p:blipFill rotWithShape="1">
          <a:blip r:embed="rId5">
            <a:alphaModFix/>
          </a:blip>
          <a:srcRect/>
          <a:stretch/>
        </p:blipFill>
        <p:spPr>
          <a:xfrm>
            <a:off x="8122920" y="1286193"/>
            <a:ext cx="3162300" cy="4752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81343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Relevantes aus der Sekundärliteratur?</a:t>
            </a:r>
            <a:endParaRPr/>
          </a:p>
        </p:txBody>
      </p:sp>
      <p:sp>
        <p:nvSpPr>
          <p:cNvPr id="113" name="Google Shape;113;p17"/>
          <p:cNvSpPr txBox="1">
            <a:spLocks noGrp="1"/>
          </p:cNvSpPr>
          <p:nvPr>
            <p:ph type="body" idx="1"/>
          </p:nvPr>
        </p:nvSpPr>
        <p:spPr>
          <a:xfrm>
            <a:off x="838200" y="1483360"/>
            <a:ext cx="10515600" cy="469360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cs-CZ"/>
              <a:t>Was erfahre ich bereits aus dem Inhaltsverzeichnis? </a:t>
            </a:r>
            <a:endParaRPr/>
          </a:p>
          <a:p>
            <a:pPr marL="228600" lvl="0" indent="-228600" algn="l" rtl="0">
              <a:lnSpc>
                <a:spcPct val="90000"/>
              </a:lnSpc>
              <a:spcBef>
                <a:spcPts val="1000"/>
              </a:spcBef>
              <a:spcAft>
                <a:spcPts val="0"/>
              </a:spcAft>
              <a:buClr>
                <a:schemeClr val="dk1"/>
              </a:buClr>
              <a:buSzPts val="2800"/>
              <a:buChar char="•"/>
            </a:pPr>
            <a:r>
              <a:rPr lang="cs-CZ"/>
              <a:t>Was erfahre ich aus dem Kapitel zu KG und EK?</a:t>
            </a:r>
            <a:endParaRPr/>
          </a:p>
          <a:p>
            <a:pPr marL="228600" lvl="0" indent="-228600" algn="l" rtl="0">
              <a:lnSpc>
                <a:spcPct val="90000"/>
              </a:lnSpc>
              <a:spcBef>
                <a:spcPts val="1000"/>
              </a:spcBef>
              <a:spcAft>
                <a:spcPts val="0"/>
              </a:spcAft>
              <a:buClr>
                <a:schemeClr val="dk1"/>
              </a:buClr>
              <a:buSzPts val="2800"/>
              <a:buChar char="•"/>
            </a:pPr>
            <a:r>
              <a:rPr lang="cs-CZ"/>
              <a:t>Was erfahre ich aus dem Literaturverzeichnis?</a:t>
            </a:r>
            <a:endParaRPr/>
          </a:p>
          <a:p>
            <a:pPr marL="228600" lvl="0" indent="-228600" algn="l" rtl="0">
              <a:lnSpc>
                <a:spcPct val="90000"/>
              </a:lnSpc>
              <a:spcBef>
                <a:spcPts val="1000"/>
              </a:spcBef>
              <a:spcAft>
                <a:spcPts val="0"/>
              </a:spcAft>
              <a:buClr>
                <a:schemeClr val="dk1"/>
              </a:buClr>
              <a:buSzPts val="2800"/>
              <a:buChar char="•"/>
            </a:pPr>
            <a:r>
              <a:rPr lang="cs-CZ"/>
              <a:t>Pdfs dazu: Inhaltsverzeichnis, Kapitel KG und EK, Literaturverzeichnis</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Paratexte: Peritexte, Klappentexte in Kombination mit Epitexten und Kontexten</a:t>
            </a:r>
            <a:endParaRPr/>
          </a:p>
        </p:txBody>
      </p:sp>
      <p:sp>
        <p:nvSpPr>
          <p:cNvPr id="119" name="Google Shape;119;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cs-CZ"/>
              <a:t>Autorin..vorlesen Bisheriges beschränkt, Wikipedia nützlicher, da auch Folgendes… Vergessen, Europa, Nation. Gespräch aus 2010 noch nützlicher? </a:t>
            </a:r>
            <a:endParaRPr/>
          </a:p>
          <a:p>
            <a:pPr marL="228600" lvl="0" indent="-228600" algn="l" rtl="0">
              <a:lnSpc>
                <a:spcPct val="90000"/>
              </a:lnSpc>
              <a:spcBef>
                <a:spcPts val="1000"/>
              </a:spcBef>
              <a:spcAft>
                <a:spcPts val="0"/>
              </a:spcAft>
              <a:buClr>
                <a:schemeClr val="dk1"/>
              </a:buClr>
              <a:buSzPct val="100000"/>
              <a:buChar char="•"/>
            </a:pPr>
            <a:r>
              <a:rPr lang="cs-CZ"/>
              <a:t>Hier wird schon angesprochen. Gemeinsam!!</a:t>
            </a:r>
            <a:endParaRPr/>
          </a:p>
          <a:p>
            <a:pPr marL="228600" lvl="0" indent="-228600" algn="l" rtl="0">
              <a:lnSpc>
                <a:spcPct val="90000"/>
              </a:lnSpc>
              <a:spcBef>
                <a:spcPts val="1000"/>
              </a:spcBef>
              <a:spcAft>
                <a:spcPts val="0"/>
              </a:spcAft>
              <a:buClr>
                <a:srgbClr val="5F676B"/>
              </a:buClr>
              <a:buSzPct val="100000"/>
              <a:buChar char="•"/>
            </a:pPr>
            <a:r>
              <a:rPr lang="cs-CZ" b="0" i="0">
                <a:solidFill>
                  <a:srgbClr val="5F676B"/>
                </a:solidFill>
                <a:latin typeface="Helvetica Neue"/>
                <a:ea typeface="Helvetica Neue"/>
                <a:cs typeface="Helvetica Neue"/>
                <a:sym typeface="Helvetica Neue"/>
              </a:rPr>
              <a:t>A. In den 1980er-Jahren wurden wir Zeugen der Digitalisierung und damit einer tiefgreifenden Medienrevolution der Schrift. Wie verändert sich das Gedächtnis einer Kultur, wenn sie sich auf ein neues Medium umstellt? Zum selben Zeitpunkt endete in Deutschland die Phase des „kollektiven Beschweigens“. In einer dichten Folge von Jahrestagen und öffentlichen Debatten kehrten die NS-Vergangenheit und der Holocaust ins öffentliche Bewusstsein zurück.</a:t>
            </a:r>
            <a:endParaRPr/>
          </a:p>
          <a:p>
            <a:pPr marL="228600" lvl="0" indent="-64135"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8200" y="365125"/>
            <a:ext cx="10515600" cy="5683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cs-CZ"/>
              <a:t>Gespräch 2010</a:t>
            </a:r>
            <a:endParaRPr/>
          </a:p>
        </p:txBody>
      </p:sp>
      <p:sp>
        <p:nvSpPr>
          <p:cNvPr id="125" name="Google Shape;125;p19"/>
          <p:cNvSpPr txBox="1">
            <a:spLocks noGrp="1"/>
          </p:cNvSpPr>
          <p:nvPr>
            <p:ph type="body" idx="1"/>
          </p:nvPr>
        </p:nvSpPr>
        <p:spPr>
          <a:xfrm>
            <a:off x="838200" y="1333500"/>
            <a:ext cx="10515600" cy="4843463"/>
          </a:xfrm>
          <a:prstGeom prst="rect">
            <a:avLst/>
          </a:prstGeom>
          <a:noFill/>
          <a:ln>
            <a:noFill/>
          </a:ln>
        </p:spPr>
        <p:txBody>
          <a:bodyPr spcFirstLastPara="1" wrap="square" lIns="91425" tIns="45700" rIns="91425" bIns="45700" anchor="t" anchorCtr="0">
            <a:normAutofit fontScale="62500" lnSpcReduction="20000"/>
          </a:bodyPr>
          <a:lstStyle/>
          <a:p>
            <a:pPr marL="228600" lvl="0" indent="-228600" algn="l" rtl="0">
              <a:lnSpc>
                <a:spcPct val="90000"/>
              </a:lnSpc>
              <a:spcBef>
                <a:spcPts val="0"/>
              </a:spcBef>
              <a:spcAft>
                <a:spcPts val="0"/>
              </a:spcAft>
              <a:buClr>
                <a:schemeClr val="dk1"/>
              </a:buClr>
              <a:buSzPct val="100000"/>
              <a:buChar char="•"/>
            </a:pPr>
            <a:r>
              <a:rPr lang="cs-CZ"/>
              <a:t>B. </a:t>
            </a:r>
            <a:r>
              <a:rPr lang="cs-CZ" b="0" i="0">
                <a:solidFill>
                  <a:srgbClr val="5F676B"/>
                </a:solidFill>
                <a:latin typeface="Helvetica Neue"/>
                <a:ea typeface="Helvetica Neue"/>
                <a:cs typeface="Helvetica Neue"/>
                <a:sym typeface="Helvetica Neue"/>
              </a:rPr>
              <a:t>Einsicht, dass nicht nur Individuen sich erinnern, sondern auch Gruppen, Gesellschaften und Nationen. Erinnern und Vergessen wurden als ein wichtiger Aspekt sowohl des sozialen Zusammenlebens als auch der Politik erkannt. </a:t>
            </a:r>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latin typeface="Helvetica Neue"/>
                <a:ea typeface="Helvetica Neue"/>
                <a:cs typeface="Helvetica Neue"/>
                <a:sym typeface="Helvetica Neue"/>
              </a:rPr>
              <a:t>C. </a:t>
            </a:r>
            <a:r>
              <a:rPr lang="cs-CZ" b="0" i="0">
                <a:solidFill>
                  <a:srgbClr val="5F676B"/>
                </a:solidFill>
                <a:latin typeface="Helvetica Neue"/>
                <a:ea typeface="Helvetica Neue"/>
                <a:cs typeface="Helvetica Neue"/>
                <a:sym typeface="Helvetica Neue"/>
              </a:rPr>
              <a:t>Während das individuelle Gedächtnis an die kurze Zeitspanne eines Menschenlebens gebunden ist und mit diesem vergeht, ist das generationenübergreifende kulturelle Langzeitgedächtnis durch Medien, Institutionen und Riten gestützt.</a:t>
            </a:r>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latin typeface="Helvetica Neue"/>
                <a:ea typeface="Helvetica Neue"/>
                <a:cs typeface="Helvetica Neue"/>
                <a:sym typeface="Helvetica Neue"/>
              </a:rPr>
              <a:t>D. </a:t>
            </a:r>
            <a:r>
              <a:rPr lang="cs-CZ" b="0" i="0">
                <a:solidFill>
                  <a:srgbClr val="5F676B"/>
                </a:solidFill>
                <a:latin typeface="Helvetica Neue"/>
                <a:ea typeface="Helvetica Neue"/>
                <a:cs typeface="Helvetica Neue"/>
                <a:sym typeface="Helvetica Neue"/>
              </a:rPr>
              <a:t>Logik des Erinnerns: Man hebt die Ereignisse hervor, die die eigene Person aufwerten und ignoriert alles, was ein positives Selbstbild in Frage stellen könnte.</a:t>
            </a:r>
            <a:endParaRPr>
              <a:solidFill>
                <a:srgbClr val="5F676B"/>
              </a:solidFill>
              <a:latin typeface="Helvetica Neue"/>
              <a:ea typeface="Helvetica Neue"/>
              <a:cs typeface="Helvetica Neue"/>
              <a:sym typeface="Helvetica Neue"/>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latin typeface="Helvetica Neue"/>
                <a:ea typeface="Helvetica Neue"/>
                <a:cs typeface="Helvetica Neue"/>
                <a:sym typeface="Helvetica Neue"/>
              </a:rPr>
              <a:t>E. Ve</a:t>
            </a:r>
            <a:r>
              <a:rPr lang="cs-CZ" b="0" i="0">
                <a:solidFill>
                  <a:srgbClr val="5F676B"/>
                </a:solidFill>
                <a:latin typeface="Helvetica Neue"/>
                <a:ea typeface="Helvetica Neue"/>
                <a:cs typeface="Helvetica Neue"/>
                <a:sym typeface="Helvetica Neue"/>
              </a:rPr>
              <a:t>rschiebung in der Logik der Erinnerung ergab sich dadurch, dass nicht nur heroische Taten großgeschrieben wurden, sondern auch dem individuellen Leiden Raum gegeben und Verbrechen erinnert wurden, die man lieber vertuscht hätte.</a:t>
            </a:r>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latin typeface="Helvetica Neue"/>
                <a:ea typeface="Helvetica Neue"/>
                <a:cs typeface="Helvetica Neue"/>
                <a:sym typeface="Helvetica Neue"/>
              </a:rPr>
              <a:t>F. </a:t>
            </a:r>
            <a:r>
              <a:rPr lang="cs-CZ" b="0" i="0">
                <a:solidFill>
                  <a:srgbClr val="5F676B"/>
                </a:solidFill>
                <a:latin typeface="Helvetica Neue"/>
                <a:ea typeface="Helvetica Neue"/>
                <a:cs typeface="Helvetica Neue"/>
                <a:sym typeface="Helvetica Neue"/>
              </a:rPr>
              <a:t>Das deutsche Modell besteht darin, die selbsterhöhende Logik des Erinnerns auf den Kopf zu stellen und die eigene Schuld ins Zentrum des nationalen Gedächtnisses zu rücken. Das Bekenntnis zu nationaler Schuld bedeutet gerade nicht, wie viele befürchten, eine Befleckung des kollektiven Selbstbildes, sondern schafft die Möglichkeit einer Identitätswende, indem sich eine Nation ausdrücklich von den Verbrechen der eigenen Geschichte distanziert und zu zivilgesellschaftlichen Werten bekennt.</a:t>
            </a:r>
            <a:endParaRPr/>
          </a:p>
          <a:p>
            <a:pPr marL="228600" lvl="0" indent="-228600" algn="l" rtl="0">
              <a:lnSpc>
                <a:spcPct val="90000"/>
              </a:lnSpc>
              <a:spcBef>
                <a:spcPts val="1000"/>
              </a:spcBef>
              <a:spcAft>
                <a:spcPts val="0"/>
              </a:spcAft>
              <a:buClr>
                <a:srgbClr val="5F676B"/>
              </a:buClr>
              <a:buSzPct val="100000"/>
              <a:buChar char="•"/>
            </a:pPr>
            <a:r>
              <a:rPr lang="cs-CZ">
                <a:solidFill>
                  <a:srgbClr val="5F676B"/>
                </a:solidFill>
                <a:latin typeface="Helvetica Neue"/>
                <a:ea typeface="Helvetica Neue"/>
                <a:cs typeface="Helvetica Neue"/>
                <a:sym typeface="Helvetica Neue"/>
              </a:rPr>
              <a:t>G. </a:t>
            </a:r>
            <a:r>
              <a:rPr lang="cs-CZ" b="0" i="0">
                <a:solidFill>
                  <a:srgbClr val="5F676B"/>
                </a:solidFill>
                <a:latin typeface="Helvetica Neue"/>
                <a:ea typeface="Helvetica Neue"/>
                <a:cs typeface="Helvetica Neue"/>
                <a:sym typeface="Helvetica Neue"/>
              </a:rPr>
              <a:t>Diskrepanz zwischen sozialem und politischem Gedächtnis. Während die DDR heute offiziell als Unrechtsstaat verurteilt wird, lebt sie in der Erinnerung der Menschen als wichtige Phase ihrer eigenen Biografie und Identität fort. Die abrupte und pauschale Entwertung eines halben oder ganzen gelebten Lebens führt zum Erinnerungswiderstand, den wir „Ostalgie“ nennen.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838200" y="307976"/>
            <a:ext cx="10515600" cy="8445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(Unter)Titel und Literaturliste</a:t>
            </a:r>
            <a:endParaRPr/>
          </a:p>
        </p:txBody>
      </p:sp>
      <p:sp>
        <p:nvSpPr>
          <p:cNvPr id="131" name="Google Shape;131;p20"/>
          <p:cNvSpPr txBox="1">
            <a:spLocks noGrp="1"/>
          </p:cNvSpPr>
          <p:nvPr>
            <p:ph type="body" idx="1"/>
          </p:nvPr>
        </p:nvSpPr>
        <p:spPr>
          <a:xfrm>
            <a:off x="838200" y="1152526"/>
            <a:ext cx="10515600" cy="502443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cs-CZ"/>
              <a:t>Intervention</a:t>
            </a:r>
            <a:endParaRPr/>
          </a:p>
          <a:p>
            <a:pPr marL="228600" lvl="0" indent="-228600" algn="l" rtl="0">
              <a:lnSpc>
                <a:spcPct val="90000"/>
              </a:lnSpc>
              <a:spcBef>
                <a:spcPts val="1000"/>
              </a:spcBef>
              <a:spcAft>
                <a:spcPts val="0"/>
              </a:spcAft>
              <a:buClr>
                <a:schemeClr val="dk1"/>
              </a:buClr>
              <a:buSzPts val="2800"/>
              <a:buChar char="•"/>
            </a:pPr>
            <a:r>
              <a:rPr lang="cs-CZ"/>
              <a:t>Literaturliste: wozu? A. Weiterführendes, Kanonisiertes, Einschlägiges</a:t>
            </a:r>
            <a:endParaRPr/>
          </a:p>
          <a:p>
            <a:pPr marL="228600" lvl="0" indent="-228600" algn="l" rtl="0">
              <a:lnSpc>
                <a:spcPct val="90000"/>
              </a:lnSpc>
              <a:spcBef>
                <a:spcPts val="1000"/>
              </a:spcBef>
              <a:spcAft>
                <a:spcPts val="0"/>
              </a:spcAft>
              <a:buClr>
                <a:schemeClr val="dk1"/>
              </a:buClr>
              <a:buSzPts val="2800"/>
              <a:buChar char="•"/>
            </a:pPr>
            <a:r>
              <a:rPr lang="cs-CZ"/>
              <a:t>                                      B. T., an die sie sich anlehnt</a:t>
            </a:r>
            <a:endParaRPr/>
          </a:p>
          <a:p>
            <a:pPr marL="228600" lvl="0" indent="-228600" algn="l" rtl="0">
              <a:lnSpc>
                <a:spcPct val="90000"/>
              </a:lnSpc>
              <a:spcBef>
                <a:spcPts val="1000"/>
              </a:spcBef>
              <a:spcAft>
                <a:spcPts val="0"/>
              </a:spcAft>
              <a:buClr>
                <a:schemeClr val="dk1"/>
              </a:buClr>
              <a:buSzPts val="2800"/>
              <a:buChar char="•"/>
            </a:pPr>
            <a:r>
              <a:rPr lang="cs-CZ"/>
              <a:t>                                      C. T., von denen sie sich abhebt </a:t>
            </a:r>
            <a:endParaRPr/>
          </a:p>
          <a:p>
            <a:pPr marL="228600" lvl="0" indent="-228600" algn="l" rtl="0">
              <a:lnSpc>
                <a:spcPct val="90000"/>
              </a:lnSpc>
              <a:spcBef>
                <a:spcPts val="1000"/>
              </a:spcBef>
              <a:spcAft>
                <a:spcPts val="0"/>
              </a:spcAft>
              <a:buClr>
                <a:schemeClr val="dk1"/>
              </a:buClr>
              <a:buSzPts val="2800"/>
              <a:buChar char="•"/>
            </a:pPr>
            <a:r>
              <a:rPr lang="cs-CZ"/>
              <a:t>                                       D. zu welchen anderen Subthemen es sich äußert, auf welche weiteren Problemfelder hin es sich öffnet. Welche weiteren Begriffe kommen ins Spiel</a:t>
            </a:r>
            <a:endParaRPr/>
          </a:p>
          <a:p>
            <a:pPr marL="228600" lvl="0" indent="-228600" algn="l" rtl="0">
              <a:lnSpc>
                <a:spcPct val="90000"/>
              </a:lnSpc>
              <a:spcBef>
                <a:spcPts val="1000"/>
              </a:spcBef>
              <a:spcAft>
                <a:spcPts val="0"/>
              </a:spcAft>
              <a:buClr>
                <a:schemeClr val="dk1"/>
              </a:buClr>
              <a:buSzPts val="2800"/>
              <a:buChar char="•"/>
            </a:pPr>
            <a:r>
              <a:rPr lang="cs-CZ"/>
              <a:t>Pdf. …. Antwort auf A und 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cs-CZ"/>
              <a:t>                          Klappentexte </a:t>
            </a:r>
            <a:br>
              <a:rPr lang="cs-CZ"/>
            </a:br>
            <a:r>
              <a:rPr lang="cs-CZ"/>
              <a:t>Vorderseite                            Rückseite</a:t>
            </a:r>
            <a:endParaRPr/>
          </a:p>
        </p:txBody>
      </p:sp>
      <p:sp>
        <p:nvSpPr>
          <p:cNvPr id="137" name="Google Shape;137;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cs-CZ"/>
              <a:t>Akzente?</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cs-CZ"/>
              <a:t>pdf</a:t>
            </a:r>
            <a:endParaRPr/>
          </a:p>
        </p:txBody>
      </p:sp>
      <p:sp>
        <p:nvSpPr>
          <p:cNvPr id="138" name="Google Shape;138;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cs-CZ"/>
              <a:t>Akzente? </a:t>
            </a:r>
            <a:endParaRPr/>
          </a:p>
        </p:txBody>
      </p:sp>
    </p:spTree>
  </p:cSld>
  <p:clrMapOvr>
    <a:masterClrMapping/>
  </p:clrMapOvr>
</p:sld>
</file>

<file path=ppt/theme/theme1.xml><?xml version="1.0" encoding="utf-8"?>
<a:theme xmlns:a="http://schemas.openxmlformats.org/drawingml/2006/main"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D8B382A8783524CB8CA9DEB565B998D" ma:contentTypeVersion="5" ma:contentTypeDescription="Vytvoří nový dokument" ma:contentTypeScope="" ma:versionID="36a2c855b18fd4427e1b0303638055ca">
  <xsd:schema xmlns:xsd="http://www.w3.org/2001/XMLSchema" xmlns:xs="http://www.w3.org/2001/XMLSchema" xmlns:p="http://schemas.microsoft.com/office/2006/metadata/properties" xmlns:ns2="13bf8987-37c5-4dea-9748-7c4731d80a03" targetNamespace="http://schemas.microsoft.com/office/2006/metadata/properties" ma:root="true" ma:fieldsID="107f1e399aa97958d5b056236d9431a9" ns2:_="">
    <xsd:import namespace="13bf8987-37c5-4dea-9748-7c4731d80a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bf8987-37c5-4dea-9748-7c4731d80a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D77E4C-5583-40FF-8B7A-505DA5B37783}">
  <ds:schemaRefs>
    <ds:schemaRef ds:uri="http://schemas.microsoft.com/office/2006/documentManagement/types"/>
    <ds:schemaRef ds:uri="http://purl.org/dc/terms/"/>
    <ds:schemaRef ds:uri="http://schemas.openxmlformats.org/package/2006/metadata/core-properties"/>
    <ds:schemaRef ds:uri="http://www.w3.org/XML/1998/namespace"/>
    <ds:schemaRef ds:uri="13bf8987-37c5-4dea-9748-7c4731d80a03"/>
    <ds:schemaRef ds:uri="http://schemas.microsoft.com/office/2006/metadata/properties"/>
    <ds:schemaRef ds:uri="http://purl.org/dc/dcmitype/"/>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3D4E9584-AD31-4754-AE1F-84EC8F61772C}">
  <ds:schemaRefs>
    <ds:schemaRef ds:uri="http://schemas.microsoft.com/sharepoint/v3/contenttype/forms"/>
  </ds:schemaRefs>
</ds:datastoreItem>
</file>

<file path=customXml/itemProps3.xml><?xml version="1.0" encoding="utf-8"?>
<ds:datastoreItem xmlns:ds="http://schemas.openxmlformats.org/officeDocument/2006/customXml" ds:itemID="{8D5C3E3F-4FD3-4B01-A226-B45793F8E8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bf8987-37c5-4dea-9748-7c4731d80a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4614</Words>
  <Application>Microsoft Office PowerPoint</Application>
  <PresentationFormat>Širokoúhlá obrazovka</PresentationFormat>
  <Paragraphs>146</Paragraphs>
  <Slides>21</Slides>
  <Notes>21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21</vt:i4>
      </vt:variant>
    </vt:vector>
  </HeadingPairs>
  <TitlesOfParts>
    <vt:vector size="25" baseType="lpstr">
      <vt:lpstr>Calibri</vt:lpstr>
      <vt:lpstr>Helvetica Neue</vt:lpstr>
      <vt:lpstr>Arial</vt:lpstr>
      <vt:lpstr>Motiv Office</vt:lpstr>
      <vt:lpstr>       Aleida Assmann Das neue Unbehagen an der Erinnerungskultur Eine Intervention (2013)</vt:lpstr>
      <vt:lpstr>Relevantes: Wege zum Textverständnis</vt:lpstr>
      <vt:lpstr>Der Weg zum Text über die Verfasserin</vt:lpstr>
      <vt:lpstr>Der Weg zum Text über Sekundärliteratur: Welches Buch aber nehmen? </vt:lpstr>
      <vt:lpstr>Relevantes aus der Sekundärliteratur?</vt:lpstr>
      <vt:lpstr>Paratexte: Peritexte, Klappentexte in Kombination mit Epitexten und Kontexten</vt:lpstr>
      <vt:lpstr>Gespräch 2010</vt:lpstr>
      <vt:lpstr>(Unter)Titel und Literaturliste</vt:lpstr>
      <vt:lpstr>                          Klappentexte  Vorderseite                            Rückseite</vt:lpstr>
      <vt:lpstr>Vorderseite                           Rückseite</vt:lpstr>
      <vt:lpstr>Was noch zum Buch? Faden, Punkte, Linien</vt:lpstr>
      <vt:lpstr>Interwiev von 2010</vt:lpstr>
      <vt:lpstr>Prezentace aplikace PowerPoint</vt:lpstr>
      <vt:lpstr>Prezentace aplikace PowerPoint</vt:lpstr>
      <vt:lpstr>Gespräch im Hinterkopf: Nun Einleitung und Kapitel zueinander   pdf Einleitung und Inhaltsverz.  Durch Fragen strukturieren, die Antworten mit dem farbig markierten verzahnen</vt:lpstr>
      <vt:lpstr>Gespräch im Hinterkopf: Nun Einleitung und Kapitel zueinander   pdf Einleitung und Inhverz. </vt:lpstr>
      <vt:lpstr>Pdf inhaltsverzeichnis, von der einleitung zu den kapiteln und deren Inhalt </vt:lpstr>
      <vt:lpstr>Prezentace aplikace PowerPoint</vt:lpstr>
      <vt:lpstr>Das Rezept  Die Intervention Das Plädoyer</vt:lpstr>
      <vt:lpstr>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Aleida Assmann Das neue Unbehagen an der Erinnerungskultur Eine Intervention (2013)</dc:title>
  <dc:creator>Aleš Urválek</dc:creator>
  <cp:lastModifiedBy>Aleš Urválek</cp:lastModifiedBy>
  <cp:revision>1</cp:revision>
  <dcterms:modified xsi:type="dcterms:W3CDTF">2023-05-03T14:36:46Z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0x010100CD8B382A8783524CB8CA9DEB565B998D</vt:lpwstr>
  </property>
</Properties>
</file>