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CAD995-2F56-307A-D8D3-F8A7C26DB3E3}"/>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0E49BFA1-8012-DCA6-6984-672659E6B6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E78C218F-B66F-EE0F-CECF-730D126CF987}"/>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5" name="Zástupný objekt pre pätu 4">
            <a:extLst>
              <a:ext uri="{FF2B5EF4-FFF2-40B4-BE49-F238E27FC236}">
                <a16:creationId xmlns:a16="http://schemas.microsoft.com/office/drawing/2014/main" id="{4E4B4846-28EF-85F1-5B2E-E12FD5F5CCE8}"/>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6731E9D7-88FF-74A2-505D-680225948043}"/>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1096997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ED1AE0-12EA-A5E3-95F2-B2C0561A6DE2}"/>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9EDF72E9-F582-B8AB-DF35-6B4ADE5C7443}"/>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1A951275-B1E3-98B4-CCF5-C93CB9BBD632}"/>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5" name="Zástupný objekt pre pätu 4">
            <a:extLst>
              <a:ext uri="{FF2B5EF4-FFF2-40B4-BE49-F238E27FC236}">
                <a16:creationId xmlns:a16="http://schemas.microsoft.com/office/drawing/2014/main" id="{AD3E5B05-5D0F-F2AA-AE99-6EBB2EC0F924}"/>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88856B28-9E45-9734-EEB4-ABEBF5B1C241}"/>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92035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2F294B5D-14E5-6448-8D03-165846429F20}"/>
              </a:ext>
            </a:extLst>
          </p:cNvPr>
          <p:cNvSpPr>
            <a:spLocks noGrp="1"/>
          </p:cNvSpPr>
          <p:nvPr>
            <p:ph type="title" orient="vert"/>
          </p:nvPr>
        </p:nvSpPr>
        <p:spPr>
          <a:xfrm>
            <a:off x="8724900" y="365125"/>
            <a:ext cx="2628900" cy="5811838"/>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563AEDBF-71AA-53F6-E6E7-C0A09EBD9492}"/>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90EA30B9-0594-D485-EB31-F60FB6EE7879}"/>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5" name="Zástupný objekt pre pätu 4">
            <a:extLst>
              <a:ext uri="{FF2B5EF4-FFF2-40B4-BE49-F238E27FC236}">
                <a16:creationId xmlns:a16="http://schemas.microsoft.com/office/drawing/2014/main" id="{B1DDF086-9814-4B45-0B3A-9B4A4D437C33}"/>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00E6D3BD-35C3-66C2-2C24-5A75FE1E5F9E}"/>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2679387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2EE5E-99DE-627C-437F-C18CE7F9FA9D}"/>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1201B6F6-2490-7D76-8CC0-E1B13C60DE1D}"/>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17BFC5D0-CA03-EA37-F3D8-383B30816141}"/>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5" name="Zástupný objekt pre pätu 4">
            <a:extLst>
              <a:ext uri="{FF2B5EF4-FFF2-40B4-BE49-F238E27FC236}">
                <a16:creationId xmlns:a16="http://schemas.microsoft.com/office/drawing/2014/main" id="{89590FA2-C594-7E61-927F-A098D70E6E56}"/>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7C54307A-62C9-0509-6FEB-992E78E0AB73}"/>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3359874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739AEC-BFE9-ABED-2D2C-733C1EFBA899}"/>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5ECCE3F1-A63E-91C2-408C-5A6A936057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C0088CD1-47EE-9CDC-1F70-24A9673FB9B6}"/>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5" name="Zástupný objekt pre pätu 4">
            <a:extLst>
              <a:ext uri="{FF2B5EF4-FFF2-40B4-BE49-F238E27FC236}">
                <a16:creationId xmlns:a16="http://schemas.microsoft.com/office/drawing/2014/main" id="{188EC94B-F7C9-AE83-408D-47FA159761C8}"/>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D450684E-9F2A-EC91-B515-DA25088913A0}"/>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211328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CDC935-DC95-AA84-D889-B2A3E9887E05}"/>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5F80DFFC-D4D3-3818-9432-BF560839DDAF}"/>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3198E3ED-2F26-74D0-BCB6-AEF106DEC6C8}"/>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873C5B4E-9C48-5BCB-125C-CB31731D2820}"/>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6" name="Zástupný objekt pre pätu 5">
            <a:extLst>
              <a:ext uri="{FF2B5EF4-FFF2-40B4-BE49-F238E27FC236}">
                <a16:creationId xmlns:a16="http://schemas.microsoft.com/office/drawing/2014/main" id="{BAC1D1AB-66F3-4A03-9191-1842996308F9}"/>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5FF6E8F8-5F02-FD2F-C588-3524D9349055}"/>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122792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FFDB49-BFF8-96E9-9075-9B472E3089AE}"/>
              </a:ext>
            </a:extLst>
          </p:cNvPr>
          <p:cNvSpPr>
            <a:spLocks noGrp="1"/>
          </p:cNvSpPr>
          <p:nvPr>
            <p:ph type="title"/>
          </p:nvPr>
        </p:nvSpPr>
        <p:spPr>
          <a:xfrm>
            <a:off x="839788" y="365125"/>
            <a:ext cx="105156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186828F7-F63F-7E21-F2A6-A297C140BE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17489715-7EDF-8A24-44DF-219D70015672}"/>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AFFA3CE7-5B99-05C8-13D3-B33178497E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FBC9906D-35FA-FB19-3BFA-B31B0A490EBC}"/>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48290E9A-5342-BB17-1829-00DA906A3D62}"/>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8" name="Zástupný objekt pre pätu 7">
            <a:extLst>
              <a:ext uri="{FF2B5EF4-FFF2-40B4-BE49-F238E27FC236}">
                <a16:creationId xmlns:a16="http://schemas.microsoft.com/office/drawing/2014/main" id="{406E9E98-E290-1028-B47E-A936AD367543}"/>
              </a:ext>
            </a:extLst>
          </p:cNvPr>
          <p:cNvSpPr>
            <a:spLocks noGrp="1"/>
          </p:cNvSpPr>
          <p:nvPr>
            <p:ph type="ftr" sz="quarter" idx="11"/>
          </p:nvPr>
        </p:nvSpPr>
        <p:spPr/>
        <p:txBody>
          <a:bodyPr/>
          <a:lstStyle/>
          <a:p>
            <a:endParaRPr lang="sk-SK"/>
          </a:p>
        </p:txBody>
      </p:sp>
      <p:sp>
        <p:nvSpPr>
          <p:cNvPr id="9" name="Zástupný objekt pre číslo snímky 8">
            <a:extLst>
              <a:ext uri="{FF2B5EF4-FFF2-40B4-BE49-F238E27FC236}">
                <a16:creationId xmlns:a16="http://schemas.microsoft.com/office/drawing/2014/main" id="{8CD943D1-2981-7738-A503-61060CD262E6}"/>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3778145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8CEC40-2682-36D0-23C3-9721034D0DAF}"/>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DAD76476-B135-8268-3598-00D81732BA8D}"/>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4" name="Zástupný objekt pre pätu 3">
            <a:extLst>
              <a:ext uri="{FF2B5EF4-FFF2-40B4-BE49-F238E27FC236}">
                <a16:creationId xmlns:a16="http://schemas.microsoft.com/office/drawing/2014/main" id="{A6F4E4A8-CE6E-8F58-38F7-B7F2A1C45313}"/>
              </a:ext>
            </a:extLst>
          </p:cNvPr>
          <p:cNvSpPr>
            <a:spLocks noGrp="1"/>
          </p:cNvSpPr>
          <p:nvPr>
            <p:ph type="ftr" sz="quarter" idx="11"/>
          </p:nvPr>
        </p:nvSpPr>
        <p:spPr/>
        <p:txBody>
          <a:bodyPr/>
          <a:lstStyle/>
          <a:p>
            <a:endParaRPr lang="sk-SK"/>
          </a:p>
        </p:txBody>
      </p:sp>
      <p:sp>
        <p:nvSpPr>
          <p:cNvPr id="5" name="Zástupný objekt pre číslo snímky 4">
            <a:extLst>
              <a:ext uri="{FF2B5EF4-FFF2-40B4-BE49-F238E27FC236}">
                <a16:creationId xmlns:a16="http://schemas.microsoft.com/office/drawing/2014/main" id="{DE6A7D60-A0D6-6087-0C41-0760E6D8C33C}"/>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101999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20D824D1-D9BD-4D73-9936-26E5B712C57D}"/>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3" name="Zástupný objekt pre pätu 2">
            <a:extLst>
              <a:ext uri="{FF2B5EF4-FFF2-40B4-BE49-F238E27FC236}">
                <a16:creationId xmlns:a16="http://schemas.microsoft.com/office/drawing/2014/main" id="{14822B97-67B2-6013-9D6A-375D88BFE7F0}"/>
              </a:ext>
            </a:extLst>
          </p:cNvPr>
          <p:cNvSpPr>
            <a:spLocks noGrp="1"/>
          </p:cNvSpPr>
          <p:nvPr>
            <p:ph type="ftr" sz="quarter" idx="11"/>
          </p:nvPr>
        </p:nvSpPr>
        <p:spPr/>
        <p:txBody>
          <a:bodyPr/>
          <a:lstStyle/>
          <a:p>
            <a:endParaRPr lang="sk-SK"/>
          </a:p>
        </p:txBody>
      </p:sp>
      <p:sp>
        <p:nvSpPr>
          <p:cNvPr id="4" name="Zástupný objekt pre číslo snímky 3">
            <a:extLst>
              <a:ext uri="{FF2B5EF4-FFF2-40B4-BE49-F238E27FC236}">
                <a16:creationId xmlns:a16="http://schemas.microsoft.com/office/drawing/2014/main" id="{B7B365EF-56E9-0C6B-1985-36CAF7D39EBF}"/>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46510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DA3C8A-CF09-D8D4-72C4-AF9907EEB5BE}"/>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AE9A2253-884E-7993-A5DA-1CBF71C704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DD483942-1AD1-F591-9C6F-FAF357FAAF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45FAA798-9522-660F-0BBE-8FBB26B13BE3}"/>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6" name="Zástupný objekt pre pätu 5">
            <a:extLst>
              <a:ext uri="{FF2B5EF4-FFF2-40B4-BE49-F238E27FC236}">
                <a16:creationId xmlns:a16="http://schemas.microsoft.com/office/drawing/2014/main" id="{46EC1BCA-A8D7-D881-3512-ABFB0972BBB4}"/>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E9566010-C679-9599-1182-655664F2B88D}"/>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466025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D18FF-6DD4-06F8-222A-D08C3CF32DB6}"/>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A2F52672-58A0-4C48-DDA3-7A763BF7E7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F19BA247-FE15-79DB-73C0-32B85E270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7E354A7-EFB3-234A-25D6-FD732E6120FE}"/>
              </a:ext>
            </a:extLst>
          </p:cNvPr>
          <p:cNvSpPr>
            <a:spLocks noGrp="1"/>
          </p:cNvSpPr>
          <p:nvPr>
            <p:ph type="dt" sz="half" idx="10"/>
          </p:nvPr>
        </p:nvSpPr>
        <p:spPr/>
        <p:txBody>
          <a:bodyPr/>
          <a:lstStyle/>
          <a:p>
            <a:fld id="{10917927-02CB-469C-80DA-05C7B93959F7}" type="datetimeFigureOut">
              <a:rPr lang="sk-SK" smtClean="0"/>
              <a:t>23. 2. 2023</a:t>
            </a:fld>
            <a:endParaRPr lang="sk-SK"/>
          </a:p>
        </p:txBody>
      </p:sp>
      <p:sp>
        <p:nvSpPr>
          <p:cNvPr id="6" name="Zástupný objekt pre pätu 5">
            <a:extLst>
              <a:ext uri="{FF2B5EF4-FFF2-40B4-BE49-F238E27FC236}">
                <a16:creationId xmlns:a16="http://schemas.microsoft.com/office/drawing/2014/main" id="{236B39F6-89F6-F059-69C3-DC70DD9B9673}"/>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D5148D43-C36B-B851-9974-A75E9E093B0F}"/>
              </a:ext>
            </a:extLst>
          </p:cNvPr>
          <p:cNvSpPr>
            <a:spLocks noGrp="1"/>
          </p:cNvSpPr>
          <p:nvPr>
            <p:ph type="sldNum" sz="quarter" idx="12"/>
          </p:nvPr>
        </p:nvSpPr>
        <p:spPr/>
        <p:txBody>
          <a:bodyPr/>
          <a:lstStyle/>
          <a:p>
            <a:fld id="{806A38FC-DE5B-4A70-87DE-698ECC8203A1}" type="slidenum">
              <a:rPr lang="sk-SK" smtClean="0"/>
              <a:t>‹#›</a:t>
            </a:fld>
            <a:endParaRPr lang="sk-SK"/>
          </a:p>
        </p:txBody>
      </p:sp>
    </p:spTree>
    <p:extLst>
      <p:ext uri="{BB962C8B-B14F-4D97-AF65-F5344CB8AC3E}">
        <p14:creationId xmlns:p14="http://schemas.microsoft.com/office/powerpoint/2010/main" val="3963269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2B51E287-1C44-1308-6700-FC07AD9BD1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p>
        </p:txBody>
      </p:sp>
      <p:sp>
        <p:nvSpPr>
          <p:cNvPr id="3" name="Zástupný text 2">
            <a:extLst>
              <a:ext uri="{FF2B5EF4-FFF2-40B4-BE49-F238E27FC236}">
                <a16:creationId xmlns:a16="http://schemas.microsoft.com/office/drawing/2014/main" id="{6117EB80-38FD-EE96-0FE5-7A4B73F894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CE893CAE-1DF0-2ACC-1A8B-6E346A364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17927-02CB-469C-80DA-05C7B93959F7}" type="datetimeFigureOut">
              <a:rPr lang="sk-SK" smtClean="0"/>
              <a:t>23. 2. 2023</a:t>
            </a:fld>
            <a:endParaRPr lang="sk-SK"/>
          </a:p>
        </p:txBody>
      </p:sp>
      <p:sp>
        <p:nvSpPr>
          <p:cNvPr id="5" name="Zástupný objekt pre pätu 4">
            <a:extLst>
              <a:ext uri="{FF2B5EF4-FFF2-40B4-BE49-F238E27FC236}">
                <a16:creationId xmlns:a16="http://schemas.microsoft.com/office/drawing/2014/main" id="{A661A0AC-BC5D-FB85-E632-34C434CCFB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a:extLst>
              <a:ext uri="{FF2B5EF4-FFF2-40B4-BE49-F238E27FC236}">
                <a16:creationId xmlns:a16="http://schemas.microsoft.com/office/drawing/2014/main" id="{1A3600D4-845B-06F7-A9D1-20035418EE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A38FC-DE5B-4A70-87DE-698ECC8203A1}" type="slidenum">
              <a:rPr lang="sk-SK" smtClean="0"/>
              <a:t>‹#›</a:t>
            </a:fld>
            <a:endParaRPr lang="sk-SK"/>
          </a:p>
        </p:txBody>
      </p:sp>
    </p:spTree>
    <p:extLst>
      <p:ext uri="{BB962C8B-B14F-4D97-AF65-F5344CB8AC3E}">
        <p14:creationId xmlns:p14="http://schemas.microsoft.com/office/powerpoint/2010/main" val="3024435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767C20-879B-1ACF-3639-7D355C766B00}"/>
              </a:ext>
            </a:extLst>
          </p:cNvPr>
          <p:cNvSpPr>
            <a:spLocks noGrp="1"/>
          </p:cNvSpPr>
          <p:nvPr>
            <p:ph type="ctrTitle"/>
          </p:nvPr>
        </p:nvSpPr>
        <p:spPr/>
        <p:txBody>
          <a:bodyPr>
            <a:normAutofit/>
          </a:bodyPr>
          <a:lstStyle/>
          <a:p>
            <a:r>
              <a:rPr lang="de-DE" sz="3200" dirty="0"/>
              <a:t>Johannes Urzidil: Prager Triptychon, </a:t>
            </a:r>
            <a:br>
              <a:rPr lang="de-DE" sz="3200" dirty="0"/>
            </a:br>
            <a:r>
              <a:rPr lang="de-DE" sz="2400" dirty="0"/>
              <a:t>Georg Müller GmbH., München, 1960</a:t>
            </a:r>
            <a:endParaRPr lang="sk-SK" sz="2400" dirty="0"/>
          </a:p>
        </p:txBody>
      </p:sp>
      <p:sp>
        <p:nvSpPr>
          <p:cNvPr id="3" name="Podnadpis 2">
            <a:extLst>
              <a:ext uri="{FF2B5EF4-FFF2-40B4-BE49-F238E27FC236}">
                <a16:creationId xmlns:a16="http://schemas.microsoft.com/office/drawing/2014/main" id="{5963139E-21A4-535F-C938-A2481123B7DA}"/>
              </a:ext>
            </a:extLst>
          </p:cNvPr>
          <p:cNvSpPr>
            <a:spLocks noGrp="1"/>
          </p:cNvSpPr>
          <p:nvPr>
            <p:ph type="subTitle" idx="1"/>
          </p:nvPr>
        </p:nvSpPr>
        <p:spPr/>
        <p:txBody>
          <a:bodyPr/>
          <a:lstStyle/>
          <a:p>
            <a:r>
              <a:rPr lang="de-DE" dirty="0"/>
              <a:t>„Die Kaiserstadt Wien galt als gemütlich, aber die </a:t>
            </a:r>
            <a:r>
              <a:rPr lang="de-DE" dirty="0" err="1"/>
              <a:t>Königs-und</a:t>
            </a:r>
            <a:r>
              <a:rPr lang="de-DE" dirty="0"/>
              <a:t> Kaiserstadt Prag war dies </a:t>
            </a:r>
            <a:r>
              <a:rPr lang="de-DE" dirty="0" err="1"/>
              <a:t>gewiß</a:t>
            </a:r>
            <a:r>
              <a:rPr lang="de-DE" dirty="0"/>
              <a:t> nicht, weder äußerlich noch innerlich, sondern sie war zackig,, schroff, kämpferisch und unheimlich.“ </a:t>
            </a:r>
            <a:endParaRPr lang="sk-SK" dirty="0"/>
          </a:p>
        </p:txBody>
      </p:sp>
    </p:spTree>
    <p:extLst>
      <p:ext uri="{BB962C8B-B14F-4D97-AF65-F5344CB8AC3E}">
        <p14:creationId xmlns:p14="http://schemas.microsoft.com/office/powerpoint/2010/main" val="173414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B4B78-700B-A669-5443-C3AF9D35FD1C}"/>
              </a:ext>
            </a:extLst>
          </p:cNvPr>
          <p:cNvSpPr>
            <a:spLocks noGrp="1"/>
          </p:cNvSpPr>
          <p:nvPr>
            <p:ph type="title"/>
          </p:nvPr>
        </p:nvSpPr>
        <p:spPr/>
        <p:txBody>
          <a:bodyPr/>
          <a:lstStyle/>
          <a:p>
            <a:r>
              <a:rPr lang="de-DE" dirty="0"/>
              <a:t>Predella</a:t>
            </a:r>
            <a:endParaRPr lang="sk-SK" dirty="0"/>
          </a:p>
        </p:txBody>
      </p:sp>
      <p:sp>
        <p:nvSpPr>
          <p:cNvPr id="3" name="Zástupný objekt pre obsah 2">
            <a:extLst>
              <a:ext uri="{FF2B5EF4-FFF2-40B4-BE49-F238E27FC236}">
                <a16:creationId xmlns:a16="http://schemas.microsoft.com/office/drawing/2014/main" id="{AC54EC72-805B-50DC-5E33-1028A4D37DEC}"/>
              </a:ext>
            </a:extLst>
          </p:cNvPr>
          <p:cNvSpPr>
            <a:spLocks noGrp="1"/>
          </p:cNvSpPr>
          <p:nvPr>
            <p:ph idx="1"/>
          </p:nvPr>
        </p:nvSpPr>
        <p:spPr/>
        <p:txBody>
          <a:bodyPr>
            <a:normAutofit fontScale="92500" lnSpcReduction="20000"/>
          </a:bodyPr>
          <a:lstStyle/>
          <a:p>
            <a:pPr marL="0" indent="0">
              <a:buNone/>
            </a:pPr>
            <a:r>
              <a:rPr lang="de-DE" dirty="0"/>
              <a:t>Hämischer Hader zwischen Tschechen und Deutschen schon seit den </a:t>
            </a:r>
            <a:r>
              <a:rPr lang="de-DE" dirty="0" err="1"/>
              <a:t>Pzeemyslidenherrschern</a:t>
            </a:r>
            <a:r>
              <a:rPr lang="de-DE" dirty="0"/>
              <a:t>, </a:t>
            </a:r>
            <a:r>
              <a:rPr lang="de-DE" dirty="0" err="1"/>
              <a:t>pressneder</a:t>
            </a:r>
            <a:r>
              <a:rPr lang="de-DE" dirty="0"/>
              <a:t> Druck gegen die Judengemeinde</a:t>
            </a:r>
          </a:p>
          <a:p>
            <a:pPr marL="0" indent="0">
              <a:buNone/>
            </a:pPr>
            <a:endParaRPr lang="de-DE" dirty="0"/>
          </a:p>
          <a:p>
            <a:pPr marL="0" indent="0">
              <a:buNone/>
            </a:pPr>
            <a:r>
              <a:rPr lang="de-DE" dirty="0"/>
              <a:t>Und der kaiserliche Adel hielt von allen zusammen nicht sehr viel und wurde andrerseits von den Tschechen auch nicht für sehr viel gehalten und bei aller Unterwürfigkeit – oder eben um dieser willen – reichlich gehasst. </a:t>
            </a:r>
          </a:p>
          <a:p>
            <a:pPr marL="0" indent="0">
              <a:buNone/>
            </a:pPr>
            <a:endParaRPr lang="de-DE" dirty="0"/>
          </a:p>
          <a:p>
            <a:pPr marL="0" indent="0">
              <a:buNone/>
            </a:pPr>
            <a:r>
              <a:rPr lang="de-DE" dirty="0"/>
              <a:t>Und in der gereizten Atmosphäre konnte sich konnten sich in jedem Augenblick die gleichgültigsten Gegenstände, Angelegenheiten, ja bloße Wörter in heiligste Güter verwandeln, um derentwillen Tschechen und Deutsche einander die Köpfe einschlugen oder irgendeinem unseligen Juden übel mitgespielt wurde.</a:t>
            </a:r>
            <a:endParaRPr lang="sk-SK" dirty="0"/>
          </a:p>
        </p:txBody>
      </p:sp>
    </p:spTree>
    <p:extLst>
      <p:ext uri="{BB962C8B-B14F-4D97-AF65-F5344CB8AC3E}">
        <p14:creationId xmlns:p14="http://schemas.microsoft.com/office/powerpoint/2010/main" val="35476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D08F3D-2CE6-EC17-BC94-63A8DA079900}"/>
              </a:ext>
            </a:extLst>
          </p:cNvPr>
          <p:cNvSpPr>
            <a:spLocks noGrp="1"/>
          </p:cNvSpPr>
          <p:nvPr>
            <p:ph type="title"/>
          </p:nvPr>
        </p:nvSpPr>
        <p:spPr/>
        <p:txBody>
          <a:bodyPr/>
          <a:lstStyle/>
          <a:p>
            <a:r>
              <a:rPr lang="de-DE" dirty="0"/>
              <a:t>Ich bin </a:t>
            </a:r>
            <a:r>
              <a:rPr lang="de-DE" dirty="0" err="1"/>
              <a:t>hinternational</a:t>
            </a:r>
            <a:endParaRPr lang="sk-SK" dirty="0"/>
          </a:p>
        </p:txBody>
      </p:sp>
      <p:sp>
        <p:nvSpPr>
          <p:cNvPr id="3" name="Zástupný objekt pre obsah 2">
            <a:extLst>
              <a:ext uri="{FF2B5EF4-FFF2-40B4-BE49-F238E27FC236}">
                <a16:creationId xmlns:a16="http://schemas.microsoft.com/office/drawing/2014/main" id="{7993D37C-9612-116A-BC8B-2F2F14E7C173}"/>
              </a:ext>
            </a:extLst>
          </p:cNvPr>
          <p:cNvSpPr>
            <a:spLocks noGrp="1"/>
          </p:cNvSpPr>
          <p:nvPr>
            <p:ph idx="1"/>
          </p:nvPr>
        </p:nvSpPr>
        <p:spPr/>
        <p:txBody>
          <a:bodyPr/>
          <a:lstStyle/>
          <a:p>
            <a:pPr marL="0" indent="0">
              <a:buNone/>
            </a:pPr>
            <a:r>
              <a:rPr lang="de-DE" dirty="0"/>
              <a:t>Ich bin </a:t>
            </a:r>
            <a:r>
              <a:rPr lang="de-DE" dirty="0" err="1"/>
              <a:t>hinternational</a:t>
            </a:r>
            <a:r>
              <a:rPr lang="de-DE" dirty="0"/>
              <a:t>, </a:t>
            </a:r>
            <a:r>
              <a:rPr lang="de-DE" dirty="0" err="1"/>
              <a:t>pfligte</a:t>
            </a:r>
            <a:r>
              <a:rPr lang="de-DE" dirty="0"/>
              <a:t> er zu sagen, Hinter den Nationen, nicht über – oder unterhalb – ließ sich leben und durch die Gassen und Durchhäuser streichen, im Stadtpark dem Wächter </a:t>
            </a:r>
            <a:r>
              <a:rPr lang="de-DE" dirty="0" err="1"/>
              <a:t>Kakitz</a:t>
            </a:r>
            <a:r>
              <a:rPr lang="de-DE" dirty="0"/>
              <a:t> (unsterblich durch </a:t>
            </a:r>
            <a:r>
              <a:rPr lang="de-DE" dirty="0" err="1"/>
              <a:t>Werflesche</a:t>
            </a:r>
            <a:r>
              <a:rPr lang="de-DE" dirty="0"/>
              <a:t> Verse) eine Nase drehen und entrinnen oder die </a:t>
            </a:r>
            <a:r>
              <a:rPr lang="de-DE" dirty="0" err="1"/>
              <a:t>Sesselbabbe</a:t>
            </a:r>
            <a:r>
              <a:rPr lang="de-DE" dirty="0"/>
              <a:t> um den Sesselkreuzer zu begaunern; …</a:t>
            </a:r>
          </a:p>
          <a:p>
            <a:pPr marL="0" indent="0">
              <a:buNone/>
            </a:pPr>
            <a:r>
              <a:rPr lang="de-DE" dirty="0"/>
              <a:t>13</a:t>
            </a:r>
          </a:p>
          <a:p>
            <a:pPr marL="0" indent="0">
              <a:buNone/>
            </a:pPr>
            <a:r>
              <a:rPr lang="de-DE" dirty="0"/>
              <a:t>(später, </a:t>
            </a:r>
            <a:r>
              <a:rPr lang="de-DE" dirty="0" err="1"/>
              <a:t>asl</a:t>
            </a:r>
            <a:r>
              <a:rPr lang="de-DE" dirty="0"/>
              <a:t> die Republikaner den </a:t>
            </a:r>
            <a:r>
              <a:rPr lang="en-GB" dirty="0"/>
              <a:t>[</a:t>
            </a:r>
            <a:r>
              <a:rPr lang="en-GB" dirty="0" err="1"/>
              <a:t>Weihnachts</a:t>
            </a:r>
            <a:r>
              <a:rPr lang="en-GB" dirty="0"/>
              <a:t>]</a:t>
            </a:r>
            <a:r>
              <a:rPr lang="en-GB" dirty="0" err="1"/>
              <a:t>Markt</a:t>
            </a:r>
            <a:r>
              <a:rPr lang="en-GB" dirty="0"/>
              <a:t> auf den </a:t>
            </a:r>
            <a:r>
              <a:rPr lang="en-GB" dirty="0" err="1"/>
              <a:t>stimmunglosen</a:t>
            </a:r>
            <a:r>
              <a:rPr lang="en-GB" dirty="0"/>
              <a:t> </a:t>
            </a:r>
            <a:r>
              <a:rPr lang="en-GB" dirty="0" err="1"/>
              <a:t>Karlsplatz</a:t>
            </a:r>
            <a:r>
              <a:rPr lang="en-GB" dirty="0"/>
              <a:t> </a:t>
            </a:r>
            <a:r>
              <a:rPr lang="en-GB" dirty="0" err="1"/>
              <a:t>verlegten</a:t>
            </a:r>
            <a:r>
              <a:rPr lang="en-GB" dirty="0"/>
              <a:t>, war der Winter </a:t>
            </a:r>
            <a:r>
              <a:rPr lang="en-GB" dirty="0" err="1"/>
              <a:t>beleidigt</a:t>
            </a:r>
            <a:r>
              <a:rPr lang="en-GB" dirty="0"/>
              <a:t> und </a:t>
            </a:r>
            <a:r>
              <a:rPr lang="en-GB" dirty="0" err="1"/>
              <a:t>sandte</a:t>
            </a:r>
            <a:r>
              <a:rPr lang="en-GB" dirty="0"/>
              <a:t> </a:t>
            </a:r>
            <a:r>
              <a:rPr lang="en-GB" dirty="0" err="1"/>
              <a:t>nur</a:t>
            </a:r>
            <a:r>
              <a:rPr lang="en-GB" dirty="0"/>
              <a:t> </a:t>
            </a:r>
            <a:r>
              <a:rPr lang="en-GB" dirty="0" err="1"/>
              <a:t>noch</a:t>
            </a:r>
            <a:r>
              <a:rPr lang="en-GB" dirty="0"/>
              <a:t> den </a:t>
            </a:r>
            <a:r>
              <a:rPr lang="en-GB" dirty="0" err="1"/>
              <a:t>allernotwendigsten</a:t>
            </a:r>
            <a:r>
              <a:rPr lang="en-GB" dirty="0"/>
              <a:t> </a:t>
            </a:r>
            <a:r>
              <a:rPr lang="en-GB" dirty="0" err="1"/>
              <a:t>Schnne</a:t>
            </a:r>
            <a:r>
              <a:rPr lang="en-GB" dirty="0"/>
              <a:t> </a:t>
            </a:r>
            <a:r>
              <a:rPr lang="en-GB" dirty="0" err="1"/>
              <a:t>irgendwann</a:t>
            </a:r>
            <a:r>
              <a:rPr lang="en-GB" dirty="0"/>
              <a:t> </a:t>
            </a:r>
            <a:r>
              <a:rPr lang="en-GB" dirty="0" err="1"/>
              <a:t>im</a:t>
            </a:r>
            <a:r>
              <a:rPr lang="en-GB" dirty="0"/>
              <a:t> </a:t>
            </a:r>
            <a:r>
              <a:rPr lang="en-GB" dirty="0" err="1"/>
              <a:t>Jänner</a:t>
            </a:r>
            <a:r>
              <a:rPr lang="en-GB" dirty="0"/>
              <a:t> </a:t>
            </a:r>
            <a:r>
              <a:rPr lang="en-GB" dirty="0" err="1"/>
              <a:t>oder</a:t>
            </a:r>
            <a:r>
              <a:rPr lang="en-GB" dirty="0"/>
              <a:t> </a:t>
            </a:r>
            <a:r>
              <a:rPr lang="en-GB" dirty="0" err="1"/>
              <a:t>im</a:t>
            </a:r>
            <a:r>
              <a:rPr lang="en-GB" dirty="0"/>
              <a:t> </a:t>
            </a:r>
            <a:r>
              <a:rPr lang="en-GB" dirty="0" err="1"/>
              <a:t>Feber</a:t>
            </a:r>
            <a:r>
              <a:rPr lang="en-GB" dirty="0"/>
              <a:t>)</a:t>
            </a:r>
            <a:endParaRPr lang="sk-SK" dirty="0"/>
          </a:p>
        </p:txBody>
      </p:sp>
    </p:spTree>
    <p:extLst>
      <p:ext uri="{BB962C8B-B14F-4D97-AF65-F5344CB8AC3E}">
        <p14:creationId xmlns:p14="http://schemas.microsoft.com/office/powerpoint/2010/main" val="3575392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21C2F-5818-FAB3-8EB8-1B0A4284E83E}"/>
              </a:ext>
            </a:extLst>
          </p:cNvPr>
          <p:cNvSpPr>
            <a:spLocks noGrp="1"/>
          </p:cNvSpPr>
          <p:nvPr>
            <p:ph type="title"/>
          </p:nvPr>
        </p:nvSpPr>
        <p:spPr/>
        <p:txBody>
          <a:bodyPr/>
          <a:lstStyle/>
          <a:p>
            <a:r>
              <a:rPr lang="de-DE" dirty="0"/>
              <a:t>Ich bin </a:t>
            </a:r>
            <a:r>
              <a:rPr lang="de-DE" dirty="0" err="1"/>
              <a:t>hinternational</a:t>
            </a:r>
            <a:endParaRPr lang="sk-SK" dirty="0"/>
          </a:p>
        </p:txBody>
      </p:sp>
      <p:sp>
        <p:nvSpPr>
          <p:cNvPr id="3" name="Zástupný objekt pre obsah 2">
            <a:extLst>
              <a:ext uri="{FF2B5EF4-FFF2-40B4-BE49-F238E27FC236}">
                <a16:creationId xmlns:a16="http://schemas.microsoft.com/office/drawing/2014/main" id="{47E0BCDD-DCA7-0883-A07A-8E55776D940E}"/>
              </a:ext>
            </a:extLst>
          </p:cNvPr>
          <p:cNvSpPr>
            <a:spLocks noGrp="1"/>
          </p:cNvSpPr>
          <p:nvPr>
            <p:ph idx="1"/>
          </p:nvPr>
        </p:nvSpPr>
        <p:spPr/>
        <p:txBody>
          <a:bodyPr>
            <a:normAutofit fontScale="92500" lnSpcReduction="20000"/>
          </a:bodyPr>
          <a:lstStyle/>
          <a:p>
            <a:pPr marL="0" indent="0">
              <a:buNone/>
            </a:pPr>
            <a:r>
              <a:rPr lang="de-DE" dirty="0"/>
              <a:t>15</a:t>
            </a:r>
          </a:p>
          <a:p>
            <a:pPr marL="0" indent="0">
              <a:buNone/>
            </a:pPr>
            <a:r>
              <a:rPr lang="de-DE" dirty="0"/>
              <a:t>Hus stand da und sagte zwar – wie die Sockelinschrift  beteuerte – „Lieber einander und vergönnet jedem die Wahrheit“ –, aber was er meinte schien etwas anderes: „Wartet nur, </a:t>
            </a:r>
            <a:r>
              <a:rPr lang="de-DE" dirty="0" err="1"/>
              <a:t>bos</a:t>
            </a:r>
            <a:r>
              <a:rPr lang="de-DE" dirty="0"/>
              <a:t> meine zeit kommt. Ich wird´s euch schon zeigen!“  </a:t>
            </a:r>
          </a:p>
          <a:p>
            <a:pPr marL="0" indent="0">
              <a:buNone/>
            </a:pPr>
            <a:r>
              <a:rPr lang="de-DE" dirty="0"/>
              <a:t>So dass man vor lauter Erinnerung und Vergeltungssucht das </a:t>
            </a:r>
            <a:r>
              <a:rPr lang="de-DE" dirty="0" err="1"/>
              <a:t>gegenwöärtige</a:t>
            </a:r>
            <a:r>
              <a:rPr lang="de-DE" dirty="0"/>
              <a:t> Leben schier darüber vergaß.</a:t>
            </a:r>
          </a:p>
          <a:p>
            <a:pPr marL="0" indent="0">
              <a:buNone/>
            </a:pPr>
            <a:r>
              <a:rPr lang="de-DE" dirty="0"/>
              <a:t>16</a:t>
            </a:r>
          </a:p>
          <a:p>
            <a:pPr marL="0" indent="0">
              <a:buNone/>
            </a:pPr>
            <a:r>
              <a:rPr lang="de-DE" dirty="0"/>
              <a:t>Mit einem tschechischen Jungen angefreundet, .. Spielte er Verstecken im verlassenen Stiegenhaus der Palais Pachta</a:t>
            </a:r>
          </a:p>
          <a:p>
            <a:pPr marL="0" indent="0">
              <a:buNone/>
            </a:pPr>
            <a:r>
              <a:rPr lang="de-DE" dirty="0"/>
              <a:t>19</a:t>
            </a:r>
          </a:p>
          <a:p>
            <a:pPr marL="0" indent="0">
              <a:buNone/>
            </a:pPr>
            <a:r>
              <a:rPr lang="sk-SK" b="0" i="0" dirty="0" err="1">
                <a:solidFill>
                  <a:srgbClr val="000000"/>
                </a:solidFill>
                <a:effectLst/>
                <a:latin typeface="SpiegelSerifUI"/>
              </a:rPr>
              <a:t>Landeskanzleioberaktuar</a:t>
            </a:r>
            <a:r>
              <a:rPr lang="sk-SK" b="0" i="0" dirty="0">
                <a:solidFill>
                  <a:srgbClr val="000000"/>
                </a:solidFill>
                <a:effectLst/>
                <a:latin typeface="SpiegelSerifUI"/>
              </a:rPr>
              <a:t> </a:t>
            </a:r>
            <a:r>
              <a:rPr lang="sk-SK" b="0" i="0" dirty="0" err="1">
                <a:solidFill>
                  <a:srgbClr val="000000"/>
                </a:solidFill>
                <a:effectLst/>
                <a:latin typeface="SpiegelSerifUI"/>
              </a:rPr>
              <a:t>Virgil</a:t>
            </a:r>
            <a:r>
              <a:rPr lang="sk-SK" b="0" i="0" dirty="0">
                <a:solidFill>
                  <a:srgbClr val="000000"/>
                </a:solidFill>
                <a:effectLst/>
                <a:latin typeface="SpiegelSerifUI"/>
              </a:rPr>
              <a:t> </a:t>
            </a:r>
            <a:r>
              <a:rPr lang="sk-SK" b="0" i="0" dirty="0" err="1">
                <a:solidFill>
                  <a:srgbClr val="000000"/>
                </a:solidFill>
                <a:effectLst/>
                <a:latin typeface="SpiegelSerifUI"/>
              </a:rPr>
              <a:t>Suchy</a:t>
            </a:r>
            <a:endParaRPr lang="de-DE" dirty="0"/>
          </a:p>
          <a:p>
            <a:pPr marL="0" indent="0">
              <a:buNone/>
            </a:pPr>
            <a:endParaRPr lang="sk-SK" dirty="0"/>
          </a:p>
        </p:txBody>
      </p:sp>
    </p:spTree>
    <p:extLst>
      <p:ext uri="{BB962C8B-B14F-4D97-AF65-F5344CB8AC3E}">
        <p14:creationId xmlns:p14="http://schemas.microsoft.com/office/powerpoint/2010/main" val="2199227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9F8C1-02E6-A4B3-B46D-B2655B49E279}"/>
              </a:ext>
            </a:extLst>
          </p:cNvPr>
          <p:cNvSpPr>
            <a:spLocks noGrp="1"/>
          </p:cNvSpPr>
          <p:nvPr>
            <p:ph type="title"/>
          </p:nvPr>
        </p:nvSpPr>
        <p:spPr/>
        <p:txBody>
          <a:bodyPr/>
          <a:lstStyle/>
          <a:p>
            <a:r>
              <a:rPr lang="de-DE" dirty="0"/>
              <a:t>Das viel </a:t>
            </a:r>
            <a:r>
              <a:rPr lang="de-DE" dirty="0" err="1"/>
              <a:t>belästerte</a:t>
            </a:r>
            <a:r>
              <a:rPr lang="de-DE" dirty="0"/>
              <a:t> Prager Deutsch, 26</a:t>
            </a:r>
            <a:endParaRPr lang="sk-SK" dirty="0"/>
          </a:p>
        </p:txBody>
      </p:sp>
      <p:sp>
        <p:nvSpPr>
          <p:cNvPr id="3" name="Zástupný objekt pre obsah 2">
            <a:extLst>
              <a:ext uri="{FF2B5EF4-FFF2-40B4-BE49-F238E27FC236}">
                <a16:creationId xmlns:a16="http://schemas.microsoft.com/office/drawing/2014/main" id="{9C1F1DEF-7C4F-2928-727F-B8BF879D5AB6}"/>
              </a:ext>
            </a:extLst>
          </p:cNvPr>
          <p:cNvSpPr>
            <a:spLocks noGrp="1"/>
          </p:cNvSpPr>
          <p:nvPr>
            <p:ph idx="1"/>
          </p:nvPr>
        </p:nvSpPr>
        <p:spPr/>
        <p:txBody>
          <a:bodyPr/>
          <a:lstStyle/>
          <a:p>
            <a:pPr marL="0" indent="0">
              <a:buNone/>
            </a:pPr>
            <a:r>
              <a:rPr lang="de-DE" dirty="0"/>
              <a:t>Und so sind denn die Tschechen wunschgemäß endlich allein.</a:t>
            </a:r>
          </a:p>
          <a:p>
            <a:pPr marL="0" indent="0">
              <a:buNone/>
            </a:pPr>
            <a:r>
              <a:rPr lang="de-DE" dirty="0"/>
              <a:t>27</a:t>
            </a:r>
          </a:p>
          <a:p>
            <a:pPr marL="0" indent="0">
              <a:buNone/>
            </a:pPr>
            <a:r>
              <a:rPr lang="de-DE" dirty="0"/>
              <a:t>Ein Frucht der Sehnsucht ist Größe, </a:t>
            </a:r>
            <a:r>
              <a:rPr lang="de-DE" dirty="0" err="1"/>
              <a:t>Athe</a:t>
            </a:r>
            <a:r>
              <a:rPr lang="de-DE" dirty="0"/>
              <a:t> von, Rom  von einst, Prag von einst, selbst mit verschonten Häusern und Hallen eine Trümmerstätte. Groß ist, was im Geist des Herzens errichtet bleibt.</a:t>
            </a:r>
          </a:p>
          <a:p>
            <a:pPr marL="0" indent="0">
              <a:buNone/>
            </a:pPr>
            <a:endParaRPr lang="sk-SK" dirty="0"/>
          </a:p>
        </p:txBody>
      </p:sp>
    </p:spTree>
    <p:extLst>
      <p:ext uri="{BB962C8B-B14F-4D97-AF65-F5344CB8AC3E}">
        <p14:creationId xmlns:p14="http://schemas.microsoft.com/office/powerpoint/2010/main" val="2763068852"/>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383</Words>
  <Application>Microsoft Office PowerPoint</Application>
  <PresentationFormat>Širokouhlá</PresentationFormat>
  <Paragraphs>24</Paragraphs>
  <Slides>5</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5</vt:i4>
      </vt:variant>
    </vt:vector>
  </HeadingPairs>
  <TitlesOfParts>
    <vt:vector size="10" baseType="lpstr">
      <vt:lpstr>Arial</vt:lpstr>
      <vt:lpstr>Calibri</vt:lpstr>
      <vt:lpstr>Calibri Light</vt:lpstr>
      <vt:lpstr>SpiegelSerifUI</vt:lpstr>
      <vt:lpstr>Motív Office</vt:lpstr>
      <vt:lpstr>Johannes Urzidil: Prager Triptychon,  Georg Müller GmbH., München, 1960</vt:lpstr>
      <vt:lpstr>Predella</vt:lpstr>
      <vt:lpstr>Ich bin hinternational</vt:lpstr>
      <vt:lpstr>Ich bin hinternational</vt:lpstr>
      <vt:lpstr>Das viel belästerte Prager Deutsch, 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Johannes Urzidil: Prager Triptychon,  Georg Müller GmbH., München, 1960</dc:title>
  <dc:creator>Zdeněk Mareček</dc:creator>
  <cp:lastModifiedBy>Zdeněk Mareček</cp:lastModifiedBy>
  <cp:revision>2</cp:revision>
  <dcterms:created xsi:type="dcterms:W3CDTF">2023-02-22T23:51:23Z</dcterms:created>
  <dcterms:modified xsi:type="dcterms:W3CDTF">2023-02-23T00:55:45Z</dcterms:modified>
</cp:coreProperties>
</file>