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5" r:id="rId4"/>
    <p:sldId id="257" r:id="rId5"/>
    <p:sldId id="259" r:id="rId6"/>
    <p:sldId id="260" r:id="rId7"/>
    <p:sldId id="261" r:id="rId8"/>
    <p:sldId id="262" r:id="rId9"/>
    <p:sldId id="264" r:id="rId10"/>
    <p:sldId id="263" r:id="rId11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756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72533A0-67D4-4D26-034A-1ACA2693ED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F3332C6-4104-5768-B8EC-55C2ABA756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33339DA7-C838-E7FB-F76E-05BCF780BE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52DA2CFB-E926-360A-E6C6-E260395F5F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572D6816-2C23-A0EF-7D51-1634B9F7B1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46767F-981D-43E0-B57A-558E5C594D21}" type="slidenum">
              <a:rPr lang="cs-CZ" altLang="sk-SK"/>
              <a:pPr/>
              <a:t>‹#›</a:t>
            </a:fld>
            <a:endParaRPr lang="cs-CZ" altLang="sk-SK"/>
          </a:p>
        </p:txBody>
      </p:sp>
    </p:spTree>
    <p:extLst>
      <p:ext uri="{BB962C8B-B14F-4D97-AF65-F5344CB8AC3E}">
        <p14:creationId xmlns:p14="http://schemas.microsoft.com/office/powerpoint/2010/main" val="18970197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0086560-671F-C965-5B6C-208A4C4BB1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zvislý text 2">
            <a:extLst>
              <a:ext uri="{FF2B5EF4-FFF2-40B4-BE49-F238E27FC236}">
                <a16:creationId xmlns:a16="http://schemas.microsoft.com/office/drawing/2014/main" id="{6668FB66-9702-B2DF-7998-1B9F67048D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871D79D1-DD74-C404-5EDE-5BB66BAB0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1E225277-F432-7273-39D3-89B275E21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BFEC5415-D8E8-CB17-0F69-DFDC6426A0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2FC331-671D-4AE0-8688-DFA93F2C31FD}" type="slidenum">
              <a:rPr lang="cs-CZ" altLang="sk-SK"/>
              <a:pPr/>
              <a:t>‹#›</a:t>
            </a:fld>
            <a:endParaRPr lang="cs-CZ" altLang="sk-SK"/>
          </a:p>
        </p:txBody>
      </p:sp>
    </p:spTree>
    <p:extLst>
      <p:ext uri="{BB962C8B-B14F-4D97-AF65-F5344CB8AC3E}">
        <p14:creationId xmlns:p14="http://schemas.microsoft.com/office/powerpoint/2010/main" val="11362864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>
            <a:extLst>
              <a:ext uri="{FF2B5EF4-FFF2-40B4-BE49-F238E27FC236}">
                <a16:creationId xmlns:a16="http://schemas.microsoft.com/office/drawing/2014/main" id="{A36516BE-EEBB-8778-F39D-AC932874090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zvislý text 2">
            <a:extLst>
              <a:ext uri="{FF2B5EF4-FFF2-40B4-BE49-F238E27FC236}">
                <a16:creationId xmlns:a16="http://schemas.microsoft.com/office/drawing/2014/main" id="{595A95C1-863C-684F-040D-A2A0E280D4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2D8FBFB4-F7C2-7261-0673-E655DFCAE6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42187585-7259-F857-A722-F56170BA4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DC06F595-DAAD-A163-43A3-10AD9E79A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E5AF93-45C6-4132-BA16-EE1FBCDC7A28}" type="slidenum">
              <a:rPr lang="cs-CZ" altLang="sk-SK"/>
              <a:pPr/>
              <a:t>‹#›</a:t>
            </a:fld>
            <a:endParaRPr lang="cs-CZ" altLang="sk-SK"/>
          </a:p>
        </p:txBody>
      </p:sp>
    </p:spTree>
    <p:extLst>
      <p:ext uri="{BB962C8B-B14F-4D97-AF65-F5344CB8AC3E}">
        <p14:creationId xmlns:p14="http://schemas.microsoft.com/office/powerpoint/2010/main" val="198263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9B1402A-91F8-350E-D025-95847475C6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C850FEAE-FEA1-5B59-D297-4F6FA000E2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3AC2FB19-FA88-5D87-D36F-FA697D48E4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2DE71C94-1333-F7C6-3102-36D01F939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2D5A7176-42C8-2A5E-2878-8D64E440B1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C944BC-9D29-47FE-B2E3-894E51FCE6E5}" type="slidenum">
              <a:rPr lang="cs-CZ" altLang="sk-SK"/>
              <a:pPr/>
              <a:t>‹#›</a:t>
            </a:fld>
            <a:endParaRPr lang="cs-CZ" altLang="sk-SK"/>
          </a:p>
        </p:txBody>
      </p:sp>
    </p:spTree>
    <p:extLst>
      <p:ext uri="{BB962C8B-B14F-4D97-AF65-F5344CB8AC3E}">
        <p14:creationId xmlns:p14="http://schemas.microsoft.com/office/powerpoint/2010/main" val="24705411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77DE845-020E-B393-F2E6-3FD34E96C2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7F6D9CD-04A1-EC8C-CF47-93B55DCAF1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CA4998C7-A09B-6A1F-977C-C2DF13F6FA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81128922-C640-7B61-D0D1-F7C37B569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FE3D0F15-053A-7BDF-C298-F6D3185DD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B89340-40FC-4A1A-A8C1-EF911E2C5F0B}" type="slidenum">
              <a:rPr lang="cs-CZ" altLang="sk-SK"/>
              <a:pPr/>
              <a:t>‹#›</a:t>
            </a:fld>
            <a:endParaRPr lang="cs-CZ" altLang="sk-SK"/>
          </a:p>
        </p:txBody>
      </p:sp>
    </p:spTree>
    <p:extLst>
      <p:ext uri="{BB962C8B-B14F-4D97-AF65-F5344CB8AC3E}">
        <p14:creationId xmlns:p14="http://schemas.microsoft.com/office/powerpoint/2010/main" val="8233243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161C4FD-595D-06D6-549B-7993B7C84B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9F61C34C-165A-ADA4-76D3-4A5D7B6D56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480B2193-BF5E-738C-345E-CE5D8EA6D6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852E5817-B7A9-5D09-5E05-141F6B1266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A4692E43-C8F1-8B2C-2F8F-5D44AF1A8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C1EA125E-2332-8F27-7364-2F4CFECFD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BBFE3C-85F2-4962-886A-86A87B194702}" type="slidenum">
              <a:rPr lang="cs-CZ" altLang="sk-SK"/>
              <a:pPr/>
              <a:t>‹#›</a:t>
            </a:fld>
            <a:endParaRPr lang="cs-CZ" altLang="sk-SK"/>
          </a:p>
        </p:txBody>
      </p:sp>
    </p:spTree>
    <p:extLst>
      <p:ext uri="{BB962C8B-B14F-4D97-AF65-F5344CB8AC3E}">
        <p14:creationId xmlns:p14="http://schemas.microsoft.com/office/powerpoint/2010/main" val="38825078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5022C0-0FE7-1C29-0B94-AAC226A611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F870480-1F4A-66E4-86A4-D2EDB76045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FDF56A40-401D-AA72-6389-87E8A85B2C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CDE09084-9DB0-27B8-81A9-A85F3E9213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Zástupný objekt pre obsah 5">
            <a:extLst>
              <a:ext uri="{FF2B5EF4-FFF2-40B4-BE49-F238E27FC236}">
                <a16:creationId xmlns:a16="http://schemas.microsoft.com/office/drawing/2014/main" id="{43E12CF9-84DC-5F52-34CD-984FE44A63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" name="Zástupný objekt pre dátum 6">
            <a:extLst>
              <a:ext uri="{FF2B5EF4-FFF2-40B4-BE49-F238E27FC236}">
                <a16:creationId xmlns:a16="http://schemas.microsoft.com/office/drawing/2014/main" id="{92758B3D-9781-9F86-661A-6FB4FDA6C7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sk-SK"/>
          </a:p>
        </p:txBody>
      </p:sp>
      <p:sp>
        <p:nvSpPr>
          <p:cNvPr id="8" name="Zástupný objekt pre pätu 7">
            <a:extLst>
              <a:ext uri="{FF2B5EF4-FFF2-40B4-BE49-F238E27FC236}">
                <a16:creationId xmlns:a16="http://schemas.microsoft.com/office/drawing/2014/main" id="{102F964F-9E7B-AF27-8333-FB7E45C201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sk-SK"/>
          </a:p>
        </p:txBody>
      </p:sp>
      <p:sp>
        <p:nvSpPr>
          <p:cNvPr id="9" name="Zástupný objekt pre číslo snímky 8">
            <a:extLst>
              <a:ext uri="{FF2B5EF4-FFF2-40B4-BE49-F238E27FC236}">
                <a16:creationId xmlns:a16="http://schemas.microsoft.com/office/drawing/2014/main" id="{FF9746B0-3391-691D-137A-CB91F89E8B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ACE728-09BC-4656-BD99-CF629C298305}" type="slidenum">
              <a:rPr lang="cs-CZ" altLang="sk-SK"/>
              <a:pPr/>
              <a:t>‹#›</a:t>
            </a:fld>
            <a:endParaRPr lang="cs-CZ" altLang="sk-SK"/>
          </a:p>
        </p:txBody>
      </p:sp>
    </p:spTree>
    <p:extLst>
      <p:ext uri="{BB962C8B-B14F-4D97-AF65-F5344CB8AC3E}">
        <p14:creationId xmlns:p14="http://schemas.microsoft.com/office/powerpoint/2010/main" val="2281994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C25E076-AA14-211E-DFD2-C2EC9ED4D1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dátum 2">
            <a:extLst>
              <a:ext uri="{FF2B5EF4-FFF2-40B4-BE49-F238E27FC236}">
                <a16:creationId xmlns:a16="http://schemas.microsoft.com/office/drawing/2014/main" id="{A2762632-B7F6-A4B3-B025-E6D4A8B724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sk-SK"/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24B24753-D106-A8EC-BB90-7564B9BCB8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sk-SK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4CEDF412-41B9-D606-BA07-C3842ACBB7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D72B71-0D44-4E85-842F-C5FC27F59F03}" type="slidenum">
              <a:rPr lang="cs-CZ" altLang="sk-SK"/>
              <a:pPr/>
              <a:t>‹#›</a:t>
            </a:fld>
            <a:endParaRPr lang="cs-CZ" altLang="sk-SK"/>
          </a:p>
        </p:txBody>
      </p:sp>
    </p:spTree>
    <p:extLst>
      <p:ext uri="{BB962C8B-B14F-4D97-AF65-F5344CB8AC3E}">
        <p14:creationId xmlns:p14="http://schemas.microsoft.com/office/powerpoint/2010/main" val="4882872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dátum 1">
            <a:extLst>
              <a:ext uri="{FF2B5EF4-FFF2-40B4-BE49-F238E27FC236}">
                <a16:creationId xmlns:a16="http://schemas.microsoft.com/office/drawing/2014/main" id="{6EC38BFC-621E-E282-BC48-07DAACFDD5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sk-SK"/>
          </a:p>
        </p:txBody>
      </p:sp>
      <p:sp>
        <p:nvSpPr>
          <p:cNvPr id="3" name="Zástupný objekt pre pätu 2">
            <a:extLst>
              <a:ext uri="{FF2B5EF4-FFF2-40B4-BE49-F238E27FC236}">
                <a16:creationId xmlns:a16="http://schemas.microsoft.com/office/drawing/2014/main" id="{38DE9FED-0D0C-D7E8-6868-2816838C07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sk-SK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C300ABA9-7415-A872-8728-86542A1AE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06DEA7-AD5C-46BB-90A8-5428977FDEA5}" type="slidenum">
              <a:rPr lang="cs-CZ" altLang="sk-SK"/>
              <a:pPr/>
              <a:t>‹#›</a:t>
            </a:fld>
            <a:endParaRPr lang="cs-CZ" altLang="sk-SK"/>
          </a:p>
        </p:txBody>
      </p:sp>
    </p:spTree>
    <p:extLst>
      <p:ext uri="{BB962C8B-B14F-4D97-AF65-F5344CB8AC3E}">
        <p14:creationId xmlns:p14="http://schemas.microsoft.com/office/powerpoint/2010/main" val="3547283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494EB18-C4F9-DAD5-9EED-343BB83269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B5883EF0-9F04-568A-712E-32C57E0996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ED7BEC04-0153-290F-2308-260901D7B3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FF5138E0-A0D5-CAD6-CCAD-4C9EDF7C4B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637030BE-5942-1734-0811-226C9A9073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426C92F8-DC93-73F7-DB8F-A4CA9A086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247C21-1418-45FA-923D-33B4D63B9452}" type="slidenum">
              <a:rPr lang="cs-CZ" altLang="sk-SK"/>
              <a:pPr/>
              <a:t>‹#›</a:t>
            </a:fld>
            <a:endParaRPr lang="cs-CZ" altLang="sk-SK"/>
          </a:p>
        </p:txBody>
      </p:sp>
    </p:spTree>
    <p:extLst>
      <p:ext uri="{BB962C8B-B14F-4D97-AF65-F5344CB8AC3E}">
        <p14:creationId xmlns:p14="http://schemas.microsoft.com/office/powerpoint/2010/main" val="14864582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E7D95BE-7F8A-CAD6-C65A-3A7A09136C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rázok 2">
            <a:extLst>
              <a:ext uri="{FF2B5EF4-FFF2-40B4-BE49-F238E27FC236}">
                <a16:creationId xmlns:a16="http://schemas.microsoft.com/office/drawing/2014/main" id="{7BFCDC1F-B2AB-4417-796A-E62CC515567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83AD22EE-2FB2-78B7-8D15-BE07747054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14A30AC4-A024-DBB1-243A-6B78128B09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64002805-20A5-1EF0-559E-CCD104306A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90731406-AF05-849B-E363-FE2615B87A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1A2FAD-BA6F-44BE-9F57-12B3C27875B6}" type="slidenum">
              <a:rPr lang="cs-CZ" altLang="sk-SK"/>
              <a:pPr/>
              <a:t>‹#›</a:t>
            </a:fld>
            <a:endParaRPr lang="cs-CZ" altLang="sk-SK"/>
          </a:p>
        </p:txBody>
      </p:sp>
    </p:spTree>
    <p:extLst>
      <p:ext uri="{BB962C8B-B14F-4D97-AF65-F5344CB8AC3E}">
        <p14:creationId xmlns:p14="http://schemas.microsoft.com/office/powerpoint/2010/main" val="3346053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D24CC306-E1BD-37ED-0292-14B40060DD2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sk-SK"/>
              <a:t>Klepnutím lze upravit styl předlohy nadpisů.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CA4F6E56-303B-2026-83FE-E8B71CF9765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sk-SK"/>
              <a:t>Klepnutím lze upravit styly předlohy textu.</a:t>
            </a:r>
          </a:p>
          <a:p>
            <a:pPr lvl="1"/>
            <a:r>
              <a:rPr lang="cs-CZ" altLang="sk-SK"/>
              <a:t>Druhá úroveň</a:t>
            </a:r>
          </a:p>
          <a:p>
            <a:pPr lvl="2"/>
            <a:r>
              <a:rPr lang="cs-CZ" altLang="sk-SK"/>
              <a:t>Třetí úroveň</a:t>
            </a:r>
          </a:p>
          <a:p>
            <a:pPr lvl="3"/>
            <a:r>
              <a:rPr lang="cs-CZ" altLang="sk-SK"/>
              <a:t>Čtvrtá úroveň</a:t>
            </a:r>
          </a:p>
          <a:p>
            <a:pPr lvl="4"/>
            <a:r>
              <a:rPr lang="cs-CZ" altLang="sk-SK"/>
              <a:t>Pátá úroveň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3E6E2221-83FC-0519-F5AE-36B3A42EAE1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cs-CZ" altLang="sk-SK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FE36D1B8-0404-541D-C499-505BEA8C5D1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cs-CZ" altLang="sk-SK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6BF4E52B-08EF-FE61-B04A-8EA6152D166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BC36337-9983-4E45-BC07-CCC69A84ECB8}" type="slidenum">
              <a:rPr lang="cs-CZ" altLang="sk-SK"/>
              <a:pPr/>
              <a:t>‹#›</a:t>
            </a:fld>
            <a:endParaRPr lang="cs-CZ" alt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62" name="Rectangle 2061">
            <a:extLst>
              <a:ext uri="{FF2B5EF4-FFF2-40B4-BE49-F238E27FC236}">
                <a16:creationId xmlns:a16="http://schemas.microsoft.com/office/drawing/2014/main" id="{21516CB1-E8C8-4751-B6A6-46B2D1E72A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0" name="Rectangle 2">
            <a:extLst>
              <a:ext uri="{FF2B5EF4-FFF2-40B4-BE49-F238E27FC236}">
                <a16:creationId xmlns:a16="http://schemas.microsoft.com/office/drawing/2014/main" id="{3725E2F4-322D-A0E4-7FC7-FB77B6CD77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2326" y="411480"/>
            <a:ext cx="8348473" cy="11064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altLang="sk-SK" sz="3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Max </a:t>
            </a:r>
            <a:r>
              <a:rPr lang="en-US" altLang="sk-SK" sz="31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Brod</a:t>
            </a:r>
            <a:r>
              <a:rPr lang="en-US" altLang="sk-SK" sz="3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(1884-1968)</a:t>
            </a:r>
          </a:p>
        </p:txBody>
      </p:sp>
      <p:sp>
        <p:nvSpPr>
          <p:cNvPr id="2064" name="Rectangle 2063">
            <a:extLst>
              <a:ext uri="{FF2B5EF4-FFF2-40B4-BE49-F238E27FC236}">
                <a16:creationId xmlns:a16="http://schemas.microsoft.com/office/drawing/2014/main" id="{90C0C0D1-E79A-41FF-8322-256F6DD14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85216"/>
            <a:ext cx="96012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4956114D-179E-70FA-8002-9C54473F912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453" r="30994" b="3"/>
          <a:stretch/>
        </p:blipFill>
        <p:spPr>
          <a:xfrm>
            <a:off x="322325" y="1721922"/>
            <a:ext cx="2564892" cy="4520560"/>
          </a:xfrm>
          <a:prstGeom prst="rect">
            <a:avLst/>
          </a:prstGeom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A51E964F-152F-90C3-383D-9B8BF868BFAB}"/>
              </a:ext>
            </a:extLst>
          </p:cNvPr>
          <p:cNvPicPr>
            <a:picLocks noGrp="1" noChangeAspect="1" noChangeArrowheads="1"/>
          </p:cNvPicPr>
          <p:nvPr>
            <p:ph type="body"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8" r="7687" b="2"/>
          <a:stretch/>
        </p:blipFill>
        <p:spPr>
          <a:xfrm>
            <a:off x="3170127" y="1721922"/>
            <a:ext cx="2565447" cy="4520560"/>
          </a:xfrm>
          <a:prstGeom prst="rect">
            <a:avLst/>
          </a:prstGeom>
        </p:spPr>
      </p:pic>
      <p:sp useBgFill="1">
        <p:nvSpPr>
          <p:cNvPr id="2066" name="Rectangle 2065">
            <a:extLst>
              <a:ext uri="{FF2B5EF4-FFF2-40B4-BE49-F238E27FC236}">
                <a16:creationId xmlns:a16="http://schemas.microsoft.com/office/drawing/2014/main" id="{395FA420-5595-49D1-9D5F-79EC43B555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18486" y="1721922"/>
            <a:ext cx="2706857" cy="4520560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7161E39B-A595-572F-582B-E825F43B5921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6232011" y="2020824"/>
            <a:ext cx="2217045" cy="3959352"/>
          </a:xfr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sk-SK" sz="2400" dirty="0"/>
              <a:t>Am </a:t>
            </a:r>
            <a:r>
              <a:rPr lang="en-US" altLang="sk-SK" sz="2400" dirty="0" err="1"/>
              <a:t>Mittwoch</a:t>
            </a:r>
            <a:r>
              <a:rPr lang="en-US" altLang="sk-SK" sz="2400" dirty="0"/>
              <a:t>, dem 26. </a:t>
            </a:r>
            <a:r>
              <a:rPr lang="en-US" altLang="sk-SK" sz="2400" dirty="0" err="1"/>
              <a:t>Januar</a:t>
            </a:r>
            <a:r>
              <a:rPr lang="en-US" altLang="sk-SK" sz="2400" dirty="0"/>
              <a:t> 2011, </a:t>
            </a:r>
            <a:r>
              <a:rPr lang="en-US" altLang="sk-SK" sz="2400" dirty="0" err="1"/>
              <a:t>wurde</a:t>
            </a:r>
            <a:r>
              <a:rPr lang="en-US" altLang="sk-SK" sz="2400" dirty="0"/>
              <a:t> an </a:t>
            </a:r>
            <a:r>
              <a:rPr lang="en-US" altLang="sk-SK" sz="2400" dirty="0" err="1"/>
              <a:t>seinem</a:t>
            </a:r>
            <a:r>
              <a:rPr lang="en-US" altLang="sk-SK" sz="2400" dirty="0"/>
              <a:t> </a:t>
            </a:r>
            <a:r>
              <a:rPr lang="en-US" altLang="sk-SK" sz="2400" dirty="0" err="1"/>
              <a:t>Geburtshaus</a:t>
            </a:r>
            <a:r>
              <a:rPr lang="en-US" altLang="sk-SK" sz="2400" dirty="0"/>
              <a:t> in der </a:t>
            </a:r>
            <a:r>
              <a:rPr lang="en-US" altLang="sk-SK" sz="2400" dirty="0" err="1"/>
              <a:t>Haštalská-Straße</a:t>
            </a:r>
            <a:r>
              <a:rPr lang="en-US" altLang="sk-SK" sz="2400" dirty="0"/>
              <a:t> 25 </a:t>
            </a:r>
            <a:r>
              <a:rPr lang="en-US" altLang="sk-SK" sz="2400" dirty="0" err="1"/>
              <a:t>eine</a:t>
            </a:r>
            <a:r>
              <a:rPr lang="en-US" altLang="sk-SK" sz="2400" dirty="0"/>
              <a:t> </a:t>
            </a:r>
            <a:r>
              <a:rPr lang="en-US" altLang="sk-SK" sz="2400" dirty="0" err="1"/>
              <a:t>Gedenktafel</a:t>
            </a:r>
            <a:r>
              <a:rPr lang="en-US" altLang="sk-SK" sz="2400" dirty="0"/>
              <a:t> für </a:t>
            </a:r>
            <a:r>
              <a:rPr lang="en-US" altLang="sk-SK" sz="2400" dirty="0" err="1"/>
              <a:t>für</a:t>
            </a:r>
            <a:r>
              <a:rPr lang="en-US" altLang="sk-SK" sz="2400" dirty="0"/>
              <a:t> </a:t>
            </a:r>
            <a:r>
              <a:rPr lang="en-US" altLang="sk-SK" sz="2400" dirty="0" err="1"/>
              <a:t>ihn</a:t>
            </a:r>
            <a:r>
              <a:rPr lang="en-US" altLang="sk-SK" sz="2400" dirty="0"/>
              <a:t> </a:t>
            </a:r>
            <a:r>
              <a:rPr lang="en-US" altLang="sk-SK" sz="2400" dirty="0" err="1"/>
              <a:t>enthüllt</a:t>
            </a:r>
            <a:r>
              <a:rPr lang="en-US" altLang="sk-SK" sz="2400" dirty="0"/>
              <a:t>.</a:t>
            </a:r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altLang="sk-SK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778BFF5F-E2C8-111E-0C7C-80B14C07946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sk-SK"/>
              <a:t>Brod als Vermittler</a:t>
            </a:r>
            <a:endParaRPr lang="cs-CZ" altLang="sk-SK"/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B4459B94-C19B-1BD4-1350-D0BD1FFA210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sk-SK" dirty="0"/>
              <a:t>„Herder- </a:t>
            </a:r>
            <a:r>
              <a:rPr lang="cs-CZ" altLang="sk-SK" dirty="0" err="1"/>
              <a:t>Blätter</a:t>
            </a:r>
            <a:r>
              <a:rPr lang="cs-CZ" altLang="sk-SK" dirty="0"/>
              <a:t>“</a:t>
            </a:r>
            <a:r>
              <a:rPr lang="de-DE" altLang="sk-SK" dirty="0"/>
              <a:t> </a:t>
            </a:r>
            <a:r>
              <a:rPr lang="cs-CZ" altLang="sk-SK" dirty="0" err="1"/>
              <a:t>im</a:t>
            </a:r>
            <a:r>
              <a:rPr lang="cs-CZ" altLang="sk-SK" dirty="0"/>
              <a:t> </a:t>
            </a:r>
            <a:r>
              <a:rPr lang="cs-CZ" altLang="sk-SK" dirty="0" err="1"/>
              <a:t>April</a:t>
            </a:r>
            <a:r>
              <a:rPr lang="cs-CZ" altLang="sk-SK" dirty="0"/>
              <a:t> 1911</a:t>
            </a:r>
            <a:endParaRPr lang="de-DE" altLang="sk-SK" dirty="0"/>
          </a:p>
          <a:p>
            <a:r>
              <a:rPr lang="de-DE" altLang="sk-SK" dirty="0"/>
              <a:t>Die Loge </a:t>
            </a:r>
            <a:r>
              <a:rPr lang="cs-CZ" altLang="sk-SK" i="1" dirty="0" err="1"/>
              <a:t>B'nai-B'rith</a:t>
            </a:r>
            <a:r>
              <a:rPr lang="cs-CZ" altLang="sk-SK" dirty="0"/>
              <a:t>, </a:t>
            </a:r>
            <a:r>
              <a:rPr lang="de-DE" altLang="sk-SK" dirty="0"/>
              <a:t>Samuel Steinherz 1928</a:t>
            </a:r>
          </a:p>
          <a:p>
            <a:r>
              <a:rPr lang="de-DE" altLang="sk-SK" dirty="0"/>
              <a:t>Mit 71 wurde er zum Vorsitzenden der </a:t>
            </a:r>
            <a:r>
              <a:rPr lang="de-DE" altLang="sk-SK" i="1" dirty="0"/>
              <a:t>Gesellschaft für Geschichte der Juden in der </a:t>
            </a:r>
            <a:r>
              <a:rPr lang="de-DE" altLang="sk-SK" i="1" dirty="0" err="1"/>
              <a:t>Čechoslovakischen</a:t>
            </a:r>
            <a:r>
              <a:rPr lang="de-DE" altLang="sk-SK" i="1" dirty="0"/>
              <a:t> Republik, </a:t>
            </a:r>
            <a:r>
              <a:rPr lang="de-DE" altLang="sk-SK" dirty="0"/>
              <a:t>neun Jahrbücher (bis </a:t>
            </a:r>
            <a:r>
              <a:rPr lang="de-DE" altLang="sk-SK"/>
              <a:t>1938).</a:t>
            </a:r>
            <a:endParaRPr lang="cs-CZ" altLang="sk-SK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DA3E7AB2-4B43-FF19-6D46-53B5FEF2441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sk-SK" sz="4000"/>
              <a:t>Brods Nekrolog zum Tod Kafkas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3E91A891-E35A-09FA-6B99-A8AB348214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cs-CZ" altLang="sk-SK" dirty="0" err="1"/>
              <a:t>Kein</a:t>
            </a:r>
            <a:r>
              <a:rPr lang="cs-CZ" altLang="sk-SK" dirty="0"/>
              <a:t> </a:t>
            </a:r>
            <a:r>
              <a:rPr lang="cs-CZ" altLang="sk-SK" dirty="0" err="1"/>
              <a:t>Schillern</a:t>
            </a:r>
            <a:r>
              <a:rPr lang="cs-CZ" altLang="sk-SK" dirty="0"/>
              <a:t>, </a:t>
            </a:r>
            <a:r>
              <a:rPr lang="cs-CZ" altLang="sk-SK" dirty="0" err="1"/>
              <a:t>kein</a:t>
            </a:r>
            <a:r>
              <a:rPr lang="cs-CZ" altLang="sk-SK" dirty="0"/>
              <a:t> </a:t>
            </a:r>
            <a:r>
              <a:rPr lang="cs-CZ" altLang="sk-SK" dirty="0" err="1"/>
              <a:t>Prospektwechsel</a:t>
            </a:r>
            <a:r>
              <a:rPr lang="cs-CZ" altLang="sk-SK" dirty="0"/>
              <a:t>, </a:t>
            </a:r>
            <a:r>
              <a:rPr lang="cs-CZ" altLang="sk-SK" dirty="0" err="1"/>
              <a:t>keine</a:t>
            </a:r>
            <a:r>
              <a:rPr lang="cs-CZ" altLang="sk-SK" dirty="0"/>
              <a:t> </a:t>
            </a:r>
            <a:r>
              <a:rPr lang="cs-CZ" altLang="sk-SK" dirty="0" err="1"/>
              <a:t>Verschiebung</a:t>
            </a:r>
            <a:r>
              <a:rPr lang="cs-CZ" altLang="sk-SK" dirty="0"/>
              <a:t> der </a:t>
            </a:r>
            <a:r>
              <a:rPr lang="cs-CZ" altLang="sk-SK" dirty="0" err="1"/>
              <a:t>Kulissen</a:t>
            </a:r>
            <a:r>
              <a:rPr lang="cs-CZ" altLang="sk-SK" dirty="0"/>
              <a:t>: </a:t>
            </a:r>
            <a:r>
              <a:rPr lang="cs-CZ" altLang="sk-SK" dirty="0" err="1"/>
              <a:t>die</a:t>
            </a:r>
            <a:r>
              <a:rPr lang="cs-CZ" altLang="sk-SK" dirty="0"/>
              <a:t> </a:t>
            </a:r>
            <a:r>
              <a:rPr lang="cs-CZ" altLang="sk-SK" dirty="0" err="1"/>
              <a:t>Wahrheit</a:t>
            </a:r>
            <a:r>
              <a:rPr lang="cs-CZ" altLang="sk-SK" dirty="0"/>
              <a:t>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altLang="sk-SK" dirty="0"/>
              <a:t>Der </a:t>
            </a:r>
            <a:r>
              <a:rPr lang="cs-CZ" altLang="sk-SK" dirty="0" err="1"/>
              <a:t>tiefe</a:t>
            </a:r>
            <a:r>
              <a:rPr lang="cs-CZ" altLang="sk-SK" dirty="0"/>
              <a:t> Ernst des </a:t>
            </a:r>
            <a:r>
              <a:rPr lang="cs-CZ" altLang="sk-SK" dirty="0" err="1"/>
              <a:t>religi</a:t>
            </a:r>
            <a:r>
              <a:rPr lang="de-DE" altLang="sk-SK" dirty="0"/>
              <a:t>ö</a:t>
            </a:r>
            <a:r>
              <a:rPr lang="cs-CZ" altLang="sk-SK" dirty="0"/>
              <a:t>sen </a:t>
            </a:r>
            <a:r>
              <a:rPr lang="cs-CZ" altLang="sk-SK" dirty="0" err="1"/>
              <a:t>Menschen</a:t>
            </a:r>
            <a:r>
              <a:rPr lang="de-DE" altLang="sk-SK" dirty="0"/>
              <a:t>: unsere </a:t>
            </a:r>
            <a:r>
              <a:rPr lang="cs-CZ" altLang="sk-SK" dirty="0"/>
              <a:t>Welt </a:t>
            </a:r>
            <a:r>
              <a:rPr lang="cs-CZ" altLang="sk-SK" dirty="0" err="1"/>
              <a:t>ist</a:t>
            </a:r>
            <a:r>
              <a:rPr lang="cs-CZ" altLang="sk-SK" dirty="0"/>
              <a:t> </a:t>
            </a:r>
            <a:r>
              <a:rPr lang="de-DE" altLang="sk-SK" dirty="0"/>
              <a:t>nur eine schlechte Laune Gottes, ein schlechter Tag.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de-DE" altLang="sk-SK" dirty="0"/>
              <a:t>Eine Zwirnspule, die Sorge des himmlischen Hausvaters ruhelos treppauf, treppab wandelt. </a:t>
            </a:r>
            <a:r>
              <a:rPr lang="de-DE" altLang="sk-SK" dirty="0" err="1"/>
              <a:t>Odradek</a:t>
            </a:r>
            <a:r>
              <a:rPr lang="de-DE" altLang="sk-SK" dirty="0"/>
              <a:t>: Abtrünniger.</a:t>
            </a:r>
          </a:p>
          <a:p>
            <a:pPr>
              <a:lnSpc>
                <a:spcPct val="90000"/>
              </a:lnSpc>
              <a:buFontTx/>
              <a:buNone/>
            </a:pPr>
            <a:endParaRPr lang="cs-CZ" altLang="sk-SK" dirty="0"/>
          </a:p>
          <a:p>
            <a:pPr>
              <a:lnSpc>
                <a:spcPct val="90000"/>
              </a:lnSpc>
              <a:buFontTx/>
              <a:buNone/>
            </a:pPr>
            <a:endParaRPr lang="cs-CZ" altLang="sk-SK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lokTextu 4">
            <a:extLst>
              <a:ext uri="{FF2B5EF4-FFF2-40B4-BE49-F238E27FC236}">
                <a16:creationId xmlns:a16="http://schemas.microsoft.com/office/drawing/2014/main" id="{F13700F5-1469-6974-34F8-15298882AE00}"/>
              </a:ext>
            </a:extLst>
          </p:cNvPr>
          <p:cNvSpPr txBox="1"/>
          <p:nvPr/>
        </p:nvSpPr>
        <p:spPr>
          <a:xfrm>
            <a:off x="251520" y="188640"/>
            <a:ext cx="8424936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cs-CZ" sz="2000" dirty="0">
              <a:solidFill>
                <a:srgbClr val="444444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e-DE" sz="2000" dirty="0">
                <a:solidFill>
                  <a:srgbClr val="44444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Wir sind“, so sagte er, „ nihilistische Gedanken, Selbstmordgedanken, die in Gottes Kopf aufsteigen“. Mich erinnerte das zuerst an das Weltbild der Gnosis: Gott als böser Demiurg, die Welt sein Sündenfall. „O nein,“ meinte er, „unsere Welt ist nur eine schlechte Laune Gottes, ein schlechter Tag.“ — „So gäbe es außerhalb dieser Erscheinungsform Welt, die wir kennen, Hoffnung?“ — Er lächelte: „Oh, Hoffnung genug, unendlich viel Hoffnung, — nur nicht für uns.“ </a:t>
            </a:r>
          </a:p>
          <a:p>
            <a:r>
              <a:rPr lang="en-GB" sz="2000" dirty="0">
                <a:solidFill>
                  <a:srgbClr val="444444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[…]</a:t>
            </a:r>
          </a:p>
          <a:p>
            <a:r>
              <a:rPr lang="de-DE" sz="2000" dirty="0">
                <a:solidFill>
                  <a:srgbClr val="44444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„</a:t>
            </a:r>
            <a:r>
              <a:rPr lang="de-DE" sz="2000" dirty="0" err="1">
                <a:solidFill>
                  <a:srgbClr val="44444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Odradek</a:t>
            </a:r>
            <a:r>
              <a:rPr lang="de-DE" sz="2000" dirty="0">
                <a:solidFill>
                  <a:srgbClr val="44444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 (und eine ganze Skala slawischer Worte klingt an, die „Abtrünniger“ bedeuten abtrünnig vom Geschlecht, </a:t>
            </a:r>
            <a:r>
              <a:rPr lang="de-DE" sz="2000" dirty="0" err="1">
                <a:solidFill>
                  <a:srgbClr val="44444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rod</a:t>
            </a:r>
            <a:r>
              <a:rPr lang="de-DE" sz="2000" dirty="0">
                <a:solidFill>
                  <a:srgbClr val="44444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vom Rat, dem göttlichen </a:t>
            </a:r>
            <a:r>
              <a:rPr lang="de-DE" sz="2000" dirty="0" err="1">
                <a:solidFill>
                  <a:srgbClr val="44444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Schöpfungs</a:t>
            </a:r>
            <a:r>
              <a:rPr lang="cs-CZ" sz="2000" dirty="0">
                <a:solidFill>
                  <a:srgbClr val="44444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de-DE" sz="2000" dirty="0" err="1">
                <a:solidFill>
                  <a:srgbClr val="44444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beschluss</a:t>
            </a:r>
            <a:r>
              <a:rPr lang="de-DE" sz="2000" dirty="0">
                <a:solidFill>
                  <a:srgbClr val="44444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de-DE" sz="2000" dirty="0" err="1">
                <a:solidFill>
                  <a:srgbClr val="44444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rada</a:t>
            </a:r>
            <a:r>
              <a:rPr lang="de-DE" sz="2000" dirty="0">
                <a:solidFill>
                  <a:srgbClr val="44444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). „Und wo wohnst du?“ — „Unbestimmter Wohnsitz.“ — Da versteht man, </a:t>
            </a:r>
            <a:r>
              <a:rPr lang="de-DE" sz="2000" dirty="0" err="1">
                <a:solidFill>
                  <a:srgbClr val="44444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daß</a:t>
            </a:r>
            <a:r>
              <a:rPr lang="de-DE" sz="2000" dirty="0">
                <a:solidFill>
                  <a:srgbClr val="44444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Kafka neben allgemeiner Menschheitstragik insbesondere das Leid seines unglücklichen Volkes, des heimatlosen, gespenstischen Judentums, der Masse ohne Gestalt, ohne Körper schreibt, wie kein anderer sonst. Schreibt, ohne </a:t>
            </a:r>
            <a:r>
              <a:rPr lang="de-DE" sz="2000" dirty="0" err="1">
                <a:solidFill>
                  <a:srgbClr val="44444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daß</a:t>
            </a:r>
            <a:r>
              <a:rPr lang="de-DE" sz="2000" dirty="0">
                <a:solidFill>
                  <a:srgbClr val="44444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das Wort „Jude“ in einem seiner Bücher vorkommt. </a:t>
            </a:r>
            <a:endParaRPr lang="sk-SK" sz="2000" dirty="0"/>
          </a:p>
        </p:txBody>
      </p:sp>
    </p:spTree>
    <p:extLst>
      <p:ext uri="{BB962C8B-B14F-4D97-AF65-F5344CB8AC3E}">
        <p14:creationId xmlns:p14="http://schemas.microsoft.com/office/powerpoint/2010/main" val="30667665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>
            <a:extLst>
              <a:ext uri="{FF2B5EF4-FFF2-40B4-BE49-F238E27FC236}">
                <a16:creationId xmlns:a16="http://schemas.microsoft.com/office/drawing/2014/main" id="{A9D8679C-BF18-BAB2-FBBA-27BE0159E17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sk-SK" dirty="0"/>
              <a:t>Max Brod</a:t>
            </a:r>
            <a:br>
              <a:rPr lang="cs-CZ" altLang="sk-SK" dirty="0"/>
            </a:br>
            <a:r>
              <a:rPr lang="cs-CZ" altLang="sk-SK" sz="1400" dirty="0"/>
              <a:t>Na jižní zdi Nového židovského hřbitova v Izraelské ulici 1 Praha 3 Žižkov</a:t>
            </a:r>
          </a:p>
        </p:txBody>
      </p:sp>
      <p:pic>
        <p:nvPicPr>
          <p:cNvPr id="3077" name="Picture 5">
            <a:extLst>
              <a:ext uri="{FF2B5EF4-FFF2-40B4-BE49-F238E27FC236}">
                <a16:creationId xmlns:a16="http://schemas.microsoft.com/office/drawing/2014/main" id="{80002392-4144-8D5F-6A68-E824C8D621CD}"/>
              </a:ext>
            </a:extLst>
          </p:cNvPr>
          <p:cNvPicPr>
            <a:picLocks noChangeAspect="1" noChangeArrowheads="1"/>
          </p:cNvPicPr>
          <p:nvPr>
            <p:ph type="body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600200"/>
            <a:ext cx="3168650" cy="4525963"/>
          </a:xfrm>
        </p:spPr>
      </p:pic>
      <p:pic>
        <p:nvPicPr>
          <p:cNvPr id="3078" name="Picture 6">
            <a:extLst>
              <a:ext uri="{FF2B5EF4-FFF2-40B4-BE49-F238E27FC236}">
                <a16:creationId xmlns:a16="http://schemas.microsoft.com/office/drawing/2014/main" id="{7924E370-ECBB-ED00-4DF6-C78A74AA8B08}"/>
              </a:ext>
            </a:extLst>
          </p:cNvPr>
          <p:cNvPicPr>
            <a:picLocks noChangeAspect="1" noChangeArrowheads="1"/>
          </p:cNvPicPr>
          <p:nvPr>
            <p:ph type="body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68922" y="1600200"/>
            <a:ext cx="4038600" cy="4525963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79" name="Rectangle 7178">
            <a:extLst>
              <a:ext uri="{FF2B5EF4-FFF2-40B4-BE49-F238E27FC236}">
                <a16:creationId xmlns:a16="http://schemas.microsoft.com/office/drawing/2014/main" id="{D1942232-83D0-49E2-AF9B-1F97E3C1EF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81" name="Rectangle 7180">
            <a:extLst>
              <a:ext uri="{FF2B5EF4-FFF2-40B4-BE49-F238E27FC236}">
                <a16:creationId xmlns:a16="http://schemas.microsoft.com/office/drawing/2014/main" id="{E9E70D72-6E23-4015-A4A6-85C120C191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" y="0"/>
            <a:ext cx="914377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72" name="Rectangle 4">
            <a:extLst>
              <a:ext uri="{FF2B5EF4-FFF2-40B4-BE49-F238E27FC236}">
                <a16:creationId xmlns:a16="http://schemas.microsoft.com/office/drawing/2014/main" id="{BACB0C89-3F4B-AF0C-A4D1-66B40FE996D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84682" y="1163848"/>
            <a:ext cx="7372350" cy="1325880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sk-SK" sz="3100" kern="1200">
                <a:latin typeface="+mj-lt"/>
                <a:ea typeface="+mj-ea"/>
                <a:cs typeface="+mj-cs"/>
              </a:rPr>
              <a:t>Happening in Prag, 31. 5. 2004  </a:t>
            </a:r>
          </a:p>
        </p:txBody>
      </p:sp>
      <p:grpSp>
        <p:nvGrpSpPr>
          <p:cNvPr id="7183" name="Group 7182">
            <a:extLst>
              <a:ext uri="{FF2B5EF4-FFF2-40B4-BE49-F238E27FC236}">
                <a16:creationId xmlns:a16="http://schemas.microsoft.com/office/drawing/2014/main" id="{C28A977F-B603-4D81-B0FC-C8DE048A79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28" y="-1"/>
            <a:ext cx="2521551" cy="2522848"/>
            <a:chOff x="-305" y="-1"/>
            <a:chExt cx="3832880" cy="2876136"/>
          </a:xfrm>
        </p:grpSpPr>
        <p:sp>
          <p:nvSpPr>
            <p:cNvPr id="7184" name="Freeform: Shape 7183">
              <a:extLst>
                <a:ext uri="{FF2B5EF4-FFF2-40B4-BE49-F238E27FC236}">
                  <a16:creationId xmlns:a16="http://schemas.microsoft.com/office/drawing/2014/main" id="{0183CE8C-E039-4B2F-A36E-5FD5CD5DE1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85" name="Freeform: Shape 7184">
              <a:extLst>
                <a:ext uri="{FF2B5EF4-FFF2-40B4-BE49-F238E27FC236}">
                  <a16:creationId xmlns:a16="http://schemas.microsoft.com/office/drawing/2014/main" id="{3EB77281-FAB4-40D0-B3F3-264EC4AB20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86" name="Freeform: Shape 7185">
              <a:extLst>
                <a:ext uri="{FF2B5EF4-FFF2-40B4-BE49-F238E27FC236}">
                  <a16:creationId xmlns:a16="http://schemas.microsoft.com/office/drawing/2014/main" id="{815E59F3-75FC-494F-8737-5F00A4964F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87" name="Freeform: Shape 7186">
              <a:extLst>
                <a:ext uri="{FF2B5EF4-FFF2-40B4-BE49-F238E27FC236}">
                  <a16:creationId xmlns:a16="http://schemas.microsoft.com/office/drawing/2014/main" id="{43ADDCFA-B066-4D79-AB71-062E66E58F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174" name="Picture 6">
            <a:extLst>
              <a:ext uri="{FF2B5EF4-FFF2-40B4-BE49-F238E27FC236}">
                <a16:creationId xmlns:a16="http://schemas.microsoft.com/office/drawing/2014/main" id="{921CC619-3F93-6E2C-817B-4A54E4726B4C}"/>
              </a:ext>
            </a:extLst>
          </p:cNvPr>
          <p:cNvPicPr>
            <a:picLocks noGrp="1" noChangeAspect="1" noChangeArrowheads="1"/>
          </p:cNvPicPr>
          <p:nvPr>
            <p:ph type="body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03" y="3347208"/>
            <a:ext cx="3716020" cy="2198341"/>
          </a:xfrm>
          <a:prstGeom prst="rect">
            <a:avLst/>
          </a:prstGeom>
        </p:spPr>
      </p:pic>
      <p:sp>
        <p:nvSpPr>
          <p:cNvPr id="7178" name="Rectangle 5">
            <a:extLst>
              <a:ext uri="{FF2B5EF4-FFF2-40B4-BE49-F238E27FC236}">
                <a16:creationId xmlns:a16="http://schemas.microsoft.com/office/drawing/2014/main" id="{3FFA2293-D7A9-9141-7F92-D0AB351B6D56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766153" y="2827419"/>
            <a:ext cx="3771900" cy="322762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sk-SK" sz="1500">
                <a:solidFill>
                  <a:schemeClr val="tx2"/>
                </a:solidFill>
              </a:rPr>
              <a:t>Jednou totiž přišel za Brodem Jiří Mordechaj Langer, bratr Františka Langera a autor nesmrtelné knihy </a:t>
            </a:r>
            <a:r>
              <a:rPr lang="en-US" altLang="sk-SK" sz="1500" i="1">
                <a:solidFill>
                  <a:schemeClr val="tx2"/>
                </a:solidFill>
              </a:rPr>
              <a:t>Devět bran</a:t>
            </a:r>
            <a:r>
              <a:rPr lang="en-US" altLang="sk-SK" sz="1500">
                <a:solidFill>
                  <a:schemeClr val="tx2"/>
                </a:solidFill>
              </a:rPr>
              <a:t>, který ke zděšení své asimilované velkoměšťanské rodiny nosil chasidský úbor. Svou návštěvu vysvětlil slovy:</a:t>
            </a:r>
            <a:r>
              <a:rPr lang="en-US" altLang="sk-SK" sz="1500" b="1">
                <a:solidFill>
                  <a:schemeClr val="tx2"/>
                </a:solidFill>
              </a:rPr>
              <a:t> "Přišel jsem jen proto, abych uviděl muže, který napsal tak prasáckou knihu." Jak se ukázalo, mínil novelu </a:t>
            </a:r>
            <a:r>
              <a:rPr lang="en-US" altLang="sk-SK" sz="1500" b="1" i="1">
                <a:solidFill>
                  <a:schemeClr val="tx2"/>
                </a:solidFill>
              </a:rPr>
              <a:t>Česká služka</a:t>
            </a:r>
            <a:r>
              <a:rPr lang="en-US" altLang="sk-SK" sz="1500" b="1">
                <a:solidFill>
                  <a:schemeClr val="tx2"/>
                </a:solidFill>
              </a:rPr>
              <a:t>.</a:t>
            </a:r>
            <a:r>
              <a:rPr lang="en-US" altLang="sk-SK" sz="1500">
                <a:solidFill>
                  <a:schemeClr val="tx2"/>
                </a:solidFill>
              </a:rPr>
              <a:t> </a:t>
            </a:r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sk-SK" sz="1500">
                <a:solidFill>
                  <a:schemeClr val="tx2"/>
                </a:solidFill>
              </a:rPr>
              <a:t>Neúspěšným pokusem hejska Landovského o získání srdce slečny Kovalčíkové končí vstupní výjev Brodova milostného příběhu </a:t>
            </a:r>
          </a:p>
        </p:txBody>
      </p:sp>
      <p:grpSp>
        <p:nvGrpSpPr>
          <p:cNvPr id="7189" name="Group 7188">
            <a:extLst>
              <a:ext uri="{FF2B5EF4-FFF2-40B4-BE49-F238E27FC236}">
                <a16:creationId xmlns:a16="http://schemas.microsoft.com/office/drawing/2014/main" id="{C78D9229-E61D-4FEE-8321-2F8B64A8CA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 flipH="1">
            <a:off x="7370569" y="5084569"/>
            <a:ext cx="2151670" cy="1395192"/>
            <a:chOff x="-305" y="-4155"/>
            <a:chExt cx="2514948" cy="2174333"/>
          </a:xfrm>
        </p:grpSpPr>
        <p:sp>
          <p:nvSpPr>
            <p:cNvPr id="7190" name="Freeform: Shape 7189">
              <a:extLst>
                <a:ext uri="{FF2B5EF4-FFF2-40B4-BE49-F238E27FC236}">
                  <a16:creationId xmlns:a16="http://schemas.microsoft.com/office/drawing/2014/main" id="{1FDD3CCB-26A3-4D79-AEB6-7A60CF980D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91" name="Freeform: Shape 7190">
              <a:extLst>
                <a:ext uri="{FF2B5EF4-FFF2-40B4-BE49-F238E27FC236}">
                  <a16:creationId xmlns:a16="http://schemas.microsoft.com/office/drawing/2014/main" id="{E9AC4470-5113-4709-B29F-CDB937F254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92" name="Freeform: Shape 7191">
              <a:extLst>
                <a:ext uri="{FF2B5EF4-FFF2-40B4-BE49-F238E27FC236}">
                  <a16:creationId xmlns:a16="http://schemas.microsoft.com/office/drawing/2014/main" id="{3E0D146C-9DAB-421E-AE88-5F854BF3F7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7193" name="Freeform: Shape 7192">
              <a:extLst>
                <a:ext uri="{FF2B5EF4-FFF2-40B4-BE49-F238E27FC236}">
                  <a16:creationId xmlns:a16="http://schemas.microsoft.com/office/drawing/2014/main" id="{12EB32A5-4408-4F6C-84B2-F9A908237A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7680C65C-9B28-4BEA-6C77-9897318968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sk-SK" sz="2800"/>
              <a:t>„Schloß Nornepygge. Der Roman Des Indifferenten“, 1908</a:t>
            </a:r>
            <a:endParaRPr lang="cs-CZ" altLang="sk-SK" sz="2800"/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5EDF1700-9F57-D4C6-1C34-A4861441454C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altLang="sk-SK" sz="2000" dirty="0"/>
              <a:t>Den Nerv der Zeit traf mit dem Typus des Indifferenten, er selbst war einer von ihnen: ein</a:t>
            </a:r>
            <a:r>
              <a:rPr lang="cs-CZ" altLang="sk-SK" sz="2000" dirty="0"/>
              <a:t> </a:t>
            </a:r>
            <a:r>
              <a:rPr lang="de-DE" altLang="sk-SK" sz="2000" dirty="0" err="1"/>
              <a:t>Schopenhauerianer</a:t>
            </a:r>
            <a:r>
              <a:rPr lang="de-DE" altLang="sk-SK" sz="2000" dirty="0"/>
              <a:t>, voll von Weltekel, dem alles gleich ist, gleichgültig im doppelten Sinne - gleich viel</a:t>
            </a:r>
            <a:r>
              <a:rPr lang="cs-CZ" altLang="sk-SK" sz="2000" dirty="0"/>
              <a:t> </a:t>
            </a:r>
            <a:r>
              <a:rPr lang="de-DE" altLang="sk-SK" sz="2000" dirty="0"/>
              <a:t>wert, gleich bedeutungslos. In seiner Novelle in „Tod den Toten“, die den Titel</a:t>
            </a:r>
            <a:r>
              <a:rPr lang="cs-CZ" altLang="sk-SK" sz="2000" dirty="0"/>
              <a:t> </a:t>
            </a:r>
            <a:r>
              <a:rPr lang="de-DE" altLang="sk-SK" sz="2000" dirty="0"/>
              <a:t>„Indifferentismus“ trägt, noch deutlicher als im Roman </a:t>
            </a:r>
            <a:r>
              <a:rPr lang="de-DE" altLang="sk-SK" sz="2000" i="1" dirty="0"/>
              <a:t>Schloss </a:t>
            </a:r>
            <a:r>
              <a:rPr lang="de-DE" altLang="sk-SK" sz="2000" i="1" dirty="0" err="1"/>
              <a:t>Nornepygge</a:t>
            </a:r>
            <a:r>
              <a:rPr lang="de-DE" altLang="sk-SK" sz="2000" dirty="0"/>
              <a:t>.</a:t>
            </a:r>
            <a:endParaRPr lang="cs-CZ" altLang="sk-SK" sz="2000" dirty="0"/>
          </a:p>
        </p:txBody>
      </p:sp>
      <p:pic>
        <p:nvPicPr>
          <p:cNvPr id="9220" name="Picture 4">
            <a:extLst>
              <a:ext uri="{FF2B5EF4-FFF2-40B4-BE49-F238E27FC236}">
                <a16:creationId xmlns:a16="http://schemas.microsoft.com/office/drawing/2014/main" id="{6BFA189A-A59B-9A85-5CBE-2A8AFAB1A5B4}"/>
              </a:ext>
            </a:extLst>
          </p:cNvPr>
          <p:cNvPicPr>
            <a:picLocks noChangeAspect="1" noChangeArrowheads="1"/>
          </p:cNvPicPr>
          <p:nvPr>
            <p:ph type="body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F81B00B5-12E7-BC04-ED9F-B9EAE7BEFF2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sk-SK"/>
              <a:t>Brods künstlerische Ambitionen</a:t>
            </a:r>
            <a:endParaRPr lang="cs-CZ" altLang="sk-SK"/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014DB153-5E06-0172-621B-993932473A2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de-DE" altLang="sk-SK"/>
              <a:t>Kyphose?</a:t>
            </a:r>
          </a:p>
          <a:p>
            <a:pPr>
              <a:buFontTx/>
              <a:buNone/>
            </a:pPr>
            <a:r>
              <a:rPr lang="cs-CZ" altLang="sk-SK"/>
              <a:t>Musikwissenschaft, Komposition und Klavier </a:t>
            </a:r>
            <a:endParaRPr lang="de-DE" altLang="sk-SK"/>
          </a:p>
          <a:p>
            <a:pPr>
              <a:buFontTx/>
              <a:buNone/>
            </a:pPr>
            <a:r>
              <a:rPr lang="cs-CZ" altLang="sk-SK"/>
              <a:t>14 Liederzyklen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9577E1C9-BB00-AE8C-E4A2-A90007342D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sk-SK"/>
              <a:t>Martin Buber</a:t>
            </a:r>
            <a:endParaRPr lang="cs-CZ" altLang="sk-SK"/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A54569FD-817F-7EF2-3763-C8D4144E84B3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de-DE" altLang="sk-SK" sz="1800" dirty="0"/>
              <a:t>1909, </a:t>
            </a:r>
            <a:r>
              <a:rPr lang="cs-CZ" altLang="sk-SK" sz="1800" i="1" dirty="0" err="1"/>
              <a:t>Drei</a:t>
            </a:r>
            <a:r>
              <a:rPr lang="cs-CZ" altLang="sk-SK" sz="1800" i="1" dirty="0"/>
              <a:t> </a:t>
            </a:r>
            <a:r>
              <a:rPr lang="cs-CZ" altLang="sk-SK" sz="1800" i="1" dirty="0" err="1"/>
              <a:t>Reden</a:t>
            </a:r>
            <a:r>
              <a:rPr lang="cs-CZ" altLang="sk-SK" sz="1800" i="1" dirty="0"/>
              <a:t> </a:t>
            </a:r>
            <a:r>
              <a:rPr lang="cs-CZ" altLang="sk-SK" sz="1800" i="1" dirty="0" err="1"/>
              <a:t>über</a:t>
            </a:r>
            <a:r>
              <a:rPr lang="cs-CZ" altLang="sk-SK" sz="1800" i="1" dirty="0"/>
              <a:t> </a:t>
            </a:r>
            <a:r>
              <a:rPr lang="cs-CZ" altLang="sk-SK" sz="1800" i="1" dirty="0" err="1"/>
              <a:t>das</a:t>
            </a:r>
            <a:r>
              <a:rPr lang="cs-CZ" altLang="sk-SK" sz="1800" i="1" dirty="0"/>
              <a:t> </a:t>
            </a:r>
            <a:r>
              <a:rPr lang="cs-CZ" altLang="sk-SK" sz="1800" i="1" dirty="0" err="1"/>
              <a:t>Judentum</a:t>
            </a:r>
            <a:r>
              <a:rPr lang="de-DE" altLang="sk-SK" sz="1800" dirty="0"/>
              <a:t>:</a:t>
            </a:r>
          </a:p>
          <a:p>
            <a:pPr>
              <a:lnSpc>
                <a:spcPct val="80000"/>
              </a:lnSpc>
            </a:pPr>
            <a:r>
              <a:rPr lang="de-DE" altLang="sk-SK" sz="1800" dirty="0"/>
              <a:t>Warum nennen wir uns Juden?</a:t>
            </a:r>
          </a:p>
          <a:p>
            <a:pPr>
              <a:lnSpc>
                <a:spcPct val="80000"/>
              </a:lnSpc>
            </a:pPr>
            <a:r>
              <a:rPr lang="de-DE" altLang="sk-SK" sz="1800" dirty="0"/>
              <a:t>Welche Bedeutung hat das Judentum für die Menschheit? </a:t>
            </a:r>
          </a:p>
          <a:p>
            <a:pPr>
              <a:lnSpc>
                <a:spcPct val="80000"/>
              </a:lnSpc>
            </a:pPr>
            <a:r>
              <a:rPr lang="de-DE" altLang="sk-SK" sz="1800" dirty="0"/>
              <a:t>Spieler und Verräter, Propheten und Erlöser.</a:t>
            </a:r>
          </a:p>
          <a:p>
            <a:pPr>
              <a:lnSpc>
                <a:spcPct val="80000"/>
              </a:lnSpc>
            </a:pPr>
            <a:r>
              <a:rPr lang="de-DE" altLang="sk-SK" sz="1800" dirty="0"/>
              <a:t>Nach der Entzweiung der Welt das Streben nach der Einheit.</a:t>
            </a:r>
          </a:p>
          <a:p>
            <a:pPr>
              <a:lnSpc>
                <a:spcPct val="80000"/>
              </a:lnSpc>
            </a:pPr>
            <a:r>
              <a:rPr lang="de-DE" altLang="sk-SK" sz="1800" dirty="0"/>
              <a:t>Judentum als konfessionelle bzw. </a:t>
            </a:r>
            <a:r>
              <a:rPr lang="cs-CZ" altLang="sk-SK" sz="1800" dirty="0"/>
              <a:t>n</a:t>
            </a:r>
            <a:r>
              <a:rPr lang="de-DE" altLang="sk-SK" sz="1800" dirty="0" err="1"/>
              <a:t>ationale</a:t>
            </a:r>
            <a:r>
              <a:rPr lang="de-DE" altLang="sk-SK" sz="1800" dirty="0"/>
              <a:t> Gemeinschaft.</a:t>
            </a:r>
          </a:p>
          <a:p>
            <a:pPr>
              <a:lnSpc>
                <a:spcPct val="80000"/>
              </a:lnSpc>
            </a:pPr>
            <a:r>
              <a:rPr lang="de-DE" altLang="sk-SK" sz="1800" dirty="0"/>
              <a:t>Chassidismus: selbst ein</a:t>
            </a:r>
            <a:r>
              <a:rPr lang="cs-CZ" altLang="sk-SK" sz="1800" dirty="0"/>
              <a:t>e</a:t>
            </a:r>
            <a:r>
              <a:rPr lang="de-DE" altLang="sk-SK" sz="1800" dirty="0"/>
              <a:t> Thora, ein Gesetz zu werden.	</a:t>
            </a:r>
          </a:p>
          <a:p>
            <a:pPr>
              <a:lnSpc>
                <a:spcPct val="80000"/>
              </a:lnSpc>
            </a:pPr>
            <a:r>
              <a:rPr lang="de-DE" altLang="sk-SK" sz="1800" dirty="0"/>
              <a:t>Sozialismus als Verkleinerung des Messianismus.</a:t>
            </a:r>
          </a:p>
          <a:p>
            <a:pPr>
              <a:lnSpc>
                <a:spcPct val="80000"/>
              </a:lnSpc>
            </a:pPr>
            <a:r>
              <a:rPr lang="de-DE" altLang="sk-SK" sz="1800" dirty="0"/>
              <a:t>Felix </a:t>
            </a:r>
            <a:r>
              <a:rPr lang="de-DE" altLang="sk-SK" sz="1800" dirty="0" err="1"/>
              <a:t>Weltsch</a:t>
            </a:r>
            <a:r>
              <a:rPr lang="de-DE" altLang="sk-SK" sz="1800" dirty="0"/>
              <a:t> seit 1918 </a:t>
            </a:r>
            <a:r>
              <a:rPr lang="de-DE" altLang="sk-SK" sz="1800" dirty="0" err="1"/>
              <a:t>Herasugeber</a:t>
            </a:r>
            <a:r>
              <a:rPr lang="de-DE" altLang="sk-SK" sz="1800" dirty="0"/>
              <a:t> der </a:t>
            </a:r>
            <a:r>
              <a:rPr lang="de-DE" altLang="sk-SK" sz="1800" i="1" dirty="0"/>
              <a:t>Selbstwehr</a:t>
            </a:r>
            <a:endParaRPr lang="cs-CZ" altLang="sk-SK" sz="1800" i="1" dirty="0"/>
          </a:p>
        </p:txBody>
      </p:sp>
      <p:pic>
        <p:nvPicPr>
          <p:cNvPr id="12292" name="Picture 4">
            <a:extLst>
              <a:ext uri="{FF2B5EF4-FFF2-40B4-BE49-F238E27FC236}">
                <a16:creationId xmlns:a16="http://schemas.microsoft.com/office/drawing/2014/main" id="{F2335C12-F5A2-D93E-7E9C-B3039CB8D1D9}"/>
              </a:ext>
            </a:extLst>
          </p:cNvPr>
          <p:cNvPicPr>
            <a:picLocks noChangeAspect="1" noChangeArrowheads="1"/>
          </p:cNvPicPr>
          <p:nvPr>
            <p:ph type="body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92725" y="1600200"/>
            <a:ext cx="3394075" cy="4525963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4ACB6901-D0BE-8A02-2B2D-01BAD1E0A53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sk-SK" sz="2400"/>
              <a:t>Drei Gr</a:t>
            </a:r>
            <a:r>
              <a:rPr lang="de-DE" altLang="sk-SK" sz="2400"/>
              <a:t>ü</a:t>
            </a:r>
            <a:r>
              <a:rPr lang="cs-CZ" altLang="sk-SK" sz="2400"/>
              <a:t>nde</a:t>
            </a:r>
            <a:r>
              <a:rPr lang="de-DE" altLang="sk-SK" sz="2400"/>
              <a:t> sich zum Judentum zu bekennen</a:t>
            </a:r>
            <a:endParaRPr lang="cs-CZ" altLang="sk-SK" sz="2400"/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A31E2219-C176-2F8E-721C-5F6531535B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sk-SK"/>
              <a:t>die „armselige ostjüdische Schauspieltruppe“, die 1911 im Prager „Cafe Savoy“</a:t>
            </a:r>
          </a:p>
          <a:p>
            <a:r>
              <a:rPr lang="cs-CZ" altLang="sk-SK"/>
              <a:t>Martin Bubers </a:t>
            </a:r>
            <a:r>
              <a:rPr lang="de-DE" altLang="sk-SK"/>
              <a:t>Reden </a:t>
            </a:r>
            <a:r>
              <a:rPr lang="cs-CZ" altLang="sk-SK"/>
              <a:t>über das Judentum,</a:t>
            </a:r>
            <a:endParaRPr lang="de-DE" altLang="sk-SK"/>
          </a:p>
          <a:p>
            <a:r>
              <a:rPr lang="cs-CZ" altLang="sk-SK"/>
              <a:t>ein Foto an der</a:t>
            </a:r>
            <a:r>
              <a:rPr lang="de-DE" altLang="sk-SK"/>
              <a:t> </a:t>
            </a:r>
            <a:r>
              <a:rPr lang="cs-CZ" altLang="sk-SK"/>
              <a:t>Wand des Zimmers von Hugo Bergmann: Theodor Herzl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301</TotalTime>
  <Words>634</Words>
  <Application>Microsoft Office PowerPoint</Application>
  <PresentationFormat>Prezentácia na obrazovke (4:3)</PresentationFormat>
  <Paragraphs>38</Paragraphs>
  <Slides>10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1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10</vt:i4>
      </vt:variant>
    </vt:vector>
  </HeadingPairs>
  <TitlesOfParts>
    <vt:vector size="12" baseType="lpstr">
      <vt:lpstr>Arial</vt:lpstr>
      <vt:lpstr>Výchozí návrh</vt:lpstr>
      <vt:lpstr>Max Brod (1884-1968)</vt:lpstr>
      <vt:lpstr>Brods Nekrolog zum Tod Kafkas</vt:lpstr>
      <vt:lpstr>Prezentácia programu PowerPoint</vt:lpstr>
      <vt:lpstr>Max Brod Na jižní zdi Nového židovského hřbitova v Izraelské ulici 1 Praha 3 Žižkov</vt:lpstr>
      <vt:lpstr>Happening in Prag, 31. 5. 2004  </vt:lpstr>
      <vt:lpstr>„Schloß Nornepygge. Der Roman Des Indifferenten“, 1908</vt:lpstr>
      <vt:lpstr>Brods künstlerische Ambitionen</vt:lpstr>
      <vt:lpstr>Martin Buber</vt:lpstr>
      <vt:lpstr>Drei Gründe sich zum Judentum zu bekennen</vt:lpstr>
      <vt:lpstr>Brod als Vermittler</vt:lpstr>
    </vt:vector>
  </TitlesOfParts>
  <Company>MUFF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Max Brod (</dc:title>
  <dc:creator>User</dc:creator>
  <cp:lastModifiedBy>Zdeněk Mareček</cp:lastModifiedBy>
  <cp:revision>6</cp:revision>
  <dcterms:created xsi:type="dcterms:W3CDTF">2012-03-21T11:27:35Z</dcterms:created>
  <dcterms:modified xsi:type="dcterms:W3CDTF">2023-03-16T01:09:24Z</dcterms:modified>
</cp:coreProperties>
</file>