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10243-46CE-FA70-0B85-733ABED18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860F76-9145-65D3-0747-963445FCD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6774D36-D9B5-8CDD-74C4-2D950681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B5DD-3935-4888-8882-36D64DD9372E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E518261-2EF2-2EE3-51CF-3F5C2214B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085F84D-F6CC-70EE-BD5A-95232C119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74A-31FB-459D-A867-6121A2690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1700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00D79-B26A-C79E-AC38-9EDAFA834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DFE5ACB-539F-26F8-15CC-57D4587D1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E294AAA-F0FD-A027-3CF3-A260EF980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B5DD-3935-4888-8882-36D64DD9372E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1F35BC8-0495-06B2-598C-0BF49E145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86CA995-FA56-50D7-217D-75A852C13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74A-31FB-459D-A867-6121A2690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434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068B2320-644C-E12C-AC60-E51277691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1B89C6A-04C1-89D6-F670-B24E81BDF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9887D0E-70D0-8F04-FC29-1B29B249F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B5DD-3935-4888-8882-36D64DD9372E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BC0BF8A-9E6D-4A66-BFB5-941AD9254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5C44B83-C068-E584-3961-B90D5529A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74A-31FB-459D-A867-6121A2690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868359-2E09-1589-8632-39C660B0A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E672CCD-A5DF-3AA3-55BF-B35BB9574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59138B3-04D8-6B5E-A2C0-FE8582B7E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B5DD-3935-4888-8882-36D64DD9372E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67B7235-8EA7-C2AF-2B93-B24A2296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507186B-6397-9EFC-E1AD-29B94FF80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74A-31FB-459D-A867-6121A2690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917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91CDFC-1E46-2BEE-B59E-AF6D9D09E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789468-4559-F493-D24B-29851A4A3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717BD7B-034C-B3C9-236F-833EBA189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B5DD-3935-4888-8882-36D64DD9372E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618F733-C95A-89CA-497F-DA65D4C03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C3FED0C-0453-F615-4CCF-6E8B4EE12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74A-31FB-459D-A867-6121A2690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704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A3F6A-5D01-793A-2FB7-839DF27A4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2216CC5-1357-59F4-5012-723A2038FB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D78CB15-2776-F9FB-0E21-5A345F0EE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BD79ACC-2537-4D81-E272-8FB1FD599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B5DD-3935-4888-8882-36D64DD9372E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1514A72-B4F1-F259-008E-731D28DD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126C2FC-6EFB-EEFC-A1A2-CCCD777A6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74A-31FB-459D-A867-6121A2690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072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B2F28-6F87-E2E6-8F37-DDB54830B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4F56E4-E0D5-1BCE-3420-DC65C0F2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40A92B5-593D-0D4E-5EDB-BF91372B4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911EE3D-8E8A-A8C2-176E-3783B20099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C2F41F13-AA43-1D7E-1145-B36CC4673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8238BD6F-96BA-D612-5D08-747700172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B5DD-3935-4888-8882-36D64DD9372E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19283393-489A-BBB1-8285-AA8D258B0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C940E8EA-9250-1897-8C0B-F7A2F1F9F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74A-31FB-459D-A867-6121A2690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9213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D90A5-269E-B9CF-AB04-A85C68E33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AD3B3A32-E604-A7BB-49B1-496D92815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B5DD-3935-4888-8882-36D64DD9372E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58FD51F8-6403-184C-A6DA-EF6637F78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476CD6E-259A-F541-3F64-EB13D6A83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74A-31FB-459D-A867-6121A2690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569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BC77928C-C24F-1C86-7A21-800A6FBA5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B5DD-3935-4888-8882-36D64DD9372E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E8BBDDA6-1BF7-BC68-D28B-7B403816E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8DB30F4-CFB3-0E69-DAD5-146BE4103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74A-31FB-459D-A867-6121A2690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182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60C08-49B3-F5B3-4F31-C3342226F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D14C852-669D-D0C6-803F-F56E2BE54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D3D9B1C-08B8-3828-1934-35794F64B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6ECAA51-3230-E35C-05A8-562730F94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B5DD-3935-4888-8882-36D64DD9372E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CCBEC46-4C93-B398-97D3-4351A504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A7D780-1B52-AA10-20E8-210706574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74A-31FB-459D-A867-6121A2690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164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69E5E5-BFE8-1FEF-D2B3-FE3018A42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63D970B2-10FD-DBEC-5C3F-E152D3FE97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6A01E93-C979-E5CF-DE27-65A5F69F0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F72BBA1-290F-E525-586C-F8375AD1C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B5DD-3935-4888-8882-36D64DD9372E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AC3CE9D-4C89-B6A5-4536-490F2D8E8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3E7F262-3D25-8700-A03B-1613E7DF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74A-31FB-459D-A867-6121A2690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663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EC5F8BEE-F9EE-57C0-3854-4B490E248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33B6A9-FD87-C918-6E92-B9117785E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BE21CC1-9AF5-418B-ACF8-8CD029372E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9B5DD-3935-4888-8882-36D64DD9372E}" type="datetimeFigureOut">
              <a:rPr lang="sk-SK" smtClean="0"/>
              <a:t>15. 3. 2023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A86A84A-D022-4255-BB21-AAE290F36E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1C48F3E-3820-1D48-B032-4C2C7852B1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E974A-31FB-459D-A867-6121A2690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935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3DBA3-8D0B-52BB-04EF-F6105A9F72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Sind Tschechen ein Dienstbotenvolk?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EA804A-141B-B68B-5DDA-8D958146C7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Ein gehetztes melancholisches Volk von </a:t>
            </a:r>
            <a:r>
              <a:rPr lang="de-DE" dirty="0" err="1"/>
              <a:t>Artbeitern</a:t>
            </a:r>
            <a:r>
              <a:rPr lang="de-DE" dirty="0"/>
              <a:t>, Dienstboten, Huren, 115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818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E6321-61C3-D742-C1D4-8C0CC05F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Miteinander, nebeneinander, gegeneinander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298C4BF-5299-55A8-FB6E-2F0ACE3BA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Die Identität entsteht durch die Abgrenzung, in der Auseinandersetzung mit dem Fremden. Wie fremd waren sich Deutsche und Tschechen in Prag? Alfons Adam (2013) stellt fest, dass die Zahl deutsch-tschechischer Mischehen in Prag zwischen 1918 und 1939 zunahm.</a:t>
            </a:r>
            <a:r>
              <a:rPr lang="cs-CZ" dirty="0"/>
              <a:t> </a:t>
            </a:r>
            <a:endParaRPr lang="de-DE" dirty="0"/>
          </a:p>
          <a:p>
            <a:pPr marL="0" indent="0">
              <a:buNone/>
            </a:pPr>
            <a:r>
              <a:rPr lang="sk-SK" dirty="0"/>
              <a:t>Schneider, </a:t>
            </a:r>
            <a:r>
              <a:rPr lang="sk-SK" dirty="0" err="1"/>
              <a:t>Vera</a:t>
            </a:r>
            <a:r>
              <a:rPr lang="sk-SK" dirty="0"/>
              <a:t>, </a:t>
            </a:r>
            <a:r>
              <a:rPr lang="de-DE" dirty="0"/>
              <a:t>(geb. </a:t>
            </a:r>
            <a:r>
              <a:rPr lang="sk-SK" dirty="0"/>
              <a:t>1968</a:t>
            </a:r>
            <a:r>
              <a:rPr lang="de-DE" dirty="0"/>
              <a:t>): </a:t>
            </a:r>
            <a:r>
              <a:rPr lang="sk-SK" dirty="0" err="1"/>
              <a:t>Wachposten</a:t>
            </a:r>
            <a:r>
              <a:rPr lang="sk-SK" dirty="0"/>
              <a:t> </a:t>
            </a:r>
            <a:r>
              <a:rPr lang="sk-SK" dirty="0" err="1"/>
              <a:t>und</a:t>
            </a:r>
            <a:r>
              <a:rPr lang="sk-SK" dirty="0"/>
              <a:t> </a:t>
            </a:r>
            <a:r>
              <a:rPr lang="sk-SK" dirty="0" err="1"/>
              <a:t>Grenzgänger</a:t>
            </a:r>
            <a:r>
              <a:rPr lang="sk-SK" dirty="0"/>
              <a:t> : </a:t>
            </a:r>
            <a:r>
              <a:rPr lang="sk-SK" dirty="0" err="1"/>
              <a:t>deutschsprachige</a:t>
            </a:r>
            <a:r>
              <a:rPr lang="sk-SK" dirty="0"/>
              <a:t> </a:t>
            </a:r>
            <a:r>
              <a:rPr lang="sk-SK" dirty="0" err="1"/>
              <a:t>Autoren</a:t>
            </a:r>
            <a:r>
              <a:rPr lang="sk-SK" dirty="0"/>
              <a:t> in </a:t>
            </a:r>
            <a:r>
              <a:rPr lang="sk-SK" dirty="0" err="1"/>
              <a:t>Prag</a:t>
            </a:r>
            <a:r>
              <a:rPr lang="sk-SK" dirty="0"/>
              <a:t> </a:t>
            </a:r>
            <a:r>
              <a:rPr lang="sk-SK" dirty="0" err="1"/>
              <a:t>und</a:t>
            </a:r>
            <a:r>
              <a:rPr lang="sk-SK" dirty="0"/>
              <a:t> </a:t>
            </a:r>
            <a:r>
              <a:rPr lang="sk-SK" dirty="0" err="1"/>
              <a:t>die</a:t>
            </a:r>
            <a:r>
              <a:rPr lang="sk-SK" dirty="0"/>
              <a:t> </a:t>
            </a:r>
            <a:r>
              <a:rPr lang="sk-SK" dirty="0" err="1"/>
              <a:t>öffentliche</a:t>
            </a:r>
            <a:r>
              <a:rPr lang="sk-SK" dirty="0"/>
              <a:t> </a:t>
            </a:r>
            <a:r>
              <a:rPr lang="sk-SK" dirty="0" err="1"/>
              <a:t>Herstellung</a:t>
            </a:r>
            <a:r>
              <a:rPr lang="sk-SK" dirty="0"/>
              <a:t> </a:t>
            </a:r>
            <a:r>
              <a:rPr lang="sk-SK" dirty="0" err="1"/>
              <a:t>nationaler</a:t>
            </a:r>
            <a:r>
              <a:rPr lang="sk-SK" dirty="0"/>
              <a:t> </a:t>
            </a:r>
            <a:r>
              <a:rPr lang="sk-SK" dirty="0" err="1"/>
              <a:t>Identität</a:t>
            </a:r>
            <a:r>
              <a:rPr lang="de-DE" dirty="0"/>
              <a:t>.</a:t>
            </a:r>
            <a:endParaRPr lang="sk-SK" dirty="0"/>
          </a:p>
          <a:p>
            <a:pPr marL="0" indent="0">
              <a:buNone/>
            </a:pPr>
            <a:r>
              <a:rPr lang="sk-SK" sz="1800" dirty="0" err="1"/>
              <a:t>Würzburg</a:t>
            </a:r>
            <a:r>
              <a:rPr lang="sk-SK" sz="1800" dirty="0"/>
              <a:t> : </a:t>
            </a:r>
            <a:r>
              <a:rPr lang="sk-SK" sz="1800" dirty="0" err="1"/>
              <a:t>Königshausen</a:t>
            </a:r>
            <a:r>
              <a:rPr lang="sk-SK" sz="1800" dirty="0"/>
              <a:t> &amp; </a:t>
            </a:r>
            <a:r>
              <a:rPr lang="sk-SK" sz="1800" dirty="0" err="1"/>
              <a:t>Neumann</a:t>
            </a:r>
            <a:r>
              <a:rPr lang="sk-SK" sz="1800" dirty="0"/>
              <a:t>, 2009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4546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B34046-7CC8-9592-6428-31CFD70CC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Gesicht der Pepi </a:t>
            </a:r>
            <a:r>
              <a:rPr lang="de-DE" dirty="0" err="1"/>
              <a:t>Vlková</a:t>
            </a:r>
            <a:r>
              <a:rPr lang="de-DE" dirty="0"/>
              <a:t>, die bei einer reichsdeutschen alten Jungfer dient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E9675ED-9456-EFD0-1701-A0CBC512D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21, mein </a:t>
            </a:r>
            <a:r>
              <a:rPr lang="de-DE" dirty="0" err="1"/>
              <a:t>Riechsvermögen</a:t>
            </a:r>
            <a:r>
              <a:rPr lang="de-DE" dirty="0"/>
              <a:t> … auf seiner früheren Höhe geblieben.</a:t>
            </a:r>
          </a:p>
          <a:p>
            <a:r>
              <a:rPr lang="de-DE" dirty="0"/>
              <a:t>31, das unregelmäßige, ganz rätselhafte Gesichtchen mit </a:t>
            </a:r>
            <a:r>
              <a:rPr lang="de-DE" dirty="0" err="1"/>
              <a:t>eienm</a:t>
            </a:r>
            <a:r>
              <a:rPr lang="de-DE" dirty="0"/>
              <a:t> Turm blonder duftender Flechten darüber, die müden blauen Augen </a:t>
            </a:r>
            <a:endParaRPr lang="cs-CZ" dirty="0"/>
          </a:p>
          <a:p>
            <a:r>
              <a:rPr lang="cs-CZ" dirty="0"/>
              <a:t>108, so </a:t>
            </a:r>
            <a:r>
              <a:rPr lang="cs-CZ" dirty="0" err="1"/>
              <a:t>sanft</a:t>
            </a:r>
            <a:r>
              <a:rPr lang="cs-CZ" dirty="0"/>
              <a:t>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Pflanze</a:t>
            </a:r>
            <a:endParaRPr lang="de-DE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7086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4826C-5C4D-9405-87FC-854B7682D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wird die tschechische Sprache wahrgenommen?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651D822-F018-B026-7219-8CD025CE6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66, </a:t>
            </a:r>
            <a:r>
              <a:rPr lang="de-DE" dirty="0" err="1"/>
              <a:t>Schafferstochter</a:t>
            </a:r>
            <a:r>
              <a:rPr lang="de-DE" dirty="0"/>
              <a:t> </a:t>
            </a:r>
            <a:r>
              <a:rPr lang="de-DE" dirty="0" err="1"/>
              <a:t>Andulka</a:t>
            </a:r>
            <a:r>
              <a:rPr lang="de-DE" dirty="0"/>
              <a:t> im Dienstmädchenasyl gesungen.</a:t>
            </a:r>
          </a:p>
          <a:p>
            <a:pPr marL="0" indent="0">
              <a:buNone/>
            </a:pPr>
            <a:r>
              <a:rPr lang="de-DE" dirty="0"/>
              <a:t>67, Wie angenehm ist es doch, einmal nicht in der Muttersprache zu reden.</a:t>
            </a:r>
          </a:p>
          <a:p>
            <a:pPr marL="0" indent="0">
              <a:buNone/>
            </a:pPr>
            <a:r>
              <a:rPr lang="de-DE" dirty="0"/>
              <a:t>68, </a:t>
            </a:r>
            <a:r>
              <a:rPr lang="cs-CZ" dirty="0"/>
              <a:t>A</a:t>
            </a:r>
            <a:r>
              <a:rPr lang="de-DE" dirty="0" err="1"/>
              <a:t>ndulko</a:t>
            </a:r>
            <a:r>
              <a:rPr lang="de-DE" dirty="0"/>
              <a:t> </a:t>
            </a:r>
            <a:r>
              <a:rPr lang="cs-CZ" dirty="0"/>
              <a:t>šafářová</a:t>
            </a:r>
          </a:p>
          <a:p>
            <a:pPr marL="0" indent="0">
              <a:buNone/>
            </a:pPr>
            <a:r>
              <a:rPr lang="de-DE" dirty="0"/>
              <a:t>Das Trio entlehnte </a:t>
            </a:r>
            <a:r>
              <a:rPr lang="de-DE" dirty="0" err="1"/>
              <a:t>Kmoch</a:t>
            </a:r>
            <a:r>
              <a:rPr lang="de-DE" dirty="0"/>
              <a:t> meist einem echten Volkslied</a:t>
            </a:r>
            <a:r>
              <a:rPr lang="cs-CZ" dirty="0"/>
              <a:t>:</a:t>
            </a:r>
            <a:r>
              <a:rPr lang="de-DE" dirty="0"/>
              <a:t> „Bei der Mühle“ (tschechisch „</a:t>
            </a:r>
            <a:r>
              <a:rPr lang="de-DE" dirty="0" err="1"/>
              <a:t>Pode</a:t>
            </a:r>
            <a:r>
              <a:rPr lang="de-DE" dirty="0"/>
              <a:t> </a:t>
            </a:r>
            <a:r>
              <a:rPr lang="de-DE" dirty="0" err="1"/>
              <a:t>mlejnem</a:t>
            </a:r>
            <a:r>
              <a:rPr lang="de-DE" dirty="0"/>
              <a:t>“) aus dem Jahre 1908, „Musik, Musik“ (tschechisch „</a:t>
            </a:r>
            <a:r>
              <a:rPr lang="de-DE" dirty="0" err="1"/>
              <a:t>Muziky</a:t>
            </a:r>
            <a:r>
              <a:rPr lang="de-DE" dirty="0"/>
              <a:t>, </a:t>
            </a:r>
            <a:r>
              <a:rPr lang="de-DE" dirty="0" err="1"/>
              <a:t>muziky</a:t>
            </a:r>
            <a:r>
              <a:rPr lang="de-DE" dirty="0"/>
              <a:t>“), der vor 1891 komponiert wurde, und der „</a:t>
            </a:r>
            <a:r>
              <a:rPr lang="de-DE" dirty="0" err="1"/>
              <a:t>Andulka</a:t>
            </a:r>
            <a:r>
              <a:rPr lang="de-DE" dirty="0"/>
              <a:t>-Marsch“ (tschechisch „</a:t>
            </a:r>
            <a:r>
              <a:rPr lang="de-DE" dirty="0" err="1"/>
              <a:t>Andulko</a:t>
            </a:r>
            <a:r>
              <a:rPr lang="de-DE" dirty="0"/>
              <a:t> </a:t>
            </a:r>
            <a:r>
              <a:rPr lang="de-DE" dirty="0" err="1"/>
              <a:t>šafářová</a:t>
            </a:r>
            <a:r>
              <a:rPr lang="de-DE" dirty="0"/>
              <a:t>“).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Volltext</a:t>
            </a:r>
            <a:r>
              <a:rPr lang="cs-CZ" dirty="0"/>
              <a:t>, 109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116, der Reiz dieser Stadt, der in der Zweisprachigkeit besteht</a:t>
            </a:r>
            <a:endParaRPr lang="cs-CZ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08541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90001-CEE5-90F1-2A4F-18839E5CF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lesen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„</a:t>
            </a:r>
            <a:r>
              <a:rPr lang="cs-CZ" dirty="0" err="1"/>
              <a:t>Ich</a:t>
            </a:r>
            <a:r>
              <a:rPr lang="cs-CZ" dirty="0"/>
              <a:t> bin </a:t>
            </a:r>
            <a:r>
              <a:rPr lang="cs-CZ" dirty="0" err="1"/>
              <a:t>halt</a:t>
            </a:r>
            <a:r>
              <a:rPr lang="cs-CZ" dirty="0"/>
              <a:t> so a </a:t>
            </a:r>
            <a:r>
              <a:rPr lang="cs-CZ" dirty="0" err="1"/>
              <a:t>Luder</a:t>
            </a:r>
            <a:r>
              <a:rPr lang="cs-CZ" dirty="0"/>
              <a:t>“, 106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28F9AEC-EC09-DFEA-ADFD-3C8875A9B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geb</a:t>
            </a:r>
            <a:r>
              <a:rPr lang="de-DE" dirty="0"/>
              <a:t>ü</a:t>
            </a:r>
            <a:r>
              <a:rPr lang="cs-CZ" dirty="0" err="1"/>
              <a:t>rtige</a:t>
            </a:r>
            <a:r>
              <a:rPr lang="cs-CZ" dirty="0"/>
              <a:t> </a:t>
            </a:r>
            <a:r>
              <a:rPr lang="cs-CZ" dirty="0" err="1"/>
              <a:t>Pragerin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111,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erz</a:t>
            </a:r>
            <a:r>
              <a:rPr lang="de-DE" dirty="0"/>
              <a:t>ä</a:t>
            </a:r>
            <a:r>
              <a:rPr lang="cs-CZ" dirty="0"/>
              <a:t>hlt </a:t>
            </a:r>
            <a:r>
              <a:rPr lang="cs-CZ" dirty="0" err="1"/>
              <a:t>tschechisch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112, der Müller, dessen Tochter ertrunken ist, wandert nach Amerika aus</a:t>
            </a:r>
          </a:p>
          <a:p>
            <a:pPr marL="0" indent="0">
              <a:buNone/>
            </a:pPr>
            <a:r>
              <a:rPr lang="de-DE" dirty="0"/>
              <a:t>115, agrarische Krise (Journalismus), Stereotypen über die Tschechen.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423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10BF9-1EE3-62BA-AA0D-0F3184E02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in einer seltsamen Doppelkultur, die ihresgleichen in der Welt nicht hat</a:t>
            </a:r>
            <a:endParaRPr lang="sk-SK" sz="28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FF65E86-C997-1D60-107C-E2D8A09E3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800" dirty="0"/>
              <a:t>116,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8621948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322</Words>
  <Application>Microsoft Office PowerPoint</Application>
  <PresentationFormat>Širokouhlá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Motív Office</vt:lpstr>
      <vt:lpstr>Sind Tschechen ein Dienstbotenvolk?</vt:lpstr>
      <vt:lpstr>Miteinander, nebeneinander, gegeneinander</vt:lpstr>
      <vt:lpstr>Das Gesicht der Pepi Vlková, die bei einer reichsdeutschen alten Jungfer dient</vt:lpstr>
      <vt:lpstr>Wie wird die tschechische Sprache wahrgenommen?</vt:lpstr>
      <vt:lpstr>Wie lesen Sie „Ich bin halt so a Luder“, 106</vt:lpstr>
      <vt:lpstr>in einer seltsamen Doppelkultur, die ihresgleichen in der Welt nicht hat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Sind Tschechen ein Dienstbotenvolk?</dc:title>
  <dc:creator>Zdeněk Mareček</dc:creator>
  <cp:lastModifiedBy>Zdeněk Mareček</cp:lastModifiedBy>
  <cp:revision>2</cp:revision>
  <dcterms:created xsi:type="dcterms:W3CDTF">2023-03-15T20:19:04Z</dcterms:created>
  <dcterms:modified xsi:type="dcterms:W3CDTF">2023-03-16T00:44:18Z</dcterms:modified>
</cp:coreProperties>
</file>